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307" r:id="rId4"/>
    <p:sldId id="308" r:id="rId5"/>
    <p:sldId id="360" r:id="rId6"/>
    <p:sldId id="365" r:id="rId7"/>
    <p:sldId id="362" r:id="rId8"/>
    <p:sldId id="363" r:id="rId9"/>
    <p:sldId id="364" r:id="rId10"/>
    <p:sldId id="361" r:id="rId11"/>
    <p:sldId id="366" r:id="rId12"/>
    <p:sldId id="368" r:id="rId13"/>
    <p:sldId id="369" r:id="rId14"/>
    <p:sldId id="367" r:id="rId15"/>
    <p:sldId id="356" r:id="rId16"/>
    <p:sldId id="370" r:id="rId17"/>
    <p:sldId id="371" r:id="rId18"/>
    <p:sldId id="379" r:id="rId19"/>
    <p:sldId id="374" r:id="rId20"/>
    <p:sldId id="375" r:id="rId21"/>
    <p:sldId id="376" r:id="rId22"/>
    <p:sldId id="377" r:id="rId23"/>
    <p:sldId id="378" r:id="rId24"/>
    <p:sldId id="380" r:id="rId25"/>
    <p:sldId id="381" r:id="rId26"/>
    <p:sldId id="382" r:id="rId27"/>
    <p:sldId id="383" r:id="rId28"/>
    <p:sldId id="384" r:id="rId29"/>
    <p:sldId id="357" r:id="rId30"/>
    <p:sldId id="358" r:id="rId31"/>
    <p:sldId id="359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5374"/>
  </p:normalViewPr>
  <p:slideViewPr>
    <p:cSldViewPr snapToGrid="0" snapToObjects="1">
      <p:cViewPr varScale="1">
        <p:scale>
          <a:sx n="122" d="100"/>
          <a:sy n="122" d="100"/>
        </p:scale>
        <p:origin x="896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302EE-24C0-BE43-AF1F-E474F643735B}" type="datetimeFigureOut">
              <a:rPr lang="en-US" smtClean="0"/>
              <a:t>7/18/19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30DF1-C73C-9540-ADE2-91D85B88A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3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30DF1-C73C-9540-ADE2-91D85B88A6D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83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30DF1-C73C-9540-ADE2-91D85B88A6D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30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32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65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39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0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31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7/18/19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83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7/18/19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08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7/18/19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2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7/18/19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66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7/18/19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08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7/18/19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3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0553C-A872-8942-BABA-2ACCEE575566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3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Computation Abstractions</a:t>
            </a:r>
            <a:br>
              <a:rPr lang="en-US" dirty="0"/>
            </a:br>
            <a:r>
              <a:rPr lang="en-US" dirty="0"/>
              <a:t>and</a:t>
            </a:r>
            <a:br>
              <a:rPr lang="en-US" dirty="0"/>
            </a:br>
            <a:r>
              <a:rPr lang="en-US" dirty="0"/>
              <a:t>Exception Handling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CSCI 3136: Principles of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1352276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/>
              <a:t>Parameters and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28095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Parameters</a:t>
            </a:r>
            <a:r>
              <a:rPr lang="en-US" dirty="0"/>
              <a:t> are the variables specified by the function declaration, which are visible during the call</a:t>
            </a:r>
          </a:p>
          <a:p>
            <a:pPr marL="457200" lvl="1" indent="0">
              <a:buNone/>
            </a:pPr>
            <a:r>
              <a:rPr lang="en-US" dirty="0"/>
              <a:t>E.g. here is a function declaration in Swift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func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choose(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m:Int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n:Int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1 ) -&gt;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{ </a:t>
            </a:r>
            <a:r>
              <a:rPr lang="is-IS" dirty="0">
                <a:latin typeface="Courier" charset="0"/>
                <a:ea typeface="Courier" charset="0"/>
                <a:cs typeface="Courier" charset="0"/>
              </a:rPr>
              <a:t>…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457200" lvl="1" indent="0">
              <a:buNone/>
            </a:pPr>
            <a:endParaRPr lang="is-IS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US" dirty="0"/>
              <a:t>Specifies two parameters: </a:t>
            </a:r>
            <a:r>
              <a:rPr lang="en-US" i="1" dirty="0"/>
              <a:t>m</a:t>
            </a:r>
            <a:r>
              <a:rPr lang="en-US" dirty="0"/>
              <a:t> and </a:t>
            </a:r>
            <a:r>
              <a:rPr lang="en-US" i="1" dirty="0"/>
              <a:t>n</a:t>
            </a:r>
            <a:r>
              <a:rPr lang="en-US" dirty="0"/>
              <a:t> of type </a:t>
            </a:r>
            <a:r>
              <a:rPr lang="en-US" dirty="0" err="1"/>
              <a:t>Int</a:t>
            </a:r>
            <a:endParaRPr lang="en-US" dirty="0"/>
          </a:p>
          <a:p>
            <a:pPr lvl="1"/>
            <a:r>
              <a:rPr lang="en-US" dirty="0"/>
              <a:t>The second parameter has a default value</a:t>
            </a:r>
          </a:p>
          <a:p>
            <a:pPr lvl="1"/>
            <a:endParaRPr lang="en-US" dirty="0"/>
          </a:p>
          <a:p>
            <a:r>
              <a:rPr lang="en-US" b="1" dirty="0"/>
              <a:t>Arguments</a:t>
            </a:r>
            <a:r>
              <a:rPr lang="en-US" dirty="0"/>
              <a:t> are the values passed by the caller to the </a:t>
            </a:r>
            <a:r>
              <a:rPr lang="en-US" dirty="0" err="1"/>
              <a:t>callee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E.g. here is a function call in Swift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marbles = choose( 42, 13 )	</a:t>
            </a:r>
          </a:p>
          <a:p>
            <a:pPr marL="457200" lvl="1" indent="0">
              <a:buNone/>
            </a:pPr>
            <a:endParaRPr lang="is-IS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US" dirty="0"/>
              <a:t>Passes two arguments to choose(): </a:t>
            </a:r>
            <a:r>
              <a:rPr lang="en-US" i="1" dirty="0"/>
              <a:t>42</a:t>
            </a:r>
            <a:r>
              <a:rPr lang="en-US" dirty="0"/>
              <a:t> and </a:t>
            </a:r>
            <a:r>
              <a:rPr lang="en-US" i="1" dirty="0"/>
              <a:t>13</a:t>
            </a:r>
          </a:p>
          <a:p>
            <a:pPr lvl="1"/>
            <a:r>
              <a:rPr lang="en-US" dirty="0"/>
              <a:t>During the call, </a:t>
            </a:r>
            <a:r>
              <a:rPr lang="en-US" i="1" dirty="0"/>
              <a:t>m</a:t>
            </a:r>
            <a:r>
              <a:rPr lang="en-US" dirty="0"/>
              <a:t> is bound to </a:t>
            </a:r>
            <a:r>
              <a:rPr lang="en-US" i="1" dirty="0"/>
              <a:t>42</a:t>
            </a:r>
            <a:r>
              <a:rPr lang="en-US" dirty="0"/>
              <a:t> and </a:t>
            </a:r>
            <a:r>
              <a:rPr lang="en-US" i="1" dirty="0"/>
              <a:t>n</a:t>
            </a:r>
            <a:r>
              <a:rPr lang="en-US" dirty="0"/>
              <a:t> is bound to </a:t>
            </a:r>
            <a:r>
              <a:rPr lang="en-US" i="1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96045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6272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Parameter modes is how the arguments are actually passed to the function</a:t>
            </a:r>
          </a:p>
          <a:p>
            <a:r>
              <a:rPr lang="en-US" dirty="0"/>
              <a:t>The standard modes are </a:t>
            </a:r>
          </a:p>
          <a:p>
            <a:pPr lvl="1"/>
            <a:r>
              <a:rPr lang="en-US" b="1" dirty="0"/>
              <a:t>Pass-by-value</a:t>
            </a:r>
            <a:r>
              <a:rPr lang="en-US" dirty="0"/>
              <a:t>: the </a:t>
            </a:r>
            <a:r>
              <a:rPr lang="en-US" dirty="0" err="1"/>
              <a:t>r-value</a:t>
            </a:r>
            <a:r>
              <a:rPr lang="en-US" dirty="0"/>
              <a:t> of the variable or expression is passed</a:t>
            </a:r>
          </a:p>
          <a:p>
            <a:pPr lvl="2"/>
            <a:r>
              <a:rPr lang="en-US" dirty="0"/>
              <a:t>Used by C</a:t>
            </a:r>
          </a:p>
          <a:p>
            <a:pPr lvl="1"/>
            <a:r>
              <a:rPr lang="en-US" b="1" dirty="0"/>
              <a:t>Pass-by-reference</a:t>
            </a:r>
            <a:r>
              <a:rPr lang="en-US" dirty="0"/>
              <a:t>: the l-value of the variable or expression is passed</a:t>
            </a:r>
          </a:p>
          <a:p>
            <a:pPr lvl="2"/>
            <a:r>
              <a:rPr lang="en-US" dirty="0"/>
              <a:t>Used in Lisp, Smalltalk, Ruby, available in C++</a:t>
            </a:r>
          </a:p>
          <a:p>
            <a:r>
              <a:rPr lang="en-US" dirty="0"/>
              <a:t>Other modes are:</a:t>
            </a:r>
          </a:p>
          <a:p>
            <a:pPr lvl="1"/>
            <a:r>
              <a:rPr lang="en-US" b="1" dirty="0"/>
              <a:t>Pass-by-value/result: </a:t>
            </a:r>
            <a:r>
              <a:rPr lang="en-US" dirty="0"/>
              <a:t>pass by value, but copy the value from the parameter back to the variable that was passed</a:t>
            </a:r>
          </a:p>
          <a:p>
            <a:pPr lvl="2"/>
            <a:r>
              <a:rPr lang="en-US" dirty="0"/>
              <a:t>Used in Algol W, Ada (in out)</a:t>
            </a:r>
          </a:p>
          <a:p>
            <a:pPr lvl="1"/>
            <a:r>
              <a:rPr lang="en-US" b="1" dirty="0"/>
              <a:t>Pass-by-sharing</a:t>
            </a:r>
            <a:r>
              <a:rPr lang="en-US" dirty="0"/>
              <a:t>: Similar to pass by reference. The object can be modified, but reference cannot</a:t>
            </a:r>
          </a:p>
          <a:p>
            <a:pPr lvl="2"/>
            <a:r>
              <a:rPr lang="en-US" dirty="0"/>
              <a:t>Used in Java for Composite types</a:t>
            </a:r>
          </a:p>
          <a:p>
            <a:pPr lvl="1"/>
            <a:r>
              <a:rPr lang="en-US" b="1" dirty="0"/>
              <a:t>Read-only:</a:t>
            </a:r>
            <a:r>
              <a:rPr lang="en-US" dirty="0"/>
              <a:t> Are passed by reference but cannot be modified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4998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By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value of the expression is bound to the parameter (copied), and passed to the function</a:t>
            </a:r>
          </a:p>
          <a:p>
            <a:r>
              <a:rPr lang="en-US" dirty="0"/>
              <a:t>Modifications to the value are not visible outside of the function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increment(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) {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++;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return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457200" lvl="1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457200" lvl="1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42;</a:t>
            </a:r>
          </a:p>
          <a:p>
            <a:pPr marL="457200" lvl="1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j = increment(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);</a:t>
            </a:r>
          </a:p>
          <a:p>
            <a:pPr marL="457200" lvl="1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printf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 “%d %d\n”,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, j ); </a:t>
            </a:r>
          </a:p>
          <a:p>
            <a:pPr marL="457200" lvl="1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/>
              <a:t>The output is: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9464" y="5407931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Courier" charset="0"/>
                <a:ea typeface="Courier" charset="0"/>
                <a:cs typeface="Courier" charset="0"/>
              </a:rPr>
              <a:t>42 43</a:t>
            </a:r>
          </a:p>
        </p:txBody>
      </p:sp>
    </p:spTree>
    <p:extLst>
      <p:ext uri="{BB962C8B-B14F-4D97-AF65-F5344CB8AC3E}">
        <p14:creationId xmlns:p14="http://schemas.microsoft.com/office/powerpoint/2010/main" val="191623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By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location (reference) of the value of the expression is bound to the parameter (copied), and passed to the function</a:t>
            </a:r>
          </a:p>
          <a:p>
            <a:r>
              <a:rPr lang="en-US" dirty="0"/>
              <a:t>Modifications to the value are visible outside of the function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increment(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&amp;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) {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++;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return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457200" lvl="1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457200" lvl="1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42;</a:t>
            </a:r>
          </a:p>
          <a:p>
            <a:pPr marL="457200" lvl="1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j = increment(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);</a:t>
            </a:r>
          </a:p>
          <a:p>
            <a:pPr marL="457200" lvl="1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printf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 “%d %d\n”,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, j ); </a:t>
            </a:r>
          </a:p>
          <a:p>
            <a:pPr marL="457200" lvl="1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/>
              <a:t>The output is: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68891" y="540463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Courier" charset="0"/>
                <a:ea typeface="Courier" charset="0"/>
                <a:cs typeface="Courier" charset="0"/>
              </a:rPr>
              <a:t>43 43</a:t>
            </a:r>
          </a:p>
        </p:txBody>
      </p:sp>
    </p:spTree>
    <p:extLst>
      <p:ext uri="{BB962C8B-B14F-4D97-AF65-F5344CB8AC3E}">
        <p14:creationId xmlns:p14="http://schemas.microsoft.com/office/powerpoint/2010/main" val="903645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/>
              <a:t>Pass-by-Reference vs Pass-by-Value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28095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Pass-by-value</a:t>
            </a:r>
            <a:endParaRPr lang="en-US" dirty="0"/>
          </a:p>
          <a:p>
            <a:pPr lvl="1"/>
            <a:r>
              <a:rPr lang="en-US" dirty="0"/>
              <a:t>Easier to understand (fewer side-effects)</a:t>
            </a:r>
          </a:p>
          <a:p>
            <a:pPr lvl="1"/>
            <a:r>
              <a:rPr lang="en-US" dirty="0"/>
              <a:t>Efficient for primitive values (integer, floats, characters)</a:t>
            </a:r>
          </a:p>
          <a:p>
            <a:pPr lvl="1"/>
            <a:r>
              <a:rPr lang="en-US" dirty="0"/>
              <a:t>Changes are not propagated back from the call</a:t>
            </a:r>
          </a:p>
          <a:p>
            <a:pPr lvl="1"/>
            <a:r>
              <a:rPr lang="en-US" dirty="0"/>
              <a:t>Inefficient for large objects</a:t>
            </a:r>
          </a:p>
          <a:p>
            <a:r>
              <a:rPr lang="en-US" b="1" dirty="0"/>
              <a:t>Pass-by-reference</a:t>
            </a:r>
          </a:p>
          <a:p>
            <a:pPr lvl="1"/>
            <a:r>
              <a:rPr lang="en-US" dirty="0"/>
              <a:t>Used to pass large or complex data structures</a:t>
            </a:r>
          </a:p>
          <a:p>
            <a:pPr lvl="1"/>
            <a:r>
              <a:rPr lang="en-US" dirty="0"/>
              <a:t>Changes to parameters are reflected in arguments</a:t>
            </a:r>
          </a:p>
          <a:p>
            <a:pPr lvl="1"/>
            <a:r>
              <a:rPr lang="en-US" dirty="0"/>
              <a:t>Greater care needs to be taken during recursion</a:t>
            </a:r>
            <a:endParaRPr lang="en-US" i="1" dirty="0"/>
          </a:p>
          <a:p>
            <a:r>
              <a:rPr lang="en-US" dirty="0"/>
              <a:t>Question: When should arguments be evaluated?</a:t>
            </a:r>
          </a:p>
          <a:p>
            <a:pPr lvl="1"/>
            <a:r>
              <a:rPr lang="en-US" dirty="0"/>
              <a:t>At call?</a:t>
            </a:r>
          </a:p>
          <a:p>
            <a:pPr lvl="1"/>
            <a:r>
              <a:rPr lang="en-US" dirty="0"/>
              <a:t>At use?</a:t>
            </a:r>
          </a:p>
        </p:txBody>
      </p:sp>
    </p:spTree>
    <p:extLst>
      <p:ext uri="{BB962C8B-B14F-4D97-AF65-F5344CB8AC3E}">
        <p14:creationId xmlns:p14="http://schemas.microsoft.com/office/powerpoint/2010/main" val="1335884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Applicative and Normal Order of Evaluation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8017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Applicative-order evaluation </a:t>
            </a:r>
          </a:p>
          <a:p>
            <a:pPr lvl="1"/>
            <a:r>
              <a:rPr lang="en-US" dirty="0"/>
              <a:t>Arguments are evaluated before a subroutine call</a:t>
            </a:r>
          </a:p>
          <a:p>
            <a:pPr lvl="1"/>
            <a:r>
              <a:rPr lang="en-US" dirty="0"/>
              <a:t>Default in most programming languages</a:t>
            </a:r>
          </a:p>
          <a:p>
            <a:r>
              <a:rPr lang="en-US" dirty="0"/>
              <a:t>Normal-order evaluation </a:t>
            </a:r>
          </a:p>
          <a:p>
            <a:pPr lvl="1"/>
            <a:r>
              <a:rPr lang="en-US" dirty="0"/>
              <a:t>Arguments are passed unevaluated to the subroutine</a:t>
            </a:r>
          </a:p>
          <a:p>
            <a:pPr lvl="1"/>
            <a:r>
              <a:rPr lang="en-US" dirty="0"/>
              <a:t>The subroutine evaluates them as needed</a:t>
            </a:r>
          </a:p>
          <a:p>
            <a:pPr lvl="1"/>
            <a:r>
              <a:rPr lang="en-US" dirty="0"/>
              <a:t>Useful for infinite or lazy data structures that are computed as needed</a:t>
            </a:r>
          </a:p>
          <a:p>
            <a:pPr lvl="1"/>
            <a:r>
              <a:rPr lang="en-US" dirty="0"/>
              <a:t>Examples: Macros in C, Haskell </a:t>
            </a:r>
          </a:p>
          <a:p>
            <a:pPr lvl="1"/>
            <a:r>
              <a:rPr lang="en-US" dirty="0"/>
              <a:t>Fine in functional languages</a:t>
            </a:r>
          </a:p>
          <a:p>
            <a:pPr lvl="1"/>
            <a:r>
              <a:rPr lang="en-US" dirty="0"/>
              <a:t>Problematic if there are side effects</a:t>
            </a:r>
          </a:p>
          <a:p>
            <a:pPr lvl="2"/>
            <a:r>
              <a:rPr lang="en-US" dirty="0"/>
              <a:t>What if argument is not always used?</a:t>
            </a:r>
          </a:p>
          <a:p>
            <a:pPr lvl="1"/>
            <a:r>
              <a:rPr lang="en-US" dirty="0"/>
              <a:t>Potential for inefficiency</a:t>
            </a:r>
          </a:p>
          <a:p>
            <a:pPr lvl="2"/>
            <a:r>
              <a:rPr lang="en-US" dirty="0"/>
              <a:t>What happens if argument is passed to other subroutines?</a:t>
            </a:r>
          </a:p>
        </p:txBody>
      </p:sp>
    </p:spTree>
    <p:extLst>
      <p:ext uri="{BB962C8B-B14F-4D97-AF65-F5344CB8AC3E}">
        <p14:creationId xmlns:p14="http://schemas.microsoft.com/office/powerpoint/2010/main" val="939675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most languages functions typically return </a:t>
            </a:r>
            <a:r>
              <a:rPr lang="en-US" dirty="0" err="1"/>
              <a:t>r-values</a:t>
            </a:r>
            <a:endParaRPr lang="en-US" dirty="0"/>
          </a:p>
          <a:p>
            <a:pPr lvl="1"/>
            <a:r>
              <a:rPr lang="en-US" dirty="0"/>
              <a:t>A value  that can be assigned to a variable or used in an expression</a:t>
            </a:r>
          </a:p>
          <a:p>
            <a:r>
              <a:rPr lang="en-US" dirty="0"/>
              <a:t>Some languages, such as C++, allow functions to return l-values (locations of the value)</a:t>
            </a:r>
          </a:p>
          <a:p>
            <a:pPr lvl="1"/>
            <a:r>
              <a:rPr lang="en-US" dirty="0"/>
              <a:t>Seen in a previous lecture</a:t>
            </a:r>
          </a:p>
          <a:p>
            <a:r>
              <a:rPr lang="en-US" dirty="0"/>
              <a:t>Return of l-values can be simulated in most languages </a:t>
            </a:r>
          </a:p>
          <a:p>
            <a:pPr lvl="1"/>
            <a:r>
              <a:rPr lang="en-US" dirty="0"/>
              <a:t>Using pointers in C</a:t>
            </a:r>
          </a:p>
          <a:p>
            <a:pPr lvl="1"/>
            <a:r>
              <a:rPr lang="en-US" dirty="0"/>
              <a:t>Returning references in Java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But </a:t>
            </a:r>
            <a:r>
              <a:rPr lang="is-IS" dirty="0"/>
              <a:t>… Sometimes it’s hard to know what to return!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770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Things go wrong (bleep happens), we need to handle it gracefully</a:t>
            </a:r>
          </a:p>
          <a:p>
            <a:r>
              <a:rPr lang="en-US" i="1" dirty="0"/>
              <a:t>Exception </a:t>
            </a:r>
            <a:r>
              <a:rPr lang="en-US" dirty="0"/>
              <a:t>are unexpected or abnormal conditions during execution </a:t>
            </a:r>
          </a:p>
          <a:p>
            <a:pPr lvl="1"/>
            <a:r>
              <a:rPr lang="en-US" dirty="0"/>
              <a:t>Generated automatically in response to runtime errors </a:t>
            </a:r>
          </a:p>
          <a:p>
            <a:pPr lvl="1"/>
            <a:r>
              <a:rPr lang="en-US" dirty="0"/>
              <a:t>Raised explicitly by the program </a:t>
            </a:r>
          </a:p>
          <a:p>
            <a:r>
              <a:rPr lang="en-US" dirty="0"/>
              <a:t>Exception handling is needed to </a:t>
            </a:r>
          </a:p>
          <a:p>
            <a:pPr lvl="1"/>
            <a:r>
              <a:rPr lang="en-US" dirty="0"/>
              <a:t>Perform operations necessary to recover from the exception</a:t>
            </a:r>
          </a:p>
          <a:p>
            <a:pPr lvl="1"/>
            <a:r>
              <a:rPr lang="en-US" dirty="0"/>
              <a:t>Terminate the program gracefully </a:t>
            </a:r>
          </a:p>
          <a:p>
            <a:pPr lvl="1"/>
            <a:r>
              <a:rPr lang="en-US" dirty="0"/>
              <a:t>Clean up resources allocated in the protected block </a:t>
            </a:r>
          </a:p>
          <a:p>
            <a:r>
              <a:rPr lang="en-US" dirty="0"/>
              <a:t>Exception handling allows the programmer to</a:t>
            </a:r>
          </a:p>
          <a:p>
            <a:pPr lvl="1"/>
            <a:r>
              <a:rPr lang="en-US" dirty="0"/>
              <a:t>Specify what to do when an error occurs during program run-time</a:t>
            </a:r>
          </a:p>
          <a:p>
            <a:pPr lvl="1"/>
            <a:r>
              <a:rPr lang="en-US" dirty="0"/>
              <a:t>Separate the common path code from the error handling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138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 Syntax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Syntax for catching and handling exceptions tends to be similar</a:t>
            </a:r>
          </a:p>
          <a:p>
            <a:r>
              <a:rPr lang="en-US" sz="2000" dirty="0"/>
              <a:t>A </a:t>
            </a:r>
            <a:r>
              <a:rPr lang="en-US" sz="2000" b="1" dirty="0"/>
              <a:t>protected block </a:t>
            </a:r>
            <a:r>
              <a:rPr lang="en-US" sz="2000" dirty="0"/>
              <a:t>comprises 3 parts:</a:t>
            </a:r>
          </a:p>
          <a:p>
            <a:pPr lvl="1"/>
            <a:r>
              <a:rPr lang="en-US" sz="1900" b="1" dirty="0"/>
              <a:t>try </a:t>
            </a:r>
            <a:r>
              <a:rPr lang="en-US" sz="1900" dirty="0"/>
              <a:t>: the common path code to be executed</a:t>
            </a:r>
          </a:p>
          <a:p>
            <a:pPr lvl="1"/>
            <a:r>
              <a:rPr lang="en-US" sz="1900" b="1" dirty="0"/>
              <a:t>catch</a:t>
            </a:r>
            <a:r>
              <a:rPr lang="en-US" sz="1900" dirty="0"/>
              <a:t> : exception handlers for each exception to be caught</a:t>
            </a:r>
          </a:p>
          <a:p>
            <a:pPr lvl="1"/>
            <a:r>
              <a:rPr lang="en-US" sz="1900" b="1" dirty="0"/>
              <a:t>finally</a:t>
            </a:r>
            <a:r>
              <a:rPr lang="en-US" sz="1900" dirty="0"/>
              <a:t> : an optional ”clean-up” handler that always runs after the ”try” regardless of whether an exception occurs</a:t>
            </a:r>
          </a:p>
          <a:p>
            <a:r>
              <a:rPr lang="en-US" sz="2000" dirty="0"/>
              <a:t>Exception are </a:t>
            </a:r>
            <a:r>
              <a:rPr lang="en-US" sz="2000" b="1" dirty="0"/>
              <a:t>raised</a:t>
            </a:r>
            <a:r>
              <a:rPr lang="en-US" sz="2000" dirty="0"/>
              <a:t> (or thrown) by a raise (or throw)</a:t>
            </a:r>
            <a:r>
              <a:rPr lang="en-US" sz="2000" b="1" dirty="0"/>
              <a:t> </a:t>
            </a:r>
            <a:r>
              <a:rPr lang="en-US" sz="2000" dirty="0"/>
              <a:t>statement</a:t>
            </a:r>
          </a:p>
          <a:p>
            <a:pPr marL="457200" lvl="1" indent="0">
              <a:buNone/>
            </a:pPr>
            <a:r>
              <a:rPr lang="en-US" sz="1900" b="1" dirty="0">
                <a:latin typeface="Courier" charset="0"/>
                <a:ea typeface="Courier" charset="0"/>
                <a:cs typeface="Courier" charset="0"/>
              </a:rPr>
              <a:t>raise Exception_1(</a:t>
            </a:r>
            <a:r>
              <a:rPr lang="is-IS" sz="1900" b="1" dirty="0">
                <a:latin typeface="Courier" charset="0"/>
                <a:ea typeface="Courier" charset="0"/>
                <a:cs typeface="Courier" charset="0"/>
              </a:rPr>
              <a:t>…)</a:t>
            </a:r>
            <a:endParaRPr lang="en-US" sz="19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try {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// common path</a:t>
            </a:r>
            <a:endParaRPr lang="is-I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is-IS" b="1" dirty="0">
                <a:latin typeface="Courier" charset="0"/>
                <a:ea typeface="Courier" charset="0"/>
                <a:cs typeface="Courier" charset="0"/>
              </a:rPr>
              <a:t>} catch ( Exception_1 e ) </a:t>
            </a:r>
            <a:r>
              <a:rPr lang="is-IS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0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  // Exception 1 handler</a:t>
            </a:r>
          </a:p>
          <a:p>
            <a:pPr marL="0" indent="0">
              <a:buNone/>
            </a:pPr>
            <a:r>
              <a:rPr lang="is-IS" b="1" dirty="0">
                <a:latin typeface="Courier" charset="0"/>
                <a:ea typeface="Courier" charset="0"/>
                <a:cs typeface="Courier" charset="0"/>
              </a:rPr>
              <a:t>} catch ( Exception_2 e ) {</a:t>
            </a:r>
          </a:p>
          <a:p>
            <a:pPr marL="0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  // Exception 2 handler</a:t>
            </a:r>
          </a:p>
          <a:p>
            <a:pPr marL="0" indent="0">
              <a:buNone/>
            </a:pPr>
            <a:r>
              <a:rPr lang="is-IS" b="1" dirty="0">
                <a:latin typeface="Courier" charset="0"/>
                <a:ea typeface="Courier" charset="0"/>
                <a:cs typeface="Courier" charset="0"/>
              </a:rPr>
              <a:t>} ... </a:t>
            </a:r>
          </a:p>
          <a:p>
            <a:pPr marL="0" indent="0">
              <a:buNone/>
            </a:pPr>
            <a:r>
              <a:rPr lang="is-IS" b="1" dirty="0">
                <a:latin typeface="Courier" charset="0"/>
                <a:ea typeface="Courier" charset="0"/>
                <a:cs typeface="Courier" charset="0"/>
              </a:rPr>
              <a:t>} else { </a:t>
            </a:r>
            <a:r>
              <a:rPr lang="is-IS" dirty="0">
                <a:latin typeface="Courier" charset="0"/>
                <a:ea typeface="Courier" charset="0"/>
                <a:cs typeface="Courier" charset="0"/>
              </a:rPr>
              <a:t>// optional</a:t>
            </a:r>
          </a:p>
          <a:p>
            <a:pPr marL="0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  // default handler</a:t>
            </a:r>
          </a:p>
          <a:p>
            <a:pPr marL="0" indent="0">
              <a:buNone/>
            </a:pPr>
            <a:r>
              <a:rPr lang="is-IS" b="1" dirty="0">
                <a:latin typeface="Courier" charset="0"/>
                <a:ea typeface="Courier" charset="0"/>
                <a:cs typeface="Courier" charset="0"/>
              </a:rPr>
              <a:t>} finally { </a:t>
            </a:r>
            <a:r>
              <a:rPr lang="is-IS" dirty="0">
                <a:latin typeface="Courier" charset="0"/>
                <a:ea typeface="Courier" charset="0"/>
                <a:cs typeface="Courier" charset="0"/>
              </a:rPr>
              <a:t>// optional</a:t>
            </a:r>
          </a:p>
          <a:p>
            <a:pPr marL="0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  // clean up code 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5365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/>
          <p:cNvCxnSpPr>
            <a:stCxn id="10" idx="2"/>
            <a:endCxn id="13" idx="0"/>
          </p:cNvCxnSpPr>
          <p:nvPr/>
        </p:nvCxnSpPr>
        <p:spPr>
          <a:xfrm flipH="1">
            <a:off x="6407785" y="4958080"/>
            <a:ext cx="304800" cy="34544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941570" y="5303520"/>
            <a:ext cx="2932430" cy="528320"/>
          </a:xfrm>
          <a:prstGeom prst="rect">
            <a:avLst/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246370" y="4673600"/>
            <a:ext cx="2932430" cy="284480"/>
          </a:xfrm>
          <a:prstGeom prst="rect">
            <a:avLst/>
          </a:prstGeom>
          <a:solidFill>
            <a:srgbClr val="FFC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 Semantics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29150" y="1825624"/>
            <a:ext cx="3886200" cy="470163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main():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try: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parse()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except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MemoryError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as p: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print “Program too big!” </a:t>
            </a:r>
          </a:p>
          <a:p>
            <a:pPr marL="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parse():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try:  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l 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parseS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  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if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lookahead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 != None: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raise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ParseError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 'S' )  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eval_result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top_ref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, l )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except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ParseError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as p:     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print "Syntax Error”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except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EvalError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as p: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print "Evaluation Error”</a:t>
            </a:r>
          </a:p>
          <a:p>
            <a:pPr marL="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An exception handler is lexically bound to a block of code</a:t>
            </a:r>
          </a:p>
          <a:p>
            <a:r>
              <a:rPr lang="en-US" sz="2400" dirty="0"/>
              <a:t>When an exception is raised in the block, search for a handler in present scope </a:t>
            </a:r>
          </a:p>
          <a:p>
            <a:r>
              <a:rPr lang="en-US" sz="2400" dirty="0"/>
              <a:t>If there is no matching handler in present scope,</a:t>
            </a:r>
          </a:p>
          <a:p>
            <a:pPr lvl="1"/>
            <a:r>
              <a:rPr lang="en-US" sz="2200" dirty="0"/>
              <a:t>The scope is exited (may include block or subroutine)</a:t>
            </a:r>
          </a:p>
          <a:p>
            <a:pPr lvl="1"/>
            <a:r>
              <a:rPr lang="en-US" sz="2200" dirty="0"/>
              <a:t>A handler is searched for in the next scope </a:t>
            </a:r>
          </a:p>
        </p:txBody>
      </p:sp>
      <p:sp>
        <p:nvSpPr>
          <p:cNvPr id="8" name="Rectangle 7"/>
          <p:cNvSpPr/>
          <p:nvPr/>
        </p:nvSpPr>
        <p:spPr>
          <a:xfrm>
            <a:off x="5080000" y="4104640"/>
            <a:ext cx="3220720" cy="113792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917440" y="5303520"/>
            <a:ext cx="3383280" cy="113792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urved Connector 22"/>
          <p:cNvCxnSpPr>
            <a:stCxn id="8" idx="3"/>
            <a:endCxn id="9" idx="3"/>
          </p:cNvCxnSpPr>
          <p:nvPr/>
        </p:nvCxnSpPr>
        <p:spPr>
          <a:xfrm>
            <a:off x="8300720" y="4673600"/>
            <a:ext cx="12700" cy="1198880"/>
          </a:xfrm>
          <a:prstGeom prst="curvedConnector3">
            <a:avLst>
              <a:gd name="adj1" fmla="val 1800000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855896" y="2711516"/>
            <a:ext cx="3383280" cy="56302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082642" y="2340537"/>
            <a:ext cx="984526" cy="31918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Curved Connector 27"/>
          <p:cNvCxnSpPr>
            <a:stCxn id="26" idx="1"/>
            <a:endCxn id="27" idx="0"/>
          </p:cNvCxnSpPr>
          <p:nvPr/>
        </p:nvCxnSpPr>
        <p:spPr>
          <a:xfrm rot="10800000" flipH="1" flipV="1">
            <a:off x="5082642" y="2500130"/>
            <a:ext cx="1580584" cy="1004162"/>
          </a:xfrm>
          <a:prstGeom prst="curvedConnector4">
            <a:avLst>
              <a:gd name="adj1" fmla="val -29317"/>
              <a:gd name="adj2" fmla="val 86250"/>
            </a:avLst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602582" y="3504292"/>
            <a:ext cx="4121288" cy="302296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Curved Connector 41"/>
          <p:cNvCxnSpPr>
            <a:endCxn id="8" idx="0"/>
          </p:cNvCxnSpPr>
          <p:nvPr/>
        </p:nvCxnSpPr>
        <p:spPr>
          <a:xfrm rot="16200000" flipH="1">
            <a:off x="6402516" y="3816795"/>
            <a:ext cx="548555" cy="27134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9" idx="3"/>
            <a:endCxn id="25" idx="3"/>
          </p:cNvCxnSpPr>
          <p:nvPr/>
        </p:nvCxnSpPr>
        <p:spPr>
          <a:xfrm flipH="1" flipV="1">
            <a:off x="8239176" y="2993029"/>
            <a:ext cx="61544" cy="2879451"/>
          </a:xfrm>
          <a:prstGeom prst="curvedConnector3">
            <a:avLst>
              <a:gd name="adj1" fmla="val -993856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xplosion 2 20"/>
          <p:cNvSpPr/>
          <p:nvPr/>
        </p:nvSpPr>
        <p:spPr>
          <a:xfrm>
            <a:off x="7302845" y="3095121"/>
            <a:ext cx="2471352" cy="1553765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Out of Memory</a:t>
            </a:r>
          </a:p>
        </p:txBody>
      </p:sp>
    </p:spTree>
    <p:extLst>
      <p:ext uri="{BB962C8B-B14F-4D97-AF65-F5344CB8AC3E}">
        <p14:creationId xmlns:p14="http://schemas.microsoft.com/office/powerpoint/2010/main" val="90718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0" grpId="0" animBg="1"/>
      <p:bldP spid="10" grpId="1" animBg="1"/>
      <p:bldP spid="25" grpId="0" animBg="1"/>
      <p:bldP spid="26" grpId="0" animBg="1"/>
      <p:bldP spid="27" grpId="0" animBg="1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164" y="1811111"/>
            <a:ext cx="788670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Announcements</a:t>
            </a:r>
          </a:p>
          <a:p>
            <a:pPr lvl="1"/>
            <a:r>
              <a:rPr lang="en-US" dirty="0"/>
              <a:t>Assignment 9 is out, due July 30</a:t>
            </a:r>
          </a:p>
          <a:p>
            <a:pPr lvl="1"/>
            <a:r>
              <a:rPr lang="en-US" dirty="0"/>
              <a:t>Final exam, 1:00pm, Friday, August 2 in CHEB 170</a:t>
            </a:r>
          </a:p>
          <a:p>
            <a:pPr lvl="1"/>
            <a:r>
              <a:rPr lang="en-US" dirty="0"/>
              <a:t>In-class SRIs on Wednesday</a:t>
            </a:r>
          </a:p>
          <a:p>
            <a:r>
              <a:rPr lang="en-US" dirty="0"/>
              <a:t>Readings: Read Chapter 6.6, 9</a:t>
            </a:r>
          </a:p>
          <a:p>
            <a:r>
              <a:rPr lang="en-US" dirty="0"/>
              <a:t>Lecture Contents</a:t>
            </a:r>
          </a:p>
          <a:p>
            <a:pPr lvl="1"/>
            <a:r>
              <a:rPr lang="en-US" dirty="0"/>
              <a:t>Finish previous lecture</a:t>
            </a:r>
          </a:p>
          <a:p>
            <a:pPr lvl="1"/>
            <a:r>
              <a:rPr lang="en-US" dirty="0"/>
              <a:t>Motivation</a:t>
            </a:r>
          </a:p>
          <a:p>
            <a:pPr lvl="1"/>
            <a:r>
              <a:rPr lang="en-US" dirty="0"/>
              <a:t>Parameters and Arguments</a:t>
            </a:r>
          </a:p>
          <a:p>
            <a:pPr lvl="1"/>
            <a:r>
              <a:rPr lang="en-US" dirty="0"/>
              <a:t>Applicative and Normal Order Evaluation</a:t>
            </a:r>
          </a:p>
          <a:p>
            <a:pPr lvl="1"/>
            <a:r>
              <a:rPr lang="en-US" dirty="0"/>
              <a:t>Introduction to Exceptions</a:t>
            </a:r>
          </a:p>
          <a:p>
            <a:pPr lvl="1"/>
            <a:r>
              <a:rPr lang="en-US" dirty="0"/>
              <a:t>Languages Support</a:t>
            </a:r>
          </a:p>
          <a:p>
            <a:pPr lvl="1"/>
            <a:r>
              <a:rPr lang="en-US" dirty="0"/>
              <a:t>Exception Propagation</a:t>
            </a:r>
          </a:p>
          <a:p>
            <a:pPr lvl="1"/>
            <a:r>
              <a:rPr lang="en-US" dirty="0"/>
              <a:t>Exception Implementation</a:t>
            </a:r>
          </a:p>
          <a:p>
            <a:pPr lvl="1"/>
            <a:r>
              <a:rPr lang="en-US" dirty="0"/>
              <a:t>Examples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149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Support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How are exceptions represented?</a:t>
            </a:r>
          </a:p>
          <a:p>
            <a:pPr lvl="1"/>
            <a:r>
              <a:rPr lang="en-US" dirty="0"/>
              <a:t>Built-in exception type (Python)</a:t>
            </a:r>
          </a:p>
          <a:p>
            <a:pPr lvl="1"/>
            <a:r>
              <a:rPr lang="en-US" dirty="0"/>
              <a:t>Object derived from an exception class (Java)</a:t>
            </a:r>
          </a:p>
          <a:p>
            <a:pPr lvl="1"/>
            <a:r>
              <a:rPr lang="en-US" dirty="0"/>
              <a:t>Any kind of data can be passed as part of an exception </a:t>
            </a:r>
          </a:p>
          <a:p>
            <a:r>
              <a:rPr lang="en-US" dirty="0"/>
              <a:t>When are exceptions raised?</a:t>
            </a:r>
          </a:p>
          <a:p>
            <a:pPr lvl="1"/>
            <a:r>
              <a:rPr lang="en-US" dirty="0"/>
              <a:t>Automatically by the run-time system as a result of an abnormal condition </a:t>
            </a:r>
          </a:p>
          <a:p>
            <a:pPr marL="914400" lvl="2" indent="0">
              <a:buNone/>
            </a:pPr>
            <a:r>
              <a:rPr lang="en-US" dirty="0"/>
              <a:t>e.g., division by zero, null dereference, out-of-bounds,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>
                <a:latin typeface="Courier" charset="0"/>
                <a:ea typeface="Courier" charset="0"/>
                <a:cs typeface="Courier" charset="0"/>
              </a:rPr>
              <a:t>throw </a:t>
            </a:r>
            <a:r>
              <a:rPr lang="en-US" dirty="0"/>
              <a:t>or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raise</a:t>
            </a:r>
            <a:r>
              <a:rPr lang="en-US" dirty="0"/>
              <a:t> statement to raise exceptions manually </a:t>
            </a:r>
          </a:p>
          <a:p>
            <a:r>
              <a:rPr lang="en-US" dirty="0"/>
              <a:t>Where can exceptions be handled? </a:t>
            </a:r>
          </a:p>
          <a:p>
            <a:pPr lvl="1"/>
            <a:r>
              <a:rPr lang="en-US" dirty="0"/>
              <a:t>Most languages allow exceptions to be handled locally</a:t>
            </a:r>
          </a:p>
          <a:p>
            <a:pPr lvl="1"/>
            <a:r>
              <a:rPr lang="en-US" dirty="0"/>
              <a:t>Propagate unhandled exceptions up the dynamic chain. </a:t>
            </a:r>
          </a:p>
          <a:p>
            <a:pPr lvl="2"/>
            <a:r>
              <a:rPr lang="en-US" dirty="0" err="1"/>
              <a:t>Clu</a:t>
            </a:r>
            <a:r>
              <a:rPr lang="en-US" dirty="0"/>
              <a:t> does not allow exceptions to be handled locally</a:t>
            </a:r>
          </a:p>
          <a:p>
            <a:r>
              <a:rPr lang="en-US" dirty="0"/>
              <a:t>Some languages require exceptions that are thrown but not handled inside a subroutine be declared (Java)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91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Non-support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4094104" cy="4351338"/>
          </a:xfrm>
        </p:spPr>
        <p:txBody>
          <a:bodyPr>
            <a:noAutofit/>
          </a:bodyPr>
          <a:lstStyle/>
          <a:p>
            <a:r>
              <a:rPr lang="en-US" sz="2400" dirty="0"/>
              <a:t>Some languages do not support exceptions</a:t>
            </a:r>
          </a:p>
          <a:p>
            <a:pPr marL="457200" lvl="1" indent="0">
              <a:buNone/>
            </a:pPr>
            <a:r>
              <a:rPr lang="en-US" sz="2000" dirty="0"/>
              <a:t>e.g., C </a:t>
            </a:r>
          </a:p>
          <a:p>
            <a:r>
              <a:rPr lang="en-US" sz="2400" dirty="0"/>
              <a:t>Solution 1:</a:t>
            </a:r>
          </a:p>
          <a:p>
            <a:pPr lvl="1"/>
            <a:r>
              <a:rPr lang="en-US" sz="2000" dirty="0"/>
              <a:t>Reserve a return value to indicate an exception</a:t>
            </a:r>
          </a:p>
          <a:p>
            <a:r>
              <a:rPr lang="en-US" sz="2400" dirty="0"/>
              <a:t>Solution 2:</a:t>
            </a:r>
          </a:p>
          <a:p>
            <a:pPr lvl="1"/>
            <a:r>
              <a:rPr lang="en-US" sz="2000" dirty="0"/>
              <a:t>Caller passes a closure (exception handler) to call</a:t>
            </a:r>
          </a:p>
          <a:p>
            <a:r>
              <a:rPr lang="en-US" dirty="0"/>
              <a:t>Solution 3:</a:t>
            </a:r>
          </a:p>
          <a:p>
            <a:pPr lvl="1"/>
            <a:r>
              <a:rPr lang="en-US" sz="2000" dirty="0"/>
              <a:t>In C, signals and </a:t>
            </a:r>
            <a:r>
              <a:rPr lang="en-US" sz="2000" dirty="0" err="1"/>
              <a:t>setjmp</a:t>
            </a:r>
            <a:r>
              <a:rPr lang="en-US" sz="2000" dirty="0"/>
              <a:t> / </a:t>
            </a:r>
            <a:r>
              <a:rPr lang="en-US" sz="2000" dirty="0" err="1"/>
              <a:t>longjmp</a:t>
            </a:r>
            <a:r>
              <a:rPr lang="en-US" sz="2000" dirty="0"/>
              <a:t> can be used to simulate exceptions </a:t>
            </a:r>
          </a:p>
          <a:p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#include &lt;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setjmp.h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func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is-IS" dirty="0">
                <a:latin typeface="Courier" charset="0"/>
                <a:ea typeface="Courier" charset="0"/>
                <a:cs typeface="Courier" charset="0"/>
              </a:rPr>
              <a:t>…) {</a:t>
            </a:r>
          </a:p>
          <a:p>
            <a:pPr marL="0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  static jmp_buf env;</a:t>
            </a:r>
          </a:p>
          <a:p>
            <a:pPr marL="0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  int i = setjmp(env);</a:t>
            </a:r>
          </a:p>
          <a:p>
            <a:pPr marL="0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  if( i == 0 ) {</a:t>
            </a:r>
          </a:p>
          <a:p>
            <a:pPr marL="0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    /* common path */</a:t>
            </a:r>
          </a:p>
          <a:p>
            <a:pPr marL="0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    ...</a:t>
            </a:r>
          </a:p>
          <a:p>
            <a:pPr marL="0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    /* exception 42 */</a:t>
            </a:r>
          </a:p>
          <a:p>
            <a:pPr marL="0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    longjmp(env, 42);</a:t>
            </a:r>
          </a:p>
          <a:p>
            <a:pPr marL="0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    ...</a:t>
            </a:r>
          </a:p>
          <a:p>
            <a:pPr marL="0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  } else if( i == 42 ) {</a:t>
            </a:r>
          </a:p>
          <a:p>
            <a:pPr marL="0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    /* handle exception 42 */</a:t>
            </a:r>
          </a:p>
          <a:p>
            <a:pPr marL="0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  } else if( i == ? ) {</a:t>
            </a:r>
          </a:p>
          <a:p>
            <a:pPr marL="0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    ...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327556" y="3089189"/>
            <a:ext cx="37071" cy="1433384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>
            <a:stCxn id="12" idx="3"/>
            <a:endCxn id="11" idx="3"/>
          </p:cNvCxnSpPr>
          <p:nvPr/>
        </p:nvCxnSpPr>
        <p:spPr>
          <a:xfrm flipV="1">
            <a:off x="7463481" y="3080901"/>
            <a:ext cx="12700" cy="1437504"/>
          </a:xfrm>
          <a:prstGeom prst="curvedConnector3">
            <a:avLst>
              <a:gd name="adj1" fmla="val 1800000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774623" y="2921308"/>
            <a:ext cx="1688858" cy="31918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099117" y="4358812"/>
            <a:ext cx="2364364" cy="31918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827264" y="4948700"/>
            <a:ext cx="3464120" cy="53769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urved Connector 24"/>
          <p:cNvCxnSpPr>
            <a:stCxn id="11" idx="3"/>
            <a:endCxn id="24" idx="3"/>
          </p:cNvCxnSpPr>
          <p:nvPr/>
        </p:nvCxnSpPr>
        <p:spPr>
          <a:xfrm>
            <a:off x="7463481" y="3080901"/>
            <a:ext cx="827903" cy="2136649"/>
          </a:xfrm>
          <a:prstGeom prst="curvedConnector3">
            <a:avLst>
              <a:gd name="adj1" fmla="val 127612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3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2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Implementations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Options:</a:t>
            </a:r>
          </a:p>
          <a:p>
            <a:pPr lvl="1"/>
            <a:r>
              <a:rPr lang="en-US" dirty="0"/>
              <a:t>Simple (Pay as you go)</a:t>
            </a:r>
          </a:p>
          <a:p>
            <a:pPr lvl="1"/>
            <a:r>
              <a:rPr lang="en-US" dirty="0"/>
              <a:t>Location to Exception map (Pay on Exception)</a:t>
            </a:r>
          </a:p>
          <a:p>
            <a:pPr lvl="1"/>
            <a:r>
              <a:rPr lang="en-US"/>
              <a:t>Hybrid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6526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235190" cy="1325563"/>
          </a:xfrm>
        </p:spPr>
        <p:txBody>
          <a:bodyPr/>
          <a:lstStyle/>
          <a:p>
            <a:r>
              <a:rPr lang="en-US" dirty="0"/>
              <a:t>Simple, Pay-as-You-Go </a:t>
            </a:r>
            <a:r>
              <a:rPr lang="en-US"/>
              <a:t>Exception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Idea: </a:t>
            </a:r>
          </a:p>
          <a:p>
            <a:pPr lvl="1"/>
            <a:r>
              <a:rPr lang="en-US" dirty="0"/>
              <a:t>The program uses a second stack, called a Handler Stack (HS)</a:t>
            </a:r>
          </a:p>
          <a:p>
            <a:pPr lvl="1"/>
            <a:r>
              <a:rPr lang="en-US" dirty="0"/>
              <a:t>When a protected block is entered, a handler is pushed on the (HS)  </a:t>
            </a:r>
          </a:p>
          <a:p>
            <a:pPr lvl="2"/>
            <a:r>
              <a:rPr lang="en-US" dirty="0"/>
              <a:t>Pointer to the handler code</a:t>
            </a:r>
          </a:p>
          <a:p>
            <a:pPr lvl="2"/>
            <a:r>
              <a:rPr lang="en-US" dirty="0"/>
              <a:t>Current stack frame (Program Stack)</a:t>
            </a:r>
          </a:p>
          <a:p>
            <a:pPr marL="1371600" lvl="3" indent="0">
              <a:buNone/>
            </a:pPr>
            <a:r>
              <a:rPr lang="en-US" dirty="0"/>
              <a:t>I.e., referencing environment</a:t>
            </a:r>
          </a:p>
          <a:p>
            <a:pPr marL="914400" lvl="2" indent="0">
              <a:buNone/>
            </a:pPr>
            <a:r>
              <a:rPr lang="en-US" dirty="0"/>
              <a:t>Sound familiar?</a:t>
            </a:r>
          </a:p>
          <a:p>
            <a:pPr lvl="2"/>
            <a:r>
              <a:rPr lang="en-US" dirty="0"/>
              <a:t>An optional exit (finally) handler may also be pushed</a:t>
            </a:r>
          </a:p>
          <a:p>
            <a:pPr lvl="1"/>
            <a:r>
              <a:rPr lang="en-US" dirty="0"/>
              <a:t>If there are multiple exception handlers, these are implemented using an if/</a:t>
            </a:r>
            <a:r>
              <a:rPr lang="en-US" dirty="0" err="1"/>
              <a:t>elseif</a:t>
            </a:r>
            <a:r>
              <a:rPr lang="en-US" dirty="0"/>
              <a:t>/</a:t>
            </a:r>
            <a:r>
              <a:rPr lang="is-IS" dirty="0"/>
              <a:t>… construct in a single handler</a:t>
            </a:r>
          </a:p>
          <a:p>
            <a:pPr lvl="1"/>
            <a:r>
              <a:rPr lang="is-IS" dirty="0"/>
              <a:t>When a protect block is exited, the handler is popped of the stack</a:t>
            </a:r>
          </a:p>
          <a:p>
            <a:r>
              <a:rPr lang="en-US" dirty="0"/>
              <a:t>Simple implementation is costly because handler stack is manipulated on entry/exit of each protected block </a:t>
            </a:r>
          </a:p>
          <a:p>
            <a:pPr lvl="1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045840" y="1505683"/>
            <a:ext cx="1453069" cy="23346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045840" y="1273472"/>
            <a:ext cx="1453069" cy="23346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045840" y="1036659"/>
            <a:ext cx="1453069" cy="23346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045841" y="99448"/>
            <a:ext cx="1453069" cy="23346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45841" y="328052"/>
            <a:ext cx="1453069" cy="23346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45841" y="566384"/>
            <a:ext cx="1453069" cy="23346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045840" y="799846"/>
            <a:ext cx="1453069" cy="23346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062272" y="77822"/>
            <a:ext cx="1453069" cy="166132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ight Arrow 30"/>
          <p:cNvSpPr/>
          <p:nvPr/>
        </p:nvSpPr>
        <p:spPr>
          <a:xfrm rot="5400000">
            <a:off x="5946641" y="514397"/>
            <a:ext cx="1368559" cy="6930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 Stack</a:t>
            </a:r>
          </a:p>
        </p:txBody>
      </p:sp>
    </p:spTree>
    <p:extLst>
      <p:ext uri="{BB962C8B-B14F-4D97-AF65-F5344CB8AC3E}">
        <p14:creationId xmlns:p14="http://schemas.microsoft.com/office/powerpoint/2010/main" val="10250284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5570919" cy="1325563"/>
          </a:xfrm>
        </p:spPr>
        <p:txBody>
          <a:bodyPr/>
          <a:lstStyle/>
          <a:p>
            <a:r>
              <a:rPr lang="en-US" dirty="0"/>
              <a:t>Simple, Pay-as-You-Go </a:t>
            </a:r>
            <a:r>
              <a:rPr lang="en-US"/>
              <a:t>Exception Handling</a:t>
            </a:r>
            <a:endParaRPr lang="en-US" dirty="0"/>
          </a:p>
        </p:txBody>
      </p:sp>
      <p:sp>
        <p:nvSpPr>
          <p:cNvPr id="32" name="Content Placeholder 31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2307590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foo():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try: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bar()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except E1 as e: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# E1 handler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except E2 as e: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# E2 handler</a:t>
            </a:r>
          </a:p>
          <a:p>
            <a:pPr marL="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bar():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try: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...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except E3 as e: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# E3 handler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except E4 as e: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# E4 handler: </a:t>
            </a:r>
          </a:p>
        </p:txBody>
      </p:sp>
      <p:sp>
        <p:nvSpPr>
          <p:cNvPr id="4" name="Rectangle 3"/>
          <p:cNvSpPr/>
          <p:nvPr/>
        </p:nvSpPr>
        <p:spPr>
          <a:xfrm>
            <a:off x="6412041" y="1770429"/>
            <a:ext cx="1453069" cy="87126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Handler</a:t>
            </a:r>
          </a:p>
          <a:p>
            <a:r>
              <a:rPr lang="en-US" dirty="0" err="1">
                <a:solidFill>
                  <a:schemeClr val="tx1"/>
                </a:solidFill>
              </a:rPr>
              <a:t>Stk</a:t>
            </a:r>
            <a:r>
              <a:rPr lang="en-US" dirty="0">
                <a:solidFill>
                  <a:schemeClr val="tx1"/>
                </a:solidFill>
              </a:rPr>
              <a:t> Frame</a:t>
            </a:r>
          </a:p>
          <a:p>
            <a:r>
              <a:rPr lang="en-US" dirty="0">
                <a:solidFill>
                  <a:schemeClr val="tx1"/>
                </a:solidFill>
              </a:rPr>
              <a:t>Finally (opt)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395600" y="1505683"/>
            <a:ext cx="1453069" cy="23346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395600" y="1273472"/>
            <a:ext cx="1453069" cy="23346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395600" y="1036659"/>
            <a:ext cx="1453069" cy="23346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395601" y="99448"/>
            <a:ext cx="1453069" cy="23346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395601" y="328052"/>
            <a:ext cx="1453069" cy="23346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395601" y="566384"/>
            <a:ext cx="1453069" cy="23346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395600" y="799846"/>
            <a:ext cx="1453069" cy="23346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412032" y="77822"/>
            <a:ext cx="1453069" cy="166132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ight Arrow 30"/>
          <p:cNvSpPr/>
          <p:nvPr/>
        </p:nvSpPr>
        <p:spPr>
          <a:xfrm rot="5400000">
            <a:off x="5296401" y="514397"/>
            <a:ext cx="1368559" cy="6930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 Stack</a:t>
            </a:r>
          </a:p>
        </p:txBody>
      </p:sp>
      <p:sp>
        <p:nvSpPr>
          <p:cNvPr id="34" name="Right Brace 33"/>
          <p:cNvSpPr/>
          <p:nvPr/>
        </p:nvSpPr>
        <p:spPr>
          <a:xfrm>
            <a:off x="2936240" y="2708817"/>
            <a:ext cx="233680" cy="116607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Brace 34"/>
          <p:cNvSpPr/>
          <p:nvPr/>
        </p:nvSpPr>
        <p:spPr>
          <a:xfrm>
            <a:off x="2936240" y="4937366"/>
            <a:ext cx="233680" cy="116607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252624" y="2531421"/>
            <a:ext cx="295465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if </a:t>
            </a:r>
            <a:r>
              <a:rPr lang="en-US" sz="1500" dirty="0" err="1">
                <a:latin typeface="Courier" charset="0"/>
                <a:ea typeface="Courier" charset="0"/>
                <a:cs typeface="Courier" charset="0"/>
              </a:rPr>
              <a:t>isinstance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(E1, e):</a:t>
            </a:r>
          </a:p>
          <a:p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  # E1 handler</a:t>
            </a:r>
          </a:p>
          <a:p>
            <a:r>
              <a:rPr lang="en-US" sz="1500" dirty="0" err="1">
                <a:latin typeface="Courier" charset="0"/>
                <a:ea typeface="Courier" charset="0"/>
                <a:cs typeface="Courier" charset="0"/>
              </a:rPr>
              <a:t>elsif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 err="1">
                <a:latin typeface="Courier" charset="0"/>
                <a:ea typeface="Courier" charset="0"/>
                <a:cs typeface="Courier" charset="0"/>
              </a:rPr>
              <a:t>isinstance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(E2, e):</a:t>
            </a:r>
          </a:p>
          <a:p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  # E2 handler</a:t>
            </a:r>
          </a:p>
          <a:p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else: </a:t>
            </a:r>
          </a:p>
          <a:p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  raise 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29739" y="4839300"/>
            <a:ext cx="295465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if </a:t>
            </a:r>
            <a:r>
              <a:rPr lang="en-US" sz="1500" dirty="0" err="1">
                <a:latin typeface="Courier" charset="0"/>
                <a:ea typeface="Courier" charset="0"/>
                <a:cs typeface="Courier" charset="0"/>
              </a:rPr>
              <a:t>isinstance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(E3, e):</a:t>
            </a:r>
          </a:p>
          <a:p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  # E3 handler</a:t>
            </a:r>
          </a:p>
          <a:p>
            <a:r>
              <a:rPr lang="en-US" sz="1500" dirty="0" err="1">
                <a:latin typeface="Courier" charset="0"/>
                <a:ea typeface="Courier" charset="0"/>
                <a:cs typeface="Courier" charset="0"/>
              </a:rPr>
              <a:t>elsif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 err="1">
                <a:latin typeface="Courier" charset="0"/>
                <a:ea typeface="Courier" charset="0"/>
                <a:cs typeface="Courier" charset="0"/>
              </a:rPr>
              <a:t>isinstance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(E4, e):</a:t>
            </a:r>
          </a:p>
          <a:p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  # E4 handler</a:t>
            </a:r>
          </a:p>
          <a:p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else: </a:t>
            </a:r>
          </a:p>
          <a:p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  raise 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412031" y="2641696"/>
            <a:ext cx="1453069" cy="87126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Handler</a:t>
            </a:r>
          </a:p>
          <a:p>
            <a:r>
              <a:rPr lang="en-US" dirty="0" err="1">
                <a:solidFill>
                  <a:schemeClr val="tx1"/>
                </a:solidFill>
              </a:rPr>
              <a:t>Stk</a:t>
            </a:r>
            <a:r>
              <a:rPr lang="en-US" dirty="0">
                <a:solidFill>
                  <a:schemeClr val="tx1"/>
                </a:solidFill>
              </a:rPr>
              <a:t> Frame</a:t>
            </a:r>
          </a:p>
          <a:p>
            <a:r>
              <a:rPr lang="en-US" dirty="0">
                <a:solidFill>
                  <a:schemeClr val="tx1"/>
                </a:solidFill>
              </a:rPr>
              <a:t>Finally (opt)</a:t>
            </a:r>
          </a:p>
        </p:txBody>
      </p:sp>
      <p:cxnSp>
        <p:nvCxnSpPr>
          <p:cNvPr id="40" name="Straight Arrow Connector 39"/>
          <p:cNvCxnSpPr>
            <a:endCxn id="36" idx="0"/>
          </p:cNvCxnSpPr>
          <p:nvPr/>
        </p:nvCxnSpPr>
        <p:spPr>
          <a:xfrm flipH="1">
            <a:off x="4729952" y="1950720"/>
            <a:ext cx="1682079" cy="5807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7" idx="0"/>
          </p:cNvCxnSpPr>
          <p:nvPr/>
        </p:nvCxnSpPr>
        <p:spPr>
          <a:xfrm flipH="1">
            <a:off x="4807067" y="2796767"/>
            <a:ext cx="1604954" cy="20425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8205743" y="1515843"/>
            <a:ext cx="457200" cy="23346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205743" y="1283632"/>
            <a:ext cx="457200" cy="23346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205743" y="1046819"/>
            <a:ext cx="457200" cy="23346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205744" y="109608"/>
            <a:ext cx="457200" cy="23346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205744" y="338212"/>
            <a:ext cx="457200" cy="2334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205744" y="576544"/>
            <a:ext cx="457200" cy="233462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205743" y="810006"/>
            <a:ext cx="457200" cy="23346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222175" y="87982"/>
            <a:ext cx="457200" cy="166132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8215903" y="3206208"/>
            <a:ext cx="457200" cy="23346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8205743" y="2973997"/>
            <a:ext cx="457200" cy="23346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205743" y="2737184"/>
            <a:ext cx="457200" cy="23346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8205744" y="1799973"/>
            <a:ext cx="457200" cy="23346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8205744" y="2028577"/>
            <a:ext cx="457200" cy="2334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205744" y="2266909"/>
            <a:ext cx="457200" cy="233462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8205743" y="2500371"/>
            <a:ext cx="457200" cy="23346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8222175" y="1778347"/>
            <a:ext cx="457200" cy="166132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212015" y="4871901"/>
            <a:ext cx="457200" cy="23346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212015" y="4639690"/>
            <a:ext cx="457200" cy="23346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8212015" y="4402877"/>
            <a:ext cx="457200" cy="23346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212016" y="3465666"/>
            <a:ext cx="457200" cy="23346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212016" y="3694270"/>
            <a:ext cx="457200" cy="2334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8212016" y="3932602"/>
            <a:ext cx="457200" cy="233462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8212015" y="4166064"/>
            <a:ext cx="457200" cy="23346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8228447" y="3444040"/>
            <a:ext cx="457200" cy="166132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4" name="Straight Arrow Connector 73"/>
          <p:cNvCxnSpPr>
            <a:endCxn id="60" idx="1"/>
          </p:cNvCxnSpPr>
          <p:nvPr/>
        </p:nvCxnSpPr>
        <p:spPr>
          <a:xfrm>
            <a:off x="7478855" y="2271767"/>
            <a:ext cx="726888" cy="3453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endCxn id="72" idx="1"/>
          </p:cNvCxnSpPr>
          <p:nvPr/>
        </p:nvCxnSpPr>
        <p:spPr>
          <a:xfrm>
            <a:off x="7508241" y="3112123"/>
            <a:ext cx="703774" cy="11706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ight Arrow 81"/>
          <p:cNvSpPr/>
          <p:nvPr/>
        </p:nvSpPr>
        <p:spPr>
          <a:xfrm rot="5400000">
            <a:off x="8238025" y="434003"/>
            <a:ext cx="1368559" cy="6930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83" name="Rectangle 82"/>
          <p:cNvSpPr/>
          <p:nvPr/>
        </p:nvSpPr>
        <p:spPr>
          <a:xfrm>
            <a:off x="1066800" y="2367281"/>
            <a:ext cx="782320" cy="27441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/>
          <p:cNvCxnSpPr/>
          <p:nvPr/>
        </p:nvCxnSpPr>
        <p:spPr>
          <a:xfrm flipH="1">
            <a:off x="673301" y="1971688"/>
            <a:ext cx="1" cy="5807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urved Connector 87"/>
          <p:cNvCxnSpPr>
            <a:stCxn id="83" idx="1"/>
          </p:cNvCxnSpPr>
          <p:nvPr/>
        </p:nvCxnSpPr>
        <p:spPr>
          <a:xfrm rot="10800000" flipH="1" flipV="1">
            <a:off x="1066800" y="2504488"/>
            <a:ext cx="152400" cy="1661575"/>
          </a:xfrm>
          <a:prstGeom prst="curvedConnector4">
            <a:avLst>
              <a:gd name="adj1" fmla="val -150000"/>
              <a:gd name="adj2" fmla="val 7369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628642" y="4400537"/>
            <a:ext cx="44659" cy="5368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>
            <a:off x="678770" y="1336003"/>
            <a:ext cx="1" cy="5807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Explosion 1 93"/>
          <p:cNvSpPr/>
          <p:nvPr/>
        </p:nvSpPr>
        <p:spPr>
          <a:xfrm>
            <a:off x="2100648" y="4284828"/>
            <a:ext cx="798521" cy="7073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E1</a:t>
            </a:r>
          </a:p>
        </p:txBody>
      </p:sp>
      <p:cxnSp>
        <p:nvCxnSpPr>
          <p:cNvPr id="95" name="Curved Connector 94"/>
          <p:cNvCxnSpPr>
            <a:stCxn id="94" idx="3"/>
          </p:cNvCxnSpPr>
          <p:nvPr/>
        </p:nvCxnSpPr>
        <p:spPr>
          <a:xfrm>
            <a:off x="2899169" y="4720014"/>
            <a:ext cx="1166204" cy="1383427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urved Connector 99"/>
          <p:cNvCxnSpPr/>
          <p:nvPr/>
        </p:nvCxnSpPr>
        <p:spPr>
          <a:xfrm rot="16200000" flipV="1">
            <a:off x="2455684" y="3933483"/>
            <a:ext cx="3380196" cy="1106763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82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34" grpId="0" animBg="1"/>
      <p:bldP spid="35" grpId="0" animBg="1"/>
      <p:bldP spid="36" grpId="0" animBg="1"/>
      <p:bldP spid="37" grpId="0" animBg="1"/>
      <p:bldP spid="38" grpId="0" animBg="1"/>
      <p:bldP spid="38" grpId="1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3" grpId="2" animBg="1"/>
      <p:bldP spid="83" grpId="0" animBg="1"/>
      <p:bldP spid="9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to Exception Mapping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faster implementation (Pay on exception) </a:t>
            </a:r>
          </a:p>
          <a:p>
            <a:r>
              <a:rPr lang="en-US" dirty="0"/>
              <a:t>Store a global map of code blocks (memory addresses) to handlers </a:t>
            </a:r>
          </a:p>
          <a:p>
            <a:pPr lvl="1"/>
            <a:r>
              <a:rPr lang="en-US" dirty="0"/>
              <a:t>Generated by compiler/linker </a:t>
            </a:r>
          </a:p>
          <a:p>
            <a:r>
              <a:rPr lang="en-US" dirty="0"/>
              <a:t>On exception, index map with program counter to get handler </a:t>
            </a:r>
          </a:p>
          <a:p>
            <a:r>
              <a:rPr lang="en-US" dirty="0"/>
              <a:t>Still need to keep track of stack frames</a:t>
            </a:r>
          </a:p>
          <a:p>
            <a:pPr lvl="1"/>
            <a:r>
              <a:rPr lang="en-US" dirty="0"/>
              <a:t>Each stack frame stores a pointer to most recent protected block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5813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gnetic Disk 2"/>
          <p:cNvSpPr/>
          <p:nvPr/>
        </p:nvSpPr>
        <p:spPr>
          <a:xfrm>
            <a:off x="5980669" y="179808"/>
            <a:ext cx="2026508" cy="277239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5570919" cy="1325563"/>
          </a:xfrm>
        </p:spPr>
        <p:txBody>
          <a:bodyPr/>
          <a:lstStyle/>
          <a:p>
            <a:r>
              <a:rPr lang="en-US" dirty="0"/>
              <a:t>Pay on Exception  Exception Handling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2307590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foo():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try: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bar()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except E1 as e: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# E1 handler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except E2 as e: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# E2 handler</a:t>
            </a:r>
          </a:p>
          <a:p>
            <a:pPr marL="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bar():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try: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...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except E3 as e: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# E3 handler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except E4 as e: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# E4 handler: </a:t>
            </a:r>
          </a:p>
        </p:txBody>
      </p:sp>
      <p:sp>
        <p:nvSpPr>
          <p:cNvPr id="4" name="Rectangle 3"/>
          <p:cNvSpPr/>
          <p:nvPr/>
        </p:nvSpPr>
        <p:spPr>
          <a:xfrm>
            <a:off x="6263757" y="1202016"/>
            <a:ext cx="1453069" cy="669443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>
                <a:solidFill>
                  <a:schemeClr val="tx1"/>
                </a:solidFill>
              </a:rPr>
              <a:t>Handler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Finally (opt)</a:t>
            </a:r>
          </a:p>
        </p:txBody>
      </p:sp>
      <p:sp>
        <p:nvSpPr>
          <p:cNvPr id="34" name="Right Brace 33"/>
          <p:cNvSpPr/>
          <p:nvPr/>
        </p:nvSpPr>
        <p:spPr>
          <a:xfrm>
            <a:off x="2936240" y="2708817"/>
            <a:ext cx="233680" cy="116607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Brace 34"/>
          <p:cNvSpPr/>
          <p:nvPr/>
        </p:nvSpPr>
        <p:spPr>
          <a:xfrm>
            <a:off x="2936240" y="4937366"/>
            <a:ext cx="233680" cy="116607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252624" y="2531421"/>
            <a:ext cx="295465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if </a:t>
            </a:r>
            <a:r>
              <a:rPr lang="en-US" sz="1500" dirty="0" err="1">
                <a:latin typeface="Courier" charset="0"/>
                <a:ea typeface="Courier" charset="0"/>
                <a:cs typeface="Courier" charset="0"/>
              </a:rPr>
              <a:t>isinstance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(E1, e):</a:t>
            </a:r>
          </a:p>
          <a:p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  # E1 handler</a:t>
            </a:r>
          </a:p>
          <a:p>
            <a:r>
              <a:rPr lang="en-US" sz="1500" dirty="0" err="1">
                <a:latin typeface="Courier" charset="0"/>
                <a:ea typeface="Courier" charset="0"/>
                <a:cs typeface="Courier" charset="0"/>
              </a:rPr>
              <a:t>elsif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 err="1">
                <a:latin typeface="Courier" charset="0"/>
                <a:ea typeface="Courier" charset="0"/>
                <a:cs typeface="Courier" charset="0"/>
              </a:rPr>
              <a:t>isinstance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(E2, e):</a:t>
            </a:r>
          </a:p>
          <a:p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  # E2 handler</a:t>
            </a:r>
          </a:p>
          <a:p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else: </a:t>
            </a:r>
          </a:p>
          <a:p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  raise 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29739" y="4839300"/>
            <a:ext cx="295465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if </a:t>
            </a:r>
            <a:r>
              <a:rPr lang="en-US" sz="1500" dirty="0" err="1">
                <a:latin typeface="Courier" charset="0"/>
                <a:ea typeface="Courier" charset="0"/>
                <a:cs typeface="Courier" charset="0"/>
              </a:rPr>
              <a:t>isinstance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(E3, e):</a:t>
            </a:r>
          </a:p>
          <a:p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  # E3 handler</a:t>
            </a:r>
          </a:p>
          <a:p>
            <a:r>
              <a:rPr lang="en-US" sz="1500" dirty="0" err="1">
                <a:latin typeface="Courier" charset="0"/>
                <a:ea typeface="Courier" charset="0"/>
                <a:cs typeface="Courier" charset="0"/>
              </a:rPr>
              <a:t>elsif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 err="1">
                <a:latin typeface="Courier" charset="0"/>
                <a:ea typeface="Courier" charset="0"/>
                <a:cs typeface="Courier" charset="0"/>
              </a:rPr>
              <a:t>isinstance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(E4, e):</a:t>
            </a:r>
          </a:p>
          <a:p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  # E4 handler</a:t>
            </a:r>
          </a:p>
          <a:p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else: </a:t>
            </a:r>
          </a:p>
          <a:p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  raise 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263747" y="2073284"/>
            <a:ext cx="1453069" cy="644398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>
                <a:solidFill>
                  <a:schemeClr val="tx1"/>
                </a:solidFill>
              </a:rPr>
              <a:t>Handler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Finally (opt)</a:t>
            </a:r>
          </a:p>
        </p:txBody>
      </p:sp>
      <p:cxnSp>
        <p:nvCxnSpPr>
          <p:cNvPr id="40" name="Straight Arrow Connector 39"/>
          <p:cNvCxnSpPr>
            <a:stCxn id="4" idx="1"/>
            <a:endCxn id="36" idx="0"/>
          </p:cNvCxnSpPr>
          <p:nvPr/>
        </p:nvCxnSpPr>
        <p:spPr>
          <a:xfrm flipH="1">
            <a:off x="4729952" y="1536738"/>
            <a:ext cx="1533805" cy="9946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1"/>
            <a:endCxn id="37" idx="0"/>
          </p:cNvCxnSpPr>
          <p:nvPr/>
        </p:nvCxnSpPr>
        <p:spPr>
          <a:xfrm flipH="1">
            <a:off x="4807067" y="2395483"/>
            <a:ext cx="1456680" cy="24438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8205743" y="1515843"/>
            <a:ext cx="457200" cy="23346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205743" y="1283632"/>
            <a:ext cx="457200" cy="23346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205743" y="1046819"/>
            <a:ext cx="457200" cy="23346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205744" y="109608"/>
            <a:ext cx="457200" cy="23346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205744" y="338212"/>
            <a:ext cx="457200" cy="2334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205744" y="576544"/>
            <a:ext cx="457200" cy="233462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205743" y="810006"/>
            <a:ext cx="457200" cy="23346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222175" y="87982"/>
            <a:ext cx="457200" cy="166132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8215903" y="3206208"/>
            <a:ext cx="457200" cy="23346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8205743" y="2973997"/>
            <a:ext cx="457200" cy="23346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205743" y="2737184"/>
            <a:ext cx="457200" cy="23346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8205744" y="1799973"/>
            <a:ext cx="457200" cy="23346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8205744" y="2028577"/>
            <a:ext cx="457200" cy="2334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205744" y="2266909"/>
            <a:ext cx="457200" cy="233462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8205743" y="2500371"/>
            <a:ext cx="457200" cy="23346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8222175" y="1778347"/>
            <a:ext cx="457200" cy="166132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212015" y="4871901"/>
            <a:ext cx="457200" cy="23346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212015" y="4639690"/>
            <a:ext cx="457200" cy="23346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8212015" y="4402877"/>
            <a:ext cx="457200" cy="23346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212016" y="3465666"/>
            <a:ext cx="457200" cy="23346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212016" y="3694270"/>
            <a:ext cx="457200" cy="2334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8212016" y="3932602"/>
            <a:ext cx="457200" cy="233462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8212015" y="4166064"/>
            <a:ext cx="457200" cy="23346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8228447" y="3444040"/>
            <a:ext cx="457200" cy="166132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4" name="Straight Arrow Connector 73"/>
          <p:cNvCxnSpPr>
            <a:stCxn id="73" idx="1"/>
            <a:endCxn id="38" idx="3"/>
          </p:cNvCxnSpPr>
          <p:nvPr/>
        </p:nvCxnSpPr>
        <p:spPr>
          <a:xfrm flipH="1" flipV="1">
            <a:off x="7716816" y="2395483"/>
            <a:ext cx="511631" cy="18792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cxnSpLocks/>
            <a:stCxn id="61" idx="1"/>
            <a:endCxn id="4" idx="3"/>
          </p:cNvCxnSpPr>
          <p:nvPr/>
        </p:nvCxnSpPr>
        <p:spPr>
          <a:xfrm flipH="1" flipV="1">
            <a:off x="7716826" y="1536738"/>
            <a:ext cx="505349" cy="10722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ight Arrow 81"/>
          <p:cNvSpPr/>
          <p:nvPr/>
        </p:nvSpPr>
        <p:spPr>
          <a:xfrm rot="5400000">
            <a:off x="8238025" y="434003"/>
            <a:ext cx="1368559" cy="6930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83" name="Rectangle 82"/>
          <p:cNvSpPr/>
          <p:nvPr/>
        </p:nvSpPr>
        <p:spPr>
          <a:xfrm>
            <a:off x="1066800" y="2367281"/>
            <a:ext cx="782320" cy="27441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/>
          <p:cNvCxnSpPr/>
          <p:nvPr/>
        </p:nvCxnSpPr>
        <p:spPr>
          <a:xfrm flipH="1">
            <a:off x="673301" y="1971688"/>
            <a:ext cx="1" cy="5807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urved Connector 87"/>
          <p:cNvCxnSpPr>
            <a:stCxn id="83" idx="1"/>
          </p:cNvCxnSpPr>
          <p:nvPr/>
        </p:nvCxnSpPr>
        <p:spPr>
          <a:xfrm rot="10800000" flipH="1" flipV="1">
            <a:off x="1066800" y="2504488"/>
            <a:ext cx="152400" cy="1661575"/>
          </a:xfrm>
          <a:prstGeom prst="curvedConnector4">
            <a:avLst>
              <a:gd name="adj1" fmla="val -150000"/>
              <a:gd name="adj2" fmla="val 7369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628642" y="4400537"/>
            <a:ext cx="44659" cy="5368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>
            <a:off x="678770" y="1336003"/>
            <a:ext cx="1" cy="5807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Explosion 1 93"/>
          <p:cNvSpPr/>
          <p:nvPr/>
        </p:nvSpPr>
        <p:spPr>
          <a:xfrm>
            <a:off x="2100648" y="4284828"/>
            <a:ext cx="798521" cy="7073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E1</a:t>
            </a:r>
          </a:p>
        </p:txBody>
      </p:sp>
      <p:cxnSp>
        <p:nvCxnSpPr>
          <p:cNvPr id="95" name="Curved Connector 94"/>
          <p:cNvCxnSpPr>
            <a:stCxn id="94" idx="3"/>
          </p:cNvCxnSpPr>
          <p:nvPr/>
        </p:nvCxnSpPr>
        <p:spPr>
          <a:xfrm>
            <a:off x="2899169" y="4720014"/>
            <a:ext cx="1166204" cy="1383427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urved Connector 99"/>
          <p:cNvCxnSpPr/>
          <p:nvPr/>
        </p:nvCxnSpPr>
        <p:spPr>
          <a:xfrm rot="16200000" flipV="1">
            <a:off x="2455684" y="3933483"/>
            <a:ext cx="3380196" cy="1106763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urved Connector 5"/>
          <p:cNvCxnSpPr>
            <a:stCxn id="94" idx="1"/>
            <a:endCxn id="38" idx="2"/>
          </p:cNvCxnSpPr>
          <p:nvPr/>
        </p:nvCxnSpPr>
        <p:spPr>
          <a:xfrm rot="10800000" flipH="1">
            <a:off x="2100648" y="2717683"/>
            <a:ext cx="4889634" cy="1849247"/>
          </a:xfrm>
          <a:prstGeom prst="curvedConnector4">
            <a:avLst>
              <a:gd name="adj1" fmla="val -4675"/>
              <a:gd name="adj2" fmla="val 18203"/>
            </a:avLst>
          </a:prstGeom>
          <a:ln w="571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/>
          <p:cNvCxnSpPr>
            <a:endCxn id="4" idx="3"/>
          </p:cNvCxnSpPr>
          <p:nvPr/>
        </p:nvCxnSpPr>
        <p:spPr>
          <a:xfrm rot="5400000" flipH="1" flipV="1">
            <a:off x="3826511" y="2255694"/>
            <a:ext cx="4609271" cy="3171360"/>
          </a:xfrm>
          <a:prstGeom prst="curvedConnector4">
            <a:avLst>
              <a:gd name="adj1" fmla="val -546"/>
              <a:gd name="adj2" fmla="val 107208"/>
            </a:avLst>
          </a:prstGeom>
          <a:ln w="571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19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83" grpId="0" animBg="1"/>
      <p:bldP spid="9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the 2 Approaches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Location-based Exception handling</a:t>
            </a:r>
          </a:p>
          <a:p>
            <a:pPr lvl="1"/>
            <a:r>
              <a:rPr lang="en-US" dirty="0"/>
              <a:t>Handling an exception is more costly (search), but exceptions rare </a:t>
            </a:r>
          </a:p>
          <a:p>
            <a:pPr lvl="1"/>
            <a:r>
              <a:rPr lang="en-US" dirty="0"/>
              <a:t>No cost if no exceptions </a:t>
            </a:r>
          </a:p>
          <a:p>
            <a:pPr lvl="1"/>
            <a:r>
              <a:rPr lang="en-US" dirty="0"/>
              <a:t>Cannot be used if the program consists of separately compiled units and the linker is not aware of this exception handling mechanism </a:t>
            </a:r>
          </a:p>
          <a:p>
            <a:r>
              <a:rPr lang="en-US" dirty="0"/>
              <a:t>Hybrid Approach:</a:t>
            </a:r>
          </a:p>
          <a:p>
            <a:pPr lvl="1"/>
            <a:r>
              <a:rPr lang="en-US" dirty="0"/>
              <a:t>Use a local map for each subroutine</a:t>
            </a:r>
          </a:p>
          <a:p>
            <a:pPr lvl="1"/>
            <a:r>
              <a:rPr lang="en-US" dirty="0"/>
              <a:t>Store a pointer to a local map in subroutines stack frame </a:t>
            </a:r>
          </a:p>
        </p:txBody>
      </p:sp>
    </p:spTree>
    <p:extLst>
      <p:ext uri="{BB962C8B-B14F-4D97-AF65-F5344CB8AC3E}">
        <p14:creationId xmlns:p14="http://schemas.microsoft.com/office/powerpoint/2010/main" val="11317771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2348A-06DB-4448-818E-E493DC2B3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Ack, Ack, Ackerman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1B8320-EEC9-DA40-B46A-24C0AAF1539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28650" y="1482811"/>
                <a:ext cx="8010253" cy="2270583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The Ackerman Function is: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−1,1)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−1))</m:t>
                              </m:r>
                            </m:e>
                          </m:eqAr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&gt;0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𝑎𝑛𝑑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&gt;0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𝑎𝑛𝑑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The Ackermann function is not </a:t>
                </a:r>
                <a:r>
                  <a:rPr lang="en-US" u="sng" dirty="0"/>
                  <a:t>primitive recursive</a:t>
                </a:r>
              </a:p>
              <a:p>
                <a:r>
                  <a:rPr lang="en-US" dirty="0"/>
                  <a:t>I.e., The Ackerman function cannot be built from basic functions and a recursive application of basic functions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1B8320-EEC9-DA40-B46A-24C0AAF153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28650" y="1482811"/>
                <a:ext cx="8010253" cy="2270583"/>
              </a:xfrm>
              <a:blipFill>
                <a:blip r:embed="rId2"/>
                <a:stretch>
                  <a:fillRect l="-475" t="-79444" b="-6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6292B2-6914-6D4F-ADCD-C8D4E7F69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3595816"/>
            <a:ext cx="3886200" cy="289206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def </a:t>
            </a:r>
            <a:r>
              <a:rPr lang="en-US" dirty="0" err="1">
                <a:latin typeface="Courier" pitchFamily="2" charset="0"/>
              </a:rPr>
              <a:t>ackermann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m,n</a:t>
            </a:r>
            <a:r>
              <a:rPr lang="en-US" dirty="0">
                <a:latin typeface="Courier" pitchFamily="2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if m == 0: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return n + 1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elsif</a:t>
            </a:r>
            <a:r>
              <a:rPr lang="en-US" dirty="0">
                <a:latin typeface="Courier" pitchFamily="2" charset="0"/>
              </a:rPr>
              <a:t> n == 0: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return </a:t>
            </a:r>
            <a:r>
              <a:rPr lang="en-US" dirty="0" err="1">
                <a:latin typeface="Courier" pitchFamily="2" charset="0"/>
              </a:rPr>
              <a:t>ackermann</a:t>
            </a:r>
            <a:r>
              <a:rPr lang="en-US" dirty="0">
                <a:latin typeface="Courier" pitchFamily="2" charset="0"/>
              </a:rPr>
              <a:t>(m-1,1)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else: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a = </a:t>
            </a:r>
            <a:r>
              <a:rPr lang="en-US" dirty="0" err="1">
                <a:latin typeface="Courier" pitchFamily="2" charset="0"/>
              </a:rPr>
              <a:t>ackermann</a:t>
            </a:r>
            <a:r>
              <a:rPr lang="en-US" dirty="0">
                <a:latin typeface="Courier" pitchFamily="2" charset="0"/>
              </a:rPr>
              <a:t>(m,n-1)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return </a:t>
            </a:r>
            <a:r>
              <a:rPr lang="en-US" dirty="0" err="1">
                <a:latin typeface="Courier" pitchFamily="2" charset="0"/>
              </a:rPr>
              <a:t>ackermann</a:t>
            </a:r>
            <a:r>
              <a:rPr lang="en-US" dirty="0">
                <a:latin typeface="Courier" pitchFamily="2" charset="0"/>
              </a:rPr>
              <a:t>(m-1,a)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081A0E9E-120B-AD44-A1A7-299A4A8F8975}"/>
              </a:ext>
            </a:extLst>
          </p:cNvPr>
          <p:cNvSpPr txBox="1">
            <a:spLocks/>
          </p:cNvSpPr>
          <p:nvPr/>
        </p:nvSpPr>
        <p:spPr>
          <a:xfrm>
            <a:off x="628650" y="3595817"/>
            <a:ext cx="3886200" cy="28545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j-lt"/>
              </a:rPr>
              <a:t>The function can be implemented using recursion</a:t>
            </a:r>
          </a:p>
          <a:p>
            <a:r>
              <a:rPr lang="en-US" dirty="0">
                <a:latin typeface="+mj-lt"/>
              </a:rPr>
              <a:t>It can be executed on a computer</a:t>
            </a:r>
          </a:p>
          <a:p>
            <a:r>
              <a:rPr lang="en-US" dirty="0">
                <a:latin typeface="+mj-lt"/>
              </a:rPr>
              <a:t>Hence, it can be computed iteratively</a:t>
            </a:r>
          </a:p>
        </p:txBody>
      </p:sp>
    </p:spTree>
    <p:extLst>
      <p:ext uri="{BB962C8B-B14F-4D97-AF65-F5344CB8AC3E}">
        <p14:creationId xmlns:p14="http://schemas.microsoft.com/office/powerpoint/2010/main" val="14755904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By default, Scheme uses strict evaluation</a:t>
            </a:r>
          </a:p>
          <a:p>
            <a:r>
              <a:rPr lang="en-US" dirty="0"/>
              <a:t>This code runs forever 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( define naturals 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(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letrec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( ( next 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( lambda ( n )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( cons n ( next ( + n 1 ) ) )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) ) ) 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(next 1)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)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) </a:t>
            </a:r>
          </a:p>
          <a:p>
            <a:r>
              <a:rPr lang="en-US" dirty="0"/>
              <a:t>What does this do?</a:t>
            </a:r>
          </a:p>
          <a:p>
            <a:r>
              <a:rPr lang="en-US" dirty="0"/>
              <a:t>This can be avoided by delaying evaluation (lazy)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962" y="92680"/>
            <a:ext cx="3180948" cy="170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834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>
                <a:solidFill>
                  <a:schemeClr val="accent3"/>
                </a:solidFill>
              </a:rPr>
              <a:t>How are the Student Ratings of Instruction (SRI) used?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 algn="l">
              <a:buFont typeface="Wingdings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Course and program </a:t>
            </a:r>
            <a:r>
              <a:rPr lang="en-US" sz="2400" b="1" i="1" dirty="0">
                <a:solidFill>
                  <a:schemeClr val="tx1"/>
                </a:solidFill>
              </a:rPr>
              <a:t>(re) design. </a:t>
            </a:r>
          </a:p>
          <a:p>
            <a:pPr marL="285750" indent="-285750" algn="l">
              <a:buFont typeface="Wingdings" charset="2"/>
              <a:buChar char="ü"/>
            </a:pPr>
            <a:endParaRPr lang="en-US" sz="2400" b="1" i="1" dirty="0">
              <a:solidFill>
                <a:schemeClr val="tx1"/>
              </a:solidFill>
            </a:endParaRPr>
          </a:p>
          <a:p>
            <a:pPr marL="285750" indent="-285750" algn="l">
              <a:buFont typeface="Wingdings" charset="2"/>
              <a:buChar char="ü"/>
            </a:pPr>
            <a:r>
              <a:rPr lang="en-US" sz="2400" b="1" i="1" dirty="0">
                <a:solidFill>
                  <a:schemeClr val="tx1"/>
                </a:solidFill>
              </a:rPr>
              <a:t>Evaluation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of teaching effectiveness.</a:t>
            </a:r>
          </a:p>
          <a:p>
            <a:pPr marL="285750" indent="-285750" algn="l">
              <a:buFont typeface="Wingdings" charset="2"/>
              <a:buChar char="ü"/>
            </a:pPr>
            <a:endParaRPr lang="en-US" sz="2400" b="1" i="1" dirty="0">
              <a:solidFill>
                <a:schemeClr val="tx1"/>
              </a:solidFill>
            </a:endParaRPr>
          </a:p>
          <a:p>
            <a:pPr marL="285750" indent="-285750" algn="l">
              <a:buFont typeface="Wingdings" charset="2"/>
              <a:buChar char="ü"/>
            </a:pPr>
            <a:r>
              <a:rPr lang="en-US" sz="2400" b="1" i="1" dirty="0">
                <a:solidFill>
                  <a:schemeClr val="tx1"/>
                </a:solidFill>
              </a:rPr>
              <a:t>Promotion and tenure</a:t>
            </a:r>
            <a:r>
              <a:rPr lang="en-US" sz="2400" i="1" dirty="0">
                <a:solidFill>
                  <a:schemeClr val="tx1"/>
                </a:solidFill>
              </a:rPr>
              <a:t> </a:t>
            </a:r>
            <a:r>
              <a:rPr lang="en-US" sz="2400" b="1" i="1" dirty="0">
                <a:solidFill>
                  <a:schemeClr val="tx1"/>
                </a:solidFill>
              </a:rPr>
              <a:t>applications</a:t>
            </a:r>
            <a:r>
              <a:rPr lang="en-US" sz="2400" i="1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for instructors, and other personnel decisions. </a:t>
            </a:r>
          </a:p>
          <a:p>
            <a:pPr marL="285750" indent="-285750" algn="l">
              <a:buFont typeface="Wingdings" charset="2"/>
              <a:buChar char="ü"/>
            </a:pPr>
            <a:endParaRPr lang="en-US" sz="2400" dirty="0">
              <a:solidFill>
                <a:schemeClr val="tx1"/>
              </a:solidFill>
            </a:endParaRPr>
          </a:p>
          <a:p>
            <a:pPr marL="285750" indent="-285750" algn="l">
              <a:buFont typeface="Wingdings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Preparation of supporting evidence for </a:t>
            </a:r>
            <a:r>
              <a:rPr lang="en-US" sz="2400" b="1" i="1" dirty="0">
                <a:solidFill>
                  <a:schemeClr val="tx1"/>
                </a:solidFill>
              </a:rPr>
              <a:t>teaching awards and grants</a:t>
            </a:r>
            <a:r>
              <a:rPr lang="en-US" sz="2400" i="1" dirty="0">
                <a:solidFill>
                  <a:schemeClr val="tx1"/>
                </a:solidFill>
              </a:rPr>
              <a:t>.</a:t>
            </a:r>
          </a:p>
          <a:p>
            <a:pPr marL="285750" indent="-285750" algn="l">
              <a:buFont typeface="Wingdings" charset="2"/>
              <a:buChar char="ü"/>
            </a:pPr>
            <a:endParaRPr lang="en-US" sz="2400" b="1" i="1" dirty="0">
              <a:solidFill>
                <a:schemeClr val="tx1"/>
              </a:solidFill>
            </a:endParaRPr>
          </a:p>
          <a:p>
            <a:pPr marL="285750" indent="-285750" algn="l">
              <a:buFont typeface="Wingdings" charset="2"/>
              <a:buChar char="ü"/>
            </a:pPr>
            <a:r>
              <a:rPr lang="en-US" sz="2400" b="1" i="1" dirty="0">
                <a:solidFill>
                  <a:schemeClr val="tx1"/>
                </a:solidFill>
              </a:rPr>
              <a:t>Quality assurance</a:t>
            </a:r>
            <a:r>
              <a:rPr lang="en-US" sz="2400" i="1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processes in the review and restructure of institutional, faculty, department and program goals.</a:t>
            </a:r>
          </a:p>
          <a:p>
            <a:pPr marL="514350" indent="-514350" algn="l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8755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Lazy Evaluation Variant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Instead, we only need to evaluate when we need the next value in naturals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( define naturals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(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letrec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( ( next 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( lambda (n)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( cons n (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delay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( next ( + n 1 ) ) ) )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) ) )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( next 1 )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)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457200" lvl="1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457200" lvl="1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( define head car )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( define tail ( lambda ( stream ) 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(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force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(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cdr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stream ) ) )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/>
              <a:t>What do these do?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51367" y="3384472"/>
            <a:ext cx="4751622" cy="156966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Courier" charset="0"/>
                <a:ea typeface="Courier" charset="0"/>
                <a:cs typeface="Courier" charset="0"/>
              </a:rPr>
              <a:t>&gt; ( </a:t>
            </a:r>
            <a:r>
              <a:rPr lang="de-DE" sz="1600" dirty="0" err="1">
                <a:latin typeface="Courier" charset="0"/>
                <a:ea typeface="Courier" charset="0"/>
                <a:cs typeface="Courier" charset="0"/>
              </a:rPr>
              <a:t>head</a:t>
            </a:r>
            <a:r>
              <a:rPr lang="de-DE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1600" dirty="0" err="1">
                <a:latin typeface="Courier" charset="0"/>
                <a:ea typeface="Courier" charset="0"/>
                <a:cs typeface="Courier" charset="0"/>
              </a:rPr>
              <a:t>naturals</a:t>
            </a:r>
            <a:r>
              <a:rPr lang="de-DE" sz="1600" dirty="0">
                <a:latin typeface="Courier" charset="0"/>
                <a:ea typeface="Courier" charset="0"/>
                <a:cs typeface="Courier" charset="0"/>
              </a:rPr>
              <a:t> )</a:t>
            </a:r>
          </a:p>
          <a:p>
            <a:r>
              <a:rPr lang="de-DE" sz="1600" dirty="0">
                <a:latin typeface="Courier" charset="0"/>
                <a:ea typeface="Courier" charset="0"/>
                <a:cs typeface="Courier" charset="0"/>
              </a:rPr>
              <a:t>1</a:t>
            </a:r>
          </a:p>
          <a:p>
            <a:r>
              <a:rPr lang="de-DE" sz="1600" dirty="0">
                <a:latin typeface="Courier" charset="0"/>
                <a:ea typeface="Courier" charset="0"/>
                <a:cs typeface="Courier" charset="0"/>
              </a:rPr>
              <a:t>&gt; ( </a:t>
            </a:r>
            <a:r>
              <a:rPr lang="de-DE" sz="1600" dirty="0" err="1">
                <a:latin typeface="Courier" charset="0"/>
                <a:ea typeface="Courier" charset="0"/>
                <a:cs typeface="Courier" charset="0"/>
              </a:rPr>
              <a:t>head</a:t>
            </a:r>
            <a:r>
              <a:rPr lang="de-DE" sz="1600" dirty="0">
                <a:latin typeface="Courier" charset="0"/>
                <a:ea typeface="Courier" charset="0"/>
                <a:cs typeface="Courier" charset="0"/>
              </a:rPr>
              <a:t> ( </a:t>
            </a:r>
            <a:r>
              <a:rPr lang="de-DE" sz="1600" dirty="0" err="1">
                <a:latin typeface="Courier" charset="0"/>
                <a:ea typeface="Courier" charset="0"/>
                <a:cs typeface="Courier" charset="0"/>
              </a:rPr>
              <a:t>tail</a:t>
            </a:r>
            <a:r>
              <a:rPr lang="de-DE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1600" dirty="0" err="1">
                <a:latin typeface="Courier" charset="0"/>
                <a:ea typeface="Courier" charset="0"/>
                <a:cs typeface="Courier" charset="0"/>
              </a:rPr>
              <a:t>naturals</a:t>
            </a:r>
            <a:r>
              <a:rPr lang="de-DE" sz="1600" dirty="0">
                <a:latin typeface="Courier" charset="0"/>
                <a:ea typeface="Courier" charset="0"/>
                <a:cs typeface="Courier" charset="0"/>
              </a:rPr>
              <a:t> ) )</a:t>
            </a:r>
          </a:p>
          <a:p>
            <a:r>
              <a:rPr lang="de-DE" sz="1600" dirty="0">
                <a:latin typeface="Courier" charset="0"/>
                <a:ea typeface="Courier" charset="0"/>
                <a:cs typeface="Courier" charset="0"/>
              </a:rPr>
              <a:t>2</a:t>
            </a:r>
          </a:p>
          <a:p>
            <a:r>
              <a:rPr lang="de-DE" sz="1600" dirty="0">
                <a:latin typeface="Courier" charset="0"/>
                <a:ea typeface="Courier" charset="0"/>
                <a:cs typeface="Courier" charset="0"/>
              </a:rPr>
              <a:t>&gt; ( </a:t>
            </a:r>
            <a:r>
              <a:rPr lang="de-DE" sz="1600" dirty="0" err="1">
                <a:latin typeface="Courier" charset="0"/>
                <a:ea typeface="Courier" charset="0"/>
                <a:cs typeface="Courier" charset="0"/>
              </a:rPr>
              <a:t>head</a:t>
            </a:r>
            <a:r>
              <a:rPr lang="de-DE" sz="1600" dirty="0">
                <a:latin typeface="Courier" charset="0"/>
                <a:ea typeface="Courier" charset="0"/>
                <a:cs typeface="Courier" charset="0"/>
              </a:rPr>
              <a:t> ( </a:t>
            </a:r>
            <a:r>
              <a:rPr lang="de-DE" sz="1600" dirty="0" err="1">
                <a:latin typeface="Courier" charset="0"/>
                <a:ea typeface="Courier" charset="0"/>
                <a:cs typeface="Courier" charset="0"/>
              </a:rPr>
              <a:t>tail</a:t>
            </a:r>
            <a:r>
              <a:rPr lang="de-DE" sz="1600" dirty="0">
                <a:latin typeface="Courier" charset="0"/>
                <a:ea typeface="Courier" charset="0"/>
                <a:cs typeface="Courier" charset="0"/>
              </a:rPr>
              <a:t> ( </a:t>
            </a:r>
            <a:r>
              <a:rPr lang="de-DE" sz="1600" dirty="0" err="1">
                <a:latin typeface="Courier" charset="0"/>
                <a:ea typeface="Courier" charset="0"/>
                <a:cs typeface="Courier" charset="0"/>
              </a:rPr>
              <a:t>tail</a:t>
            </a:r>
            <a:r>
              <a:rPr lang="de-DE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1600" dirty="0" err="1">
                <a:latin typeface="Courier" charset="0"/>
                <a:ea typeface="Courier" charset="0"/>
                <a:cs typeface="Courier" charset="0"/>
              </a:rPr>
              <a:t>naturals</a:t>
            </a:r>
            <a:r>
              <a:rPr lang="de-DE" sz="1600" dirty="0">
                <a:latin typeface="Courier" charset="0"/>
                <a:ea typeface="Courier" charset="0"/>
                <a:cs typeface="Courier" charset="0"/>
              </a:rPr>
              <a:t> ) ) )</a:t>
            </a:r>
          </a:p>
          <a:p>
            <a:r>
              <a:rPr lang="de-DE" sz="1600" dirty="0">
                <a:latin typeface="Courier" charset="0"/>
                <a:ea typeface="Courier" charset="0"/>
                <a:cs typeface="Courier" charset="0"/>
              </a:rPr>
              <a:t>3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6" name="Curved Connector 5"/>
          <p:cNvCxnSpPr>
            <a:stCxn id="9" idx="0"/>
            <a:endCxn id="7" idx="1"/>
          </p:cNvCxnSpPr>
          <p:nvPr/>
        </p:nvCxnSpPr>
        <p:spPr>
          <a:xfrm rot="5400000" flipH="1" flipV="1">
            <a:off x="1605535" y="3705958"/>
            <a:ext cx="2032328" cy="943394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093396" y="2996120"/>
            <a:ext cx="3754876" cy="33074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741629" y="5193819"/>
            <a:ext cx="816745" cy="33074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977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delay</a:t>
            </a:r>
            <a:r>
              <a:rPr lang="en-US" dirty="0"/>
              <a:t> and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force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98911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delay</a:t>
            </a:r>
            <a:r>
              <a:rPr lang="en-US" dirty="0"/>
              <a:t> can be a special form or macro that wraps the expression in a function</a:t>
            </a:r>
          </a:p>
          <a:p>
            <a:pPr marL="457200" lvl="1" indent="0">
              <a:buNone/>
            </a:pPr>
            <a:r>
              <a:rPr lang="en-US" dirty="0"/>
              <a:t>i.e., closure or generator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( define-syntax delay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( syntax-rules ()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( ( delay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exp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) ( lambda ()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exp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) ) 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)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457200" lvl="1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force</a:t>
            </a:r>
            <a:r>
              <a:rPr lang="en-US" dirty="0"/>
              <a:t> simply evaluates the given function: </a:t>
            </a:r>
          </a:p>
          <a:p>
            <a:pPr marL="457200" lvl="1" indent="0">
              <a:buNone/>
            </a:pPr>
            <a:r>
              <a:rPr lang="en-US" dirty="0"/>
              <a:t>(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define</a:t>
            </a:r>
            <a:r>
              <a:rPr lang="en-US" dirty="0"/>
              <a:t> force ( lambda ( delayed-</a:t>
            </a:r>
            <a:r>
              <a:rPr lang="en-US" dirty="0" err="1"/>
              <a:t>exp</a:t>
            </a:r>
            <a:r>
              <a:rPr lang="en-US" dirty="0"/>
              <a:t> ) ( delayed-</a:t>
            </a:r>
            <a:r>
              <a:rPr lang="en-US" dirty="0" err="1"/>
              <a:t>exp</a:t>
            </a:r>
            <a:r>
              <a:rPr lang="en-US" dirty="0"/>
              <a:t> ) ) )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Note: This is inefficient</a:t>
            </a:r>
          </a:p>
          <a:p>
            <a:pPr lvl="1"/>
            <a:r>
              <a:rPr lang="en-US" dirty="0"/>
              <a:t>Evaluation is performed when passed (applicative order) instead of when needed (normal order)</a:t>
            </a:r>
          </a:p>
        </p:txBody>
      </p:sp>
    </p:spTree>
    <p:extLst>
      <p:ext uri="{BB962C8B-B14F-4D97-AF65-F5344CB8AC3E}">
        <p14:creationId xmlns:p14="http://schemas.microsoft.com/office/powerpoint/2010/main" val="963706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3"/>
                </a:solidFill>
              </a:rPr>
              <a:t>How to complete the SRI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953" y="2133600"/>
            <a:ext cx="8367297" cy="3992563"/>
          </a:xfrm>
        </p:spPr>
        <p:txBody>
          <a:bodyPr>
            <a:normAutofit fontScale="92500" lnSpcReduction="20000"/>
          </a:bodyPr>
          <a:lstStyle/>
          <a:p>
            <a:pPr>
              <a:buClrTx/>
              <a:buFont typeface="Wingdings" charset="2"/>
              <a:buChar char=""/>
            </a:pPr>
            <a:r>
              <a:rPr lang="en-US" dirty="0"/>
              <a:t>Find the email in your Dal email account</a:t>
            </a:r>
          </a:p>
          <a:p>
            <a:pPr lvl="1">
              <a:buClr>
                <a:schemeClr val="bg1">
                  <a:lumMod val="65000"/>
                </a:schemeClr>
              </a:buClr>
              <a:buFont typeface="Wingdings" charset="2"/>
              <a:buChar char=""/>
            </a:pPr>
            <a:r>
              <a:rPr lang="en-US" dirty="0"/>
              <a:t>Subject heading (depending on the system) is: </a:t>
            </a:r>
          </a:p>
          <a:p>
            <a:pPr lvl="3">
              <a:buClr>
                <a:schemeClr val="bg1">
                  <a:lumMod val="65000"/>
                </a:schemeClr>
              </a:buClr>
              <a:buFont typeface="Wingdings" charset="2"/>
              <a:buChar char=""/>
            </a:pPr>
            <a:r>
              <a:rPr lang="en-US" i="1" dirty="0"/>
              <a:t>Student Ratings of Instruction; or</a:t>
            </a:r>
          </a:p>
          <a:p>
            <a:pPr lvl="3">
              <a:buClr>
                <a:schemeClr val="bg1">
                  <a:lumMod val="65000"/>
                </a:schemeClr>
              </a:buClr>
              <a:buFont typeface="Wingdings" charset="2"/>
              <a:buChar char=""/>
            </a:pPr>
            <a:r>
              <a:rPr lang="en-US" i="1" dirty="0"/>
              <a:t>Course Name and Number</a:t>
            </a:r>
          </a:p>
          <a:p>
            <a:pPr marL="457200" indent="-342900">
              <a:buClrTx/>
              <a:buFont typeface="Wingdings" charset="2"/>
              <a:buChar char=""/>
            </a:pPr>
            <a:r>
              <a:rPr lang="en-US" dirty="0"/>
              <a:t>Open the email and click on the link</a:t>
            </a:r>
          </a:p>
          <a:p>
            <a:pPr marL="917575" lvl="1" indent="-342900">
              <a:buClr>
                <a:schemeClr val="bg1">
                  <a:lumMod val="65000"/>
                </a:schemeClr>
              </a:buClr>
              <a:buFont typeface="Wingdings" charset="2"/>
              <a:buChar char=""/>
            </a:pPr>
            <a:r>
              <a:rPr lang="en-US" dirty="0"/>
              <a:t>Your course list should be visible</a:t>
            </a:r>
          </a:p>
          <a:p>
            <a:pPr marL="457200" indent="-342900">
              <a:buClrTx/>
              <a:buFont typeface="Wingdings" charset="2"/>
              <a:buChar char=""/>
            </a:pPr>
            <a:r>
              <a:rPr lang="en-US" dirty="0"/>
              <a:t>Select the course for which you want to complete the evaluation</a:t>
            </a:r>
          </a:p>
          <a:p>
            <a:pPr marL="457200" indent="-342900">
              <a:buClrTx/>
              <a:buFont typeface="Wingdings" charset="2"/>
              <a:buChar char=""/>
            </a:pPr>
            <a:r>
              <a:rPr lang="en-US" dirty="0"/>
              <a:t>Be sure to hit the SUBMIT button when you FINISH completing the form</a:t>
            </a:r>
          </a:p>
          <a:p>
            <a:pPr marL="457200" indent="-342900">
              <a:buClrTx/>
              <a:buFont typeface="Wingdings" charset="2"/>
              <a:buChar char=""/>
            </a:pPr>
            <a:r>
              <a:rPr lang="en-US" dirty="0"/>
              <a:t>You may also SAVE and return to your </a:t>
            </a:r>
            <a:r>
              <a:rPr lang="en-US"/>
              <a:t>work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675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take functions, procedures, methods, and subroutines for granted</a:t>
            </a:r>
          </a:p>
          <a:p>
            <a:r>
              <a:rPr lang="en-US" dirty="0"/>
              <a:t>We learn them in 1</a:t>
            </a:r>
            <a:r>
              <a:rPr lang="en-US" baseline="30000" dirty="0"/>
              <a:t>st</a:t>
            </a:r>
            <a:r>
              <a:rPr lang="en-US" dirty="0"/>
              <a:t> year and then use them</a:t>
            </a:r>
          </a:p>
          <a:p>
            <a:r>
              <a:rPr lang="en-US" dirty="0"/>
              <a:t>How we use them is dictated by</a:t>
            </a:r>
          </a:p>
          <a:p>
            <a:pPr lvl="1"/>
            <a:r>
              <a:rPr lang="en-US" dirty="0"/>
              <a:t>Scope (Static or Dynamic) ✅</a:t>
            </a:r>
          </a:p>
          <a:p>
            <a:pPr lvl="1"/>
            <a:r>
              <a:rPr lang="en-US" dirty="0"/>
              <a:t>Binding (Deep or Shallow) ✅</a:t>
            </a:r>
          </a:p>
          <a:p>
            <a:pPr lvl="1"/>
            <a:r>
              <a:rPr lang="en-US" dirty="0"/>
              <a:t>Parameters (what the functions expect)</a:t>
            </a:r>
          </a:p>
          <a:p>
            <a:pPr lvl="1"/>
            <a:r>
              <a:rPr lang="en-US" dirty="0"/>
              <a:t>Arguments (what is passed in)</a:t>
            </a:r>
          </a:p>
          <a:p>
            <a:pPr lvl="1"/>
            <a:r>
              <a:rPr lang="en-US" dirty="0"/>
              <a:t>Evaluation (what takes place inside)</a:t>
            </a:r>
          </a:p>
          <a:p>
            <a:pPr lvl="1"/>
            <a:r>
              <a:rPr lang="en-US" dirty="0"/>
              <a:t>Return (L-values, R-Value, Composite,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332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Function Is 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Also known as a subroutine, procedure, method, etc.</a:t>
            </a:r>
          </a:p>
          <a:p>
            <a:r>
              <a:rPr lang="en-US" dirty="0"/>
              <a:t>A piece of code that </a:t>
            </a:r>
          </a:p>
          <a:p>
            <a:pPr lvl="1"/>
            <a:r>
              <a:rPr lang="en-US" dirty="0"/>
              <a:t>Specifies what parameters it is expecting to be called with (0+)</a:t>
            </a:r>
          </a:p>
          <a:p>
            <a:pPr lvl="1"/>
            <a:r>
              <a:rPr lang="en-US" dirty="0"/>
              <a:t>Is called from somewhere in the program by the </a:t>
            </a:r>
            <a:r>
              <a:rPr lang="en-US" i="1" dirty="0"/>
              <a:t>caller</a:t>
            </a:r>
            <a:r>
              <a:rPr lang="en-US" dirty="0"/>
              <a:t> who provides arguments to be bound to parameters</a:t>
            </a:r>
          </a:p>
          <a:p>
            <a:pPr lvl="1"/>
            <a:r>
              <a:rPr lang="en-US" dirty="0"/>
              <a:t>When called, the </a:t>
            </a:r>
            <a:r>
              <a:rPr lang="en-US" i="1" dirty="0" err="1"/>
              <a:t>callee</a:t>
            </a:r>
            <a:r>
              <a:rPr lang="en-US" dirty="0"/>
              <a:t> performs a computation using the arguments provided by the caller</a:t>
            </a:r>
          </a:p>
          <a:p>
            <a:pPr lvl="1"/>
            <a:r>
              <a:rPr lang="en-US" dirty="0"/>
              <a:t>Optionally returns a value</a:t>
            </a:r>
          </a:p>
          <a:p>
            <a:pPr lvl="1"/>
            <a:r>
              <a:rPr lang="en-US" dirty="0"/>
              <a:t>Optionally generates side-effects</a:t>
            </a:r>
          </a:p>
          <a:p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fact( n = 1 ):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if n &lt; 2: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return 1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else: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return n * fact( n – 1 )</a:t>
            </a:r>
          </a:p>
          <a:p>
            <a:pPr marL="457200" lvl="1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fact( 42 ) </a:t>
            </a:r>
          </a:p>
          <a:p>
            <a:r>
              <a:rPr lang="en-US" dirty="0"/>
              <a:t> What does this do?  It returns a big number.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011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Before the Call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8650" y="1825625"/>
            <a:ext cx="595697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Caller	</a:t>
            </a:r>
          </a:p>
          <a:p>
            <a:r>
              <a:rPr lang="en-US" dirty="0"/>
              <a:t>Pushes arguments on the stack</a:t>
            </a:r>
          </a:p>
          <a:p>
            <a:r>
              <a:rPr lang="en-US" dirty="0"/>
              <a:t>Pushes a dummy return value (optional)</a:t>
            </a:r>
          </a:p>
          <a:p>
            <a:r>
              <a:rPr lang="en-US" dirty="0"/>
              <a:t>Executes call instruction 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call foo</a:t>
            </a:r>
          </a:p>
          <a:p>
            <a:pPr lvl="1"/>
            <a:r>
              <a:rPr lang="en-US" dirty="0"/>
              <a:t>Pushes return address on stack</a:t>
            </a:r>
          </a:p>
          <a:p>
            <a:pPr lvl="1"/>
            <a:r>
              <a:rPr lang="en-US" dirty="0"/>
              <a:t> Jumps to subroutine (</a:t>
            </a:r>
            <a:r>
              <a:rPr lang="en-US" dirty="0" err="1"/>
              <a:t>callee</a:t>
            </a:r>
            <a:r>
              <a:rPr lang="en-US" dirty="0"/>
              <a:t>) </a:t>
            </a:r>
          </a:p>
        </p:txBody>
      </p:sp>
      <p:sp>
        <p:nvSpPr>
          <p:cNvPr id="6" name="Rectangle 5"/>
          <p:cNvSpPr/>
          <p:nvPr/>
        </p:nvSpPr>
        <p:spPr>
          <a:xfrm>
            <a:off x="7062281" y="1770430"/>
            <a:ext cx="1453069" cy="23346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Arg</a:t>
            </a:r>
            <a:r>
              <a:rPr lang="en-US" dirty="0">
                <a:solidFill>
                  <a:schemeClr val="tx1"/>
                </a:solidFill>
              </a:rPr>
              <a:t> n</a:t>
            </a:r>
          </a:p>
        </p:txBody>
      </p:sp>
      <p:sp>
        <p:nvSpPr>
          <p:cNvPr id="7" name="Rectangle 6"/>
          <p:cNvSpPr/>
          <p:nvPr/>
        </p:nvSpPr>
        <p:spPr>
          <a:xfrm>
            <a:off x="7062277" y="2008757"/>
            <a:ext cx="1453069" cy="23346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62277" y="2237362"/>
            <a:ext cx="1453069" cy="23346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Arg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9" name="Rectangle 8"/>
          <p:cNvSpPr/>
          <p:nvPr/>
        </p:nvSpPr>
        <p:spPr>
          <a:xfrm>
            <a:off x="7062276" y="2474726"/>
            <a:ext cx="1453069" cy="23346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Arg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10" name="Rectangle 9"/>
          <p:cNvSpPr/>
          <p:nvPr/>
        </p:nvSpPr>
        <p:spPr>
          <a:xfrm>
            <a:off x="7062276" y="2703330"/>
            <a:ext cx="1453069" cy="2334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Return Value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062276" y="2941662"/>
            <a:ext cx="1453069" cy="233462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Return </a:t>
            </a:r>
            <a:r>
              <a:rPr lang="en-US" dirty="0" err="1">
                <a:solidFill>
                  <a:schemeClr val="tx1"/>
                </a:solidFill>
              </a:rPr>
              <a:t>Addr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045840" y="1505683"/>
            <a:ext cx="1453069" cy="23346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045840" y="1273472"/>
            <a:ext cx="1453069" cy="23346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045840" y="1036659"/>
            <a:ext cx="1453069" cy="23346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045841" y="99448"/>
            <a:ext cx="1453069" cy="23346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045841" y="328052"/>
            <a:ext cx="1453069" cy="2334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045841" y="566384"/>
            <a:ext cx="1453069" cy="233462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045840" y="799846"/>
            <a:ext cx="1453069" cy="23346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62272" y="77822"/>
            <a:ext cx="1453069" cy="166132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 rot="5400000">
            <a:off x="5946641" y="514397"/>
            <a:ext cx="1368559" cy="6930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85469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During the Call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8650" y="1825625"/>
            <a:ext cx="5956976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Callee</a:t>
            </a:r>
            <a:endParaRPr lang="en-US" dirty="0"/>
          </a:p>
          <a:p>
            <a:r>
              <a:rPr lang="en-US" dirty="0"/>
              <a:t>Saves base pointer</a:t>
            </a:r>
          </a:p>
          <a:p>
            <a:r>
              <a:rPr lang="en-US" dirty="0"/>
              <a:t>Allocates local variables</a:t>
            </a:r>
          </a:p>
          <a:p>
            <a:r>
              <a:rPr lang="en-US" dirty="0"/>
              <a:t>Allocates temporary variables</a:t>
            </a:r>
          </a:p>
          <a:p>
            <a:r>
              <a:rPr lang="en-US" dirty="0"/>
              <a:t>Saves registers</a:t>
            </a:r>
          </a:p>
          <a:p>
            <a:r>
              <a:rPr lang="en-US" dirty="0"/>
              <a:t>Performs body of subroutine</a:t>
            </a:r>
          </a:p>
          <a:p>
            <a:r>
              <a:rPr lang="en-US" dirty="0"/>
              <a:t>Restores registers</a:t>
            </a:r>
          </a:p>
          <a:p>
            <a:r>
              <a:rPr lang="en-US" dirty="0"/>
              <a:t>Destroys local and temp variables</a:t>
            </a:r>
          </a:p>
          <a:p>
            <a:r>
              <a:rPr lang="en-US" dirty="0"/>
              <a:t>Returns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ret</a:t>
            </a:r>
          </a:p>
          <a:p>
            <a:pPr lvl="1"/>
            <a:r>
              <a:rPr lang="en-US" dirty="0"/>
              <a:t>Pops return address off stack</a:t>
            </a:r>
          </a:p>
          <a:p>
            <a:pPr lvl="1"/>
            <a:r>
              <a:rPr lang="en-US" dirty="0"/>
              <a:t>Jumps to return address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62281" y="1770430"/>
            <a:ext cx="1453069" cy="23346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Arg</a:t>
            </a:r>
            <a:r>
              <a:rPr lang="en-US" dirty="0">
                <a:solidFill>
                  <a:schemeClr val="tx1"/>
                </a:solidFill>
              </a:rPr>
              <a:t> n</a:t>
            </a:r>
          </a:p>
        </p:txBody>
      </p:sp>
      <p:sp>
        <p:nvSpPr>
          <p:cNvPr id="7" name="Rectangle 6"/>
          <p:cNvSpPr/>
          <p:nvPr/>
        </p:nvSpPr>
        <p:spPr>
          <a:xfrm>
            <a:off x="7062277" y="2008757"/>
            <a:ext cx="1453069" cy="23346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62277" y="2237362"/>
            <a:ext cx="1453069" cy="23346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Arg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9" name="Rectangle 8"/>
          <p:cNvSpPr/>
          <p:nvPr/>
        </p:nvSpPr>
        <p:spPr>
          <a:xfrm>
            <a:off x="7062276" y="2474726"/>
            <a:ext cx="1453069" cy="23346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Arg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10" name="Rectangle 9"/>
          <p:cNvSpPr/>
          <p:nvPr/>
        </p:nvSpPr>
        <p:spPr>
          <a:xfrm>
            <a:off x="7062276" y="2703330"/>
            <a:ext cx="1453069" cy="2334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Return Value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062276" y="2941662"/>
            <a:ext cx="1453069" cy="233462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Return </a:t>
            </a:r>
            <a:r>
              <a:rPr lang="en-US" dirty="0" err="1">
                <a:solidFill>
                  <a:schemeClr val="tx1"/>
                </a:solidFill>
              </a:rPr>
              <a:t>Addr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62275" y="3408584"/>
            <a:ext cx="1453069" cy="23346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Local </a:t>
            </a:r>
            <a:r>
              <a:rPr lang="en-US" dirty="0" err="1">
                <a:solidFill>
                  <a:schemeClr val="tx1"/>
                </a:solidFill>
              </a:rPr>
              <a:t>var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062274" y="4106492"/>
            <a:ext cx="1453069" cy="23346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Local </a:t>
            </a:r>
            <a:r>
              <a:rPr lang="en-US" dirty="0" err="1">
                <a:solidFill>
                  <a:schemeClr val="tx1"/>
                </a:solidFill>
              </a:rPr>
              <a:t>var</a:t>
            </a:r>
            <a:r>
              <a:rPr lang="en-US" dirty="0">
                <a:solidFill>
                  <a:schemeClr val="tx1"/>
                </a:solidFill>
              </a:rPr>
              <a:t> 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062274" y="3636233"/>
            <a:ext cx="1453069" cy="23346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Local </a:t>
            </a:r>
            <a:r>
              <a:rPr lang="en-US" dirty="0" err="1">
                <a:solidFill>
                  <a:schemeClr val="tx1"/>
                </a:solidFill>
              </a:rPr>
              <a:t>var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062274" y="3869405"/>
            <a:ext cx="1453069" cy="23346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062273" y="5986710"/>
            <a:ext cx="1453069" cy="23346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Saved </a:t>
            </a:r>
            <a:r>
              <a:rPr lang="en-US" dirty="0" err="1">
                <a:solidFill>
                  <a:schemeClr val="tx1"/>
                </a:solidFill>
              </a:rPr>
              <a:t>reg</a:t>
            </a:r>
            <a:r>
              <a:rPr lang="en-US" dirty="0">
                <a:solidFill>
                  <a:schemeClr val="tx1"/>
                </a:solidFill>
              </a:rPr>
              <a:t> 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062275" y="3175124"/>
            <a:ext cx="1453069" cy="23346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Base Pointer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062273" y="4801998"/>
            <a:ext cx="1453069" cy="23346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062273" y="4568535"/>
            <a:ext cx="1453069" cy="23346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Temp </a:t>
            </a:r>
            <a:r>
              <a:rPr lang="en-US" dirty="0" err="1">
                <a:solidFill>
                  <a:schemeClr val="tx1"/>
                </a:solidFill>
              </a:rPr>
              <a:t>var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062273" y="5035460"/>
            <a:ext cx="1453069" cy="23346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Temp </a:t>
            </a:r>
            <a:r>
              <a:rPr lang="en-US" dirty="0" err="1">
                <a:solidFill>
                  <a:schemeClr val="tx1"/>
                </a:solidFill>
              </a:rPr>
              <a:t>var</a:t>
            </a:r>
            <a:r>
              <a:rPr lang="en-US" dirty="0">
                <a:solidFill>
                  <a:schemeClr val="tx1"/>
                </a:solidFill>
              </a:rPr>
              <a:t> 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062273" y="4335071"/>
            <a:ext cx="1453069" cy="23346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Temp </a:t>
            </a:r>
            <a:r>
              <a:rPr lang="en-US" dirty="0" err="1">
                <a:solidFill>
                  <a:schemeClr val="tx1"/>
                </a:solidFill>
              </a:rPr>
              <a:t>var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062273" y="5743520"/>
            <a:ext cx="1453069" cy="23346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062273" y="5510056"/>
            <a:ext cx="1453069" cy="23346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Saved </a:t>
            </a:r>
            <a:r>
              <a:rPr lang="en-US" dirty="0" err="1">
                <a:solidFill>
                  <a:schemeClr val="tx1"/>
                </a:solidFill>
              </a:rPr>
              <a:t>reg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062273" y="5276593"/>
            <a:ext cx="1453069" cy="23346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Saved </a:t>
            </a:r>
            <a:r>
              <a:rPr lang="en-US" dirty="0" err="1">
                <a:solidFill>
                  <a:schemeClr val="tx1"/>
                </a:solidFill>
              </a:rPr>
              <a:t>reg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045840" y="1505683"/>
            <a:ext cx="1453069" cy="23346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045840" y="1273472"/>
            <a:ext cx="1453069" cy="23346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045840" y="1036659"/>
            <a:ext cx="1453069" cy="23346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045841" y="99448"/>
            <a:ext cx="1453069" cy="23346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045841" y="328052"/>
            <a:ext cx="1453069" cy="2334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045841" y="566384"/>
            <a:ext cx="1453069" cy="233462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045840" y="799846"/>
            <a:ext cx="1453069" cy="23346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62272" y="77822"/>
            <a:ext cx="1453069" cy="166132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 rot="5400000">
            <a:off x="5946641" y="514397"/>
            <a:ext cx="1368559" cy="6930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342935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After the Call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8650" y="1825625"/>
            <a:ext cx="595697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Caller	</a:t>
            </a:r>
          </a:p>
          <a:p>
            <a:r>
              <a:rPr lang="en-US" dirty="0"/>
              <a:t>Pops arguments off the stack</a:t>
            </a:r>
          </a:p>
        </p:txBody>
      </p:sp>
      <p:sp>
        <p:nvSpPr>
          <p:cNvPr id="6" name="Rectangle 5"/>
          <p:cNvSpPr/>
          <p:nvPr/>
        </p:nvSpPr>
        <p:spPr>
          <a:xfrm>
            <a:off x="7062281" y="1770430"/>
            <a:ext cx="1453069" cy="23346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Arg</a:t>
            </a:r>
            <a:r>
              <a:rPr lang="en-US" dirty="0">
                <a:solidFill>
                  <a:schemeClr val="tx1"/>
                </a:solidFill>
              </a:rPr>
              <a:t> n</a:t>
            </a:r>
          </a:p>
        </p:txBody>
      </p:sp>
      <p:sp>
        <p:nvSpPr>
          <p:cNvPr id="7" name="Rectangle 6"/>
          <p:cNvSpPr/>
          <p:nvPr/>
        </p:nvSpPr>
        <p:spPr>
          <a:xfrm>
            <a:off x="7062277" y="2008757"/>
            <a:ext cx="1453069" cy="23346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62277" y="2237362"/>
            <a:ext cx="1453069" cy="23346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Arg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9" name="Rectangle 8"/>
          <p:cNvSpPr/>
          <p:nvPr/>
        </p:nvSpPr>
        <p:spPr>
          <a:xfrm>
            <a:off x="7062276" y="2474726"/>
            <a:ext cx="1453069" cy="23346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Arg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10" name="Rectangle 9"/>
          <p:cNvSpPr/>
          <p:nvPr/>
        </p:nvSpPr>
        <p:spPr>
          <a:xfrm>
            <a:off x="7062276" y="2703330"/>
            <a:ext cx="1453069" cy="2334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Return Value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045840" y="1505683"/>
            <a:ext cx="1453069" cy="23346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045840" y="1273472"/>
            <a:ext cx="1453069" cy="23346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045840" y="1036659"/>
            <a:ext cx="1453069" cy="23346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045841" y="99448"/>
            <a:ext cx="1453069" cy="23346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045841" y="328052"/>
            <a:ext cx="1453069" cy="2334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045841" y="566384"/>
            <a:ext cx="1453069" cy="233462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045840" y="799846"/>
            <a:ext cx="1453069" cy="23346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62272" y="77822"/>
            <a:ext cx="1453069" cy="166132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 rot="5400000">
            <a:off x="5946641" y="514397"/>
            <a:ext cx="1368559" cy="6930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2012054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23052</TotalTime>
  <Words>2772</Words>
  <Application>Microsoft Macintosh PowerPoint</Application>
  <PresentationFormat>On-screen Show (4:3)</PresentationFormat>
  <Paragraphs>560</Paragraphs>
  <Slides>31</Slides>
  <Notes>2</Notes>
  <HiddenSlides>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Courier</vt:lpstr>
      <vt:lpstr>Wingdings</vt:lpstr>
      <vt:lpstr>Office Theme</vt:lpstr>
      <vt:lpstr> Computation Abstractions and Exception Handling</vt:lpstr>
      <vt:lpstr>Agenda</vt:lpstr>
      <vt:lpstr>How are the Student Ratings of Instruction (SRI) used?</vt:lpstr>
      <vt:lpstr>How to complete the SRI</vt:lpstr>
      <vt:lpstr>Motivation</vt:lpstr>
      <vt:lpstr>A Function Is …</vt:lpstr>
      <vt:lpstr>Recall: Before the Call </vt:lpstr>
      <vt:lpstr>Recall: During the Call </vt:lpstr>
      <vt:lpstr>Recall: After the Call </vt:lpstr>
      <vt:lpstr>Parameters and Arguments</vt:lpstr>
      <vt:lpstr>Parameter Modes</vt:lpstr>
      <vt:lpstr>Pass By Value</vt:lpstr>
      <vt:lpstr>Pass By Reference</vt:lpstr>
      <vt:lpstr>Pass-by-Reference vs Pass-by-Value</vt:lpstr>
      <vt:lpstr>Applicative and Normal Order of Evaluation </vt:lpstr>
      <vt:lpstr>Return Values</vt:lpstr>
      <vt:lpstr>Exception Handling</vt:lpstr>
      <vt:lpstr>Exception Handling Syntax</vt:lpstr>
      <vt:lpstr>Exception Handling Semantics</vt:lpstr>
      <vt:lpstr>Language Support</vt:lpstr>
      <vt:lpstr>Language Non-support</vt:lpstr>
      <vt:lpstr>Exception Implementations</vt:lpstr>
      <vt:lpstr>Simple, Pay-as-You-Go Exception Handling</vt:lpstr>
      <vt:lpstr>Simple, Pay-as-You-Go Exception Handling</vt:lpstr>
      <vt:lpstr>Location to Exception Mapping</vt:lpstr>
      <vt:lpstr>Pay on Exception  Exception Handling</vt:lpstr>
      <vt:lpstr>Comparison of the 2 Approaches</vt:lpstr>
      <vt:lpstr>Ack, Ack, Ackerman Function</vt:lpstr>
      <vt:lpstr>Lazy Evaluation</vt:lpstr>
      <vt:lpstr>The Lazy Evaluation Variant</vt:lpstr>
      <vt:lpstr>Implementation of delay and force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Brodsky</dc:creator>
  <cp:lastModifiedBy>Alexander Brodsky</cp:lastModifiedBy>
  <cp:revision>853</cp:revision>
  <cp:lastPrinted>2016-05-30T17:21:12Z</cp:lastPrinted>
  <dcterms:created xsi:type="dcterms:W3CDTF">2016-04-26T16:49:25Z</dcterms:created>
  <dcterms:modified xsi:type="dcterms:W3CDTF">2019-07-18T18:55:54Z</dcterms:modified>
</cp:coreProperties>
</file>