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07" r:id="rId4"/>
    <p:sldId id="308" r:id="rId5"/>
    <p:sldId id="370" r:id="rId6"/>
    <p:sldId id="371" r:id="rId7"/>
    <p:sldId id="379" r:id="rId8"/>
    <p:sldId id="374" r:id="rId9"/>
    <p:sldId id="37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258" r:id="rId18"/>
    <p:sldId id="259" r:id="rId19"/>
    <p:sldId id="278" r:id="rId20"/>
    <p:sldId id="262" r:id="rId21"/>
    <p:sldId id="269" r:id="rId22"/>
    <p:sldId id="279" r:id="rId23"/>
    <p:sldId id="260" r:id="rId24"/>
    <p:sldId id="261" r:id="rId25"/>
    <p:sldId id="265" r:id="rId26"/>
    <p:sldId id="263" r:id="rId27"/>
    <p:sldId id="264" r:id="rId28"/>
    <p:sldId id="266" r:id="rId29"/>
    <p:sldId id="267" r:id="rId30"/>
    <p:sldId id="268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302EE-24C0-BE43-AF1F-E474F643735B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0DF1-C73C-9540-ADE2-91D85B88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0DF1-C73C-9540-ADE2-91D85B88A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0DF1-C73C-9540-ADE2-91D85B88A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Exceptions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Continuations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Non-support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094104" cy="4351338"/>
          </a:xfrm>
        </p:spPr>
        <p:txBody>
          <a:bodyPr>
            <a:noAutofit/>
          </a:bodyPr>
          <a:lstStyle/>
          <a:p>
            <a:r>
              <a:rPr lang="en-US" sz="2400" dirty="0"/>
              <a:t>Some languages do not support exceptions</a:t>
            </a:r>
          </a:p>
          <a:p>
            <a:pPr marL="457200" lvl="1" indent="0">
              <a:buNone/>
            </a:pPr>
            <a:r>
              <a:rPr lang="en-US" sz="2000" dirty="0"/>
              <a:t>e.g., C </a:t>
            </a:r>
          </a:p>
          <a:p>
            <a:r>
              <a:rPr lang="en-US" sz="2400" dirty="0"/>
              <a:t>Solution 1:</a:t>
            </a:r>
          </a:p>
          <a:p>
            <a:pPr lvl="1"/>
            <a:r>
              <a:rPr lang="en-US" sz="2000" dirty="0"/>
              <a:t>Reserve a return value to indicate an exception</a:t>
            </a:r>
          </a:p>
          <a:p>
            <a:r>
              <a:rPr lang="en-US" sz="2400" dirty="0"/>
              <a:t>Solution 2:</a:t>
            </a:r>
          </a:p>
          <a:p>
            <a:pPr lvl="1"/>
            <a:r>
              <a:rPr lang="en-US" sz="2000" dirty="0"/>
              <a:t>Caller passes a closure (exception handler) to call</a:t>
            </a:r>
          </a:p>
          <a:p>
            <a:r>
              <a:rPr lang="en-US" dirty="0"/>
              <a:t>Solution 3:</a:t>
            </a:r>
          </a:p>
          <a:p>
            <a:pPr lvl="1"/>
            <a:r>
              <a:rPr lang="en-US" sz="2000" dirty="0"/>
              <a:t>In C, signals and </a:t>
            </a:r>
            <a:r>
              <a:rPr lang="en-US" sz="2000" dirty="0" err="1"/>
              <a:t>setjmp</a:t>
            </a:r>
            <a:r>
              <a:rPr lang="en-US" sz="2000" dirty="0"/>
              <a:t> / </a:t>
            </a:r>
            <a:r>
              <a:rPr lang="en-US" sz="2000" dirty="0" err="1"/>
              <a:t>longjmp</a:t>
            </a:r>
            <a:r>
              <a:rPr lang="en-US" sz="2000" dirty="0"/>
              <a:t> can be used to simulate exceptions 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setjmp.h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static jmp_buf env;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int i = setjmp(env);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if( i == 0 )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common path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exception 42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longjmp(env, 42);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 else if( i == 42 )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/* handle exception 42 */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 else if( i == ?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27556" y="3089189"/>
            <a:ext cx="37071" cy="143338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2" idx="3"/>
            <a:endCxn id="11" idx="3"/>
          </p:cNvCxnSpPr>
          <p:nvPr/>
        </p:nvCxnSpPr>
        <p:spPr>
          <a:xfrm flipV="1">
            <a:off x="7463481" y="3080901"/>
            <a:ext cx="12700" cy="1437504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74623" y="2921308"/>
            <a:ext cx="1688858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9117" y="4358812"/>
            <a:ext cx="2364364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7264" y="4948700"/>
            <a:ext cx="3464120" cy="5376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1" idx="3"/>
            <a:endCxn id="24" idx="3"/>
          </p:cNvCxnSpPr>
          <p:nvPr/>
        </p:nvCxnSpPr>
        <p:spPr>
          <a:xfrm>
            <a:off x="7463481" y="3080901"/>
            <a:ext cx="827903" cy="2136649"/>
          </a:xfrm>
          <a:prstGeom prst="curvedConnector3">
            <a:avLst>
              <a:gd name="adj1" fmla="val 12761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Implementations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Simple (Pay as you go)</a:t>
            </a:r>
          </a:p>
          <a:p>
            <a:pPr lvl="1"/>
            <a:r>
              <a:rPr lang="en-US" dirty="0"/>
              <a:t>Location to Exception map (Pay on Exception)</a:t>
            </a:r>
          </a:p>
          <a:p>
            <a:pPr lvl="1"/>
            <a:r>
              <a:rPr lang="en-US"/>
              <a:t>Hybrid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5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35190" cy="1325563"/>
          </a:xfrm>
        </p:spPr>
        <p:txBody>
          <a:bodyPr/>
          <a:lstStyle/>
          <a:p>
            <a:r>
              <a:rPr lang="en-US" dirty="0"/>
              <a:t>Simple, Pay-as-You-Go </a:t>
            </a:r>
            <a:r>
              <a:rPr lang="en-US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The program uses a second stack, called a Handler Stack (HS)</a:t>
            </a:r>
          </a:p>
          <a:p>
            <a:pPr lvl="1"/>
            <a:r>
              <a:rPr lang="en-US" dirty="0"/>
              <a:t>When a protected block is entered, a handler is pushed on the (HS)  </a:t>
            </a:r>
          </a:p>
          <a:p>
            <a:pPr lvl="2"/>
            <a:r>
              <a:rPr lang="en-US" dirty="0"/>
              <a:t>Pointer to the handler code</a:t>
            </a:r>
          </a:p>
          <a:p>
            <a:pPr lvl="2"/>
            <a:r>
              <a:rPr lang="en-US" dirty="0"/>
              <a:t>Current stack frame (Program Stack)</a:t>
            </a:r>
          </a:p>
          <a:p>
            <a:pPr marL="1371600" lvl="3" indent="0">
              <a:buNone/>
            </a:pPr>
            <a:r>
              <a:rPr lang="en-US" dirty="0"/>
              <a:t>I.e., referencing environment</a:t>
            </a:r>
          </a:p>
          <a:p>
            <a:pPr marL="914400" lvl="2" indent="0">
              <a:buNone/>
            </a:pPr>
            <a:r>
              <a:rPr lang="en-US" dirty="0"/>
              <a:t>Sound familiar?</a:t>
            </a:r>
          </a:p>
          <a:p>
            <a:pPr lvl="2"/>
            <a:r>
              <a:rPr lang="en-US" dirty="0"/>
              <a:t>An optional exit (finally) handler may also be pushed</a:t>
            </a:r>
          </a:p>
          <a:p>
            <a:pPr lvl="1"/>
            <a:r>
              <a:rPr lang="en-US" dirty="0"/>
              <a:t>If there are multiple exception handlers, these are implemented using an if/</a:t>
            </a:r>
            <a:r>
              <a:rPr lang="en-US" dirty="0" err="1"/>
              <a:t>elseif</a:t>
            </a:r>
            <a:r>
              <a:rPr lang="en-US" dirty="0"/>
              <a:t>/</a:t>
            </a:r>
            <a:r>
              <a:rPr lang="is-IS" dirty="0"/>
              <a:t>… construct in a single handler</a:t>
            </a:r>
          </a:p>
          <a:p>
            <a:pPr lvl="1"/>
            <a:r>
              <a:rPr lang="is-IS" dirty="0"/>
              <a:t>When a protect block is exited, the handler is popped of the stack</a:t>
            </a:r>
          </a:p>
          <a:p>
            <a:r>
              <a:rPr lang="en-US" dirty="0"/>
              <a:t>Simple implementation is costly because handler stack is manipulated on entry/exit of each protected block </a:t>
            </a:r>
          </a:p>
          <a:p>
            <a:pPr lvl="1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45840" y="1505683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584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5840" y="1036659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45841" y="9944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45841" y="32805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5841" y="566384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5840" y="79984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227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94664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 Stack</a:t>
            </a:r>
          </a:p>
        </p:txBody>
      </p:sp>
    </p:spTree>
    <p:extLst>
      <p:ext uri="{BB962C8B-B14F-4D97-AF65-F5344CB8AC3E}">
        <p14:creationId xmlns:p14="http://schemas.microsoft.com/office/powerpoint/2010/main" val="322878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570919" cy="1325563"/>
          </a:xfrm>
        </p:spPr>
        <p:txBody>
          <a:bodyPr/>
          <a:lstStyle/>
          <a:p>
            <a:r>
              <a:rPr lang="en-US" dirty="0"/>
              <a:t>Simple, Pay-as-You-Go </a:t>
            </a:r>
            <a:r>
              <a:rPr lang="en-US"/>
              <a:t>Exception Handling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30759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bar()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E1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E1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E2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E2 handler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bar():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E3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E3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E4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E4 handler: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2041" y="1770429"/>
            <a:ext cx="1453069" cy="87126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r>
              <a:rPr lang="en-US" dirty="0" err="1">
                <a:solidFill>
                  <a:schemeClr val="tx1"/>
                </a:solidFill>
              </a:rPr>
              <a:t>Stk</a:t>
            </a:r>
            <a:r>
              <a:rPr lang="en-US" dirty="0">
                <a:solidFill>
                  <a:schemeClr val="tx1"/>
                </a:solidFill>
              </a:rPr>
              <a:t> Frame</a:t>
            </a: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5600" y="1505683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5600" y="127347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95600" y="1036659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95601" y="99448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95601" y="328052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95601" y="566384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95600" y="799846"/>
            <a:ext cx="1453069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12032" y="77822"/>
            <a:ext cx="1453069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296401" y="514397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 Stack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936240" y="2708817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2936240" y="4937366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2624" y="2531421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(E1,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E1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(E2,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E2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9739" y="4839300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(E3,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E3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(E4,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E4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12031" y="2641696"/>
            <a:ext cx="1453069" cy="87126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r>
              <a:rPr lang="en-US" dirty="0" err="1">
                <a:solidFill>
                  <a:schemeClr val="tx1"/>
                </a:solidFill>
              </a:rPr>
              <a:t>Stk</a:t>
            </a:r>
            <a:r>
              <a:rPr lang="en-US" dirty="0">
                <a:solidFill>
                  <a:schemeClr val="tx1"/>
                </a:solidFill>
              </a:rPr>
              <a:t> Frame</a:t>
            </a: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flipH="1">
            <a:off x="4729952" y="1950720"/>
            <a:ext cx="1682079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 flipH="1">
            <a:off x="4807067" y="2796767"/>
            <a:ext cx="1604954" cy="2042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05743" y="151584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05743" y="128363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5743" y="104681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5744" y="10960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05744" y="33821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5744" y="57654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205743" y="81000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2175" y="8798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15903" y="320620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05743" y="297399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05743" y="273718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05744" y="179997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5744" y="202857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05744" y="226690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05743" y="250037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22175" y="177834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12015" y="487190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2015" y="463969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12015" y="440287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2016" y="346566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12016" y="369427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12016" y="393260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12015" y="416606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28447" y="344404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endCxn id="60" idx="1"/>
          </p:cNvCxnSpPr>
          <p:nvPr/>
        </p:nvCxnSpPr>
        <p:spPr>
          <a:xfrm>
            <a:off x="7478855" y="2271767"/>
            <a:ext cx="726888" cy="345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2" idx="1"/>
          </p:cNvCxnSpPr>
          <p:nvPr/>
        </p:nvCxnSpPr>
        <p:spPr>
          <a:xfrm>
            <a:off x="7508241" y="3112123"/>
            <a:ext cx="703774" cy="1170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5400000">
            <a:off x="8238025" y="434003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66800" y="2367281"/>
            <a:ext cx="782320" cy="274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73301" y="1971688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3" idx="1"/>
          </p:cNvCxnSpPr>
          <p:nvPr/>
        </p:nvCxnSpPr>
        <p:spPr>
          <a:xfrm rot="10800000" flipH="1" flipV="1">
            <a:off x="1066800" y="2504488"/>
            <a:ext cx="152400" cy="1661575"/>
          </a:xfrm>
          <a:prstGeom prst="curvedConnector4">
            <a:avLst>
              <a:gd name="adj1" fmla="val -150000"/>
              <a:gd name="adj2" fmla="val 736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642" y="4400537"/>
            <a:ext cx="44659" cy="536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8770" y="1336003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xplosion 1 93"/>
          <p:cNvSpPr/>
          <p:nvPr/>
        </p:nvSpPr>
        <p:spPr>
          <a:xfrm>
            <a:off x="2100648" y="4284828"/>
            <a:ext cx="798521" cy="7073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cxnSp>
        <p:nvCxnSpPr>
          <p:cNvPr id="95" name="Curved Connector 94"/>
          <p:cNvCxnSpPr>
            <a:stCxn id="94" idx="3"/>
          </p:cNvCxnSpPr>
          <p:nvPr/>
        </p:nvCxnSpPr>
        <p:spPr>
          <a:xfrm>
            <a:off x="2899169" y="4720014"/>
            <a:ext cx="1166204" cy="13834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V="1">
            <a:off x="2455684" y="3933483"/>
            <a:ext cx="3380196" cy="11067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83" grpId="0" animBg="1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to Exception Mapping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implementation (Pay on exception) </a:t>
            </a:r>
          </a:p>
          <a:p>
            <a:r>
              <a:rPr lang="en-US" dirty="0"/>
              <a:t>Store a global map of code blocks (memory addresses) to handlers </a:t>
            </a:r>
          </a:p>
          <a:p>
            <a:pPr lvl="1"/>
            <a:r>
              <a:rPr lang="en-US" dirty="0"/>
              <a:t>Generated by compiler/linker </a:t>
            </a:r>
          </a:p>
          <a:p>
            <a:r>
              <a:rPr lang="en-US" dirty="0"/>
              <a:t>On exception, index map with program counter to get handler </a:t>
            </a:r>
          </a:p>
          <a:p>
            <a:r>
              <a:rPr lang="en-US" dirty="0"/>
              <a:t>Still need to keep track of stack frames</a:t>
            </a:r>
          </a:p>
          <a:p>
            <a:pPr lvl="1"/>
            <a:r>
              <a:rPr lang="en-US" dirty="0"/>
              <a:t>Each stack frame stores a pointer to most recent protected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/>
          <p:cNvSpPr/>
          <p:nvPr/>
        </p:nvSpPr>
        <p:spPr>
          <a:xfrm>
            <a:off x="5980669" y="179808"/>
            <a:ext cx="2026508" cy="27723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570919" cy="1325563"/>
          </a:xfrm>
        </p:spPr>
        <p:txBody>
          <a:bodyPr/>
          <a:lstStyle/>
          <a:p>
            <a:r>
              <a:rPr lang="en-US" dirty="0"/>
              <a:t>Pay on Exception  Exception Handling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30759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foo():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bar()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E1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E1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E2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E2 handler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bar():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E3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E3 handler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E4 as 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E4 handler: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3757" y="1202016"/>
            <a:ext cx="1453069" cy="66944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936240" y="2708817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2936240" y="4937366"/>
            <a:ext cx="233680" cy="1166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2624" y="2531421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(E1,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E1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(E2,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E2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9739" y="4839300"/>
            <a:ext cx="295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(E3,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E3 handler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isinstance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(E4, e):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# E4 handler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else: 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 raise 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3747" y="2073284"/>
            <a:ext cx="1453069" cy="6443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Finally (opt)</a:t>
            </a:r>
          </a:p>
        </p:txBody>
      </p:sp>
      <p:cxnSp>
        <p:nvCxnSpPr>
          <p:cNvPr id="40" name="Straight Arrow Connector 39"/>
          <p:cNvCxnSpPr>
            <a:stCxn id="4" idx="1"/>
            <a:endCxn id="36" idx="0"/>
          </p:cNvCxnSpPr>
          <p:nvPr/>
        </p:nvCxnSpPr>
        <p:spPr>
          <a:xfrm flipH="1">
            <a:off x="4729952" y="1536738"/>
            <a:ext cx="1533805" cy="994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  <a:endCxn id="37" idx="0"/>
          </p:cNvCxnSpPr>
          <p:nvPr/>
        </p:nvCxnSpPr>
        <p:spPr>
          <a:xfrm flipH="1">
            <a:off x="4807067" y="2395483"/>
            <a:ext cx="1456680" cy="2443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05743" y="151584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05743" y="128363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5743" y="104681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5744" y="10960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05744" y="33821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5744" y="57654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205743" y="81000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2175" y="8798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15903" y="320620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05743" y="297399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05743" y="273718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05744" y="179997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5744" y="202857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05744" y="226690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205743" y="250037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22175" y="177834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12015" y="487190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2015" y="463969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12015" y="440287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2016" y="346566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12016" y="369427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12016" y="393260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12015" y="416606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28447" y="344404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3" idx="1"/>
            <a:endCxn id="38" idx="3"/>
          </p:cNvCxnSpPr>
          <p:nvPr/>
        </p:nvCxnSpPr>
        <p:spPr>
          <a:xfrm flipH="1" flipV="1">
            <a:off x="7716816" y="2395483"/>
            <a:ext cx="511631" cy="1879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61" idx="1"/>
            <a:endCxn id="4" idx="3"/>
          </p:cNvCxnSpPr>
          <p:nvPr/>
        </p:nvCxnSpPr>
        <p:spPr>
          <a:xfrm flipH="1" flipV="1">
            <a:off x="7716826" y="1536738"/>
            <a:ext cx="505349" cy="10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5400000">
            <a:off x="8238025" y="434003"/>
            <a:ext cx="1368559" cy="69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66800" y="2367281"/>
            <a:ext cx="782320" cy="274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73301" y="1971688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3" idx="1"/>
          </p:cNvCxnSpPr>
          <p:nvPr/>
        </p:nvCxnSpPr>
        <p:spPr>
          <a:xfrm rot="10800000" flipH="1" flipV="1">
            <a:off x="1066800" y="2504488"/>
            <a:ext cx="152400" cy="1661575"/>
          </a:xfrm>
          <a:prstGeom prst="curvedConnector4">
            <a:avLst>
              <a:gd name="adj1" fmla="val -150000"/>
              <a:gd name="adj2" fmla="val 736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642" y="4400537"/>
            <a:ext cx="44659" cy="536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8770" y="1336003"/>
            <a:ext cx="1" cy="58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xplosion 1 93"/>
          <p:cNvSpPr/>
          <p:nvPr/>
        </p:nvSpPr>
        <p:spPr>
          <a:xfrm>
            <a:off x="2100648" y="4284828"/>
            <a:ext cx="798521" cy="7073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cxnSp>
        <p:nvCxnSpPr>
          <p:cNvPr id="95" name="Curved Connector 94"/>
          <p:cNvCxnSpPr>
            <a:stCxn id="94" idx="3"/>
          </p:cNvCxnSpPr>
          <p:nvPr/>
        </p:nvCxnSpPr>
        <p:spPr>
          <a:xfrm>
            <a:off x="2899169" y="4720014"/>
            <a:ext cx="1166204" cy="13834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V="1">
            <a:off x="2455684" y="3933483"/>
            <a:ext cx="3380196" cy="11067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94" idx="1"/>
            <a:endCxn id="38" idx="2"/>
          </p:cNvCxnSpPr>
          <p:nvPr/>
        </p:nvCxnSpPr>
        <p:spPr>
          <a:xfrm rot="10800000" flipH="1">
            <a:off x="2100648" y="2717683"/>
            <a:ext cx="4889634" cy="1849247"/>
          </a:xfrm>
          <a:prstGeom prst="curvedConnector4">
            <a:avLst>
              <a:gd name="adj1" fmla="val -4675"/>
              <a:gd name="adj2" fmla="val 18203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endCxn id="4" idx="3"/>
          </p:cNvCxnSpPr>
          <p:nvPr/>
        </p:nvCxnSpPr>
        <p:spPr>
          <a:xfrm rot="5400000" flipH="1" flipV="1">
            <a:off x="3826511" y="2255694"/>
            <a:ext cx="4609271" cy="3171360"/>
          </a:xfrm>
          <a:prstGeom prst="curvedConnector4">
            <a:avLst>
              <a:gd name="adj1" fmla="val -546"/>
              <a:gd name="adj2" fmla="val 107208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2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Location-based Exception handling</a:t>
            </a:r>
          </a:p>
          <a:p>
            <a:pPr lvl="1"/>
            <a:r>
              <a:rPr lang="en-US" dirty="0"/>
              <a:t>Handling an exception is more costly (search), but exceptions rare </a:t>
            </a:r>
          </a:p>
          <a:p>
            <a:pPr lvl="1"/>
            <a:r>
              <a:rPr lang="en-US" dirty="0"/>
              <a:t>No cost if no exceptions </a:t>
            </a:r>
          </a:p>
          <a:p>
            <a:pPr lvl="1"/>
            <a:r>
              <a:rPr lang="en-US" dirty="0"/>
              <a:t>Cannot be used if the program consists of separately compiled units and the linker is not aware of this exception handling mechanism </a:t>
            </a:r>
          </a:p>
          <a:p>
            <a:r>
              <a:rPr lang="en-US" dirty="0"/>
              <a:t>Hybrid Approach:</a:t>
            </a:r>
          </a:p>
          <a:p>
            <a:pPr lvl="1"/>
            <a:r>
              <a:rPr lang="en-US" dirty="0"/>
              <a:t>Use a local map for each subroutine</a:t>
            </a:r>
          </a:p>
          <a:p>
            <a:pPr lvl="1"/>
            <a:r>
              <a:rPr lang="en-US" dirty="0"/>
              <a:t>Store a pointer to a local map in subroutines stack frame </a:t>
            </a:r>
          </a:p>
        </p:txBody>
      </p:sp>
    </p:spTree>
    <p:extLst>
      <p:ext uri="{BB962C8B-B14F-4D97-AF65-F5344CB8AC3E}">
        <p14:creationId xmlns:p14="http://schemas.microsoft.com/office/powerpoint/2010/main" val="51948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Its useful to have a general way to implement a variety of mechanisms such as 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 err="1"/>
              <a:t>Gotos</a:t>
            </a:r>
            <a:endParaRPr lang="en-US" dirty="0"/>
          </a:p>
          <a:p>
            <a:pPr lvl="1"/>
            <a:r>
              <a:rPr lang="en-US" dirty="0" err="1"/>
              <a:t>Coroutines</a:t>
            </a:r>
            <a:endParaRPr lang="en-US" dirty="0"/>
          </a:p>
          <a:p>
            <a:pPr lvl="1"/>
            <a:r>
              <a:rPr lang="en-US" dirty="0"/>
              <a:t>Subroutines 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Transform recursion into tail recursion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Continuations are a general mechanism for doing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5205321"/>
            <a:ext cx="2354678" cy="1581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continuation is the “future” of the current computation</a:t>
            </a:r>
          </a:p>
          <a:p>
            <a:r>
              <a:rPr lang="en-US" dirty="0"/>
              <a:t>Represented as the current </a:t>
            </a:r>
          </a:p>
          <a:p>
            <a:pPr lvl="1"/>
            <a:r>
              <a:rPr lang="en-US" dirty="0"/>
              <a:t>Stack contents (sequence of stack frames) </a:t>
            </a:r>
          </a:p>
          <a:p>
            <a:pPr lvl="1"/>
            <a:r>
              <a:rPr lang="en-US" dirty="0"/>
              <a:t>Referencing environment</a:t>
            </a:r>
          </a:p>
          <a:p>
            <a:pPr lvl="1"/>
            <a:r>
              <a:rPr lang="en-US" dirty="0"/>
              <a:t>Current program state</a:t>
            </a:r>
          </a:p>
          <a:p>
            <a:pPr lvl="2"/>
            <a:r>
              <a:rPr lang="en-US" dirty="0"/>
              <a:t>Program counter (current location)</a:t>
            </a:r>
          </a:p>
          <a:p>
            <a:pPr lvl="2"/>
            <a:r>
              <a:rPr lang="en-US" dirty="0"/>
              <a:t>Registers</a:t>
            </a:r>
          </a:p>
          <a:p>
            <a:pPr lvl="2"/>
            <a:r>
              <a:rPr lang="en-US" dirty="0"/>
              <a:t>Etc. </a:t>
            </a:r>
          </a:p>
          <a:p>
            <a:r>
              <a:rPr lang="en-US" dirty="0"/>
              <a:t>Analogy: A bookmark in the computation</a:t>
            </a:r>
          </a:p>
          <a:p>
            <a:pPr lvl="1"/>
            <a:r>
              <a:rPr lang="en-US" dirty="0"/>
              <a:t>A way for a program to return to the location in your program, as if nothing has happened</a:t>
            </a:r>
          </a:p>
          <a:p>
            <a:r>
              <a:rPr lang="en-US" dirty="0"/>
              <a:t>Analogy: A “back” button for a program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012703" y="739528"/>
            <a:ext cx="473632" cy="3330062"/>
            <a:chOff x="8012703" y="739528"/>
            <a:chExt cx="473632" cy="3330062"/>
          </a:xfrm>
        </p:grpSpPr>
        <p:sp>
          <p:nvSpPr>
            <p:cNvPr id="5" name="Rectangle 4"/>
            <p:cNvSpPr/>
            <p:nvPr/>
          </p:nvSpPr>
          <p:spPr>
            <a:xfrm>
              <a:off x="8012703" y="2145763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12703" y="1913552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12703" y="1676739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12704" y="739528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2704" y="968132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12704" y="1206464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12703" y="1439926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22863" y="3836128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2703" y="3603917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12703" y="3367104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12704" y="2429893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12704" y="2658497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12704" y="2896829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12703" y="3130291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29135" y="2408267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Cloud 27"/>
          <p:cNvSpPr/>
          <p:nvPr/>
        </p:nvSpPr>
        <p:spPr>
          <a:xfrm>
            <a:off x="5486400" y="3245161"/>
            <a:ext cx="2326640" cy="870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744993" y="4044876"/>
            <a:ext cx="790832" cy="428269"/>
            <a:chOff x="5029200" y="4044876"/>
            <a:chExt cx="790832" cy="428269"/>
          </a:xfrm>
        </p:grpSpPr>
        <p:sp>
          <p:nvSpPr>
            <p:cNvPr id="29" name="Round Single Corner Rectangle 28"/>
            <p:cNvSpPr/>
            <p:nvPr/>
          </p:nvSpPr>
          <p:spPr>
            <a:xfrm>
              <a:off x="5029200" y="4044876"/>
              <a:ext cx="790832" cy="428269"/>
            </a:xfrm>
            <a:prstGeom prst="round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44300" y="4127637"/>
              <a:ext cx="146326" cy="2466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48189" y="4127637"/>
              <a:ext cx="146326" cy="2466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0411" y="4127637"/>
              <a:ext cx="146326" cy="2466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Use Bookmarks!</a:t>
            </a: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628650" y="1798320"/>
            <a:ext cx="2164080" cy="41960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foo():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bar()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quux()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3489960" y="1798320"/>
            <a:ext cx="2164080" cy="41960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bar():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qux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quux()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6351270" y="1798320"/>
            <a:ext cx="2164080" cy="41960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qux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q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uux():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0" y="2672080"/>
            <a:ext cx="1788160" cy="568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4307" y="2680176"/>
            <a:ext cx="1788160" cy="568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4349" y="4673600"/>
            <a:ext cx="4367251" cy="215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17110" y="3779520"/>
            <a:ext cx="1634490" cy="9610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828800" y="3413760"/>
            <a:ext cx="2085898" cy="1198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663440" y="3413760"/>
            <a:ext cx="2037080" cy="932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959890" y="4795520"/>
            <a:ext cx="4740630" cy="908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817110" y="4007171"/>
            <a:ext cx="1883410" cy="17263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8" y="4519090"/>
            <a:ext cx="823115" cy="55285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28" y="3137330"/>
            <a:ext cx="823115" cy="5528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28" y="3726610"/>
            <a:ext cx="823115" cy="5528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8" y="3137330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64" y="1811111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b="1" dirty="0"/>
              <a:t>SRIs Today!!!</a:t>
            </a:r>
          </a:p>
          <a:p>
            <a:pPr lvl="1"/>
            <a:r>
              <a:rPr lang="en-US" dirty="0"/>
              <a:t>Assignment 9 is due July 30</a:t>
            </a:r>
          </a:p>
          <a:p>
            <a:pPr lvl="1"/>
            <a:r>
              <a:rPr lang="en-US" b="1" dirty="0"/>
              <a:t>Final exam, 1:00pm, Friday, August 2 in CHEB 170</a:t>
            </a:r>
          </a:p>
          <a:p>
            <a:r>
              <a:rPr lang="en-US" dirty="0"/>
              <a:t>Readings: Read Chapter 6.6, 9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Motivation for Continuations</a:t>
            </a:r>
          </a:p>
          <a:p>
            <a:pPr lvl="1"/>
            <a:r>
              <a:rPr lang="en-US" dirty="0"/>
              <a:t>Continuations</a:t>
            </a:r>
          </a:p>
          <a:p>
            <a:pPr lvl="1"/>
            <a:r>
              <a:rPr lang="en-US" dirty="0"/>
              <a:t>Continuations in Scheme</a:t>
            </a:r>
          </a:p>
          <a:p>
            <a:pPr lvl="1"/>
            <a:r>
              <a:rPr lang="en-US" dirty="0"/>
              <a:t>Uses and Abuses of Continuations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Co-routines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a 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603750" cy="2654935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find_neg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L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finder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exit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do_check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x )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negative? x)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  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exit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x) ) )    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for-each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do_check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L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#t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finder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) ) 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12703" y="214576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03" y="191355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03" y="167673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04" y="73952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04" y="96813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2704" y="120646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2703" y="143992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9135" y="71790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863" y="383612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12703" y="360391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12703" y="336710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2704" y="242989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2704" y="265849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2704" y="289682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703" y="313029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29135" y="240826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8975" y="550182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18975" y="526961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8975" y="503279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18976" y="409558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18976" y="432419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18976" y="456252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18975" y="479598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35407" y="407396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527040" y="2021840"/>
            <a:ext cx="2286000" cy="3058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1" name="Snip Diagonal Corner Rectangle 30"/>
          <p:cNvSpPr/>
          <p:nvPr/>
        </p:nvSpPr>
        <p:spPr>
          <a:xfrm>
            <a:off x="2458720" y="4374535"/>
            <a:ext cx="3220720" cy="208805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Program State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Registers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Referencing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Stack Frames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3512713" y="4482109"/>
            <a:ext cx="1112313" cy="649543"/>
          </a:xfrm>
          <a:prstGeom prst="bentConnector3">
            <a:avLst>
              <a:gd name="adj1" fmla="val 99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30" idx="1"/>
          </p:cNvCxnSpPr>
          <p:nvPr/>
        </p:nvCxnSpPr>
        <p:spPr>
          <a:xfrm flipV="1">
            <a:off x="5438337" y="5076744"/>
            <a:ext cx="1231703" cy="7957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" idx="1"/>
          </p:cNvCxnSpPr>
          <p:nvPr/>
        </p:nvCxnSpPr>
        <p:spPr>
          <a:xfrm flipV="1">
            <a:off x="4295337" y="4912715"/>
            <a:ext cx="3723638" cy="1234085"/>
          </a:xfrm>
          <a:prstGeom prst="bentConnector3">
            <a:avLst>
              <a:gd name="adj1" fmla="val 767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84352" y="5231128"/>
            <a:ext cx="790832" cy="428269"/>
            <a:chOff x="5029200" y="4044876"/>
            <a:chExt cx="790832" cy="428269"/>
          </a:xfrm>
        </p:grpSpPr>
        <p:sp>
          <p:nvSpPr>
            <p:cNvPr id="35" name="Round Single Corner Rectangle 34"/>
            <p:cNvSpPr/>
            <p:nvPr/>
          </p:nvSpPr>
          <p:spPr>
            <a:xfrm>
              <a:off x="5029200" y="4044876"/>
              <a:ext cx="790832" cy="428269"/>
            </a:xfrm>
            <a:prstGeom prst="round1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44300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48189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0411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20" y="4469196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Current Program State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does the immediate </a:t>
            </a:r>
            <a:r>
              <a:rPr lang="en-US" dirty="0" err="1"/>
              <a:t>behaviour</a:t>
            </a:r>
            <a:r>
              <a:rPr lang="en-US" dirty="0"/>
              <a:t> of a program depend on?</a:t>
            </a:r>
          </a:p>
          <a:p>
            <a:pPr marL="457200" lvl="1" indent="0">
              <a:buNone/>
            </a:pPr>
            <a:r>
              <a:rPr lang="en-US" dirty="0"/>
              <a:t>I.e., what affects</a:t>
            </a:r>
          </a:p>
          <a:p>
            <a:pPr lvl="1"/>
            <a:r>
              <a:rPr lang="en-US" dirty="0"/>
              <a:t>Which instruction is executed next?</a:t>
            </a:r>
          </a:p>
          <a:p>
            <a:pPr lvl="1"/>
            <a:r>
              <a:rPr lang="en-US" dirty="0"/>
              <a:t>The result of the instruction?</a:t>
            </a:r>
          </a:p>
          <a:p>
            <a:r>
              <a:rPr lang="en-US" dirty="0"/>
              <a:t>Answer: the CPU State</a:t>
            </a:r>
          </a:p>
          <a:p>
            <a:pPr lvl="1"/>
            <a:r>
              <a:rPr lang="en-US" dirty="0"/>
              <a:t>Program counter (location of next instruction)</a:t>
            </a:r>
          </a:p>
          <a:p>
            <a:pPr lvl="1"/>
            <a:r>
              <a:rPr lang="en-US" dirty="0"/>
              <a:t>General purpose registers (current values being manipulated by the program</a:t>
            </a:r>
          </a:p>
          <a:p>
            <a:pPr lvl="1"/>
            <a:r>
              <a:rPr lang="en-US" dirty="0"/>
              <a:t>Stack pointer register (current stack frame)</a:t>
            </a:r>
          </a:p>
          <a:p>
            <a:r>
              <a:rPr lang="en-US" dirty="0"/>
              <a:t>Idea: Current program state corresponds to the current state of the CPU, including current location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9142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a 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050790" cy="2654935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find_neg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L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finder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exit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do_check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x )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negative? x)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  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exit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x) ) ) )    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for-each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do_check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L )a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#t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finder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) ) 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12703" y="214576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03" y="191355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03" y="167673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04" y="73952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04" y="96813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2704" y="120646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2703" y="143992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9135" y="71790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863" y="383612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12703" y="360391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12703" y="336710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2704" y="242989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2704" y="265849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2704" y="289682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703" y="313029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29135" y="240826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8975" y="550182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18975" y="526961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8975" y="503279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18976" y="409558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18976" y="432419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18976" y="456252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18975" y="479598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35407" y="407396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527040" y="2021840"/>
            <a:ext cx="2286000" cy="3058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1" name="Snip Diagonal Corner Rectangle 30"/>
          <p:cNvSpPr/>
          <p:nvPr/>
        </p:nvSpPr>
        <p:spPr>
          <a:xfrm>
            <a:off x="2458720" y="4374535"/>
            <a:ext cx="3220720" cy="208805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Program State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Registers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Referencing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Stack Frames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3512713" y="4482109"/>
            <a:ext cx="1112313" cy="649543"/>
          </a:xfrm>
          <a:prstGeom prst="bentConnector3">
            <a:avLst>
              <a:gd name="adj1" fmla="val 99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30" idx="1"/>
          </p:cNvCxnSpPr>
          <p:nvPr/>
        </p:nvCxnSpPr>
        <p:spPr>
          <a:xfrm flipV="1">
            <a:off x="5438337" y="5076744"/>
            <a:ext cx="1231703" cy="7957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" idx="1"/>
          </p:cNvCxnSpPr>
          <p:nvPr/>
        </p:nvCxnSpPr>
        <p:spPr>
          <a:xfrm flipV="1">
            <a:off x="4295337" y="4912715"/>
            <a:ext cx="3723638" cy="1234085"/>
          </a:xfrm>
          <a:prstGeom prst="bentConnector3">
            <a:avLst>
              <a:gd name="adj1" fmla="val 767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84352" y="5231128"/>
            <a:ext cx="790832" cy="428269"/>
            <a:chOff x="5029200" y="4044876"/>
            <a:chExt cx="790832" cy="428269"/>
          </a:xfrm>
        </p:grpSpPr>
        <p:sp>
          <p:nvSpPr>
            <p:cNvPr id="35" name="Round Single Corner Rectangle 34"/>
            <p:cNvSpPr/>
            <p:nvPr/>
          </p:nvSpPr>
          <p:spPr>
            <a:xfrm>
              <a:off x="5029200" y="4044876"/>
              <a:ext cx="790832" cy="428269"/>
            </a:xfrm>
            <a:prstGeom prst="round1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44300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48189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0411" y="4127637"/>
              <a:ext cx="146326" cy="246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20" y="4469196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as First-Class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first-class</a:t>
            </a:r>
            <a:r>
              <a:rPr lang="en-US" dirty="0"/>
              <a:t> object is a something that can be passed to a function and returned by a function</a:t>
            </a:r>
          </a:p>
          <a:p>
            <a:r>
              <a:rPr lang="en-US" dirty="0"/>
              <a:t>Continuations are first-class objects in Scheme: </a:t>
            </a:r>
          </a:p>
          <a:p>
            <a:pPr lvl="1"/>
            <a:r>
              <a:rPr lang="en-US" dirty="0"/>
              <a:t>Passed as function arguments</a:t>
            </a:r>
          </a:p>
          <a:p>
            <a:pPr lvl="1"/>
            <a:r>
              <a:rPr lang="en-US" dirty="0"/>
              <a:t>Returned as function results </a:t>
            </a:r>
          </a:p>
          <a:p>
            <a:pPr lvl="1"/>
            <a:r>
              <a:rPr lang="en-US" dirty="0"/>
              <a:t>Stored in variables and data structures</a:t>
            </a:r>
          </a:p>
          <a:p>
            <a:r>
              <a:rPr lang="en-US" dirty="0"/>
              <a:t>Note: A continuation can be “resumed” from </a:t>
            </a:r>
            <a:r>
              <a:rPr lang="en-US" i="1" dirty="0"/>
              <a:t>anywhere </a:t>
            </a:r>
            <a:r>
              <a:rPr lang="en-US" dirty="0"/>
              <a:t>in the program</a:t>
            </a:r>
          </a:p>
          <a:p>
            <a:pPr lvl="1"/>
            <a:r>
              <a:rPr lang="en-US" dirty="0"/>
              <a:t>Just like flipping to a bookmark can be done from anywhere in a book!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Continuations are created by</a:t>
            </a:r>
          </a:p>
          <a:p>
            <a:pPr lvl="1"/>
            <a:r>
              <a:rPr lang="en-US" dirty="0"/>
              <a:t>Taking a snapshot of the current state of the program</a:t>
            </a:r>
          </a:p>
          <a:p>
            <a:pPr marL="914400" lvl="2" indent="0">
              <a:buNone/>
            </a:pPr>
            <a:r>
              <a:rPr lang="en-US" dirty="0"/>
              <a:t>I.e., creating the continuation</a:t>
            </a:r>
          </a:p>
          <a:p>
            <a:pPr lvl="1"/>
            <a:r>
              <a:rPr lang="en-US" dirty="0"/>
              <a:t>Calling a function and passing it the snapshot</a:t>
            </a:r>
          </a:p>
          <a:p>
            <a:r>
              <a:rPr lang="en-US" dirty="0"/>
              <a:t>In Scheme this is done with the special function: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call-with-current-continuation f 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Calls function </a:t>
            </a:r>
            <a:r>
              <a:rPr lang="en-US" i="1" dirty="0"/>
              <a:t>f</a:t>
            </a:r>
          </a:p>
          <a:p>
            <a:pPr lvl="1"/>
            <a:r>
              <a:rPr lang="en-US" dirty="0"/>
              <a:t>Passes the current continuation to f as an argument </a:t>
            </a:r>
          </a:p>
          <a:p>
            <a:pPr marL="457200" lvl="1" indent="0">
              <a:buNone/>
            </a:pPr>
            <a:r>
              <a:rPr lang="en-US" dirty="0"/>
              <a:t>Short form: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call/cc f 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993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(call/cc f)</a:t>
            </a:r>
            <a:r>
              <a:rPr lang="en-US" sz="4000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4603750" cy="3087089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f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c )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( c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... ) 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f 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12703" y="2145763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03" y="1913552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03" y="1676739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04" y="739528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04" y="968132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2704" y="1206464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2703" y="1439926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9135" y="717902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863" y="3836128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12703" y="3603917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12703" y="3367104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2704" y="2429893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2704" y="2658497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2704" y="2896829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703" y="3130291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29135" y="2408267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8975" y="550182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18975" y="526961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8975" y="503279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18976" y="409558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18976" y="432419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18976" y="456252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18975" y="479598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35407" y="407396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527040" y="2021840"/>
            <a:ext cx="2286000" cy="870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1" name="Snip Diagonal Corner Rectangle 30"/>
          <p:cNvSpPr/>
          <p:nvPr/>
        </p:nvSpPr>
        <p:spPr>
          <a:xfrm>
            <a:off x="5851563" y="3637347"/>
            <a:ext cx="1636953" cy="421449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</a:t>
            </a:r>
          </a:p>
        </p:txBody>
      </p:sp>
      <p:cxnSp>
        <p:nvCxnSpPr>
          <p:cNvPr id="33" name="Elbow Connector 32"/>
          <p:cNvCxnSpPr>
            <a:stCxn id="31" idx="1"/>
            <a:endCxn id="41" idx="3"/>
          </p:cNvCxnSpPr>
          <p:nvPr/>
        </p:nvCxnSpPr>
        <p:spPr>
          <a:xfrm rot="5400000">
            <a:off x="4612657" y="2584755"/>
            <a:ext cx="583343" cy="35314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3"/>
            <a:endCxn id="30" idx="1"/>
          </p:cNvCxnSpPr>
          <p:nvPr/>
        </p:nvCxnSpPr>
        <p:spPr>
          <a:xfrm rot="5400000" flipH="1" flipV="1">
            <a:off x="6296883" y="3264190"/>
            <a:ext cx="74631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1" idx="0"/>
            <a:endCxn id="28" idx="1"/>
          </p:cNvCxnSpPr>
          <p:nvPr/>
        </p:nvCxnSpPr>
        <p:spPr>
          <a:xfrm>
            <a:off x="7488516" y="3848072"/>
            <a:ext cx="530459" cy="10646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4762" y="4420730"/>
            <a:ext cx="2513854" cy="442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23051" y="2143898"/>
            <a:ext cx="2971113" cy="16443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urved Connector 59"/>
          <p:cNvCxnSpPr>
            <a:stCxn id="41" idx="1"/>
            <a:endCxn id="58" idx="1"/>
          </p:cNvCxnSpPr>
          <p:nvPr/>
        </p:nvCxnSpPr>
        <p:spPr>
          <a:xfrm rot="10800000" flipH="1">
            <a:off x="624761" y="2966059"/>
            <a:ext cx="298289" cy="1676080"/>
          </a:xfrm>
          <a:prstGeom prst="curvedConnector3">
            <a:avLst>
              <a:gd name="adj1" fmla="val -766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31" idx="2"/>
          </p:cNvCxnSpPr>
          <p:nvPr/>
        </p:nvCxnSpPr>
        <p:spPr>
          <a:xfrm>
            <a:off x="3323968" y="2379225"/>
            <a:ext cx="2527595" cy="14688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362492" y="2924710"/>
            <a:ext cx="2183898" cy="439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>
            <a:stCxn id="74" idx="1"/>
            <a:endCxn id="85" idx="0"/>
          </p:cNvCxnSpPr>
          <p:nvPr/>
        </p:nvCxnSpPr>
        <p:spPr>
          <a:xfrm rot="10800000" flipV="1">
            <a:off x="1061740" y="3144232"/>
            <a:ext cx="300753" cy="19729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4760" y="511717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value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" y="4833482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1" grpId="0" animBg="1"/>
      <p:bldP spid="58" grpId="0" animBg="1"/>
      <p:bldP spid="74" grpId="0" animBg="1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Continuations can be used to support a variety of special purpose constructs in other languages</a:t>
            </a:r>
          </a:p>
          <a:p>
            <a:pPr lvl="1"/>
            <a:r>
              <a:rPr lang="en-US" dirty="0"/>
              <a:t>Escape procedures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Co-routines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4595" y="3632885"/>
            <a:ext cx="1013254" cy="185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Escape Procedure </a:t>
            </a:r>
            <a:r>
              <a:rPr lang="en-US" sz="4100"/>
              <a:t>with 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63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Simplest possible use: Escape procedure </a:t>
            </a:r>
          </a:p>
          <a:p>
            <a:pPr lvl="1"/>
            <a:r>
              <a:rPr lang="en-US" dirty="0"/>
              <a:t>If function </a:t>
            </a:r>
            <a:r>
              <a:rPr lang="en-US" i="1" dirty="0"/>
              <a:t>f</a:t>
            </a:r>
            <a:r>
              <a:rPr lang="en-US" dirty="0"/>
              <a:t> never makes use of the continuation, everything works as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f )</a:t>
            </a:r>
            <a:r>
              <a:rPr lang="en-US" dirty="0"/>
              <a:t> was performed </a:t>
            </a:r>
          </a:p>
          <a:p>
            <a:pPr lvl="1"/>
            <a:r>
              <a:rPr lang="en-US" dirty="0"/>
              <a:t>If function </a:t>
            </a:r>
            <a:r>
              <a:rPr lang="en-US" i="1" dirty="0"/>
              <a:t>f</a:t>
            </a:r>
            <a:r>
              <a:rPr lang="en-US" dirty="0"/>
              <a:t> invokes the continuation, then program state is restored as if f was never called </a:t>
            </a:r>
          </a:p>
          <a:p>
            <a:r>
              <a:rPr lang="en-US" dirty="0"/>
              <a:t>Example: Look for the first negative number in a list 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find_neg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 lambda ( L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call/cc ( lambda ( exit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for-each ( lambda ( x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( if ( negative? x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( exit x )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L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#t ) ) ) 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find_neg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‘ ( 54 0 37 -3 245 19 )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=&gt; -3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6670039" y="4599981"/>
            <a:ext cx="1636953" cy="421449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</a:t>
            </a:r>
          </a:p>
        </p:txBody>
      </p:sp>
      <p:cxnSp>
        <p:nvCxnSpPr>
          <p:cNvPr id="5" name="Elbow Connector 4"/>
          <p:cNvCxnSpPr>
            <a:stCxn id="4" idx="1"/>
            <a:endCxn id="10" idx="3"/>
          </p:cNvCxnSpPr>
          <p:nvPr/>
        </p:nvCxnSpPr>
        <p:spPr>
          <a:xfrm rot="5400000">
            <a:off x="4473075" y="2094471"/>
            <a:ext cx="88482" cy="59424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4" idx="3"/>
          </p:cNvCxnSpPr>
          <p:nvPr/>
        </p:nvCxnSpPr>
        <p:spPr>
          <a:xfrm>
            <a:off x="4287795" y="3756454"/>
            <a:ext cx="3200721" cy="843527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00887" y="3846011"/>
            <a:ext cx="4515708" cy="11754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0" y="4833482"/>
            <a:ext cx="823115" cy="552859"/>
          </a:xfrm>
          <a:prstGeom prst="rect">
            <a:avLst/>
          </a:prstGeom>
        </p:spPr>
      </p:pic>
      <p:cxnSp>
        <p:nvCxnSpPr>
          <p:cNvPr id="19" name="Curved Connector 18"/>
          <p:cNvCxnSpPr>
            <a:endCxn id="22" idx="3"/>
          </p:cNvCxnSpPr>
          <p:nvPr/>
        </p:nvCxnSpPr>
        <p:spPr>
          <a:xfrm rot="10800000" flipV="1">
            <a:off x="1895343" y="4485502"/>
            <a:ext cx="2046469" cy="772712"/>
          </a:xfrm>
          <a:prstGeom prst="curvedConnector3">
            <a:avLst>
              <a:gd name="adj1" fmla="val 4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2818" y="50735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69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7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with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you want to sum a list of integers</a:t>
            </a:r>
            <a:r>
              <a:rPr lang="is-IS" dirty="0"/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sum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lambda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call/cc ( lambda ( exception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 define r ( lambda ( L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( (null? L ) 0 )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( ( integer? ( car L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( + (car L ) ( r 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 ) )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( #t ( exception #f )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 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 ) ) ) ) )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sum ( 1 2 3 4 )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=&gt; 10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sum ( 1 b 3 4 )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=&gt; #f</a:t>
            </a:r>
          </a:p>
          <a:p>
            <a:pPr marL="457200" lvl="1" indent="0">
              <a:buNone/>
            </a:pP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2792DDEC-21A2-BB49-9E05-B1016AFC3FCB}"/>
              </a:ext>
            </a:extLst>
          </p:cNvPr>
          <p:cNvSpPr/>
          <p:nvPr/>
        </p:nvSpPr>
        <p:spPr>
          <a:xfrm>
            <a:off x="6582049" y="1664562"/>
            <a:ext cx="1985554" cy="92310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this continuation if an exception occurs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DFAB61A7-1E0A-1842-91EF-786439A3EBBF}"/>
              </a:ext>
            </a:extLst>
          </p:cNvPr>
          <p:cNvSpPr/>
          <p:nvPr/>
        </p:nvSpPr>
        <p:spPr>
          <a:xfrm>
            <a:off x="6582049" y="2816352"/>
            <a:ext cx="1386294" cy="612648"/>
          </a:xfrm>
          <a:prstGeom prst="borderCallout1">
            <a:avLst>
              <a:gd name="adj1" fmla="val 18750"/>
              <a:gd name="adj2" fmla="val -8333"/>
              <a:gd name="adj3" fmla="val 118186"/>
              <a:gd name="adj4" fmla="val -96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list sum is 0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D21FAA2E-764C-9140-BD24-CBAE9650B80B}"/>
              </a:ext>
            </a:extLst>
          </p:cNvPr>
          <p:cNvSpPr/>
          <p:nvPr/>
        </p:nvSpPr>
        <p:spPr>
          <a:xfrm>
            <a:off x="7332617" y="3580783"/>
            <a:ext cx="1733006" cy="612648"/>
          </a:xfrm>
          <a:prstGeom prst="borderCallout1">
            <a:avLst>
              <a:gd name="adj1" fmla="val 18750"/>
              <a:gd name="adj2" fmla="val -8333"/>
              <a:gd name="adj3" fmla="val 48534"/>
              <a:gd name="adj4" fmla="val -53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if  next item is an integer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C2AD7C5B-F72C-0549-A73A-06644D44A8A0}"/>
              </a:ext>
            </a:extLst>
          </p:cNvPr>
          <p:cNvSpPr/>
          <p:nvPr/>
        </p:nvSpPr>
        <p:spPr>
          <a:xfrm>
            <a:off x="7275196" y="4422112"/>
            <a:ext cx="1753415" cy="612648"/>
          </a:xfrm>
          <a:prstGeom prst="borderCallout1">
            <a:avLst>
              <a:gd name="adj1" fmla="val 18750"/>
              <a:gd name="adj2" fmla="val -8333"/>
              <a:gd name="adj3" fmla="val 204"/>
              <a:gd name="adj4" fmla="val -24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Else, next item is not an integer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372E0E4C-774E-0E41-9368-928550F8A66C}"/>
              </a:ext>
            </a:extLst>
          </p:cNvPr>
          <p:cNvSpPr/>
          <p:nvPr/>
        </p:nvSpPr>
        <p:spPr>
          <a:xfrm>
            <a:off x="4709109" y="5034760"/>
            <a:ext cx="1753415" cy="612648"/>
          </a:xfrm>
          <a:prstGeom prst="borderCallout1">
            <a:avLst>
              <a:gd name="adj1" fmla="val 18750"/>
              <a:gd name="adj2" fmla="val -8333"/>
              <a:gd name="adj3" fmla="val -46186"/>
              <a:gd name="adj4" fmla="val -127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r with </a:t>
            </a:r>
            <a:r>
              <a:rPr lang="en-US" dirty="0" err="1"/>
              <a:t>lst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Gotos</a:t>
            </a:r>
            <a:r>
              <a:rPr lang="en-US" dirty="0"/>
              <a:t> with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But wait there is more! </a:t>
            </a:r>
          </a:p>
          <a:p>
            <a:r>
              <a:rPr lang="en-US" dirty="0"/>
              <a:t>The continuation can be invoked anywhere! </a:t>
            </a:r>
          </a:p>
          <a:p>
            <a:r>
              <a:rPr lang="en-US" dirty="0"/>
              <a:t>Even after we leave the scope where it was created </a:t>
            </a:r>
          </a:p>
          <a:p>
            <a:r>
              <a:rPr lang="en-US" dirty="0"/>
              <a:t>What does this do?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wormhole #f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rabbit-hole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 let ( ( x 42) ) 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 call/cc ( lambda ( hole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( set! wormhole hole ) )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???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 ) )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wormhole 7 )</a:t>
            </a:r>
          </a:p>
          <a:p>
            <a:r>
              <a:rPr lang="en-US" dirty="0"/>
              <a:t>This is almost like a </a:t>
            </a:r>
            <a:r>
              <a:rPr lang="en-US" dirty="0" err="1"/>
              <a:t>goto</a:t>
            </a:r>
            <a:r>
              <a:rPr lang="en-US" dirty="0"/>
              <a:t>! </a:t>
            </a:r>
          </a:p>
          <a:p>
            <a:r>
              <a:rPr lang="en-US" dirty="0"/>
              <a:t>Use at own risk! </a:t>
            </a:r>
          </a:p>
          <a:p>
            <a:endParaRPr lang="en-US" dirty="0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1645DEF0-F19F-9E40-B23D-1D006A851F80}"/>
              </a:ext>
            </a:extLst>
          </p:cNvPr>
          <p:cNvCxnSpPr/>
          <p:nvPr/>
        </p:nvCxnSpPr>
        <p:spPr>
          <a:xfrm rot="10800000">
            <a:off x="2397211" y="4609070"/>
            <a:ext cx="852616" cy="580768"/>
          </a:xfrm>
          <a:prstGeom prst="curvedConnector3">
            <a:avLst>
              <a:gd name="adj1" fmla="val -181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9C6E22-DAF0-1A47-AE57-D6D7B993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4" y="4376278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How are the Student Ratings of Instruction (SRI) used?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Course and program </a:t>
            </a:r>
            <a:r>
              <a:rPr lang="en-US" sz="2400" b="1" i="1" dirty="0">
                <a:solidFill>
                  <a:schemeClr val="tx1"/>
                </a:solidFill>
              </a:rPr>
              <a:t>(re) design.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Evaluation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teaching effectiveness.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Promotion and tenure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applications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instructors, and other personnel decisions. 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Preparation of supporting evidence for </a:t>
            </a:r>
            <a:r>
              <a:rPr lang="en-US" sz="2400" b="1" i="1" dirty="0">
                <a:solidFill>
                  <a:schemeClr val="tx1"/>
                </a:solidFill>
              </a:rPr>
              <a:t>teaching awards and grants</a:t>
            </a:r>
            <a:r>
              <a:rPr lang="en-US" sz="2400" i="1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2400" b="1" i="1" dirty="0">
                <a:solidFill>
                  <a:schemeClr val="tx1"/>
                </a:solidFill>
              </a:rPr>
              <a:t>Quality assurance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processes in the review and restructure of institutional, faculty, department and program goals.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79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continuations, need to preserve: </a:t>
            </a:r>
          </a:p>
          <a:p>
            <a:pPr lvl="1"/>
            <a:r>
              <a:rPr lang="en-US" dirty="0"/>
              <a:t>Referencing environment : easy</a:t>
            </a:r>
          </a:p>
          <a:p>
            <a:pPr lvl="2"/>
            <a:r>
              <a:rPr lang="en-US" dirty="0"/>
              <a:t>Same as closures</a:t>
            </a:r>
          </a:p>
          <a:p>
            <a:pPr lvl="1"/>
            <a:r>
              <a:rPr lang="en-US" dirty="0"/>
              <a:t>Current program state: easy </a:t>
            </a:r>
          </a:p>
          <a:p>
            <a:pPr lvl="2"/>
            <a:r>
              <a:rPr lang="en-US" dirty="0"/>
              <a:t>Store current CPU state inside a continuation record </a:t>
            </a:r>
          </a:p>
          <a:p>
            <a:pPr lvl="1"/>
            <a:r>
              <a:rPr lang="en-US" dirty="0"/>
              <a:t>Stack content : Not so easy (it depends) </a:t>
            </a:r>
          </a:p>
          <a:p>
            <a:pPr lvl="2"/>
            <a:r>
              <a:rPr lang="en-US" dirty="0"/>
              <a:t>If continuations are only used within scope of creation, then pointer to stack frame is sufficient </a:t>
            </a:r>
          </a:p>
          <a:p>
            <a:pPr lvl="2"/>
            <a:r>
              <a:rPr lang="en-US" dirty="0"/>
              <a:t>If continuations used anywhere, need to make a copy of the entire stack! Why?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Called within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 continuation is called within the scope it was created, the stack frame present at its creation has not been destroyed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f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c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c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...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f 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2703" y="271269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2703" y="248048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03" y="224366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04" y="130645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04" y="153506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04" y="177339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2703" y="200685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9135" y="128483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2863" y="4403056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2703" y="4170845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12703" y="3934032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12704" y="2996821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2704" y="3225425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2704" y="3463757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2703" y="3697219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29135" y="2975195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1" name="Group 560"/>
          <p:cNvGrpSpPr/>
          <p:nvPr/>
        </p:nvGrpSpPr>
        <p:grpSpPr>
          <a:xfrm>
            <a:off x="8018975" y="4640888"/>
            <a:ext cx="473632" cy="1661323"/>
            <a:chOff x="8018975" y="4073960"/>
            <a:chExt cx="473632" cy="1661323"/>
          </a:xfrm>
        </p:grpSpPr>
        <p:sp>
          <p:nvSpPr>
            <p:cNvPr id="21" name="Rectangle 20"/>
            <p:cNvSpPr/>
            <p:nvPr/>
          </p:nvSpPr>
          <p:spPr>
            <a:xfrm>
              <a:off x="8018975" y="550182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18975" y="526961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18975" y="503279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18976" y="409558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18976" y="432419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18976" y="456252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18975" y="479598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35407" y="407396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Cloud 28"/>
          <p:cNvSpPr/>
          <p:nvPr/>
        </p:nvSpPr>
        <p:spPr>
          <a:xfrm>
            <a:off x="5527040" y="2021840"/>
            <a:ext cx="2286000" cy="870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0" name="Snip Diagonal Corner Rectangle 29"/>
          <p:cNvSpPr/>
          <p:nvPr/>
        </p:nvSpPr>
        <p:spPr>
          <a:xfrm>
            <a:off x="5851563" y="3637347"/>
            <a:ext cx="1636953" cy="421449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</a:t>
            </a: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6296883" y="3264190"/>
            <a:ext cx="74631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488"/>
          <p:cNvCxnSpPr>
            <a:stCxn id="30" idx="1"/>
          </p:cNvCxnSpPr>
          <p:nvPr/>
        </p:nvCxnSpPr>
        <p:spPr>
          <a:xfrm rot="5400000">
            <a:off x="4066958" y="3315806"/>
            <a:ext cx="1860093" cy="3346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/>
          <p:cNvCxnSpPr>
            <a:endCxn id="30" idx="2"/>
          </p:cNvCxnSpPr>
          <p:nvPr/>
        </p:nvCxnSpPr>
        <p:spPr>
          <a:xfrm flipV="1">
            <a:off x="3583459" y="3848072"/>
            <a:ext cx="2268104" cy="2475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Elbow Connector 557"/>
          <p:cNvCxnSpPr>
            <a:stCxn id="30" idx="0"/>
            <a:endCxn id="19" idx="1"/>
          </p:cNvCxnSpPr>
          <p:nvPr/>
        </p:nvCxnSpPr>
        <p:spPr>
          <a:xfrm flipV="1">
            <a:off x="7488516" y="3813950"/>
            <a:ext cx="524187" cy="341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D6D8E35-BABA-B24C-9C04-3C03FD281D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8777" y="4716853"/>
            <a:ext cx="2565068" cy="1460111"/>
          </a:xfrm>
          <a:prstGeom prst="curvedConnector3">
            <a:avLst>
              <a:gd name="adj1" fmla="val -4393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with Continuations Called Outside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5875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a continuation is called outside the scope it was created, the stack frame present at its creation may be destroyed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ext 42 )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7 )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f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c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ext c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f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...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ext 13 )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2703" y="271269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2703" y="248048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03" y="224366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04" y="130645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04" y="153506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04" y="177339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2703" y="200685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9135" y="128483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2863" y="4403056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2703" y="4170845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12703" y="3934032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12704" y="2996821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2704" y="3225425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2704" y="3463757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2703" y="3697219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29135" y="2975195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1" name="Group 560"/>
          <p:cNvGrpSpPr/>
          <p:nvPr/>
        </p:nvGrpSpPr>
        <p:grpSpPr>
          <a:xfrm>
            <a:off x="8018975" y="4640888"/>
            <a:ext cx="473632" cy="1661323"/>
            <a:chOff x="8018975" y="4073960"/>
            <a:chExt cx="473632" cy="1661323"/>
          </a:xfrm>
        </p:grpSpPr>
        <p:sp>
          <p:nvSpPr>
            <p:cNvPr id="21" name="Rectangle 20"/>
            <p:cNvSpPr/>
            <p:nvPr/>
          </p:nvSpPr>
          <p:spPr>
            <a:xfrm>
              <a:off x="8018975" y="550182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18975" y="526961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18975" y="503279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18976" y="409558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18976" y="432419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18976" y="456252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18975" y="479598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35407" y="407396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Cloud 28"/>
          <p:cNvSpPr/>
          <p:nvPr/>
        </p:nvSpPr>
        <p:spPr>
          <a:xfrm>
            <a:off x="5527040" y="2021840"/>
            <a:ext cx="2286000" cy="870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0" name="Snip Diagonal Corner Rectangle 29"/>
          <p:cNvSpPr/>
          <p:nvPr/>
        </p:nvSpPr>
        <p:spPr>
          <a:xfrm>
            <a:off x="5851563" y="3637347"/>
            <a:ext cx="1636953" cy="421449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</a:t>
            </a: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6296883" y="3264190"/>
            <a:ext cx="74631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488"/>
          <p:cNvCxnSpPr>
            <a:stCxn id="30" idx="1"/>
          </p:cNvCxnSpPr>
          <p:nvPr/>
        </p:nvCxnSpPr>
        <p:spPr>
          <a:xfrm rot="5400000">
            <a:off x="4344984" y="3148990"/>
            <a:ext cx="1415250" cy="32348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/>
          <p:cNvCxnSpPr/>
          <p:nvPr/>
        </p:nvCxnSpPr>
        <p:spPr>
          <a:xfrm flipV="1">
            <a:off x="3707027" y="3930681"/>
            <a:ext cx="2144536" cy="472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Elbow Connector 557"/>
          <p:cNvCxnSpPr>
            <a:stCxn id="30" idx="0"/>
            <a:endCxn id="19" idx="1"/>
          </p:cNvCxnSpPr>
          <p:nvPr/>
        </p:nvCxnSpPr>
        <p:spPr>
          <a:xfrm flipV="1">
            <a:off x="7488516" y="3813950"/>
            <a:ext cx="524187" cy="341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002692" y="3558746"/>
            <a:ext cx="2854411" cy="1606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F606147-2E76-7F4A-9685-5576A0E36306}"/>
              </a:ext>
            </a:extLst>
          </p:cNvPr>
          <p:cNvCxnSpPr>
            <a:cxnSpLocks/>
          </p:cNvCxnSpPr>
          <p:nvPr/>
        </p:nvCxnSpPr>
        <p:spPr>
          <a:xfrm rot="10800000">
            <a:off x="1804087" y="4403056"/>
            <a:ext cx="1739377" cy="1049456"/>
          </a:xfrm>
          <a:prstGeom prst="curvedConnector3">
            <a:avLst>
              <a:gd name="adj1" fmla="val 1274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5994638-DF86-A44A-96B2-F5C540734511}"/>
              </a:ext>
            </a:extLst>
          </p:cNvPr>
          <p:cNvCxnSpPr>
            <a:cxnSpLocks/>
          </p:cNvCxnSpPr>
          <p:nvPr/>
        </p:nvCxnSpPr>
        <p:spPr>
          <a:xfrm rot="10800000">
            <a:off x="2187147" y="5833188"/>
            <a:ext cx="537007" cy="348487"/>
          </a:xfrm>
          <a:prstGeom prst="curvedConnector3">
            <a:avLst>
              <a:gd name="adj1" fmla="val -752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Continuations Called Outside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a continuation is called outside the scope it was created, the stack frame present at its creation has to be duplicated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ext 42 )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7 )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f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 c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ext c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) 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call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/cc f 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 ext 13 )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797" y="271269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4797" y="248048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4797" y="224366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4798" y="130645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798" y="153506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4798" y="177339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4797" y="200685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01229" y="128483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94957" y="4403056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4797" y="4170845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4797" y="3934032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4798" y="2996821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4798" y="3225425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4798" y="3463757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4797" y="3697219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1229" y="2975195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1" name="Group 560"/>
          <p:cNvGrpSpPr/>
          <p:nvPr/>
        </p:nvGrpSpPr>
        <p:grpSpPr>
          <a:xfrm>
            <a:off x="8018975" y="4640888"/>
            <a:ext cx="473632" cy="1661323"/>
            <a:chOff x="8018975" y="4073960"/>
            <a:chExt cx="473632" cy="1661323"/>
          </a:xfrm>
        </p:grpSpPr>
        <p:sp>
          <p:nvSpPr>
            <p:cNvPr id="21" name="Rectangle 20"/>
            <p:cNvSpPr/>
            <p:nvPr/>
          </p:nvSpPr>
          <p:spPr>
            <a:xfrm>
              <a:off x="8018975" y="550182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18975" y="526961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18975" y="503279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18976" y="409558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18976" y="432419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18976" y="456252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18975" y="479598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35407" y="407396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Cloud 28"/>
          <p:cNvSpPr/>
          <p:nvPr/>
        </p:nvSpPr>
        <p:spPr>
          <a:xfrm>
            <a:off x="4612640" y="2021840"/>
            <a:ext cx="2286000" cy="870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Referencing Environment</a:t>
            </a:r>
          </a:p>
        </p:txBody>
      </p:sp>
      <p:sp>
        <p:nvSpPr>
          <p:cNvPr id="30" name="Snip Diagonal Corner Rectangle 29"/>
          <p:cNvSpPr/>
          <p:nvPr/>
        </p:nvSpPr>
        <p:spPr>
          <a:xfrm>
            <a:off x="4937163" y="3637347"/>
            <a:ext cx="1636953" cy="421449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Continuation</a:t>
            </a: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5382483" y="3264190"/>
            <a:ext cx="74631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488"/>
          <p:cNvCxnSpPr>
            <a:stCxn id="30" idx="1"/>
          </p:cNvCxnSpPr>
          <p:nvPr/>
        </p:nvCxnSpPr>
        <p:spPr>
          <a:xfrm rot="5400000">
            <a:off x="3875429" y="3581475"/>
            <a:ext cx="1402890" cy="23575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/>
          <p:cNvCxnSpPr>
            <a:endCxn id="30" idx="2"/>
          </p:cNvCxnSpPr>
          <p:nvPr/>
        </p:nvCxnSpPr>
        <p:spPr>
          <a:xfrm flipV="1">
            <a:off x="3509319" y="3848072"/>
            <a:ext cx="1427844" cy="5549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Elbow Connector 557"/>
          <p:cNvCxnSpPr>
            <a:stCxn id="30" idx="0"/>
            <a:endCxn id="19" idx="1"/>
          </p:cNvCxnSpPr>
          <p:nvPr/>
        </p:nvCxnSpPr>
        <p:spPr>
          <a:xfrm flipV="1">
            <a:off x="6574116" y="3813950"/>
            <a:ext cx="610681" cy="341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682314" y="3637347"/>
            <a:ext cx="1254849" cy="59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012703" y="2712691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12703" y="2480480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12703" y="2243667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12704" y="1306456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12704" y="1535060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12704" y="1773392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12703" y="2006854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29135" y="1284830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22863" y="4403056"/>
            <a:ext cx="457200" cy="233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12703" y="4170845"/>
            <a:ext cx="457200" cy="2334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12703" y="3934032"/>
            <a:ext cx="457200" cy="233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12704" y="2996821"/>
            <a:ext cx="457200" cy="23346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12704" y="3225425"/>
            <a:ext cx="457200" cy="233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12704" y="3463757"/>
            <a:ext cx="457200" cy="23346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12703" y="3697219"/>
            <a:ext cx="457200" cy="23346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29135" y="2975195"/>
            <a:ext cx="457200" cy="1661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invocation of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stores the current context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returns 0 </a:t>
            </a:r>
          </a:p>
          <a:p>
            <a:r>
              <a:rPr lang="en-US" dirty="0"/>
              <a:t>If no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longjmp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Branch terminates as usual</a:t>
            </a:r>
          </a:p>
          <a:p>
            <a:r>
              <a:rPr lang="en-US" dirty="0"/>
              <a:t>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longjmp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It jumps directly into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 returns again</a:t>
            </a:r>
          </a:p>
          <a:p>
            <a:pPr lvl="1"/>
            <a:r>
              <a:rPr lang="en-US" dirty="0"/>
              <a:t>And returns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The else-branch is executed</a:t>
            </a:r>
          </a:p>
          <a:p>
            <a:r>
              <a:rPr lang="en-US" dirty="0"/>
              <a:t>Recall, this is how we would implement exceptions in 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jmp_buf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0 )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/* protected code */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longjmp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env,val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0" indent="0">
              <a:buNone/>
            </a:pPr>
            <a:r>
              <a:rPr lang="nb-NO" dirty="0">
                <a:latin typeface="Courier" charset="0"/>
                <a:ea typeface="Courier" charset="0"/>
                <a:cs typeface="Courier" charset="0"/>
              </a:rPr>
              <a:t>  /* handler */</a:t>
            </a:r>
          </a:p>
          <a:p>
            <a:pPr marL="0" indent="0">
              <a:buNone/>
            </a:pPr>
            <a:r>
              <a:rPr lang="nb-NO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nb-NO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5988733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man page: </a:t>
            </a:r>
            <a:r>
              <a:rPr lang="en-US" i="1" dirty="0"/>
              <a:t>“The </a:t>
            </a:r>
            <a:r>
              <a:rPr lang="en-US" i="1" dirty="0" err="1"/>
              <a:t>longjmp</a:t>
            </a:r>
            <a:r>
              <a:rPr lang="en-US" i="1" dirty="0"/>
              <a:t>() routines may not be called after the routine which called  the </a:t>
            </a:r>
            <a:r>
              <a:rPr lang="en-US" i="1" dirty="0" err="1"/>
              <a:t>setjmp</a:t>
            </a:r>
            <a:r>
              <a:rPr lang="en-US" i="1" dirty="0"/>
              <a:t>() routines returns.”</a:t>
            </a:r>
          </a:p>
        </p:txBody>
      </p:sp>
    </p:spTree>
    <p:extLst>
      <p:ext uri="{BB962C8B-B14F-4D97-AF65-F5344CB8AC3E}">
        <p14:creationId xmlns:p14="http://schemas.microsoft.com/office/powerpoint/2010/main" val="1162201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8407628" y="1284830"/>
            <a:ext cx="473632" cy="1661323"/>
            <a:chOff x="8012703" y="1284830"/>
            <a:chExt cx="473632" cy="1661323"/>
          </a:xfrm>
        </p:grpSpPr>
        <p:sp>
          <p:nvSpPr>
            <p:cNvPr id="46" name="Rectangle 45"/>
            <p:cNvSpPr/>
            <p:nvPr/>
          </p:nvSpPr>
          <p:spPr>
            <a:xfrm>
              <a:off x="8012703" y="271269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12703" y="248048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12703" y="224366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12704" y="130645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704" y="153506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12704" y="177339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12703" y="200685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29135" y="128483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19823" y="1284830"/>
            <a:ext cx="473632" cy="1661323"/>
            <a:chOff x="7184797" y="1284830"/>
            <a:chExt cx="473632" cy="1661323"/>
          </a:xfrm>
        </p:grpSpPr>
        <p:sp>
          <p:nvSpPr>
            <p:cNvPr id="38" name="Rectangle 37"/>
            <p:cNvSpPr/>
            <p:nvPr/>
          </p:nvSpPr>
          <p:spPr>
            <a:xfrm>
              <a:off x="7184797" y="271269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84797" y="248048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84797" y="224366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4798" y="130645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84798" y="153506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84798" y="177339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84797" y="200685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01229" y="128483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Coroutines</a:t>
            </a:r>
            <a:r>
              <a:rPr lang="en-US" dirty="0"/>
              <a:t> are separate threads of execution that yield control to each other</a:t>
            </a:r>
          </a:p>
          <a:p>
            <a:pPr lvl="1"/>
            <a:r>
              <a:rPr lang="en-US" dirty="0"/>
              <a:t>In contrast, real threads do not yield control</a:t>
            </a:r>
          </a:p>
          <a:p>
            <a:r>
              <a:rPr lang="en-US" dirty="0" err="1"/>
              <a:t>Coroutines</a:t>
            </a:r>
            <a:r>
              <a:rPr lang="en-US" dirty="0"/>
              <a:t> were commonly used to structure concurrent operations</a:t>
            </a:r>
          </a:p>
          <a:p>
            <a:r>
              <a:rPr lang="en-US" dirty="0"/>
              <a:t>Useful for implementing</a:t>
            </a:r>
          </a:p>
          <a:p>
            <a:pPr lvl="1"/>
            <a:r>
              <a:rPr lang="en-US" dirty="0"/>
              <a:t> iterators</a:t>
            </a:r>
          </a:p>
          <a:p>
            <a:pPr lvl="1"/>
            <a:r>
              <a:rPr lang="en-US" dirty="0"/>
              <a:t>Generators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Jumping back and forth from a generator</a:t>
            </a:r>
          </a:p>
          <a:p>
            <a:r>
              <a:rPr lang="en-US" dirty="0"/>
              <a:t>Challenge: Need a separate stack for each </a:t>
            </a:r>
            <a:r>
              <a:rPr lang="en-US" dirty="0" err="1"/>
              <a:t>coroutine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7549983" y="1989438"/>
            <a:ext cx="1173892" cy="404065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bar()</a:t>
            </a: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5387546" y="1989438"/>
            <a:ext cx="1173892" cy="404065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foo()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57103" y="2236573"/>
            <a:ext cx="1767016" cy="370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90688" y="2414016"/>
            <a:ext cx="0" cy="1060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857103" y="2816352"/>
            <a:ext cx="1933586" cy="658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57103" y="3017520"/>
            <a:ext cx="0" cy="1060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53328" y="3639312"/>
            <a:ext cx="1737360" cy="4389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790688" y="3895344"/>
            <a:ext cx="1" cy="98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857103" y="4261104"/>
            <a:ext cx="1933586" cy="768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57103" y="4498848"/>
            <a:ext cx="0" cy="1078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857103" y="5285232"/>
            <a:ext cx="1933585" cy="420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r>
              <a:rPr lang="en-US" dirty="0"/>
              <a:t> using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foo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(lambda (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(let ((next 0))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bar))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next))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next))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)))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bar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(lambda (next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next))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next))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(set!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ext (call/cc next))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)))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39514" y="2154195"/>
            <a:ext cx="716691" cy="8733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6205" y="2273644"/>
            <a:ext cx="0" cy="888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39514" y="3162494"/>
            <a:ext cx="716691" cy="7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5987" y="3272564"/>
            <a:ext cx="37070" cy="904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58049" y="3297430"/>
            <a:ext cx="698156" cy="990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56205" y="3583459"/>
            <a:ext cx="0" cy="701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176585" y="4287795"/>
            <a:ext cx="679620" cy="210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6584" y="4584357"/>
            <a:ext cx="16473" cy="693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76583" y="4392827"/>
            <a:ext cx="679622" cy="993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56205" y="4670854"/>
            <a:ext cx="0" cy="715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139514" y="5413098"/>
            <a:ext cx="716691" cy="161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74521" y="5661221"/>
            <a:ext cx="18536" cy="648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950428" y="1284830"/>
            <a:ext cx="473632" cy="1661323"/>
            <a:chOff x="8012703" y="1284830"/>
            <a:chExt cx="473632" cy="1661323"/>
          </a:xfrm>
        </p:grpSpPr>
        <p:sp>
          <p:nvSpPr>
            <p:cNvPr id="53" name="Rectangle 52"/>
            <p:cNvSpPr/>
            <p:nvPr/>
          </p:nvSpPr>
          <p:spPr>
            <a:xfrm>
              <a:off x="8012703" y="271269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12703" y="248048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12703" y="224366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12704" y="130645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012704" y="153506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12704" y="177339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12703" y="200685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29135" y="128483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58335" y="1284830"/>
            <a:ext cx="473632" cy="1661323"/>
            <a:chOff x="7184797" y="1284830"/>
            <a:chExt cx="473632" cy="1661323"/>
          </a:xfrm>
        </p:grpSpPr>
        <p:sp>
          <p:nvSpPr>
            <p:cNvPr id="62" name="Rectangle 61"/>
            <p:cNvSpPr/>
            <p:nvPr/>
          </p:nvSpPr>
          <p:spPr>
            <a:xfrm>
              <a:off x="7184797" y="2712691"/>
              <a:ext cx="457200" cy="23346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184797" y="2480480"/>
              <a:ext cx="457200" cy="23346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184797" y="2243667"/>
              <a:ext cx="457200" cy="2334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84798" y="1306456"/>
              <a:ext cx="457200" cy="23346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84798" y="1535060"/>
              <a:ext cx="457200" cy="233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84798" y="1773392"/>
              <a:ext cx="457200" cy="23346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84797" y="2006854"/>
              <a:ext cx="457200" cy="23346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201229" y="1284830"/>
              <a:ext cx="457200" cy="1661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6" y="3030600"/>
            <a:ext cx="823115" cy="5528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72" y="3183000"/>
            <a:ext cx="823115" cy="5528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8" y="4239902"/>
            <a:ext cx="823115" cy="55285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49" y="4299282"/>
            <a:ext cx="823115" cy="5528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1" y="5320558"/>
            <a:ext cx="823115" cy="55285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50" y="5432840"/>
            <a:ext cx="823115" cy="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46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Everything old is new again </a:t>
            </a:r>
          </a:p>
          <a:p>
            <a:pPr marL="457200" lvl="1" indent="0" algn="r">
              <a:buNone/>
            </a:pPr>
            <a:r>
              <a:rPr lang="en-US" dirty="0"/>
              <a:t>- Stephen King, and many others</a:t>
            </a:r>
          </a:p>
          <a:p>
            <a:r>
              <a:rPr lang="en-US" dirty="0"/>
              <a:t>Closures and continuations are not “new” concepts</a:t>
            </a:r>
          </a:p>
          <a:p>
            <a:r>
              <a:rPr lang="en-US" dirty="0"/>
              <a:t>The have been around for quite some time</a:t>
            </a:r>
          </a:p>
          <a:p>
            <a:r>
              <a:rPr lang="en-US" dirty="0"/>
              <a:t>They are now being rediscovered, implemented and used in modern languages because they are a useful way of specifying computation</a:t>
            </a:r>
          </a:p>
          <a:p>
            <a:r>
              <a:rPr lang="en-US" dirty="0"/>
              <a:t>These are not esoteric concepts that you will never use</a:t>
            </a:r>
          </a:p>
          <a:p>
            <a:r>
              <a:rPr lang="en-US" dirty="0"/>
              <a:t>Languages such as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 err="1"/>
              <a:t>Actionscript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marL="457200" lvl="1" indent="0">
              <a:buNone/>
            </a:pPr>
            <a:r>
              <a:rPr lang="en-US" dirty="0"/>
              <a:t>Have these features or  will have them!</a:t>
            </a:r>
          </a:p>
        </p:txBody>
      </p:sp>
    </p:spTree>
    <p:extLst>
      <p:ext uri="{BB962C8B-B14F-4D97-AF65-F5344CB8AC3E}">
        <p14:creationId xmlns:p14="http://schemas.microsoft.com/office/powerpoint/2010/main" val="307759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5271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How to complete the SRI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53" y="2133600"/>
            <a:ext cx="8367297" cy="3992563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charset="2"/>
              <a:buChar char=""/>
            </a:pPr>
            <a:r>
              <a:rPr lang="en-US" dirty="0"/>
              <a:t>Find the email in your Dal email account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Subject heading (depending on the system) is: 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Student Ratings of Instruction; or</a:t>
            </a:r>
          </a:p>
          <a:p>
            <a:pPr lvl="3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i="1" dirty="0"/>
              <a:t>Course Name and Number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Open the email and click on the link</a:t>
            </a:r>
          </a:p>
          <a:p>
            <a:pPr marL="917575" lvl="1" indent="-342900">
              <a:buClr>
                <a:schemeClr val="bg1">
                  <a:lumMod val="65000"/>
                </a:schemeClr>
              </a:buClr>
              <a:buFont typeface="Wingdings" charset="2"/>
              <a:buChar char=""/>
            </a:pPr>
            <a:r>
              <a:rPr lang="en-US" dirty="0"/>
              <a:t>Your course list should be visible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Select the course for which you want to complete the evaluation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Be sure to hit the SUBMIT button when you FINISH completing the form</a:t>
            </a:r>
          </a:p>
          <a:p>
            <a:pPr marL="457200" indent="-342900">
              <a:buClrTx/>
              <a:buFont typeface="Wingdings" charset="2"/>
              <a:buChar char=""/>
            </a:pPr>
            <a:r>
              <a:rPr lang="en-US" dirty="0"/>
              <a:t>You may also SAVE and return to your </a:t>
            </a:r>
            <a:r>
              <a:rPr lang="en-US"/>
              <a:t>work later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F8FEA-4D76-2940-A978-8ACD9AF0F671}"/>
              </a:ext>
            </a:extLst>
          </p:cNvPr>
          <p:cNvSpPr/>
          <p:nvPr/>
        </p:nvSpPr>
        <p:spPr>
          <a:xfrm>
            <a:off x="360333" y="5664498"/>
            <a:ext cx="842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Also available via Brightspace</a:t>
            </a:r>
          </a:p>
        </p:txBody>
      </p:sp>
    </p:spTree>
    <p:extLst>
      <p:ext uri="{BB962C8B-B14F-4D97-AF65-F5344CB8AC3E}">
        <p14:creationId xmlns:p14="http://schemas.microsoft.com/office/powerpoint/2010/main" val="156993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languages functions typically return </a:t>
            </a:r>
            <a:r>
              <a:rPr lang="en-US" dirty="0" err="1"/>
              <a:t>r-values</a:t>
            </a:r>
            <a:endParaRPr lang="en-US" dirty="0"/>
          </a:p>
          <a:p>
            <a:pPr lvl="1"/>
            <a:r>
              <a:rPr lang="en-US" dirty="0"/>
              <a:t>A value  that can be assigned to a variable or used in an expression</a:t>
            </a:r>
          </a:p>
          <a:p>
            <a:r>
              <a:rPr lang="en-US" dirty="0"/>
              <a:t>Some languages, such as C++, allow functions to return l-values (locations of the value)</a:t>
            </a:r>
          </a:p>
          <a:p>
            <a:pPr lvl="1"/>
            <a:r>
              <a:rPr lang="en-US" dirty="0"/>
              <a:t>Seen in a previous lecture</a:t>
            </a:r>
          </a:p>
          <a:p>
            <a:r>
              <a:rPr lang="en-US" dirty="0"/>
              <a:t>Return of l-values can be simulated in most languages </a:t>
            </a:r>
          </a:p>
          <a:p>
            <a:pPr lvl="1"/>
            <a:r>
              <a:rPr lang="en-US" dirty="0"/>
              <a:t>Using pointers in C</a:t>
            </a:r>
          </a:p>
          <a:p>
            <a:pPr lvl="1"/>
            <a:r>
              <a:rPr lang="en-US" dirty="0"/>
              <a:t>Returning references in Java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But </a:t>
            </a:r>
            <a:r>
              <a:rPr lang="is-IS" dirty="0"/>
              <a:t>… Sometimes it’s hard to know what to return!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04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Things go wrong (bleep happens), we need to handle it gracefully</a:t>
            </a:r>
          </a:p>
          <a:p>
            <a:r>
              <a:rPr lang="en-US" i="1" dirty="0"/>
              <a:t>Exception </a:t>
            </a:r>
            <a:r>
              <a:rPr lang="en-US" dirty="0"/>
              <a:t>are unexpected or abnormal conditions during execution </a:t>
            </a:r>
          </a:p>
          <a:p>
            <a:pPr lvl="1"/>
            <a:r>
              <a:rPr lang="en-US" dirty="0"/>
              <a:t>Generated automatically in response to runtime errors </a:t>
            </a:r>
          </a:p>
          <a:p>
            <a:pPr lvl="1"/>
            <a:r>
              <a:rPr lang="en-US" dirty="0"/>
              <a:t>Raised explicitly by the program </a:t>
            </a:r>
          </a:p>
          <a:p>
            <a:r>
              <a:rPr lang="en-US" dirty="0"/>
              <a:t>Exception handling is needed to </a:t>
            </a:r>
          </a:p>
          <a:p>
            <a:pPr lvl="1"/>
            <a:r>
              <a:rPr lang="en-US" dirty="0"/>
              <a:t>Perform operations necessary to recover from the exception</a:t>
            </a:r>
          </a:p>
          <a:p>
            <a:pPr lvl="1"/>
            <a:r>
              <a:rPr lang="en-US" dirty="0"/>
              <a:t>Terminate the program gracefully </a:t>
            </a:r>
          </a:p>
          <a:p>
            <a:pPr lvl="1"/>
            <a:r>
              <a:rPr lang="en-US" dirty="0"/>
              <a:t>Clean up resources allocated in the protected block </a:t>
            </a:r>
          </a:p>
          <a:p>
            <a:r>
              <a:rPr lang="en-US" dirty="0"/>
              <a:t>Exception handling allows the programmer to</a:t>
            </a:r>
          </a:p>
          <a:p>
            <a:pPr lvl="1"/>
            <a:r>
              <a:rPr lang="en-US" dirty="0"/>
              <a:t>Specify what to do when an error occurs during program run-time</a:t>
            </a:r>
          </a:p>
          <a:p>
            <a:pPr lvl="1"/>
            <a:r>
              <a:rPr lang="en-US" dirty="0"/>
              <a:t>Separate the common path code from the error handling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Syntax for catching and handling exceptions tends to be similar</a:t>
            </a:r>
          </a:p>
          <a:p>
            <a:r>
              <a:rPr lang="en-US" sz="2000" dirty="0"/>
              <a:t>A </a:t>
            </a:r>
            <a:r>
              <a:rPr lang="en-US" sz="2000" b="1" dirty="0"/>
              <a:t>protected block </a:t>
            </a:r>
            <a:r>
              <a:rPr lang="en-US" sz="2000" dirty="0"/>
              <a:t>comprises 3 parts:</a:t>
            </a:r>
          </a:p>
          <a:p>
            <a:pPr lvl="1"/>
            <a:r>
              <a:rPr lang="en-US" sz="1900" b="1" dirty="0"/>
              <a:t>try </a:t>
            </a:r>
            <a:r>
              <a:rPr lang="en-US" sz="1900" dirty="0"/>
              <a:t>: the common path code to be executed</a:t>
            </a:r>
          </a:p>
          <a:p>
            <a:pPr lvl="1"/>
            <a:r>
              <a:rPr lang="en-US" sz="1900" b="1" dirty="0"/>
              <a:t>catch</a:t>
            </a:r>
            <a:r>
              <a:rPr lang="en-US" sz="1900" dirty="0"/>
              <a:t> : exception handlers for each exception to be caught</a:t>
            </a:r>
          </a:p>
          <a:p>
            <a:pPr lvl="1"/>
            <a:r>
              <a:rPr lang="en-US" sz="1900" b="1" dirty="0"/>
              <a:t>finally</a:t>
            </a:r>
            <a:r>
              <a:rPr lang="en-US" sz="1900" dirty="0"/>
              <a:t> : an optional ”clean-up” handler that always runs after the ”try” regardless of whether an exception occurs</a:t>
            </a:r>
          </a:p>
          <a:p>
            <a:r>
              <a:rPr lang="en-US" sz="2000" dirty="0"/>
              <a:t>Exception are </a:t>
            </a:r>
            <a:r>
              <a:rPr lang="en-US" sz="2000" b="1" dirty="0"/>
              <a:t>raised</a:t>
            </a:r>
            <a:r>
              <a:rPr lang="en-US" sz="2000" dirty="0"/>
              <a:t> (or thrown) by a raise (or throw)</a:t>
            </a:r>
            <a:r>
              <a:rPr lang="en-US" sz="2000" b="1" dirty="0"/>
              <a:t> </a:t>
            </a:r>
            <a:r>
              <a:rPr lang="en-US" sz="2000" dirty="0"/>
              <a:t>statement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" charset="0"/>
                <a:ea typeface="Courier" charset="0"/>
                <a:cs typeface="Courier" charset="0"/>
              </a:rPr>
              <a:t>raise Exception_1(</a:t>
            </a:r>
            <a:r>
              <a:rPr lang="is-IS" sz="1900" b="1" dirty="0">
                <a:latin typeface="Courier" charset="0"/>
                <a:ea typeface="Courier" charset="0"/>
                <a:cs typeface="Courier" charset="0"/>
              </a:rPr>
              <a:t>…)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// common path</a:t>
            </a:r>
            <a:endParaRPr lang="is-I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catch ( Exception_1 e )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Exception 1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catch ( Exception_2 e 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Exception 2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... 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else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// optional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default handler</a:t>
            </a:r>
          </a:p>
          <a:p>
            <a:pPr marL="0" indent="0">
              <a:buNone/>
            </a:pP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 finally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// optional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// clean up code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50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" idx="2"/>
            <a:endCxn id="13" idx="0"/>
          </p:cNvCxnSpPr>
          <p:nvPr/>
        </p:nvCxnSpPr>
        <p:spPr>
          <a:xfrm flipH="1">
            <a:off x="6407785" y="4958080"/>
            <a:ext cx="304800" cy="3454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1570" y="5303520"/>
            <a:ext cx="2932430" cy="528320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6370" y="4673600"/>
            <a:ext cx="2932430" cy="28448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701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main():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parse()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MemoryError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“Program too big!”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parse():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try: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l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lookahead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!= None: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raise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'S' 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eval_result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top_ref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l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"Syntax Error”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except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EvalError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p: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print "Evaluation Error”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 exception handler is lexically bound to a block of code</a:t>
            </a:r>
          </a:p>
          <a:p>
            <a:r>
              <a:rPr lang="en-US" sz="2400" dirty="0"/>
              <a:t>When an exception is raised in the block, search for a handler in present scope </a:t>
            </a:r>
          </a:p>
          <a:p>
            <a:r>
              <a:rPr lang="en-US" sz="2400" dirty="0"/>
              <a:t>If there is no matching handler in present scope,</a:t>
            </a:r>
          </a:p>
          <a:p>
            <a:pPr lvl="1"/>
            <a:r>
              <a:rPr lang="en-US" sz="2200" dirty="0"/>
              <a:t>The scope is exited (may include block or subroutine)</a:t>
            </a:r>
          </a:p>
          <a:p>
            <a:pPr lvl="1"/>
            <a:r>
              <a:rPr lang="en-US" sz="2200" dirty="0"/>
              <a:t>A handler is searched for in the next scope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0000" y="4104640"/>
            <a:ext cx="3220720" cy="11379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7440" y="5303520"/>
            <a:ext cx="3383280" cy="11379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8" idx="3"/>
            <a:endCxn id="9" idx="3"/>
          </p:cNvCxnSpPr>
          <p:nvPr/>
        </p:nvCxnSpPr>
        <p:spPr>
          <a:xfrm>
            <a:off x="8300720" y="4673600"/>
            <a:ext cx="12700" cy="1198880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5896" y="2711516"/>
            <a:ext cx="3383280" cy="5630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82642" y="2340537"/>
            <a:ext cx="984526" cy="3191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6" idx="1"/>
            <a:endCxn id="27" idx="0"/>
          </p:cNvCxnSpPr>
          <p:nvPr/>
        </p:nvCxnSpPr>
        <p:spPr>
          <a:xfrm rot="10800000" flipH="1" flipV="1">
            <a:off x="5082642" y="2500130"/>
            <a:ext cx="1580584" cy="1004162"/>
          </a:xfrm>
          <a:prstGeom prst="curvedConnector4">
            <a:avLst>
              <a:gd name="adj1" fmla="val -29317"/>
              <a:gd name="adj2" fmla="val 8625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02582" y="3504292"/>
            <a:ext cx="4121288" cy="302296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endCxn id="8" idx="0"/>
          </p:cNvCxnSpPr>
          <p:nvPr/>
        </p:nvCxnSpPr>
        <p:spPr>
          <a:xfrm rot="16200000" flipH="1">
            <a:off x="6402516" y="3816795"/>
            <a:ext cx="548555" cy="2713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9" idx="3"/>
            <a:endCxn id="25" idx="3"/>
          </p:cNvCxnSpPr>
          <p:nvPr/>
        </p:nvCxnSpPr>
        <p:spPr>
          <a:xfrm flipH="1" flipV="1">
            <a:off x="8239176" y="2993029"/>
            <a:ext cx="61544" cy="2879451"/>
          </a:xfrm>
          <a:prstGeom prst="curvedConnector3">
            <a:avLst>
              <a:gd name="adj1" fmla="val -99385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2 20"/>
          <p:cNvSpPr/>
          <p:nvPr/>
        </p:nvSpPr>
        <p:spPr>
          <a:xfrm>
            <a:off x="7302845" y="3095121"/>
            <a:ext cx="2471352" cy="155376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 of Memory</a:t>
            </a:r>
          </a:p>
        </p:txBody>
      </p:sp>
    </p:spTree>
    <p:extLst>
      <p:ext uri="{BB962C8B-B14F-4D97-AF65-F5344CB8AC3E}">
        <p14:creationId xmlns:p14="http://schemas.microsoft.com/office/powerpoint/2010/main" val="20750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  <p:bldP spid="10" grpId="1" animBg="1"/>
      <p:bldP spid="25" grpId="0" animBg="1"/>
      <p:bldP spid="26" grpId="0" animBg="1"/>
      <p:bldP spid="2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are exceptions represented?</a:t>
            </a:r>
          </a:p>
          <a:p>
            <a:pPr lvl="1"/>
            <a:r>
              <a:rPr lang="en-US" dirty="0"/>
              <a:t>Built-in exception type (Python)</a:t>
            </a:r>
          </a:p>
          <a:p>
            <a:pPr lvl="1"/>
            <a:r>
              <a:rPr lang="en-US" dirty="0"/>
              <a:t>Object derived from an exception class (Java)</a:t>
            </a:r>
          </a:p>
          <a:p>
            <a:pPr lvl="1"/>
            <a:r>
              <a:rPr lang="en-US" dirty="0"/>
              <a:t>Any kind of data can be passed as part of an exception </a:t>
            </a:r>
          </a:p>
          <a:p>
            <a:r>
              <a:rPr lang="en-US" dirty="0"/>
              <a:t>When are exceptions raised?</a:t>
            </a:r>
          </a:p>
          <a:p>
            <a:pPr lvl="1"/>
            <a:r>
              <a:rPr lang="en-US" dirty="0"/>
              <a:t>Automatically by the run-time system as a result of an abnormal condition </a:t>
            </a:r>
          </a:p>
          <a:p>
            <a:pPr marL="914400" lvl="2" indent="0">
              <a:buNone/>
            </a:pPr>
            <a:r>
              <a:rPr lang="en-US" dirty="0"/>
              <a:t>e.g., division by zero, null dereference, out-of-bounds,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throw </a:t>
            </a:r>
            <a:r>
              <a:rPr lang="en-US" dirty="0"/>
              <a:t>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raise</a:t>
            </a:r>
            <a:r>
              <a:rPr lang="en-US" dirty="0"/>
              <a:t> statement to raise exceptions manually </a:t>
            </a:r>
          </a:p>
          <a:p>
            <a:r>
              <a:rPr lang="en-US" dirty="0"/>
              <a:t>Where can exceptions be handled? </a:t>
            </a:r>
          </a:p>
          <a:p>
            <a:pPr lvl="1"/>
            <a:r>
              <a:rPr lang="en-US" dirty="0"/>
              <a:t>Most languages allow exceptions to be handled locally</a:t>
            </a:r>
          </a:p>
          <a:p>
            <a:pPr lvl="1"/>
            <a:r>
              <a:rPr lang="en-US" dirty="0"/>
              <a:t>Propagate unhandled exceptions up the dynamic chain. </a:t>
            </a:r>
          </a:p>
          <a:p>
            <a:pPr lvl="2"/>
            <a:r>
              <a:rPr lang="en-US" dirty="0" err="1"/>
              <a:t>Clu</a:t>
            </a:r>
            <a:r>
              <a:rPr lang="en-US" dirty="0"/>
              <a:t> does not allow exceptions to be handled locally</a:t>
            </a:r>
          </a:p>
          <a:p>
            <a:r>
              <a:rPr lang="en-US" dirty="0"/>
              <a:t>Some languages require exceptions that are thrown but not handled inside a subroutine be declared (Java)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2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24976</TotalTime>
  <Words>3399</Words>
  <Application>Microsoft Macintosh PowerPoint</Application>
  <PresentationFormat>On-screen Show (4:3)</PresentationFormat>
  <Paragraphs>824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Wingdings</vt:lpstr>
      <vt:lpstr>Office Theme</vt:lpstr>
      <vt:lpstr> Exceptions and Continuations</vt:lpstr>
      <vt:lpstr>Agenda</vt:lpstr>
      <vt:lpstr>How are the Student Ratings of Instruction (SRI) used?</vt:lpstr>
      <vt:lpstr>How to complete the SRI</vt:lpstr>
      <vt:lpstr>Return Values</vt:lpstr>
      <vt:lpstr>Exception Handling</vt:lpstr>
      <vt:lpstr>Exception Handling Syntax</vt:lpstr>
      <vt:lpstr>Exception Handling Semantics</vt:lpstr>
      <vt:lpstr>Language Support</vt:lpstr>
      <vt:lpstr>Language Non-support</vt:lpstr>
      <vt:lpstr>Exception Implementations</vt:lpstr>
      <vt:lpstr>Simple, Pay-as-You-Go Exception Handling</vt:lpstr>
      <vt:lpstr>Simple, Pay-as-You-Go Exception Handling</vt:lpstr>
      <vt:lpstr>Location to Exception Mapping</vt:lpstr>
      <vt:lpstr>Pay on Exception  Exception Handling</vt:lpstr>
      <vt:lpstr>Comparison of the 2 Approaches</vt:lpstr>
      <vt:lpstr>Motivation</vt:lpstr>
      <vt:lpstr>Continuation</vt:lpstr>
      <vt:lpstr>We Already Use Bookmarks!</vt:lpstr>
      <vt:lpstr>A Picture of a Continuation</vt:lpstr>
      <vt:lpstr>Aside: Current Program State</vt:lpstr>
      <vt:lpstr>A Picture of a Continuation</vt:lpstr>
      <vt:lpstr>Continuation as First-Class Objects</vt:lpstr>
      <vt:lpstr>Continuations in Scheme</vt:lpstr>
      <vt:lpstr>What Does (call/cc f) Do?</vt:lpstr>
      <vt:lpstr>Uses of Continuations</vt:lpstr>
      <vt:lpstr>Escape Procedure with Continuation</vt:lpstr>
      <vt:lpstr>Exception Handling with Continuations</vt:lpstr>
      <vt:lpstr>Gotos with Continuations</vt:lpstr>
      <vt:lpstr>Implementing Continuations</vt:lpstr>
      <vt:lpstr>Continuations Called within Scope</vt:lpstr>
      <vt:lpstr>The Challenge with Continuations Called Outside of Scope</vt:lpstr>
      <vt:lpstr>Solution to Continuations Called Outside of Scope</vt:lpstr>
      <vt:lpstr>Recall setjmp()/longjmp()</vt:lpstr>
      <vt:lpstr>Coroutines</vt:lpstr>
      <vt:lpstr>Coroutines using Continuations</vt:lpstr>
      <vt:lpstr>Discussion:</vt:lpstr>
      <vt:lpstr>Coming 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912</cp:revision>
  <cp:lastPrinted>2019-07-23T15:27:50Z</cp:lastPrinted>
  <dcterms:created xsi:type="dcterms:W3CDTF">2016-04-26T16:49:25Z</dcterms:created>
  <dcterms:modified xsi:type="dcterms:W3CDTF">2019-07-23T15:28:10Z</dcterms:modified>
</cp:coreProperties>
</file>