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PT Sans Narrow"/>
      <p:regular r:id="rId31"/>
      <p:bold r:id="rId32"/>
    </p:embeddedFont>
    <p:embeddedFont>
      <p:font typeface="Source Sans Pro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TSansNarrow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3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6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5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8.xml"/><Relationship Id="rId37" Type="http://schemas.openxmlformats.org/officeDocument/2006/relationships/font" Target="fonts/OpenSans-regular.fntdata"/><Relationship Id="rId14" Type="http://schemas.openxmlformats.org/officeDocument/2006/relationships/slide" Target="slides/slide7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0.xml"/><Relationship Id="rId39" Type="http://schemas.openxmlformats.org/officeDocument/2006/relationships/font" Target="fonts/OpenSans-italic.fntdata"/><Relationship Id="rId16" Type="http://schemas.openxmlformats.org/officeDocument/2006/relationships/slide" Target="slides/slide9.xml"/><Relationship Id="rId38" Type="http://schemas.openxmlformats.org/officeDocument/2006/relationships/font" Target="fonts/Open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400b96a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400b96a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406459c6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6406459c6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400b9186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400b9186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400b9186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400b9186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400b9186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400b9186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400b9186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400b9186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400b9186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400b9186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400b96aea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400b96aea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00b96aea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400b96aea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400b9186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400b9186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00b96aea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00b96aea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Reduces the time between an overdose and a medical response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Nurses/physicians do not have to check the bathrooms every 2 minutes, they will only respond to alerts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This prototype is useful if anyone passes out in the hospital bathroom for any reason, not just for overdosing (helpful with liability)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Equipping hospital bathrooms with motion sensor lighting is energy efficient, cost effective, and hygenic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a scenario when the bathroom is out of order and locked from the outside, the system can be turned off</a:t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00b96aea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400b96aea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If the person is having a seizure the motion light detectors may stay on. Combining this system with a heart rate or breath rate sensor would increase efficiency but may be more expensive to implement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This prototype is only effective in a single person bathroom; a different system would need to be used for multi-stall bathrooms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 secondary method to decrease fatal overdosing is to have Narcan dispensers in the bathrooms with clear instructions on its use. In multi-stall bathrooms, when the Narcan dispenser is used it sends an alert to emergency personnel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This prototype can be adapted for use in other high risk areas: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homes of other at-risk populations (elderly population) who may need assistance but are unable to call for help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 public restrooms outside the hospital where overdoses are common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400b96a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400b96a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400b9186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400b9186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406459c6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406459c6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8" name="Google Shape;98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3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20" name="Google Shape;120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2" name="Google Shape;132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5" name="Google Shape;145;p30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7" name="Google Shape;147;p3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63" name="Google Shape;163;p33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64" name="Google Shape;164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34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1" name="Google Shape;171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3" name="Google Shape;183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aEoHA8bu98I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hyperlink" Target="https://github.com/ToyinY/Hack-ED" TargetMode="External"/><Relationship Id="rId5" Type="http://schemas.openxmlformats.org/officeDocument/2006/relationships/hyperlink" Target="https://devpost.com/software/bathroom-overdose-alert-syste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Bathroom Overdose Alert System</a:t>
            </a:r>
            <a:endParaRPr sz="3600"/>
          </a:p>
        </p:txBody>
      </p:sp>
      <p:sp>
        <p:nvSpPr>
          <p:cNvPr id="191" name="Google Shape;191;p37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Carly Loy, Elizabeth Wig, Toyin Yusuf, Zahava Hirsch, Ziwen Xie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/>
          <p:nvPr/>
        </p:nvSpPr>
        <p:spPr>
          <a:xfrm>
            <a:off x="1737393" y="923263"/>
            <a:ext cx="1539300" cy="6990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 energy: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Electric Power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6"/>
          <p:cNvSpPr/>
          <p:nvPr/>
        </p:nvSpPr>
        <p:spPr>
          <a:xfrm>
            <a:off x="1741276" y="1776509"/>
            <a:ext cx="1531200" cy="69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>
                <a:solidFill>
                  <a:schemeClr val="lt1"/>
                </a:solidFill>
              </a:rPr>
              <a:t> 1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Door locked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6"/>
          <p:cNvSpPr/>
          <p:nvPr/>
        </p:nvSpPr>
        <p:spPr>
          <a:xfrm>
            <a:off x="1741443" y="3870546"/>
            <a:ext cx="1531200" cy="6990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 material: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Undetected overdosed patient 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6"/>
          <p:cNvSpPr/>
          <p:nvPr/>
        </p:nvSpPr>
        <p:spPr>
          <a:xfrm>
            <a:off x="7477548" y="921613"/>
            <a:ext cx="1425000" cy="6990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 energy: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light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6"/>
          <p:cNvSpPr/>
          <p:nvPr/>
        </p:nvSpPr>
        <p:spPr>
          <a:xfrm>
            <a:off x="7477548" y="2141460"/>
            <a:ext cx="1425000" cy="120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 information: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Alert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6"/>
          <p:cNvSpPr/>
          <p:nvPr/>
        </p:nvSpPr>
        <p:spPr>
          <a:xfrm>
            <a:off x="7473109" y="3852353"/>
            <a:ext cx="1425000" cy="6990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 material: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Detected patient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6"/>
          <p:cNvSpPr/>
          <p:nvPr/>
        </p:nvSpPr>
        <p:spPr>
          <a:xfrm>
            <a:off x="3660743" y="921488"/>
            <a:ext cx="3464700" cy="36498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6"/>
          <p:cNvSpPr/>
          <p:nvPr/>
        </p:nvSpPr>
        <p:spPr>
          <a:xfrm>
            <a:off x="1741276" y="2710450"/>
            <a:ext cx="1531200" cy="69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 2: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Light intensity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6"/>
          <p:cNvSpPr txBox="1"/>
          <p:nvPr/>
        </p:nvSpPr>
        <p:spPr>
          <a:xfrm>
            <a:off x="3584725" y="272981"/>
            <a:ext cx="2317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Glass Box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6"/>
          <p:cNvSpPr txBox="1"/>
          <p:nvPr/>
        </p:nvSpPr>
        <p:spPr>
          <a:xfrm>
            <a:off x="5056275" y="2293300"/>
            <a:ext cx="974400" cy="5904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</a:t>
            </a:r>
            <a:r>
              <a:rPr lang="en">
                <a:solidFill>
                  <a:schemeClr val="dk1"/>
                </a:solidFill>
              </a:rPr>
              <a:t>-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46"/>
          <p:cNvCxnSpPr/>
          <p:nvPr/>
        </p:nvCxnSpPr>
        <p:spPr>
          <a:xfrm>
            <a:off x="1023126" y="992058"/>
            <a:ext cx="0" cy="90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7" name="Google Shape;257;p46"/>
          <p:cNvCxnSpPr>
            <a:stCxn id="247" idx="3"/>
            <a:endCxn id="258" idx="1"/>
          </p:cNvCxnSpPr>
          <p:nvPr/>
        </p:nvCxnSpPr>
        <p:spPr>
          <a:xfrm flipH="1" rot="10800000">
            <a:off x="3272476" y="2124209"/>
            <a:ext cx="505500" cy="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9" name="Google Shape;259;p46"/>
          <p:cNvCxnSpPr>
            <a:stCxn id="246" idx="3"/>
          </p:cNvCxnSpPr>
          <p:nvPr/>
        </p:nvCxnSpPr>
        <p:spPr>
          <a:xfrm>
            <a:off x="3276693" y="1272763"/>
            <a:ext cx="2106900" cy="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0" name="Google Shape;260;p46"/>
          <p:cNvCxnSpPr/>
          <p:nvPr/>
        </p:nvCxnSpPr>
        <p:spPr>
          <a:xfrm>
            <a:off x="5387962" y="1271170"/>
            <a:ext cx="0" cy="96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8" name="Google Shape;258;p46"/>
          <p:cNvSpPr txBox="1"/>
          <p:nvPr/>
        </p:nvSpPr>
        <p:spPr>
          <a:xfrm>
            <a:off x="3777899" y="1881925"/>
            <a:ext cx="798900" cy="4845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Force sensor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6"/>
          <p:cNvSpPr txBox="1"/>
          <p:nvPr/>
        </p:nvSpPr>
        <p:spPr>
          <a:xfrm>
            <a:off x="536600" y="1431925"/>
            <a:ext cx="974400" cy="4845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Movement sensor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6"/>
          <p:cNvSpPr txBox="1"/>
          <p:nvPr/>
        </p:nvSpPr>
        <p:spPr>
          <a:xfrm>
            <a:off x="691863" y="2815983"/>
            <a:ext cx="663600" cy="4845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 off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6"/>
          <p:cNvSpPr/>
          <p:nvPr/>
        </p:nvSpPr>
        <p:spPr>
          <a:xfrm>
            <a:off x="76200" y="408178"/>
            <a:ext cx="1531200" cy="69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 information: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Body movement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46"/>
          <p:cNvCxnSpPr>
            <a:endCxn id="262" idx="0"/>
          </p:cNvCxnSpPr>
          <p:nvPr/>
        </p:nvCxnSpPr>
        <p:spPr>
          <a:xfrm>
            <a:off x="1023063" y="1912683"/>
            <a:ext cx="600" cy="90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5" name="Google Shape;265;p46"/>
          <p:cNvCxnSpPr>
            <a:stCxn id="262" idx="3"/>
            <a:endCxn id="253" idx="1"/>
          </p:cNvCxnSpPr>
          <p:nvPr/>
        </p:nvCxnSpPr>
        <p:spPr>
          <a:xfrm>
            <a:off x="1355463" y="3058233"/>
            <a:ext cx="385800" cy="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6" name="Google Shape;266;p46"/>
          <p:cNvSpPr txBox="1"/>
          <p:nvPr/>
        </p:nvSpPr>
        <p:spPr>
          <a:xfrm>
            <a:off x="3777900" y="2815850"/>
            <a:ext cx="798900" cy="4845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46"/>
          <p:cNvCxnSpPr>
            <a:endCxn id="248" idx="1"/>
          </p:cNvCxnSpPr>
          <p:nvPr/>
        </p:nvCxnSpPr>
        <p:spPr>
          <a:xfrm>
            <a:off x="189843" y="4218546"/>
            <a:ext cx="1551600" cy="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8" name="Google Shape;268;p46"/>
          <p:cNvCxnSpPr>
            <a:endCxn id="266" idx="1"/>
          </p:cNvCxnSpPr>
          <p:nvPr/>
        </p:nvCxnSpPr>
        <p:spPr>
          <a:xfrm flipH="1" rot="10800000">
            <a:off x="3272400" y="3058100"/>
            <a:ext cx="505500" cy="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9" name="Google Shape;269;p46"/>
          <p:cNvCxnSpPr>
            <a:stCxn id="258" idx="3"/>
          </p:cNvCxnSpPr>
          <p:nvPr/>
        </p:nvCxnSpPr>
        <p:spPr>
          <a:xfrm flipH="1" rot="10800000">
            <a:off x="4576799" y="2120875"/>
            <a:ext cx="170700" cy="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0" name="Google Shape;270;p46"/>
          <p:cNvCxnSpPr/>
          <p:nvPr/>
        </p:nvCxnSpPr>
        <p:spPr>
          <a:xfrm flipH="1">
            <a:off x="4739275" y="2120825"/>
            <a:ext cx="8100" cy="94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1" name="Google Shape;271;p46"/>
          <p:cNvCxnSpPr>
            <a:stCxn id="266" idx="3"/>
          </p:cNvCxnSpPr>
          <p:nvPr/>
        </p:nvCxnSpPr>
        <p:spPr>
          <a:xfrm>
            <a:off x="4576800" y="3058100"/>
            <a:ext cx="170700" cy="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" name="Google Shape;272;p46"/>
          <p:cNvCxnSpPr>
            <a:endCxn id="255" idx="1"/>
          </p:cNvCxnSpPr>
          <p:nvPr/>
        </p:nvCxnSpPr>
        <p:spPr>
          <a:xfrm flipH="1" rot="10800000">
            <a:off x="4747275" y="2588500"/>
            <a:ext cx="309000" cy="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3" name="Google Shape;273;p46"/>
          <p:cNvCxnSpPr>
            <a:stCxn id="248" idx="3"/>
            <a:endCxn id="251" idx="1"/>
          </p:cNvCxnSpPr>
          <p:nvPr/>
        </p:nvCxnSpPr>
        <p:spPr>
          <a:xfrm flipH="1" rot="10800000">
            <a:off x="3272643" y="4201746"/>
            <a:ext cx="4200600" cy="1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" name="Google Shape;274;p46"/>
          <p:cNvCxnSpPr/>
          <p:nvPr/>
        </p:nvCxnSpPr>
        <p:spPr>
          <a:xfrm rot="10800000">
            <a:off x="189821" y="1107404"/>
            <a:ext cx="0" cy="3111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5" name="Google Shape;275;p46"/>
          <p:cNvSpPr txBox="1"/>
          <p:nvPr/>
        </p:nvSpPr>
        <p:spPr>
          <a:xfrm>
            <a:off x="6231450" y="2232725"/>
            <a:ext cx="974400" cy="6924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</a:t>
            </a:r>
            <a:r>
              <a:rPr lang="en">
                <a:solidFill>
                  <a:schemeClr val="dk1"/>
                </a:solidFill>
              </a:rPr>
              <a:t>arning lights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46"/>
          <p:cNvCxnSpPr>
            <a:stCxn id="255" idx="3"/>
            <a:endCxn id="275" idx="1"/>
          </p:cNvCxnSpPr>
          <p:nvPr/>
        </p:nvCxnSpPr>
        <p:spPr>
          <a:xfrm flipH="1" rot="10800000">
            <a:off x="6030675" y="2578900"/>
            <a:ext cx="200700" cy="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7" name="Google Shape;277;p46"/>
          <p:cNvCxnSpPr>
            <a:stCxn id="275" idx="0"/>
          </p:cNvCxnSpPr>
          <p:nvPr/>
        </p:nvCxnSpPr>
        <p:spPr>
          <a:xfrm rot="10800000">
            <a:off x="6718650" y="1270925"/>
            <a:ext cx="0" cy="96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8" name="Google Shape;278;p46"/>
          <p:cNvCxnSpPr>
            <a:endCxn id="249" idx="1"/>
          </p:cNvCxnSpPr>
          <p:nvPr/>
        </p:nvCxnSpPr>
        <p:spPr>
          <a:xfrm flipH="1" rot="10800000">
            <a:off x="6721548" y="1271113"/>
            <a:ext cx="756000" cy="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9" name="Google Shape;279;p46"/>
          <p:cNvSpPr txBox="1"/>
          <p:nvPr/>
        </p:nvSpPr>
        <p:spPr>
          <a:xfrm>
            <a:off x="6231443" y="3258298"/>
            <a:ext cx="894000" cy="6924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 to </a:t>
            </a:r>
            <a:r>
              <a:rPr lang="en">
                <a:solidFill>
                  <a:schemeClr val="dk1"/>
                </a:solidFill>
              </a:rPr>
              <a:t>alert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ystem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46"/>
          <p:cNvCxnSpPr>
            <a:stCxn id="279" idx="2"/>
          </p:cNvCxnSpPr>
          <p:nvPr/>
        </p:nvCxnSpPr>
        <p:spPr>
          <a:xfrm>
            <a:off x="6678443" y="3950698"/>
            <a:ext cx="0" cy="26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" name="Google Shape;281;p46"/>
          <p:cNvCxnSpPr/>
          <p:nvPr/>
        </p:nvCxnSpPr>
        <p:spPr>
          <a:xfrm>
            <a:off x="5400275" y="3665025"/>
            <a:ext cx="831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2" name="Google Shape;282;p46"/>
          <p:cNvCxnSpPr/>
          <p:nvPr/>
        </p:nvCxnSpPr>
        <p:spPr>
          <a:xfrm rot="10800000">
            <a:off x="5392475" y="2883825"/>
            <a:ext cx="7800" cy="78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3" name="Google Shape;283;p46"/>
          <p:cNvCxnSpPr>
            <a:endCxn id="250" idx="2"/>
          </p:cNvCxnSpPr>
          <p:nvPr/>
        </p:nvCxnSpPr>
        <p:spPr>
          <a:xfrm rot="10800000">
            <a:off x="8190048" y="3351360"/>
            <a:ext cx="11400" cy="32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" name="Google Shape;284;p46"/>
          <p:cNvCxnSpPr/>
          <p:nvPr/>
        </p:nvCxnSpPr>
        <p:spPr>
          <a:xfrm>
            <a:off x="7142418" y="3664863"/>
            <a:ext cx="1055400" cy="1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00" y="681450"/>
            <a:ext cx="8144275" cy="46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Code: setup()</a:t>
            </a:r>
            <a:endParaRPr/>
          </a:p>
        </p:txBody>
      </p:sp>
      <p:sp>
        <p:nvSpPr>
          <p:cNvPr id="296" name="Google Shape;296;p48"/>
          <p:cNvSpPr txBox="1"/>
          <p:nvPr/>
        </p:nvSpPr>
        <p:spPr>
          <a:xfrm>
            <a:off x="3391450" y="1299400"/>
            <a:ext cx="237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7" name="Google Shape;297;p48"/>
          <p:cNvSpPr txBox="1"/>
          <p:nvPr/>
        </p:nvSpPr>
        <p:spPr>
          <a:xfrm>
            <a:off x="4919000" y="1299400"/>
            <a:ext cx="25713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Initialize</a:t>
            </a: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the LEDs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Turn on green line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8" name="Google Shape;2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63" y="1269288"/>
            <a:ext cx="37814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Code: loop()</a:t>
            </a:r>
            <a:endParaRPr/>
          </a:p>
        </p:txBody>
      </p:sp>
      <p:sp>
        <p:nvSpPr>
          <p:cNvPr id="304" name="Google Shape;304;p49"/>
          <p:cNvSpPr txBox="1"/>
          <p:nvPr>
            <p:ph idx="1" type="body"/>
          </p:nvPr>
        </p:nvSpPr>
        <p:spPr>
          <a:xfrm>
            <a:off x="4818375" y="13800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 sensor readings every 100ms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5" name="Google Shape;3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850" y="1380025"/>
            <a:ext cx="37909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Source Code: loop() cont.</a:t>
            </a:r>
            <a:endParaRPr/>
          </a:p>
        </p:txBody>
      </p:sp>
      <p:pic>
        <p:nvPicPr>
          <p:cNvPr id="311" name="Google Shape;31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10" y="1296400"/>
            <a:ext cx="6495876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500" y="2545900"/>
            <a:ext cx="5772549" cy="15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0"/>
          <p:cNvSpPr txBox="1"/>
          <p:nvPr>
            <p:ph idx="1" type="body"/>
          </p:nvPr>
        </p:nvSpPr>
        <p:spPr>
          <a:xfrm>
            <a:off x="4498500" y="3635225"/>
            <a:ext cx="4260300" cy="1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Turn on yellow light when lights turn off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Turn on red light after 5 seconds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Code: loop() cont.</a:t>
            </a:r>
            <a:endParaRPr/>
          </a:p>
        </p:txBody>
      </p:sp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4992100" y="1713025"/>
            <a:ext cx="41049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Lights are back on, turn off red light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320" name="Google Shape;32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2175"/>
            <a:ext cx="4680400" cy="17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1068425"/>
            <a:ext cx="8520600" cy="16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prevalence of overdoses in hospital bathrooms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a busy ER it can take nurses a while to realize that someone has been in the bathroom for a while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the time the nurses/physicians notice it could be too late</a:t>
            </a:r>
            <a:endParaRPr/>
          </a:p>
        </p:txBody>
      </p:sp>
      <p:sp>
        <p:nvSpPr>
          <p:cNvPr id="198" name="Google Shape;198;p38"/>
          <p:cNvSpPr txBox="1"/>
          <p:nvPr>
            <p:ph type="title"/>
          </p:nvPr>
        </p:nvSpPr>
        <p:spPr>
          <a:xfrm>
            <a:off x="311700" y="28033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199" name="Google Shape;199;p38"/>
          <p:cNvSpPr txBox="1"/>
          <p:nvPr>
            <p:ph idx="1" type="body"/>
          </p:nvPr>
        </p:nvSpPr>
        <p:spPr>
          <a:xfrm>
            <a:off x="311700" y="3426775"/>
            <a:ext cx="8520600" cy="13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Decrease the time between overdose and discovery so that Narcan can be used as quickly as possible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Narcan takes 6 minutes to take effect, so time is of the essence!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205" name="Google Shape;20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created a dual sensory alert prototype that can be used with a bathroom’s light motion sensor. This prototype is installed into a bathrooms lock mechanism and can be incorporated into any hospital’s alert system</a:t>
            </a:r>
            <a:br>
              <a:rPr lang="en"/>
            </a:br>
            <a:r>
              <a:rPr lang="en"/>
              <a:t>	eg: EPIC, pagers, nursing station alarm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a light sensor and force sensor, this prototype will send out an alert when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bathroom door is locked</a:t>
            </a:r>
            <a:br>
              <a:rPr lang="en"/>
            </a:br>
            <a:r>
              <a:rPr lang="en"/>
              <a:t>		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bathroom light has been off for more than 15 seconds </a:t>
            </a:r>
            <a:br>
              <a:rPr lang="en"/>
            </a:br>
            <a:r>
              <a:rPr lang="en"/>
              <a:t>(time can be modified)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</a:t>
            </a:r>
            <a:endParaRPr/>
          </a:p>
        </p:txBody>
      </p:sp>
      <p:pic>
        <p:nvPicPr>
          <p:cNvPr descr="Hack/Ed 2019 submission." id="211" name="Google Shape;211;p40" title="Hack/Ed: Bathroom Overdose Alert Syste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998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217" name="Google Shape;21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Faster </a:t>
            </a:r>
            <a:r>
              <a:rPr lang="en"/>
              <a:t>medical response to overdoses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Lives saved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/>
              <a:t>Frees nurses from constant bathroom checks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Nurses can focus on other tasks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/>
              <a:t>Works for other ailments, unconscious patients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/>
              <a:t>Turn off system when bathroom out of use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13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Motion sensor lighting is energy efficient, cost effective, and hygenic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to the Future</a:t>
            </a:r>
            <a:endParaRPr/>
          </a:p>
        </p:txBody>
      </p:sp>
      <p:sp>
        <p:nvSpPr>
          <p:cNvPr id="223" name="Google Shape;223;p42"/>
          <p:cNvSpPr txBox="1"/>
          <p:nvPr>
            <p:ph idx="1" type="body"/>
          </p:nvPr>
        </p:nvSpPr>
        <p:spPr>
          <a:xfrm>
            <a:off x="311700" y="1068425"/>
            <a:ext cx="8520600" cy="3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Seizures can falsely trigger motion sensor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with heart rate or breath sensor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/>
              <a:t>Adapt from single to multi-stall bathrooms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sensor setup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Narcan dispensers in multi-stall bathrooms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/>
              <a:t>Adapt for other high risk areas: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homes of at-risk populations (elderly)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SzPts val="1800"/>
              <a:buChar char="●"/>
            </a:pPr>
            <a:r>
              <a:rPr lang="en"/>
              <a:t>In public restrooms outside the hospital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Questions?</a:t>
            </a:r>
            <a:endParaRPr/>
          </a:p>
        </p:txBody>
      </p:sp>
      <p:pic>
        <p:nvPicPr>
          <p:cNvPr id="229" name="Google Shape;2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638" y="1068425"/>
            <a:ext cx="4638725" cy="347905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3"/>
          <p:cNvSpPr txBox="1"/>
          <p:nvPr/>
        </p:nvSpPr>
        <p:spPr>
          <a:xfrm>
            <a:off x="2102700" y="4637050"/>
            <a:ext cx="49386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https://github.com/ToyinY/Hack-ED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https://devpost.com/software/bathroom-overdose-alert-system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/>
          <p:nvPr>
            <p:ph type="title"/>
          </p:nvPr>
        </p:nvSpPr>
        <p:spPr>
          <a:xfrm>
            <a:off x="3059550" y="2064100"/>
            <a:ext cx="3024900" cy="1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Appendix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428625"/>
            <a:ext cx="501015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Bathroom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