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20624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2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9729"/>
    <a:srgbClr val="70AC2E"/>
    <a:srgbClr val="D6E03E"/>
    <a:srgbClr val="67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84" autoAdjust="0"/>
    <p:restoredTop sz="95226" autoAdjust="0"/>
  </p:normalViewPr>
  <p:slideViewPr>
    <p:cSldViewPr>
      <p:cViewPr>
        <p:scale>
          <a:sx n="30" d="100"/>
          <a:sy n="30" d="100"/>
        </p:scale>
        <p:origin x="456" y="-2602"/>
      </p:cViewPr>
      <p:guideLst>
        <p:guide orient="horz" pos="10368"/>
        <p:guide pos="13248"/>
      </p:guideLst>
    </p:cSldViewPr>
  </p:slideViewPr>
  <p:notesTextViewPr>
    <p:cViewPr>
      <p:scale>
        <a:sx n="1" d="1"/>
        <a:sy n="1" d="1"/>
      </p:scale>
      <p:origin x="0" y="0"/>
    </p:cViewPr>
  </p:notesTextViewPr>
  <p:notesViewPr>
    <p:cSldViewPr>
      <p:cViewPr varScale="1">
        <p:scale>
          <a:sx n="113" d="100"/>
          <a:sy n="113" d="100"/>
        </p:scale>
        <p:origin x="-64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6A3A3A-F046-46B7-AB30-656DBACC10AF}" type="datetimeFigureOut">
              <a:rPr lang="en-US" smtClean="0"/>
              <a:t>3/21/2020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EF78C-8154-46C3-A304-1898F7DD4727}" type="slidenum">
              <a:rPr lang="en-US" smtClean="0"/>
              <a:t>‹#›</a:t>
            </a:fld>
            <a:endParaRPr lang="en-US"/>
          </a:p>
        </p:txBody>
      </p:sp>
    </p:spTree>
    <p:extLst>
      <p:ext uri="{BB962C8B-B14F-4D97-AF65-F5344CB8AC3E}">
        <p14:creationId xmlns:p14="http://schemas.microsoft.com/office/powerpoint/2010/main" val="187947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AEEF9-7578-433F-ACA7-67A4266BF312}" type="datetimeFigureOut">
              <a:rPr lang="en-US" smtClean="0"/>
              <a:t>3/21/2020</a:t>
            </a:fld>
            <a:endParaRPr lang="en-US"/>
          </a:p>
        </p:txBody>
      </p:sp>
      <p:sp>
        <p:nvSpPr>
          <p:cNvPr id="4" name="Slide Image Placeholder 3"/>
          <p:cNvSpPr>
            <a:spLocks noGrp="1" noRot="1" noChangeAspect="1"/>
          </p:cNvSpPr>
          <p:nvPr>
            <p:ph type="sldImg" idx="2"/>
          </p:nvPr>
        </p:nvSpPr>
        <p:spPr>
          <a:xfrm>
            <a:off x="1238250" y="685800"/>
            <a:ext cx="4381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23624-96B6-4836-88C0-3931AE0DBC0A}" type="slidenum">
              <a:rPr lang="en-US" smtClean="0"/>
              <a:t>‹#›</a:t>
            </a:fld>
            <a:endParaRPr lang="en-US"/>
          </a:p>
        </p:txBody>
      </p:sp>
    </p:spTree>
    <p:extLst>
      <p:ext uri="{BB962C8B-B14F-4D97-AF65-F5344CB8AC3E}">
        <p14:creationId xmlns:p14="http://schemas.microsoft.com/office/powerpoint/2010/main" val="513956452"/>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800" b="0" i="0" kern="1200" dirty="0">
                <a:solidFill>
                  <a:schemeClr val="tx1"/>
                </a:solidFill>
                <a:effectLst/>
                <a:latin typeface="+mn-lt"/>
                <a:ea typeface="+mn-ea"/>
                <a:cs typeface="+mn-cs"/>
              </a:rPr>
              <a:t>implementing an image processing algorithm in parallel.</a:t>
            </a:r>
          </a:p>
          <a:p>
            <a:endParaRPr lang="en-US" sz="5800" b="0" i="0" kern="1200" dirty="0">
              <a:solidFill>
                <a:schemeClr val="tx1"/>
              </a:solidFill>
              <a:effectLst/>
              <a:latin typeface="+mn-lt"/>
              <a:ea typeface="+mn-ea"/>
              <a:cs typeface="+mn-cs"/>
            </a:endParaRPr>
          </a:p>
          <a:p>
            <a:r>
              <a:rPr lang="en-US" sz="5800" b="0" i="0" kern="1200" dirty="0">
                <a:solidFill>
                  <a:schemeClr val="tx1"/>
                </a:solidFill>
                <a:effectLst/>
                <a:latin typeface="+mn-lt"/>
                <a:ea typeface="+mn-ea"/>
                <a:cs typeface="+mn-cs"/>
              </a:rPr>
              <a:t>increases performance of processing programs allowing more processed images.</a:t>
            </a:r>
          </a:p>
          <a:p>
            <a:endParaRPr lang="en-US" sz="5800" b="0" i="0" kern="1200" dirty="0">
              <a:solidFill>
                <a:schemeClr val="tx1"/>
              </a:solidFill>
              <a:effectLst/>
              <a:latin typeface="+mn-lt"/>
              <a:ea typeface="+mn-ea"/>
              <a:cs typeface="+mn-cs"/>
            </a:endParaRPr>
          </a:p>
          <a:p>
            <a:r>
              <a:rPr lang="en-US" sz="5800" b="0" i="0" kern="1200" dirty="0">
                <a:solidFill>
                  <a:schemeClr val="tx1"/>
                </a:solidFill>
                <a:effectLst/>
                <a:latin typeface="+mn-lt"/>
                <a:ea typeface="+mn-ea"/>
                <a:cs typeface="+mn-cs"/>
              </a:rPr>
              <a:t>Image processing is getting more popular in industry and it has many use cases, such as finding trends in medical imaging, identifying objects in video surveillance, and detection obstacles on the road in autonomous vehicles. Edge detection is present in image processing programs, and the Canny Edge Detection algorithm is the method of choice. The algorithm consists of several steps that find and trace the edges an image, which include: Noise Reduction, Gradient Calculation, Non-Maximum Suppression, Double Thresholding, and Hysteresis. To improve the performance of each step, we have implemented all the stages of the Canny Edge Detection algorithm using the CUDA C++ parallel programming language and the OpenCV library to read and write image data. The CUDA kernels we wrote were launched on NVIDIA GPUs and the performance of the program was evaluated using the NVIDIA Visual Profiler. Based on the results of the profiler, additional changes to the program were done to further increase performance. The final program successfully detected the edges of our input images at high speed. The performance of a serial (non-parallel) and two parallel versions of the edge detector were compared. The results show that using CUDA kernels, in which each thread that launched work on a pixel on the image, along with CUDA streams and pinned memory improved run time by 233%.</a:t>
            </a:r>
            <a:endParaRPr lang="en-US" dirty="0"/>
          </a:p>
        </p:txBody>
      </p:sp>
      <p:sp>
        <p:nvSpPr>
          <p:cNvPr id="4" name="Slide Number Placeholder 3"/>
          <p:cNvSpPr>
            <a:spLocks noGrp="1"/>
          </p:cNvSpPr>
          <p:nvPr>
            <p:ph type="sldNum" sz="quarter" idx="5"/>
          </p:nvPr>
        </p:nvSpPr>
        <p:spPr/>
        <p:txBody>
          <a:bodyPr/>
          <a:lstStyle/>
          <a:p>
            <a:fld id="{09E23624-96B6-4836-88C0-3931AE0DBC0A}" type="slidenum">
              <a:rPr lang="en-US" smtClean="0"/>
              <a:t>1</a:t>
            </a:fld>
            <a:endParaRPr lang="en-US"/>
          </a:p>
        </p:txBody>
      </p:sp>
    </p:spTree>
    <p:extLst>
      <p:ext uri="{BB962C8B-B14F-4D97-AF65-F5344CB8AC3E}">
        <p14:creationId xmlns:p14="http://schemas.microsoft.com/office/powerpoint/2010/main" val="3144001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0226042"/>
            <a:ext cx="35753040" cy="7056120"/>
          </a:xfrm>
        </p:spPr>
        <p:txBody>
          <a:bodyPr/>
          <a:lstStyle/>
          <a:p>
            <a:r>
              <a:rPr lang="en-US"/>
              <a:t>Click to edit Master title style</a:t>
            </a:r>
          </a:p>
        </p:txBody>
      </p:sp>
      <p:sp>
        <p:nvSpPr>
          <p:cNvPr id="3" name="Subtitle 2"/>
          <p:cNvSpPr>
            <a:spLocks noGrp="1"/>
          </p:cNvSpPr>
          <p:nvPr>
            <p:ph type="subTitle" idx="1"/>
          </p:nvPr>
        </p:nvSpPr>
        <p:spPr>
          <a:xfrm>
            <a:off x="6309360" y="18653760"/>
            <a:ext cx="29443680" cy="8412480"/>
          </a:xfrm>
        </p:spPr>
        <p:txBody>
          <a:bodyPr/>
          <a:lstStyle>
            <a:lvl1pPr marL="0" indent="0" algn="ctr">
              <a:buNone/>
              <a:defRPr>
                <a:solidFill>
                  <a:schemeClr val="tx1">
                    <a:tint val="75000"/>
                  </a:schemeClr>
                </a:solidFill>
              </a:defRPr>
            </a:lvl1pPr>
            <a:lvl2pPr marL="2103047" indent="0" algn="ctr">
              <a:buNone/>
              <a:defRPr>
                <a:solidFill>
                  <a:schemeClr val="tx1">
                    <a:tint val="75000"/>
                  </a:schemeClr>
                </a:solidFill>
              </a:defRPr>
            </a:lvl2pPr>
            <a:lvl3pPr marL="4206094" indent="0" algn="ctr">
              <a:buNone/>
              <a:defRPr>
                <a:solidFill>
                  <a:schemeClr val="tx1">
                    <a:tint val="75000"/>
                  </a:schemeClr>
                </a:solidFill>
              </a:defRPr>
            </a:lvl3pPr>
            <a:lvl4pPr marL="6309141" indent="0" algn="ctr">
              <a:buNone/>
              <a:defRPr>
                <a:solidFill>
                  <a:schemeClr val="tx1">
                    <a:tint val="75000"/>
                  </a:schemeClr>
                </a:solidFill>
              </a:defRPr>
            </a:lvl4pPr>
            <a:lvl5pPr marL="8412187" indent="0" algn="ctr">
              <a:buNone/>
              <a:defRPr>
                <a:solidFill>
                  <a:schemeClr val="tx1">
                    <a:tint val="75000"/>
                  </a:schemeClr>
                </a:solidFill>
              </a:defRPr>
            </a:lvl5pPr>
            <a:lvl6pPr marL="10515234" indent="0" algn="ctr">
              <a:buNone/>
              <a:defRPr>
                <a:solidFill>
                  <a:schemeClr val="tx1">
                    <a:tint val="75000"/>
                  </a:schemeClr>
                </a:solidFill>
              </a:defRPr>
            </a:lvl6pPr>
            <a:lvl7pPr marL="12618281" indent="0" algn="ctr">
              <a:buNone/>
              <a:defRPr>
                <a:solidFill>
                  <a:schemeClr val="tx1">
                    <a:tint val="75000"/>
                  </a:schemeClr>
                </a:solidFill>
              </a:defRPr>
            </a:lvl7pPr>
            <a:lvl8pPr marL="14721328" indent="0" algn="ctr">
              <a:buNone/>
              <a:defRPr>
                <a:solidFill>
                  <a:schemeClr val="tx1">
                    <a:tint val="75000"/>
                  </a:schemeClr>
                </a:solidFill>
              </a:defRPr>
            </a:lvl8pPr>
            <a:lvl9pPr marL="168243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E1524C-2386-4A77-AA3F-47DF77D98E6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
        <p:nvSpPr>
          <p:cNvPr id="7" name="Rectangle 6">
            <a:extLst>
              <a:ext uri="{FF2B5EF4-FFF2-40B4-BE49-F238E27FC236}">
                <a16:creationId xmlns:a16="http://schemas.microsoft.com/office/drawing/2014/main" id="{F5903872-9004-B642-BC40-28308312DE72}"/>
              </a:ext>
            </a:extLst>
          </p:cNvPr>
          <p:cNvSpPr/>
          <p:nvPr userDrawn="1"/>
        </p:nvSpPr>
        <p:spPr>
          <a:xfrm>
            <a:off x="0" y="-76200"/>
            <a:ext cx="42062400" cy="3200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1F99F87-202D-7E4A-82CF-5C9A77BFE3E1}"/>
              </a:ext>
            </a:extLst>
          </p:cNvPr>
          <p:cNvPicPr>
            <a:picLocks noChangeAspect="1"/>
          </p:cNvPicPr>
          <p:nvPr userDrawn="1"/>
        </p:nvPicPr>
        <p:blipFill>
          <a:blip r:embed="rId2"/>
          <a:stretch>
            <a:fillRect/>
          </a:stretch>
        </p:blipFill>
        <p:spPr>
          <a:xfrm>
            <a:off x="838200" y="1016028"/>
            <a:ext cx="10139680" cy="1422372"/>
          </a:xfrm>
          <a:prstGeom prst="rect">
            <a:avLst/>
          </a:prstGeom>
        </p:spPr>
      </p:pic>
      <p:pic>
        <p:nvPicPr>
          <p:cNvPr id="9" name="Picture 8">
            <a:extLst>
              <a:ext uri="{FF2B5EF4-FFF2-40B4-BE49-F238E27FC236}">
                <a16:creationId xmlns:a16="http://schemas.microsoft.com/office/drawing/2014/main" id="{EA2CAD84-D99F-3748-AF2C-8B1FE58D1D6D}"/>
              </a:ext>
            </a:extLst>
          </p:cNvPr>
          <p:cNvPicPr>
            <a:picLocks noChangeAspect="1"/>
          </p:cNvPicPr>
          <p:nvPr userDrawn="1"/>
        </p:nvPicPr>
        <p:blipFill>
          <a:blip r:embed="rId3"/>
          <a:stretch>
            <a:fillRect/>
          </a:stretch>
        </p:blipFill>
        <p:spPr>
          <a:xfrm>
            <a:off x="28275280" y="1053393"/>
            <a:ext cx="11684000" cy="1019695"/>
          </a:xfrm>
          <a:prstGeom prst="rect">
            <a:avLst/>
          </a:prstGeom>
        </p:spPr>
      </p:pic>
    </p:spTree>
    <p:extLst>
      <p:ext uri="{BB962C8B-B14F-4D97-AF65-F5344CB8AC3E}">
        <p14:creationId xmlns:p14="http://schemas.microsoft.com/office/powerpoint/2010/main" val="9940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1524C-2386-4A77-AA3F-47DF77D98E6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7882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318265"/>
            <a:ext cx="946404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03120" y="1318265"/>
            <a:ext cx="2769108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1524C-2386-4A77-AA3F-47DF77D98E6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89900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3048000"/>
            <a:ext cx="37856160" cy="3756662"/>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E1524C-2386-4A77-AA3F-47DF77D98E6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396338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1153122"/>
            <a:ext cx="35753040" cy="6537960"/>
          </a:xfrm>
        </p:spPr>
        <p:txBody>
          <a:bodyPr anchor="t"/>
          <a:lstStyle>
            <a:lvl1pPr algn="l">
              <a:defRPr sz="18399" b="1" cap="all"/>
            </a:lvl1pPr>
          </a:lstStyle>
          <a:p>
            <a:r>
              <a:rPr lang="en-US"/>
              <a:t>Click to edit Master title style</a:t>
            </a:r>
          </a:p>
        </p:txBody>
      </p:sp>
      <p:sp>
        <p:nvSpPr>
          <p:cNvPr id="3" name="Text Placeholder 2"/>
          <p:cNvSpPr>
            <a:spLocks noGrp="1"/>
          </p:cNvSpPr>
          <p:nvPr>
            <p:ph type="body" idx="1"/>
          </p:nvPr>
        </p:nvSpPr>
        <p:spPr>
          <a:xfrm>
            <a:off x="3322640" y="13952226"/>
            <a:ext cx="35753040" cy="7200898"/>
          </a:xfrm>
        </p:spPr>
        <p:txBody>
          <a:bodyPr anchor="b"/>
          <a:lstStyle>
            <a:lvl1pPr marL="0" indent="0">
              <a:buNone/>
              <a:defRPr sz="9200">
                <a:solidFill>
                  <a:schemeClr val="tx1">
                    <a:tint val="75000"/>
                  </a:schemeClr>
                </a:solidFill>
              </a:defRPr>
            </a:lvl1pPr>
            <a:lvl2pPr marL="2103047" indent="0">
              <a:buNone/>
              <a:defRPr sz="8241">
                <a:solidFill>
                  <a:schemeClr val="tx1">
                    <a:tint val="75000"/>
                  </a:schemeClr>
                </a:solidFill>
              </a:defRPr>
            </a:lvl2pPr>
            <a:lvl3pPr marL="4206094" indent="0">
              <a:buNone/>
              <a:defRPr sz="7379">
                <a:solidFill>
                  <a:schemeClr val="tx1">
                    <a:tint val="75000"/>
                  </a:schemeClr>
                </a:solidFill>
              </a:defRPr>
            </a:lvl3pPr>
            <a:lvl4pPr marL="6309141" indent="0">
              <a:buNone/>
              <a:defRPr sz="6421">
                <a:solidFill>
                  <a:schemeClr val="tx1">
                    <a:tint val="75000"/>
                  </a:schemeClr>
                </a:solidFill>
              </a:defRPr>
            </a:lvl4pPr>
            <a:lvl5pPr marL="8412187" indent="0">
              <a:buNone/>
              <a:defRPr sz="6421">
                <a:solidFill>
                  <a:schemeClr val="tx1">
                    <a:tint val="75000"/>
                  </a:schemeClr>
                </a:solidFill>
              </a:defRPr>
            </a:lvl5pPr>
            <a:lvl6pPr marL="10515234" indent="0">
              <a:buNone/>
              <a:defRPr sz="6421">
                <a:solidFill>
                  <a:schemeClr val="tx1">
                    <a:tint val="75000"/>
                  </a:schemeClr>
                </a:solidFill>
              </a:defRPr>
            </a:lvl6pPr>
            <a:lvl7pPr marL="12618281" indent="0">
              <a:buNone/>
              <a:defRPr sz="6421">
                <a:solidFill>
                  <a:schemeClr val="tx1">
                    <a:tint val="75000"/>
                  </a:schemeClr>
                </a:solidFill>
              </a:defRPr>
            </a:lvl7pPr>
            <a:lvl8pPr marL="14721328" indent="0">
              <a:buNone/>
              <a:defRPr sz="6421">
                <a:solidFill>
                  <a:schemeClr val="tx1">
                    <a:tint val="75000"/>
                  </a:schemeClr>
                </a:solidFill>
              </a:defRPr>
            </a:lvl8pPr>
            <a:lvl9pPr marL="16824375" indent="0">
              <a:buNone/>
              <a:defRPr sz="64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1524C-2386-4A77-AA3F-47DF77D98E67}"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377649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31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680964"/>
            <a:ext cx="18577560" cy="21724622"/>
          </a:xfrm>
        </p:spPr>
        <p:txBody>
          <a:bodyPr/>
          <a:lstStyle>
            <a:lvl1pPr>
              <a:defRPr sz="12841"/>
            </a:lvl1pPr>
            <a:lvl2pPr>
              <a:defRPr sz="11020"/>
            </a:lvl2pPr>
            <a:lvl3pPr>
              <a:defRPr sz="9200"/>
            </a:lvl3pPr>
            <a:lvl4pPr>
              <a:defRPr sz="8241"/>
            </a:lvl4pPr>
            <a:lvl5pPr>
              <a:defRPr sz="8241"/>
            </a:lvl5pPr>
            <a:lvl6pPr>
              <a:defRPr sz="8241"/>
            </a:lvl6pPr>
            <a:lvl7pPr>
              <a:defRPr sz="8241"/>
            </a:lvl7pPr>
            <a:lvl8pPr>
              <a:defRPr sz="8241"/>
            </a:lvl8pPr>
            <a:lvl9pPr>
              <a:defRPr sz="82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E1524C-2386-4A77-AA3F-47DF77D98E6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62457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03123" y="7368543"/>
            <a:ext cx="185848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4" name="Content Placeholder 3"/>
          <p:cNvSpPr>
            <a:spLocks noGrp="1"/>
          </p:cNvSpPr>
          <p:nvPr>
            <p:ph sz="half" idx="2"/>
          </p:nvPr>
        </p:nvSpPr>
        <p:spPr>
          <a:xfrm>
            <a:off x="2103123" y="10439401"/>
            <a:ext cx="185848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368543"/>
            <a:ext cx="18592165" cy="3070858"/>
          </a:xfrm>
        </p:spPr>
        <p:txBody>
          <a:bodyPr anchor="b"/>
          <a:lstStyle>
            <a:lvl1pPr marL="0" indent="0">
              <a:buNone/>
              <a:defRPr sz="11020" b="1"/>
            </a:lvl1pPr>
            <a:lvl2pPr marL="2103047" indent="0">
              <a:buNone/>
              <a:defRPr sz="9200" b="1"/>
            </a:lvl2pPr>
            <a:lvl3pPr marL="4206094" indent="0">
              <a:buNone/>
              <a:defRPr sz="8241" b="1"/>
            </a:lvl3pPr>
            <a:lvl4pPr marL="6309141" indent="0">
              <a:buNone/>
              <a:defRPr sz="7379" b="1"/>
            </a:lvl4pPr>
            <a:lvl5pPr marL="8412187" indent="0">
              <a:buNone/>
              <a:defRPr sz="7379" b="1"/>
            </a:lvl5pPr>
            <a:lvl6pPr marL="10515234" indent="0">
              <a:buNone/>
              <a:defRPr sz="7379" b="1"/>
            </a:lvl6pPr>
            <a:lvl7pPr marL="12618281" indent="0">
              <a:buNone/>
              <a:defRPr sz="7379" b="1"/>
            </a:lvl7pPr>
            <a:lvl8pPr marL="14721328" indent="0">
              <a:buNone/>
              <a:defRPr sz="7379" b="1"/>
            </a:lvl8pPr>
            <a:lvl9pPr marL="16824375" indent="0">
              <a:buNone/>
              <a:defRPr sz="7379" b="1"/>
            </a:lvl9pPr>
          </a:lstStyle>
          <a:p>
            <a:pPr lvl="0"/>
            <a:r>
              <a:rPr lang="en-US"/>
              <a:t>Click to edit Master text styles</a:t>
            </a:r>
          </a:p>
        </p:txBody>
      </p:sp>
      <p:sp>
        <p:nvSpPr>
          <p:cNvPr id="6" name="Content Placeholder 5"/>
          <p:cNvSpPr>
            <a:spLocks noGrp="1"/>
          </p:cNvSpPr>
          <p:nvPr>
            <p:ph sz="quarter" idx="4"/>
          </p:nvPr>
        </p:nvSpPr>
        <p:spPr>
          <a:xfrm>
            <a:off x="21367118" y="10439401"/>
            <a:ext cx="18592165" cy="18966182"/>
          </a:xfrm>
        </p:spPr>
        <p:txBody>
          <a:bodyPr/>
          <a:lstStyle>
            <a:lvl1pPr>
              <a:defRPr sz="11020"/>
            </a:lvl1pPr>
            <a:lvl2pPr>
              <a:defRPr sz="9200"/>
            </a:lvl2pPr>
            <a:lvl3pPr>
              <a:defRPr sz="8241"/>
            </a:lvl3pPr>
            <a:lvl4pPr>
              <a:defRPr sz="7379"/>
            </a:lvl4pPr>
            <a:lvl5pPr>
              <a:defRPr sz="7379"/>
            </a:lvl5pPr>
            <a:lvl6pPr>
              <a:defRPr sz="7379"/>
            </a:lvl6pPr>
            <a:lvl7pPr>
              <a:defRPr sz="7379"/>
            </a:lvl7pPr>
            <a:lvl8pPr>
              <a:defRPr sz="7379"/>
            </a:lvl8pPr>
            <a:lvl9pPr>
              <a:defRPr sz="73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E1524C-2386-4A77-AA3F-47DF77D98E67}"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78231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E1524C-2386-4A77-AA3F-47DF77D98E67}"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194764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1524C-2386-4A77-AA3F-47DF77D98E67}"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404432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5" y="1310640"/>
            <a:ext cx="13838240" cy="55778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6445230" y="1310644"/>
            <a:ext cx="23514050" cy="28094942"/>
          </a:xfrm>
        </p:spPr>
        <p:txBody>
          <a:bodyPr/>
          <a:lstStyle>
            <a:lvl1pPr>
              <a:defRPr sz="14758"/>
            </a:lvl1pPr>
            <a:lvl2pPr>
              <a:defRPr sz="12841"/>
            </a:lvl2pPr>
            <a:lvl3pPr>
              <a:defRPr sz="1102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5" y="6888484"/>
            <a:ext cx="13838240" cy="22517102"/>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24E1524C-2386-4A77-AA3F-47DF77D98E6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81134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3042881"/>
            <a:ext cx="25237440" cy="2720342"/>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8244525" y="2941320"/>
            <a:ext cx="25237440" cy="19751040"/>
          </a:xfrm>
        </p:spPr>
        <p:txBody>
          <a:bodyPr/>
          <a:lstStyle>
            <a:lvl1pPr marL="0" indent="0">
              <a:buNone/>
              <a:defRPr sz="14758"/>
            </a:lvl1pPr>
            <a:lvl2pPr marL="2103047" indent="0">
              <a:buNone/>
              <a:defRPr sz="12841"/>
            </a:lvl2pPr>
            <a:lvl3pPr marL="4206094" indent="0">
              <a:buNone/>
              <a:defRPr sz="11020"/>
            </a:lvl3pPr>
            <a:lvl4pPr marL="6309141" indent="0">
              <a:buNone/>
              <a:defRPr sz="9200"/>
            </a:lvl4pPr>
            <a:lvl5pPr marL="8412187" indent="0">
              <a:buNone/>
              <a:defRPr sz="9200"/>
            </a:lvl5pPr>
            <a:lvl6pPr marL="10515234" indent="0">
              <a:buNone/>
              <a:defRPr sz="9200"/>
            </a:lvl6pPr>
            <a:lvl7pPr marL="12618281" indent="0">
              <a:buNone/>
              <a:defRPr sz="9200"/>
            </a:lvl7pPr>
            <a:lvl8pPr marL="14721328" indent="0">
              <a:buNone/>
              <a:defRPr sz="9200"/>
            </a:lvl8pPr>
            <a:lvl9pPr marL="16824375" indent="0">
              <a:buNone/>
              <a:defRPr sz="9200"/>
            </a:lvl9pPr>
          </a:lstStyle>
          <a:p>
            <a:endParaRPr lang="en-US"/>
          </a:p>
        </p:txBody>
      </p:sp>
      <p:sp>
        <p:nvSpPr>
          <p:cNvPr id="4" name="Text Placeholder 3"/>
          <p:cNvSpPr>
            <a:spLocks noGrp="1"/>
          </p:cNvSpPr>
          <p:nvPr>
            <p:ph type="body" sz="half" idx="2"/>
          </p:nvPr>
        </p:nvSpPr>
        <p:spPr>
          <a:xfrm>
            <a:off x="8244525" y="25763223"/>
            <a:ext cx="25237440" cy="3863338"/>
          </a:xfrm>
        </p:spPr>
        <p:txBody>
          <a:bodyPr/>
          <a:lstStyle>
            <a:lvl1pPr marL="0" indent="0">
              <a:buNone/>
              <a:defRPr sz="6421"/>
            </a:lvl1pPr>
            <a:lvl2pPr marL="2103047" indent="0">
              <a:buNone/>
              <a:defRPr sz="5558"/>
            </a:lvl2pPr>
            <a:lvl3pPr marL="4206094" indent="0">
              <a:buNone/>
              <a:defRPr sz="4600"/>
            </a:lvl3pPr>
            <a:lvl4pPr marL="6309141" indent="0">
              <a:buNone/>
              <a:defRPr sz="4121"/>
            </a:lvl4pPr>
            <a:lvl5pPr marL="8412187" indent="0">
              <a:buNone/>
              <a:defRPr sz="4121"/>
            </a:lvl5pPr>
            <a:lvl6pPr marL="10515234" indent="0">
              <a:buNone/>
              <a:defRPr sz="4121"/>
            </a:lvl6pPr>
            <a:lvl7pPr marL="12618281" indent="0">
              <a:buNone/>
              <a:defRPr sz="4121"/>
            </a:lvl7pPr>
            <a:lvl8pPr marL="14721328" indent="0">
              <a:buNone/>
              <a:defRPr sz="4121"/>
            </a:lvl8pPr>
            <a:lvl9pPr marL="16824375" indent="0">
              <a:buNone/>
              <a:defRPr sz="4121"/>
            </a:lvl9pPr>
          </a:lstStyle>
          <a:p>
            <a:pPr lvl="0"/>
            <a:r>
              <a:rPr lang="en-US"/>
              <a:t>Click to edit Master text styles</a:t>
            </a:r>
          </a:p>
        </p:txBody>
      </p:sp>
      <p:sp>
        <p:nvSpPr>
          <p:cNvPr id="5" name="Date Placeholder 4"/>
          <p:cNvSpPr>
            <a:spLocks noGrp="1"/>
          </p:cNvSpPr>
          <p:nvPr>
            <p:ph type="dt" sz="half" idx="10"/>
          </p:nvPr>
        </p:nvSpPr>
        <p:spPr/>
        <p:txBody>
          <a:bodyPr/>
          <a:lstStyle/>
          <a:p>
            <a:fld id="{24E1524C-2386-4A77-AA3F-47DF77D98E67}"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80246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318262"/>
            <a:ext cx="3785616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03120" y="7680964"/>
            <a:ext cx="3785616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120" y="30510482"/>
            <a:ext cx="9814560" cy="1752600"/>
          </a:xfrm>
          <a:prstGeom prst="rect">
            <a:avLst/>
          </a:prstGeom>
        </p:spPr>
        <p:txBody>
          <a:bodyPr vert="horz" lIns="438912" tIns="219456" rIns="438912" bIns="219456" rtlCol="0" anchor="ctr"/>
          <a:lstStyle>
            <a:lvl1pPr algn="l">
              <a:defRPr sz="5558">
                <a:solidFill>
                  <a:schemeClr val="tx1">
                    <a:tint val="75000"/>
                  </a:schemeClr>
                </a:solidFill>
              </a:defRPr>
            </a:lvl1pPr>
          </a:lstStyle>
          <a:p>
            <a:fld id="{24E1524C-2386-4A77-AA3F-47DF77D98E67}" type="datetimeFigureOut">
              <a:rPr lang="en-US" smtClean="0"/>
              <a:t>3/21/2020</a:t>
            </a:fld>
            <a:endParaRPr lang="en-US"/>
          </a:p>
        </p:txBody>
      </p:sp>
      <p:sp>
        <p:nvSpPr>
          <p:cNvPr id="5" name="Footer Placeholder 4"/>
          <p:cNvSpPr>
            <a:spLocks noGrp="1"/>
          </p:cNvSpPr>
          <p:nvPr>
            <p:ph type="ftr" sz="quarter" idx="3"/>
          </p:nvPr>
        </p:nvSpPr>
        <p:spPr>
          <a:xfrm>
            <a:off x="14371320" y="30510482"/>
            <a:ext cx="13319760" cy="1752600"/>
          </a:xfrm>
          <a:prstGeom prst="rect">
            <a:avLst/>
          </a:prstGeom>
        </p:spPr>
        <p:txBody>
          <a:bodyPr vert="horz" lIns="438912" tIns="219456" rIns="438912" bIns="219456" rtlCol="0" anchor="ctr"/>
          <a:lstStyle>
            <a:lvl1pPr algn="ctr">
              <a:defRPr sz="555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0510482"/>
            <a:ext cx="9814560" cy="1752600"/>
          </a:xfrm>
          <a:prstGeom prst="rect">
            <a:avLst/>
          </a:prstGeom>
        </p:spPr>
        <p:txBody>
          <a:bodyPr vert="horz" lIns="438912" tIns="219456" rIns="438912" bIns="219456" rtlCol="0" anchor="ctr"/>
          <a:lstStyle>
            <a:lvl1pPr algn="r">
              <a:defRPr sz="5558">
                <a:solidFill>
                  <a:schemeClr val="tx1">
                    <a:tint val="75000"/>
                  </a:schemeClr>
                </a:solidFill>
              </a:defRPr>
            </a:lvl1pPr>
          </a:lstStyle>
          <a:p>
            <a:fld id="{47C0857A-08FC-4098-8B90-E25E1691C69A}" type="slidenum">
              <a:rPr lang="en-US" smtClean="0"/>
              <a:t>‹#›</a:t>
            </a:fld>
            <a:endParaRPr lang="en-US"/>
          </a:p>
        </p:txBody>
      </p:sp>
      <p:sp>
        <p:nvSpPr>
          <p:cNvPr id="7" name="Rectangle 6"/>
          <p:cNvSpPr/>
          <p:nvPr userDrawn="1"/>
        </p:nvSpPr>
        <p:spPr>
          <a:xfrm>
            <a:off x="0" y="-8022"/>
            <a:ext cx="42062400" cy="3086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41" dirty="0"/>
          </a:p>
        </p:txBody>
      </p:sp>
      <p:pic>
        <p:nvPicPr>
          <p:cNvPr id="19" name="Picture 18">
            <a:extLst>
              <a:ext uri="{FF2B5EF4-FFF2-40B4-BE49-F238E27FC236}">
                <a16:creationId xmlns:a16="http://schemas.microsoft.com/office/drawing/2014/main" id="{47613778-1994-7F4E-957C-2C13E92676E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1175" y="-674973"/>
            <a:ext cx="13875165" cy="5354722"/>
          </a:xfrm>
          <a:prstGeom prst="rect">
            <a:avLst/>
          </a:prstGeom>
        </p:spPr>
      </p:pic>
      <p:pic>
        <p:nvPicPr>
          <p:cNvPr id="21" name="Picture 20">
            <a:extLst>
              <a:ext uri="{FF2B5EF4-FFF2-40B4-BE49-F238E27FC236}">
                <a16:creationId xmlns:a16="http://schemas.microsoft.com/office/drawing/2014/main" id="{783D97CA-2D64-7045-A598-731D03607CF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463375" y="1066801"/>
            <a:ext cx="16007080" cy="1434099"/>
          </a:xfrm>
          <a:prstGeom prst="rect">
            <a:avLst/>
          </a:prstGeom>
        </p:spPr>
      </p:pic>
    </p:spTree>
    <p:extLst>
      <p:ext uri="{BB962C8B-B14F-4D97-AF65-F5344CB8AC3E}">
        <p14:creationId xmlns:p14="http://schemas.microsoft.com/office/powerpoint/2010/main" val="119043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06094" rtl="0" eaLnBrk="1" latinLnBrk="0" hangingPunct="1">
        <a:spcBef>
          <a:spcPct val="0"/>
        </a:spcBef>
        <a:buNone/>
        <a:defRPr sz="20220" kern="1200">
          <a:solidFill>
            <a:schemeClr val="tx1"/>
          </a:solidFill>
          <a:latin typeface="+mj-lt"/>
          <a:ea typeface="+mj-ea"/>
          <a:cs typeface="+mj-cs"/>
        </a:defRPr>
      </a:lvl1pPr>
    </p:titleStyle>
    <p:bodyStyle>
      <a:lvl1pPr marL="1577285" indent="-1577285" algn="l" defTabSz="4206094" rtl="0" eaLnBrk="1" latinLnBrk="0" hangingPunct="1">
        <a:spcBef>
          <a:spcPct val="20000"/>
        </a:spcBef>
        <a:buFont typeface="Arial" pitchFamily="34" charset="0"/>
        <a:buChar char="•"/>
        <a:defRPr sz="14758" kern="1200">
          <a:solidFill>
            <a:schemeClr val="tx1"/>
          </a:solidFill>
          <a:latin typeface="+mn-lt"/>
          <a:ea typeface="+mn-ea"/>
          <a:cs typeface="+mn-cs"/>
        </a:defRPr>
      </a:lvl1pPr>
      <a:lvl2pPr marL="3417451" indent="-1314404" algn="l" defTabSz="4206094" rtl="0" eaLnBrk="1" latinLnBrk="0" hangingPunct="1">
        <a:spcBef>
          <a:spcPct val="20000"/>
        </a:spcBef>
        <a:buFont typeface="Arial" pitchFamily="34" charset="0"/>
        <a:buChar char="–"/>
        <a:defRPr sz="12841" kern="1200">
          <a:solidFill>
            <a:schemeClr val="tx1"/>
          </a:solidFill>
          <a:latin typeface="+mn-lt"/>
          <a:ea typeface="+mn-ea"/>
          <a:cs typeface="+mn-cs"/>
        </a:defRPr>
      </a:lvl2pPr>
      <a:lvl3pPr marL="5257617" indent="-1051523" algn="l" defTabSz="4206094" rtl="0" eaLnBrk="1" latinLnBrk="0" hangingPunct="1">
        <a:spcBef>
          <a:spcPct val="20000"/>
        </a:spcBef>
        <a:buFont typeface="Arial" pitchFamily="34" charset="0"/>
        <a:buChar char="•"/>
        <a:defRPr sz="11020" kern="1200">
          <a:solidFill>
            <a:schemeClr val="tx1"/>
          </a:solidFill>
          <a:latin typeface="+mn-lt"/>
          <a:ea typeface="+mn-ea"/>
          <a:cs typeface="+mn-cs"/>
        </a:defRPr>
      </a:lvl3pPr>
      <a:lvl4pPr marL="7360664"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6371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6675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69805"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72851"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75898" indent="-1051523" algn="l" defTabSz="420609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206094" rtl="0" eaLnBrk="1" latinLnBrk="0" hangingPunct="1">
        <a:defRPr sz="8241" kern="1200">
          <a:solidFill>
            <a:schemeClr val="tx1"/>
          </a:solidFill>
          <a:latin typeface="+mn-lt"/>
          <a:ea typeface="+mn-ea"/>
          <a:cs typeface="+mn-cs"/>
        </a:defRPr>
      </a:lvl1pPr>
      <a:lvl2pPr marL="2103047" algn="l" defTabSz="4206094" rtl="0" eaLnBrk="1" latinLnBrk="0" hangingPunct="1">
        <a:defRPr sz="8241" kern="1200">
          <a:solidFill>
            <a:schemeClr val="tx1"/>
          </a:solidFill>
          <a:latin typeface="+mn-lt"/>
          <a:ea typeface="+mn-ea"/>
          <a:cs typeface="+mn-cs"/>
        </a:defRPr>
      </a:lvl2pPr>
      <a:lvl3pPr marL="4206094" algn="l" defTabSz="4206094" rtl="0" eaLnBrk="1" latinLnBrk="0" hangingPunct="1">
        <a:defRPr sz="8241" kern="1200">
          <a:solidFill>
            <a:schemeClr val="tx1"/>
          </a:solidFill>
          <a:latin typeface="+mn-lt"/>
          <a:ea typeface="+mn-ea"/>
          <a:cs typeface="+mn-cs"/>
        </a:defRPr>
      </a:lvl3pPr>
      <a:lvl4pPr marL="6309141" algn="l" defTabSz="4206094" rtl="0" eaLnBrk="1" latinLnBrk="0" hangingPunct="1">
        <a:defRPr sz="8241" kern="1200">
          <a:solidFill>
            <a:schemeClr val="tx1"/>
          </a:solidFill>
          <a:latin typeface="+mn-lt"/>
          <a:ea typeface="+mn-ea"/>
          <a:cs typeface="+mn-cs"/>
        </a:defRPr>
      </a:lvl4pPr>
      <a:lvl5pPr marL="8412187" algn="l" defTabSz="4206094" rtl="0" eaLnBrk="1" latinLnBrk="0" hangingPunct="1">
        <a:defRPr sz="8241" kern="1200">
          <a:solidFill>
            <a:schemeClr val="tx1"/>
          </a:solidFill>
          <a:latin typeface="+mn-lt"/>
          <a:ea typeface="+mn-ea"/>
          <a:cs typeface="+mn-cs"/>
        </a:defRPr>
      </a:lvl5pPr>
      <a:lvl6pPr marL="10515234" algn="l" defTabSz="4206094" rtl="0" eaLnBrk="1" latinLnBrk="0" hangingPunct="1">
        <a:defRPr sz="8241" kern="1200">
          <a:solidFill>
            <a:schemeClr val="tx1"/>
          </a:solidFill>
          <a:latin typeface="+mn-lt"/>
          <a:ea typeface="+mn-ea"/>
          <a:cs typeface="+mn-cs"/>
        </a:defRPr>
      </a:lvl6pPr>
      <a:lvl7pPr marL="12618281" algn="l" defTabSz="4206094" rtl="0" eaLnBrk="1" latinLnBrk="0" hangingPunct="1">
        <a:defRPr sz="8241" kern="1200">
          <a:solidFill>
            <a:schemeClr val="tx1"/>
          </a:solidFill>
          <a:latin typeface="+mn-lt"/>
          <a:ea typeface="+mn-ea"/>
          <a:cs typeface="+mn-cs"/>
        </a:defRPr>
      </a:lvl7pPr>
      <a:lvl8pPr marL="14721328" algn="l" defTabSz="4206094" rtl="0" eaLnBrk="1" latinLnBrk="0" hangingPunct="1">
        <a:defRPr sz="8241" kern="1200">
          <a:solidFill>
            <a:schemeClr val="tx1"/>
          </a:solidFill>
          <a:latin typeface="+mn-lt"/>
          <a:ea typeface="+mn-ea"/>
          <a:cs typeface="+mn-cs"/>
        </a:defRPr>
      </a:lvl8pPr>
      <a:lvl9pPr marL="16824375" algn="l" defTabSz="4206094" rtl="0" eaLnBrk="1" latinLnBrk="0" hangingPunct="1">
        <a:defRPr sz="8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182003" y="615281"/>
            <a:ext cx="11185563" cy="2215991"/>
          </a:xfrm>
          <a:prstGeom prst="rect">
            <a:avLst/>
          </a:prstGeom>
          <a:noFill/>
        </p:spPr>
        <p:txBody>
          <a:bodyPr wrap="none" rtlCol="0">
            <a:spAutoFit/>
          </a:bodyPr>
          <a:lstStyle/>
          <a:p>
            <a:r>
              <a:rPr lang="en-US" sz="4600" dirty="0">
                <a:solidFill>
                  <a:schemeClr val="bg1"/>
                </a:solidFill>
              </a:rPr>
              <a:t>Abstract ID#: 3041</a:t>
            </a:r>
          </a:p>
          <a:p>
            <a:r>
              <a:rPr lang="en-US" sz="4600" dirty="0">
                <a:solidFill>
                  <a:schemeClr val="bg1"/>
                </a:solidFill>
              </a:rPr>
              <a:t>Category: Computer and Information Sciences</a:t>
            </a:r>
          </a:p>
          <a:p>
            <a:r>
              <a:rPr lang="en-US" sz="4600" dirty="0">
                <a:solidFill>
                  <a:schemeClr val="bg1"/>
                </a:solidFill>
              </a:rPr>
              <a:t>Undergraduate</a:t>
            </a:r>
          </a:p>
        </p:txBody>
      </p:sp>
      <p:sp>
        <p:nvSpPr>
          <p:cNvPr id="13" name="TextBox 12"/>
          <p:cNvSpPr txBox="1"/>
          <p:nvPr/>
        </p:nvSpPr>
        <p:spPr>
          <a:xfrm>
            <a:off x="971114" y="6653292"/>
            <a:ext cx="19108019" cy="10372070"/>
          </a:xfrm>
          <a:prstGeom prst="rect">
            <a:avLst/>
          </a:prstGeom>
          <a:noFill/>
        </p:spPr>
        <p:txBody>
          <a:bodyPr wrap="square" rtlCol="0">
            <a:spAutoFit/>
          </a:bodyPr>
          <a:lstStyle/>
          <a:p>
            <a:r>
              <a:rPr lang="en-US" sz="9200" b="1" dirty="0"/>
              <a:t>Opportunity</a:t>
            </a:r>
          </a:p>
          <a:p>
            <a:pPr indent="-91513" algn="ctr"/>
            <a:r>
              <a:rPr lang="en-US" sz="4800" b="1" dirty="0">
                <a:solidFill>
                  <a:srgbClr val="639729"/>
                </a:solidFill>
              </a:rPr>
              <a:t>Background</a:t>
            </a:r>
          </a:p>
          <a:p>
            <a:pPr indent="-91513" algn="just"/>
            <a:r>
              <a:rPr lang="en-US" sz="3600" dirty="0"/>
              <a:t>Image processing is getting more popular in industry and it has many use cases, such as finding trends in medical imaging, identifying objects in video surveillance, and detection obstacles on the road in autonomous vehicles. Edge detection is present in image processing programs, and the Canny Edge Detection algorithm is the method of choice. The algorithm consists of several steps that find and trace the edges an image, which include: Noise Reduction, Gradient Calculation, Non-Maximum Suppression, Double Thresholding, and Hysteresis. </a:t>
            </a:r>
          </a:p>
          <a:p>
            <a:pPr indent="-91513" algn="ctr"/>
            <a:r>
              <a:rPr lang="en-US" sz="4800" b="1" dirty="0">
                <a:solidFill>
                  <a:srgbClr val="639729"/>
                </a:solidFill>
              </a:rPr>
              <a:t>Introduction</a:t>
            </a:r>
          </a:p>
          <a:p>
            <a:pPr indent="-91513" algn="just"/>
            <a:r>
              <a:rPr lang="en-US" sz="3600" dirty="0"/>
              <a:t>To improve the performance of each step, we have implemented all the stages of the Canny Edge Detection algorithm using the CUDA C++ parallel programming language and the OpenCV library to read and write image data. The CUDA kernels we wrote were launched on NVIDIA GPUs and the performance of the program was evaluated using the NVIDIA Visual Profiler. Based on the results of the profiler, additional changes to the program were done to further increase performance. The final program successfully detected the edges of our input images at high speed. The performance of a serial (non-parallel) and two parallel versions of the edge detector were compared. </a:t>
            </a:r>
          </a:p>
        </p:txBody>
      </p:sp>
      <p:sp>
        <p:nvSpPr>
          <p:cNvPr id="22" name="TextBox 21"/>
          <p:cNvSpPr txBox="1"/>
          <p:nvPr/>
        </p:nvSpPr>
        <p:spPr>
          <a:xfrm>
            <a:off x="21480677" y="6453180"/>
            <a:ext cx="9825744" cy="1508105"/>
          </a:xfrm>
          <a:prstGeom prst="rect">
            <a:avLst/>
          </a:prstGeom>
          <a:noFill/>
        </p:spPr>
        <p:txBody>
          <a:bodyPr wrap="square" rtlCol="0">
            <a:spAutoFit/>
          </a:bodyPr>
          <a:lstStyle/>
          <a:p>
            <a:r>
              <a:rPr lang="en-US" sz="9200" b="1" dirty="0"/>
              <a:t>Approach</a:t>
            </a:r>
          </a:p>
        </p:txBody>
      </p:sp>
      <p:sp>
        <p:nvSpPr>
          <p:cNvPr id="23" name="TextBox 22"/>
          <p:cNvSpPr txBox="1"/>
          <p:nvPr/>
        </p:nvSpPr>
        <p:spPr>
          <a:xfrm>
            <a:off x="1034714" y="19763038"/>
            <a:ext cx="19044417" cy="6032421"/>
          </a:xfrm>
          <a:prstGeom prst="rect">
            <a:avLst/>
          </a:prstGeom>
          <a:noFill/>
        </p:spPr>
        <p:txBody>
          <a:bodyPr wrap="square" rtlCol="0">
            <a:spAutoFit/>
          </a:bodyPr>
          <a:lstStyle/>
          <a:p>
            <a:r>
              <a:rPr lang="en-US" sz="9200" b="1" dirty="0"/>
              <a:t>Re</a:t>
            </a:r>
            <a:r>
              <a:rPr lang="en-US" sz="9200" b="1" dirty="0">
                <a:solidFill>
                  <a:srgbClr val="000000"/>
                </a:solidFill>
              </a:rPr>
              <a:t>sults</a:t>
            </a:r>
          </a:p>
          <a:p>
            <a:endParaRPr lang="en-US" sz="4400" b="1" dirty="0">
              <a:solidFill>
                <a:srgbClr val="000000"/>
              </a:solidFill>
            </a:endParaRPr>
          </a:p>
          <a:p>
            <a:r>
              <a:rPr lang="en-US" sz="6000" dirty="0">
                <a:solidFill>
                  <a:srgbClr val="000000"/>
                </a:solidFill>
              </a:rPr>
              <a:t>Serial Run Time:</a:t>
            </a:r>
          </a:p>
          <a:p>
            <a:r>
              <a:rPr lang="en-US" sz="6000" dirty="0">
                <a:solidFill>
                  <a:srgbClr val="000000"/>
                </a:solidFill>
              </a:rPr>
              <a:t>Parallel Runtime: </a:t>
            </a:r>
            <a:r>
              <a:rPr lang="en-US" sz="6000" b="1" dirty="0">
                <a:solidFill>
                  <a:srgbClr val="639729"/>
                </a:solidFill>
              </a:rPr>
              <a:t>233.10 ms, #% increase</a:t>
            </a:r>
          </a:p>
          <a:p>
            <a:r>
              <a:rPr lang="en-US" sz="6000" dirty="0">
                <a:solidFill>
                  <a:srgbClr val="000000"/>
                </a:solidFill>
              </a:rPr>
              <a:t>Parallel Runtime with CUDA streams and pinned memory*: </a:t>
            </a:r>
            <a:r>
              <a:rPr lang="en-US" sz="6000" b="1" dirty="0">
                <a:solidFill>
                  <a:srgbClr val="639729"/>
                </a:solidFill>
              </a:rPr>
              <a:t>2.90768 ms, 233% increase</a:t>
            </a:r>
          </a:p>
        </p:txBody>
      </p:sp>
      <p:sp>
        <p:nvSpPr>
          <p:cNvPr id="25" name="TextBox 24"/>
          <p:cNvSpPr txBox="1"/>
          <p:nvPr/>
        </p:nvSpPr>
        <p:spPr>
          <a:xfrm>
            <a:off x="21358778" y="19763038"/>
            <a:ext cx="19853797" cy="12311063"/>
          </a:xfrm>
          <a:prstGeom prst="rect">
            <a:avLst/>
          </a:prstGeom>
          <a:noFill/>
        </p:spPr>
        <p:txBody>
          <a:bodyPr wrap="square" rtlCol="0">
            <a:spAutoFit/>
          </a:bodyPr>
          <a:lstStyle/>
          <a:p>
            <a:r>
              <a:rPr lang="en-US" sz="9200" b="1" dirty="0"/>
              <a:t>Impact</a:t>
            </a:r>
            <a:endParaRPr lang="en-US" sz="9200" b="1" dirty="0">
              <a:solidFill>
                <a:srgbClr val="000000"/>
              </a:solidFill>
            </a:endParaRPr>
          </a:p>
          <a:p>
            <a:endParaRPr lang="en-US" sz="6900" dirty="0"/>
          </a:p>
          <a:p>
            <a:r>
              <a:rPr lang="en-US" sz="6900" b="1" dirty="0">
                <a:solidFill>
                  <a:srgbClr val="639729"/>
                </a:solidFill>
              </a:rPr>
              <a:t>The unique feature about my innovation/research is: </a:t>
            </a:r>
          </a:p>
          <a:p>
            <a:r>
              <a:rPr lang="en-US" sz="6900" dirty="0"/>
              <a:t>It </a:t>
            </a:r>
            <a:r>
              <a:rPr lang="en-US" sz="7200" dirty="0"/>
              <a:t>increases performance of image processing programs which allows for fast object detection in various use cases, which include autonomous vehicles, medical imaging, and video surveillance.</a:t>
            </a:r>
            <a:br>
              <a:rPr lang="en-US" sz="6900" dirty="0"/>
            </a:br>
            <a:br>
              <a:rPr lang="en-US" sz="6900" dirty="0"/>
            </a:br>
            <a:r>
              <a:rPr lang="en-US" sz="6900" b="1" dirty="0">
                <a:solidFill>
                  <a:srgbClr val="639729"/>
                </a:solidFill>
              </a:rPr>
              <a:t>This addresses the problem of:</a:t>
            </a:r>
          </a:p>
          <a:p>
            <a:r>
              <a:rPr lang="en-US" sz="6900" dirty="0"/>
              <a:t>Converting traditional serial algorithms into parallel programs and moving onto the GPU.</a:t>
            </a:r>
          </a:p>
        </p:txBody>
      </p:sp>
      <p:sp>
        <p:nvSpPr>
          <p:cNvPr id="12" name="TextBox 11"/>
          <p:cNvSpPr txBox="1"/>
          <p:nvPr/>
        </p:nvSpPr>
        <p:spPr>
          <a:xfrm>
            <a:off x="1314450" y="3473711"/>
            <a:ext cx="39433500" cy="2454518"/>
          </a:xfrm>
          <a:prstGeom prst="rect">
            <a:avLst/>
          </a:prstGeom>
          <a:noFill/>
        </p:spPr>
        <p:txBody>
          <a:bodyPr wrap="square" rtlCol="0">
            <a:spAutoFit/>
          </a:bodyPr>
          <a:lstStyle/>
          <a:p>
            <a:pPr algn="ctr"/>
            <a:r>
              <a:rPr lang="en-US" sz="9600" b="1" dirty="0"/>
              <a:t>Fast Parallel Image Edge Detector on NVIDIA GPU</a:t>
            </a:r>
          </a:p>
          <a:p>
            <a:pPr algn="ctr"/>
            <a:r>
              <a:rPr lang="en-US" sz="5750" dirty="0"/>
              <a:t>Faridat Toyin Yusuf</a:t>
            </a:r>
            <a:endParaRPr lang="en-US" sz="8241" dirty="0"/>
          </a:p>
        </p:txBody>
      </p:sp>
      <p:cxnSp>
        <p:nvCxnSpPr>
          <p:cNvPr id="14" name="Straight Connector 13"/>
          <p:cNvCxnSpPr>
            <a:cxnSpLocks/>
          </p:cNvCxnSpPr>
          <p:nvPr/>
        </p:nvCxnSpPr>
        <p:spPr>
          <a:xfrm>
            <a:off x="20970875" y="6251447"/>
            <a:ext cx="0" cy="26101785"/>
          </a:xfrm>
          <a:prstGeom prst="line">
            <a:avLst/>
          </a:prstGeom>
        </p:spPr>
        <p:style>
          <a:lnRef idx="2">
            <a:schemeClr val="accent3"/>
          </a:lnRef>
          <a:fillRef idx="0">
            <a:schemeClr val="accent3"/>
          </a:fillRef>
          <a:effectRef idx="1">
            <a:schemeClr val="accent3"/>
          </a:effectRef>
          <a:fontRef idx="minor">
            <a:schemeClr val="tx1"/>
          </a:fontRef>
        </p:style>
      </p:cxnSp>
      <p:cxnSp>
        <p:nvCxnSpPr>
          <p:cNvPr id="15" name="Straight Connector 14"/>
          <p:cNvCxnSpPr>
            <a:cxnSpLocks/>
          </p:cNvCxnSpPr>
          <p:nvPr/>
        </p:nvCxnSpPr>
        <p:spPr>
          <a:xfrm>
            <a:off x="729172" y="19339679"/>
            <a:ext cx="39780928" cy="0"/>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79B87E61-4481-4D33-AA27-659271D7A3D6}"/>
              </a:ext>
            </a:extLst>
          </p:cNvPr>
          <p:cNvSpPr txBox="1"/>
          <p:nvPr/>
        </p:nvSpPr>
        <p:spPr>
          <a:xfrm>
            <a:off x="3190106" y="16828228"/>
            <a:ext cx="14705337" cy="2123658"/>
          </a:xfrm>
          <a:prstGeom prst="rect">
            <a:avLst/>
          </a:prstGeom>
          <a:solidFill>
            <a:srgbClr val="92D050"/>
          </a:solidFill>
          <a:ln w="38100">
            <a:solidFill>
              <a:srgbClr val="70AC2E"/>
            </a:solidFill>
          </a:ln>
        </p:spPr>
        <p:txBody>
          <a:bodyPr wrap="square" rtlCol="0">
            <a:spAutoFit/>
          </a:bodyPr>
          <a:lstStyle/>
          <a:p>
            <a:pPr algn="ctr"/>
            <a:r>
              <a:rPr lang="en-US" sz="4400" b="1" dirty="0"/>
              <a:t>Goal</a:t>
            </a:r>
          </a:p>
          <a:p>
            <a:pPr algn="ctr"/>
            <a:r>
              <a:rPr lang="en-US" sz="4400" b="1" dirty="0"/>
              <a:t>To create a fast parallel program that detects the edges of objects in an image using the Canny Edge Detection Algorithm </a:t>
            </a:r>
          </a:p>
        </p:txBody>
      </p:sp>
      <p:sp>
        <p:nvSpPr>
          <p:cNvPr id="16" name="TextBox 15">
            <a:extLst>
              <a:ext uri="{FF2B5EF4-FFF2-40B4-BE49-F238E27FC236}">
                <a16:creationId xmlns:a16="http://schemas.microsoft.com/office/drawing/2014/main" id="{D98EDBC4-31DD-4332-97F7-B238F24AFEFE}"/>
              </a:ext>
            </a:extLst>
          </p:cNvPr>
          <p:cNvSpPr txBox="1"/>
          <p:nvPr/>
        </p:nvSpPr>
        <p:spPr>
          <a:xfrm>
            <a:off x="31004035" y="9272348"/>
            <a:ext cx="9861681" cy="8894743"/>
          </a:xfrm>
          <a:prstGeom prst="rect">
            <a:avLst/>
          </a:prstGeom>
          <a:solidFill>
            <a:schemeClr val="bg1">
              <a:lumMod val="75000"/>
            </a:schemeClr>
          </a:solidFill>
          <a:ln w="38100">
            <a:solidFill>
              <a:schemeClr val="bg1">
                <a:lumMod val="50000"/>
              </a:schemeClr>
            </a:solidFill>
          </a:ln>
        </p:spPr>
        <p:txBody>
          <a:bodyPr wrap="square" rtlCol="0">
            <a:spAutoFit/>
          </a:bodyPr>
          <a:lstStyle/>
          <a:p>
            <a:pPr>
              <a:buClr>
                <a:srgbClr val="70AC2E"/>
              </a:buClr>
              <a:buFont typeface="+mj-lt"/>
              <a:buAutoNum type="arabicPeriod"/>
            </a:pPr>
            <a:r>
              <a:rPr lang="en-US" sz="4400" dirty="0">
                <a:solidFill>
                  <a:srgbClr val="639729"/>
                </a:solidFill>
              </a:rPr>
              <a:t> </a:t>
            </a:r>
            <a:r>
              <a:rPr lang="en-US" sz="4400" b="1" dirty="0">
                <a:solidFill>
                  <a:srgbClr val="639729"/>
                </a:solidFill>
              </a:rPr>
              <a:t>Noise Reduction with Gaussian Blur</a:t>
            </a:r>
          </a:p>
          <a:p>
            <a:pPr>
              <a:buClr>
                <a:srgbClr val="70AC2E"/>
              </a:buClr>
            </a:pPr>
            <a:r>
              <a:rPr lang="en-US" sz="4400" dirty="0"/>
              <a:t>Weighted average value of the surrounding pixels in grey scale</a:t>
            </a:r>
          </a:p>
          <a:p>
            <a:pPr marL="742950" indent="-742950">
              <a:buFont typeface="+mj-lt"/>
              <a:buAutoNum type="arabicPeriod" startAt="2"/>
            </a:pPr>
            <a:r>
              <a:rPr lang="en-US" sz="4400" b="1" dirty="0">
                <a:solidFill>
                  <a:srgbClr val="639729"/>
                </a:solidFill>
              </a:rPr>
              <a:t>Gradient Calculation with Sobel Filter </a:t>
            </a:r>
          </a:p>
          <a:p>
            <a:r>
              <a:rPr lang="en-US" sz="4400" dirty="0"/>
              <a:t>Detects edge intensity and direction</a:t>
            </a:r>
          </a:p>
          <a:p>
            <a:pPr marL="742950" indent="-742950">
              <a:buFont typeface="+mj-lt"/>
              <a:buAutoNum type="arabicPeriod" startAt="3"/>
            </a:pPr>
            <a:r>
              <a:rPr lang="en-US" sz="4400" b="1" dirty="0">
                <a:solidFill>
                  <a:srgbClr val="639729"/>
                </a:solidFill>
              </a:rPr>
              <a:t>Non-Maximum Suppression </a:t>
            </a:r>
          </a:p>
          <a:p>
            <a:r>
              <a:rPr lang="en-US" sz="4400" dirty="0"/>
              <a:t>Finds pixels with the maximum value in the edge directions</a:t>
            </a:r>
          </a:p>
          <a:p>
            <a:pPr marL="742950" indent="-742950">
              <a:buFont typeface="+mj-lt"/>
              <a:buAutoNum type="arabicPeriod" startAt="4"/>
            </a:pPr>
            <a:r>
              <a:rPr lang="en-US" sz="4400" b="1" dirty="0">
                <a:solidFill>
                  <a:srgbClr val="639729"/>
                </a:solidFill>
              </a:rPr>
              <a:t>Double Threshold</a:t>
            </a:r>
          </a:p>
          <a:p>
            <a:r>
              <a:rPr lang="en-US" sz="4400" dirty="0"/>
              <a:t>Identifies strong, weak, and non relevant pixels</a:t>
            </a:r>
          </a:p>
          <a:p>
            <a:pPr marL="742950" indent="-742950">
              <a:buFont typeface="+mj-lt"/>
              <a:buAutoNum type="arabicPeriod" startAt="5"/>
            </a:pPr>
            <a:r>
              <a:rPr lang="en-US" sz="4400" b="1" dirty="0">
                <a:solidFill>
                  <a:srgbClr val="639729"/>
                </a:solidFill>
              </a:rPr>
              <a:t>Hysteresi</a:t>
            </a:r>
            <a:r>
              <a:rPr lang="en-US" sz="4400" b="1" dirty="0">
                <a:solidFill>
                  <a:srgbClr val="70AC2E"/>
                </a:solidFill>
              </a:rPr>
              <a:t>s</a:t>
            </a:r>
          </a:p>
          <a:p>
            <a:r>
              <a:rPr lang="en-US" sz="4400" dirty="0"/>
              <a:t>Transforms weak pixels to strong pixels</a:t>
            </a:r>
            <a:endParaRPr lang="en-US" sz="5400" dirty="0"/>
          </a:p>
        </p:txBody>
      </p:sp>
      <p:pic>
        <p:nvPicPr>
          <p:cNvPr id="20" name="Picture 19">
            <a:extLst>
              <a:ext uri="{FF2B5EF4-FFF2-40B4-BE49-F238E27FC236}">
                <a16:creationId xmlns:a16="http://schemas.microsoft.com/office/drawing/2014/main" id="{B5C275DC-F5F7-4D12-9F4F-6809F06ECCF0}"/>
              </a:ext>
            </a:extLst>
          </p:cNvPr>
          <p:cNvPicPr>
            <a:picLocks noChangeAspect="1"/>
          </p:cNvPicPr>
          <p:nvPr/>
        </p:nvPicPr>
        <p:blipFill>
          <a:blip r:embed="rId3"/>
          <a:stretch>
            <a:fillRect/>
          </a:stretch>
        </p:blipFill>
        <p:spPr>
          <a:xfrm>
            <a:off x="492578" y="26853939"/>
            <a:ext cx="3797822" cy="5438410"/>
          </a:xfrm>
          <a:prstGeom prst="rect">
            <a:avLst/>
          </a:prstGeom>
        </p:spPr>
      </p:pic>
      <p:pic>
        <p:nvPicPr>
          <p:cNvPr id="24" name="Picture 2" descr="output_rdj.jpg">
            <a:extLst>
              <a:ext uri="{FF2B5EF4-FFF2-40B4-BE49-F238E27FC236}">
                <a16:creationId xmlns:a16="http://schemas.microsoft.com/office/drawing/2014/main" id="{F24EFEFF-F811-4426-AA7B-5D01B41EB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2217" y="26822451"/>
            <a:ext cx="3776107" cy="5407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041E846-BFAF-4116-9A2E-E1B6236F831A}"/>
              </a:ext>
            </a:extLst>
          </p:cNvPr>
          <p:cNvPicPr>
            <a:picLocks noChangeAspect="1"/>
          </p:cNvPicPr>
          <p:nvPr/>
        </p:nvPicPr>
        <p:blipFill>
          <a:blip r:embed="rId5"/>
          <a:stretch>
            <a:fillRect/>
          </a:stretch>
        </p:blipFill>
        <p:spPr>
          <a:xfrm>
            <a:off x="4632794" y="26847852"/>
            <a:ext cx="3777338" cy="5409076"/>
          </a:xfrm>
          <a:prstGeom prst="rect">
            <a:avLst/>
          </a:prstGeom>
        </p:spPr>
      </p:pic>
      <p:pic>
        <p:nvPicPr>
          <p:cNvPr id="29" name="Picture 28">
            <a:extLst>
              <a:ext uri="{FF2B5EF4-FFF2-40B4-BE49-F238E27FC236}">
                <a16:creationId xmlns:a16="http://schemas.microsoft.com/office/drawing/2014/main" id="{DAA2CC96-8A1E-40D8-8DC8-04290DA5000B}"/>
              </a:ext>
            </a:extLst>
          </p:cNvPr>
          <p:cNvPicPr>
            <a:picLocks noChangeAspect="1"/>
          </p:cNvPicPr>
          <p:nvPr/>
        </p:nvPicPr>
        <p:blipFill>
          <a:blip r:embed="rId6"/>
          <a:stretch>
            <a:fillRect/>
          </a:stretch>
        </p:blipFill>
        <p:spPr>
          <a:xfrm>
            <a:off x="8678200" y="26847852"/>
            <a:ext cx="3776801" cy="5408308"/>
          </a:xfrm>
          <a:prstGeom prst="rect">
            <a:avLst/>
          </a:prstGeom>
        </p:spPr>
      </p:pic>
      <p:pic>
        <p:nvPicPr>
          <p:cNvPr id="31" name="Picture 30">
            <a:extLst>
              <a:ext uri="{FF2B5EF4-FFF2-40B4-BE49-F238E27FC236}">
                <a16:creationId xmlns:a16="http://schemas.microsoft.com/office/drawing/2014/main" id="{D471F3AC-2B80-446D-BFD9-F142E5397E50}"/>
              </a:ext>
            </a:extLst>
          </p:cNvPr>
          <p:cNvPicPr>
            <a:picLocks noChangeAspect="1"/>
          </p:cNvPicPr>
          <p:nvPr/>
        </p:nvPicPr>
        <p:blipFill>
          <a:blip r:embed="rId7"/>
          <a:stretch>
            <a:fillRect/>
          </a:stretch>
        </p:blipFill>
        <p:spPr>
          <a:xfrm>
            <a:off x="12731947" y="26849613"/>
            <a:ext cx="3776802" cy="5407315"/>
          </a:xfrm>
          <a:prstGeom prst="rect">
            <a:avLst/>
          </a:prstGeom>
        </p:spPr>
      </p:pic>
      <p:sp>
        <p:nvSpPr>
          <p:cNvPr id="19" name="TextBox 18">
            <a:extLst>
              <a:ext uri="{FF2B5EF4-FFF2-40B4-BE49-F238E27FC236}">
                <a16:creationId xmlns:a16="http://schemas.microsoft.com/office/drawing/2014/main" id="{0ADF6176-FAF0-4392-AFF1-881865B94868}"/>
              </a:ext>
            </a:extLst>
          </p:cNvPr>
          <p:cNvSpPr txBox="1"/>
          <p:nvPr/>
        </p:nvSpPr>
        <p:spPr>
          <a:xfrm>
            <a:off x="23515512" y="12461165"/>
            <a:ext cx="4572000" cy="923330"/>
          </a:xfrm>
          <a:prstGeom prst="rect">
            <a:avLst/>
          </a:prstGeom>
          <a:solidFill>
            <a:srgbClr val="92D050"/>
          </a:solidFill>
          <a:ln w="38100">
            <a:solidFill>
              <a:srgbClr val="00B050"/>
            </a:solidFill>
          </a:ln>
        </p:spPr>
        <p:txBody>
          <a:bodyPr wrap="square" rtlCol="0">
            <a:spAutoFit/>
          </a:bodyPr>
          <a:lstStyle/>
          <a:p>
            <a:r>
              <a:rPr lang="en-US" sz="5400" dirty="0"/>
              <a:t>OpenCV Library</a:t>
            </a:r>
          </a:p>
        </p:txBody>
      </p:sp>
      <p:sp>
        <p:nvSpPr>
          <p:cNvPr id="33" name="TextBox 32">
            <a:extLst>
              <a:ext uri="{FF2B5EF4-FFF2-40B4-BE49-F238E27FC236}">
                <a16:creationId xmlns:a16="http://schemas.microsoft.com/office/drawing/2014/main" id="{5367E679-21A2-44DD-BD1F-A348EF721910}"/>
              </a:ext>
            </a:extLst>
          </p:cNvPr>
          <p:cNvSpPr txBox="1"/>
          <p:nvPr/>
        </p:nvSpPr>
        <p:spPr>
          <a:xfrm>
            <a:off x="22557889" y="13335000"/>
            <a:ext cx="6423893" cy="769441"/>
          </a:xfrm>
          <a:prstGeom prst="rect">
            <a:avLst/>
          </a:prstGeom>
          <a:solidFill>
            <a:schemeClr val="bg1">
              <a:lumMod val="75000"/>
            </a:schemeClr>
          </a:solidFill>
          <a:ln w="57150">
            <a:solidFill>
              <a:schemeClr val="bg1">
                <a:lumMod val="50000"/>
              </a:schemeClr>
            </a:solidFill>
          </a:ln>
        </p:spPr>
        <p:txBody>
          <a:bodyPr wrap="square" rtlCol="0">
            <a:spAutoFit/>
          </a:bodyPr>
          <a:lstStyle/>
          <a:p>
            <a:r>
              <a:rPr lang="en-US" sz="4400" dirty="0"/>
              <a:t>Read and write image data</a:t>
            </a:r>
          </a:p>
        </p:txBody>
      </p:sp>
      <p:sp>
        <p:nvSpPr>
          <p:cNvPr id="34" name="TextBox 33">
            <a:extLst>
              <a:ext uri="{FF2B5EF4-FFF2-40B4-BE49-F238E27FC236}">
                <a16:creationId xmlns:a16="http://schemas.microsoft.com/office/drawing/2014/main" id="{2F9B1014-4106-497F-A461-960D3EE48CA3}"/>
              </a:ext>
            </a:extLst>
          </p:cNvPr>
          <p:cNvSpPr txBox="1"/>
          <p:nvPr/>
        </p:nvSpPr>
        <p:spPr>
          <a:xfrm>
            <a:off x="23375054" y="8318531"/>
            <a:ext cx="5029200" cy="923330"/>
          </a:xfrm>
          <a:prstGeom prst="rect">
            <a:avLst/>
          </a:prstGeom>
          <a:solidFill>
            <a:srgbClr val="92D050"/>
          </a:solidFill>
          <a:ln w="38100">
            <a:solidFill>
              <a:srgbClr val="00B050"/>
            </a:solidFill>
          </a:ln>
        </p:spPr>
        <p:txBody>
          <a:bodyPr wrap="square" rtlCol="0">
            <a:spAutoFit/>
          </a:bodyPr>
          <a:lstStyle/>
          <a:p>
            <a:r>
              <a:rPr lang="en-US" sz="5400" dirty="0"/>
              <a:t>Discovery Cluster</a:t>
            </a:r>
          </a:p>
        </p:txBody>
      </p:sp>
      <p:sp>
        <p:nvSpPr>
          <p:cNvPr id="35" name="TextBox 34">
            <a:extLst>
              <a:ext uri="{FF2B5EF4-FFF2-40B4-BE49-F238E27FC236}">
                <a16:creationId xmlns:a16="http://schemas.microsoft.com/office/drawing/2014/main" id="{856F20EC-C5C8-4970-A822-769B702E8FE5}"/>
              </a:ext>
            </a:extLst>
          </p:cNvPr>
          <p:cNvSpPr txBox="1"/>
          <p:nvPr/>
        </p:nvSpPr>
        <p:spPr>
          <a:xfrm>
            <a:off x="24277512" y="15849012"/>
            <a:ext cx="3048000" cy="923330"/>
          </a:xfrm>
          <a:prstGeom prst="rect">
            <a:avLst/>
          </a:prstGeom>
          <a:solidFill>
            <a:srgbClr val="92D050"/>
          </a:solidFill>
          <a:ln w="38100">
            <a:solidFill>
              <a:srgbClr val="00B050"/>
            </a:solidFill>
          </a:ln>
        </p:spPr>
        <p:txBody>
          <a:bodyPr wrap="square" rtlCol="0">
            <a:spAutoFit/>
          </a:bodyPr>
          <a:lstStyle/>
          <a:p>
            <a:r>
              <a:rPr lang="en-US" sz="5400" dirty="0"/>
              <a:t>CUDA C++</a:t>
            </a:r>
          </a:p>
        </p:txBody>
      </p:sp>
      <p:sp>
        <p:nvSpPr>
          <p:cNvPr id="37" name="TextBox 36">
            <a:extLst>
              <a:ext uri="{FF2B5EF4-FFF2-40B4-BE49-F238E27FC236}">
                <a16:creationId xmlns:a16="http://schemas.microsoft.com/office/drawing/2014/main" id="{56FF96D7-EF2D-443A-86AE-4891E42748E9}"/>
              </a:ext>
            </a:extLst>
          </p:cNvPr>
          <p:cNvSpPr txBox="1"/>
          <p:nvPr/>
        </p:nvSpPr>
        <p:spPr>
          <a:xfrm>
            <a:off x="21988510" y="9234642"/>
            <a:ext cx="7802287" cy="1446550"/>
          </a:xfrm>
          <a:prstGeom prst="rect">
            <a:avLst/>
          </a:prstGeom>
          <a:solidFill>
            <a:schemeClr val="bg1">
              <a:lumMod val="75000"/>
            </a:schemeClr>
          </a:solidFill>
          <a:ln w="38100">
            <a:solidFill>
              <a:schemeClr val="bg1">
                <a:lumMod val="50000"/>
              </a:schemeClr>
            </a:solidFill>
          </a:ln>
        </p:spPr>
        <p:txBody>
          <a:bodyPr wrap="square" rtlCol="0">
            <a:spAutoFit/>
          </a:bodyPr>
          <a:lstStyle/>
          <a:p>
            <a:pPr algn="ctr"/>
            <a:r>
              <a:rPr lang="en-US" sz="4400" dirty="0"/>
              <a:t>NVIDIA GPU (Graphics Processing Unit) and CUDA Toolkit</a:t>
            </a:r>
          </a:p>
        </p:txBody>
      </p:sp>
      <p:sp>
        <p:nvSpPr>
          <p:cNvPr id="38" name="TextBox 37">
            <a:extLst>
              <a:ext uri="{FF2B5EF4-FFF2-40B4-BE49-F238E27FC236}">
                <a16:creationId xmlns:a16="http://schemas.microsoft.com/office/drawing/2014/main" id="{2E567597-7A91-4B9D-B173-477950904FC7}"/>
              </a:ext>
            </a:extLst>
          </p:cNvPr>
          <p:cNvSpPr txBox="1"/>
          <p:nvPr/>
        </p:nvSpPr>
        <p:spPr>
          <a:xfrm>
            <a:off x="21858068" y="16649978"/>
            <a:ext cx="7823533" cy="1569660"/>
          </a:xfrm>
          <a:prstGeom prst="rect">
            <a:avLst/>
          </a:prstGeom>
          <a:solidFill>
            <a:schemeClr val="bg1">
              <a:lumMod val="75000"/>
            </a:schemeClr>
          </a:solidFill>
          <a:ln w="38100">
            <a:solidFill>
              <a:schemeClr val="bg1">
                <a:lumMod val="50000"/>
              </a:schemeClr>
            </a:solidFill>
          </a:ln>
        </p:spPr>
        <p:txBody>
          <a:bodyPr wrap="square" rtlCol="0">
            <a:spAutoFit/>
          </a:bodyPr>
          <a:lstStyle/>
          <a:p>
            <a:pPr algn="ctr"/>
            <a:r>
              <a:rPr lang="en-US" sz="4800" dirty="0"/>
              <a:t>Implement Canny Edge Detection Algorithm in parallel</a:t>
            </a:r>
          </a:p>
        </p:txBody>
      </p:sp>
      <p:sp>
        <p:nvSpPr>
          <p:cNvPr id="39" name="Arrow: Down 38">
            <a:extLst>
              <a:ext uri="{FF2B5EF4-FFF2-40B4-BE49-F238E27FC236}">
                <a16:creationId xmlns:a16="http://schemas.microsoft.com/office/drawing/2014/main" id="{D80BE9F2-AC38-4250-9E51-D69A4996032A}"/>
              </a:ext>
            </a:extLst>
          </p:cNvPr>
          <p:cNvSpPr/>
          <p:nvPr/>
        </p:nvSpPr>
        <p:spPr>
          <a:xfrm>
            <a:off x="25285948" y="10968449"/>
            <a:ext cx="1047046" cy="1168944"/>
          </a:xfrm>
          <a:prstGeom prst="downArrow">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92D050"/>
                </a:solidFill>
              </a:ln>
              <a:solidFill>
                <a:srgbClr val="92D050"/>
              </a:solidFill>
            </a:endParaRPr>
          </a:p>
        </p:txBody>
      </p:sp>
      <p:sp>
        <p:nvSpPr>
          <p:cNvPr id="40" name="Arrow: Down 39">
            <a:extLst>
              <a:ext uri="{FF2B5EF4-FFF2-40B4-BE49-F238E27FC236}">
                <a16:creationId xmlns:a16="http://schemas.microsoft.com/office/drawing/2014/main" id="{B4A2951F-0B91-483B-AF58-3EA71C5DE8A9}"/>
              </a:ext>
            </a:extLst>
          </p:cNvPr>
          <p:cNvSpPr/>
          <p:nvPr/>
        </p:nvSpPr>
        <p:spPr>
          <a:xfrm>
            <a:off x="25246312" y="14375856"/>
            <a:ext cx="1047046" cy="1168944"/>
          </a:xfrm>
          <a:prstGeom prst="downArrow">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92D050"/>
                </a:solidFill>
              </a:ln>
              <a:solidFill>
                <a:srgbClr val="92D050"/>
              </a:solidFill>
            </a:endParaRPr>
          </a:p>
        </p:txBody>
      </p:sp>
      <p:sp>
        <p:nvSpPr>
          <p:cNvPr id="42" name="TextBox 41">
            <a:extLst>
              <a:ext uri="{FF2B5EF4-FFF2-40B4-BE49-F238E27FC236}">
                <a16:creationId xmlns:a16="http://schemas.microsoft.com/office/drawing/2014/main" id="{8171EE13-99D5-43F9-B46C-7C300587EF93}"/>
              </a:ext>
            </a:extLst>
          </p:cNvPr>
          <p:cNvSpPr txBox="1"/>
          <p:nvPr/>
        </p:nvSpPr>
        <p:spPr>
          <a:xfrm>
            <a:off x="31232371" y="8364406"/>
            <a:ext cx="9405008" cy="923330"/>
          </a:xfrm>
          <a:prstGeom prst="rect">
            <a:avLst/>
          </a:prstGeom>
          <a:solidFill>
            <a:srgbClr val="92D050"/>
          </a:solidFill>
          <a:ln w="38100">
            <a:solidFill>
              <a:srgbClr val="00B050"/>
            </a:solidFill>
          </a:ln>
        </p:spPr>
        <p:txBody>
          <a:bodyPr wrap="square" rtlCol="0">
            <a:spAutoFit/>
          </a:bodyPr>
          <a:lstStyle/>
          <a:p>
            <a:r>
              <a:rPr lang="en-US" sz="5400" dirty="0"/>
              <a:t>Canny Edge Detection Algorithm</a:t>
            </a:r>
          </a:p>
        </p:txBody>
      </p:sp>
      <p:sp>
        <p:nvSpPr>
          <p:cNvPr id="43" name="TextBox 42">
            <a:extLst>
              <a:ext uri="{FF2B5EF4-FFF2-40B4-BE49-F238E27FC236}">
                <a16:creationId xmlns:a16="http://schemas.microsoft.com/office/drawing/2014/main" id="{3C9455BF-00C3-43ED-926C-FCB2721FD1D6}"/>
              </a:ext>
            </a:extLst>
          </p:cNvPr>
          <p:cNvSpPr txBox="1"/>
          <p:nvPr/>
        </p:nvSpPr>
        <p:spPr>
          <a:xfrm>
            <a:off x="1492201" y="25984200"/>
            <a:ext cx="2149749" cy="769441"/>
          </a:xfrm>
          <a:prstGeom prst="rect">
            <a:avLst/>
          </a:prstGeom>
          <a:noFill/>
        </p:spPr>
        <p:txBody>
          <a:bodyPr wrap="square" rtlCol="0">
            <a:spAutoFit/>
          </a:bodyPr>
          <a:lstStyle/>
          <a:p>
            <a:r>
              <a:rPr lang="en-US" sz="4400" b="1" dirty="0">
                <a:solidFill>
                  <a:srgbClr val="639729"/>
                </a:solidFill>
              </a:rPr>
              <a:t>Original</a:t>
            </a:r>
          </a:p>
        </p:txBody>
      </p:sp>
      <p:sp>
        <p:nvSpPr>
          <p:cNvPr id="44" name="TextBox 43">
            <a:extLst>
              <a:ext uri="{FF2B5EF4-FFF2-40B4-BE49-F238E27FC236}">
                <a16:creationId xmlns:a16="http://schemas.microsoft.com/office/drawing/2014/main" id="{B162011D-8B2C-4C62-BB0F-D570A3A8D75D}"/>
              </a:ext>
            </a:extLst>
          </p:cNvPr>
          <p:cNvSpPr txBox="1"/>
          <p:nvPr/>
        </p:nvSpPr>
        <p:spPr>
          <a:xfrm>
            <a:off x="4783052" y="25984200"/>
            <a:ext cx="3457249" cy="769441"/>
          </a:xfrm>
          <a:prstGeom prst="rect">
            <a:avLst/>
          </a:prstGeom>
          <a:noFill/>
        </p:spPr>
        <p:txBody>
          <a:bodyPr wrap="square" rtlCol="0">
            <a:spAutoFit/>
          </a:bodyPr>
          <a:lstStyle/>
          <a:p>
            <a:r>
              <a:rPr lang="en-US" sz="4400" b="1" dirty="0">
                <a:solidFill>
                  <a:srgbClr val="639729"/>
                </a:solidFill>
              </a:rPr>
              <a:t>Gaussian Blur</a:t>
            </a:r>
          </a:p>
        </p:txBody>
      </p:sp>
      <p:sp>
        <p:nvSpPr>
          <p:cNvPr id="45" name="TextBox 44">
            <a:extLst>
              <a:ext uri="{FF2B5EF4-FFF2-40B4-BE49-F238E27FC236}">
                <a16:creationId xmlns:a16="http://schemas.microsoft.com/office/drawing/2014/main" id="{B8EE155E-35FF-4492-BE87-3C6B6BBEFDDC}"/>
              </a:ext>
            </a:extLst>
          </p:cNvPr>
          <p:cNvSpPr txBox="1"/>
          <p:nvPr/>
        </p:nvSpPr>
        <p:spPr>
          <a:xfrm>
            <a:off x="9070198" y="26033981"/>
            <a:ext cx="2945154" cy="769441"/>
          </a:xfrm>
          <a:prstGeom prst="rect">
            <a:avLst/>
          </a:prstGeom>
          <a:noFill/>
        </p:spPr>
        <p:txBody>
          <a:bodyPr wrap="square" rtlCol="0">
            <a:spAutoFit/>
          </a:bodyPr>
          <a:lstStyle/>
          <a:p>
            <a:r>
              <a:rPr lang="en-US" sz="4400" b="1" dirty="0">
                <a:solidFill>
                  <a:srgbClr val="639729"/>
                </a:solidFill>
              </a:rPr>
              <a:t>Sobel Filter</a:t>
            </a:r>
          </a:p>
        </p:txBody>
      </p:sp>
      <p:sp>
        <p:nvSpPr>
          <p:cNvPr id="46" name="TextBox 45">
            <a:extLst>
              <a:ext uri="{FF2B5EF4-FFF2-40B4-BE49-F238E27FC236}">
                <a16:creationId xmlns:a16="http://schemas.microsoft.com/office/drawing/2014/main" id="{27C1945D-8473-4DA2-85D6-C067A590A573}"/>
              </a:ext>
            </a:extLst>
          </p:cNvPr>
          <p:cNvSpPr txBox="1"/>
          <p:nvPr/>
        </p:nvSpPr>
        <p:spPr>
          <a:xfrm>
            <a:off x="12989124" y="25401302"/>
            <a:ext cx="3246826" cy="1446550"/>
          </a:xfrm>
          <a:prstGeom prst="rect">
            <a:avLst/>
          </a:prstGeom>
          <a:noFill/>
        </p:spPr>
        <p:txBody>
          <a:bodyPr wrap="square" rtlCol="0">
            <a:spAutoFit/>
          </a:bodyPr>
          <a:lstStyle/>
          <a:p>
            <a:pPr algn="ctr"/>
            <a:r>
              <a:rPr lang="en-US" sz="4400" b="1" dirty="0">
                <a:solidFill>
                  <a:srgbClr val="639729"/>
                </a:solidFill>
              </a:rPr>
              <a:t>Non-Max Suppression</a:t>
            </a:r>
          </a:p>
        </p:txBody>
      </p:sp>
      <p:sp>
        <p:nvSpPr>
          <p:cNvPr id="47" name="TextBox 46">
            <a:extLst>
              <a:ext uri="{FF2B5EF4-FFF2-40B4-BE49-F238E27FC236}">
                <a16:creationId xmlns:a16="http://schemas.microsoft.com/office/drawing/2014/main" id="{FC4D6690-E5C5-49FF-AEB6-53D3A4864217}"/>
              </a:ext>
            </a:extLst>
          </p:cNvPr>
          <p:cNvSpPr txBox="1"/>
          <p:nvPr/>
        </p:nvSpPr>
        <p:spPr>
          <a:xfrm>
            <a:off x="16878300" y="25401302"/>
            <a:ext cx="3615362" cy="1446550"/>
          </a:xfrm>
          <a:prstGeom prst="rect">
            <a:avLst/>
          </a:prstGeom>
          <a:noFill/>
        </p:spPr>
        <p:txBody>
          <a:bodyPr wrap="square" rtlCol="0">
            <a:spAutoFit/>
          </a:bodyPr>
          <a:lstStyle/>
          <a:p>
            <a:pPr algn="ctr"/>
            <a:r>
              <a:rPr lang="en-US" sz="4400" b="1" dirty="0">
                <a:solidFill>
                  <a:srgbClr val="639729"/>
                </a:solidFill>
              </a:rPr>
              <a:t>Thresholding and Hysteresis</a:t>
            </a:r>
          </a:p>
        </p:txBody>
      </p:sp>
      <p:sp>
        <p:nvSpPr>
          <p:cNvPr id="48" name="TextBox 47">
            <a:extLst>
              <a:ext uri="{FF2B5EF4-FFF2-40B4-BE49-F238E27FC236}">
                <a16:creationId xmlns:a16="http://schemas.microsoft.com/office/drawing/2014/main" id="{4B0948C5-0E6E-4CD4-AAD2-BC3D1EDAAF16}"/>
              </a:ext>
            </a:extLst>
          </p:cNvPr>
          <p:cNvSpPr txBox="1"/>
          <p:nvPr/>
        </p:nvSpPr>
        <p:spPr>
          <a:xfrm>
            <a:off x="14884405" y="20629942"/>
            <a:ext cx="5602069" cy="2862322"/>
          </a:xfrm>
          <a:prstGeom prst="rect">
            <a:avLst/>
          </a:prstGeom>
          <a:solidFill>
            <a:srgbClr val="92D050"/>
          </a:solidFill>
          <a:ln w="38100">
            <a:solidFill>
              <a:srgbClr val="70AC2E"/>
            </a:solidFill>
          </a:ln>
        </p:spPr>
        <p:txBody>
          <a:bodyPr wrap="square" rtlCol="0">
            <a:spAutoFit/>
          </a:bodyPr>
          <a:lstStyle/>
          <a:p>
            <a:pPr algn="ctr"/>
            <a:r>
              <a:rPr lang="en-US" sz="3600" dirty="0"/>
              <a:t>*Used NVIDIA Profiler to identify what to optimize. Made optimizations to improve memory throughput and kernel overlap</a:t>
            </a:r>
          </a:p>
        </p:txBody>
      </p:sp>
    </p:spTree>
    <p:extLst>
      <p:ext uri="{BB962C8B-B14F-4D97-AF65-F5344CB8AC3E}">
        <p14:creationId xmlns:p14="http://schemas.microsoft.com/office/powerpoint/2010/main" val="306476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4186</TotalTime>
  <Words>709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Todor Kiryazov</dc:creator>
  <cp:lastModifiedBy>Toyin Yusuf</cp:lastModifiedBy>
  <cp:revision>122</cp:revision>
  <dcterms:created xsi:type="dcterms:W3CDTF">2012-02-02T18:01:45Z</dcterms:created>
  <dcterms:modified xsi:type="dcterms:W3CDTF">2020-03-23T23:48:33Z</dcterms:modified>
</cp:coreProperties>
</file>