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5" d="100"/>
          <a:sy n="75"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257712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364755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521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878874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002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311853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2448356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358450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95842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9C7C-4DA5-4A97-8939-F861890143F4}" type="datetimeFigureOut">
              <a:rPr lang="en-NG" smtClean="0"/>
              <a:t>01/10/2023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322062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69C7C-4DA5-4A97-8939-F861890143F4}" type="datetimeFigureOut">
              <a:rPr lang="en-NG" smtClean="0"/>
              <a:t>01/10/2023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8527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69C7C-4DA5-4A97-8939-F861890143F4}" type="datetimeFigureOut">
              <a:rPr lang="en-NG" smtClean="0"/>
              <a:t>01/10/2023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112448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69C7C-4DA5-4A97-8939-F861890143F4}" type="datetimeFigureOut">
              <a:rPr lang="en-NG" smtClean="0"/>
              <a:t>01/10/2023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119592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69C7C-4DA5-4A97-8939-F861890143F4}" type="datetimeFigureOut">
              <a:rPr lang="en-NG" smtClean="0"/>
              <a:t>01/10/2023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32431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69C7C-4DA5-4A97-8939-F861890143F4}" type="datetimeFigureOut">
              <a:rPr lang="en-NG" smtClean="0"/>
              <a:t>01/10/2023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EF302F1-758E-4D00-979C-007D1433E709}" type="slidenum">
              <a:rPr lang="en-NG" smtClean="0"/>
              <a:t>‹#›</a:t>
            </a:fld>
            <a:endParaRPr lang="en-NG"/>
          </a:p>
        </p:txBody>
      </p:sp>
    </p:spTree>
    <p:extLst>
      <p:ext uri="{BB962C8B-B14F-4D97-AF65-F5344CB8AC3E}">
        <p14:creationId xmlns:p14="http://schemas.microsoft.com/office/powerpoint/2010/main" val="391918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EF302F1-758E-4D00-979C-007D1433E709}" type="slidenum">
              <a:rPr lang="en-NG" smtClean="0"/>
              <a:t>‹#›</a:t>
            </a:fld>
            <a:endParaRPr lang="en-NG"/>
          </a:p>
        </p:txBody>
      </p:sp>
      <p:sp>
        <p:nvSpPr>
          <p:cNvPr id="5" name="Date Placeholder 4"/>
          <p:cNvSpPr>
            <a:spLocks noGrp="1"/>
          </p:cNvSpPr>
          <p:nvPr>
            <p:ph type="dt" sz="half" idx="10"/>
          </p:nvPr>
        </p:nvSpPr>
        <p:spPr/>
        <p:txBody>
          <a:bodyPr/>
          <a:lstStyle/>
          <a:p>
            <a:fld id="{61169C7C-4DA5-4A97-8939-F861890143F4}" type="datetimeFigureOut">
              <a:rPr lang="en-NG" smtClean="0"/>
              <a:t>01/10/2023</a:t>
            </a:fld>
            <a:endParaRPr lang="en-NG"/>
          </a:p>
        </p:txBody>
      </p:sp>
    </p:spTree>
    <p:extLst>
      <p:ext uri="{BB962C8B-B14F-4D97-AF65-F5344CB8AC3E}">
        <p14:creationId xmlns:p14="http://schemas.microsoft.com/office/powerpoint/2010/main" val="289281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169C7C-4DA5-4A97-8939-F861890143F4}" type="datetimeFigureOut">
              <a:rPr lang="en-NG" smtClean="0"/>
              <a:t>01/10/2023</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F302F1-758E-4D00-979C-007D1433E709}" type="slidenum">
              <a:rPr lang="en-NG" smtClean="0"/>
              <a:t>‹#›</a:t>
            </a:fld>
            <a:endParaRPr lang="en-NG"/>
          </a:p>
        </p:txBody>
      </p:sp>
    </p:spTree>
    <p:extLst>
      <p:ext uri="{BB962C8B-B14F-4D97-AF65-F5344CB8AC3E}">
        <p14:creationId xmlns:p14="http://schemas.microsoft.com/office/powerpoint/2010/main" val="193928947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4688-3FDE-CE1E-F798-7B6DA46AEEDE}"/>
              </a:ext>
            </a:extLst>
          </p:cNvPr>
          <p:cNvSpPr>
            <a:spLocks noGrp="1"/>
          </p:cNvSpPr>
          <p:nvPr>
            <p:ph type="ctrTitle"/>
          </p:nvPr>
        </p:nvSpPr>
        <p:spPr>
          <a:xfrm>
            <a:off x="245327" y="172995"/>
            <a:ext cx="9516511" cy="2051222"/>
          </a:xfrm>
        </p:spPr>
        <p:txBody>
          <a:bodyPr>
            <a:normAutofit/>
          </a:bodyPr>
          <a:lstStyle/>
          <a:p>
            <a:r>
              <a:rPr lang="en-US" sz="3600" dirty="0">
                <a:latin typeface="Söhne"/>
              </a:rPr>
              <a:t>Data Analysis Approach for Customer Targeting</a:t>
            </a:r>
            <a:br>
              <a:rPr lang="en-US" sz="3600" b="0" i="0" dirty="0">
                <a:solidFill>
                  <a:srgbClr val="374151"/>
                </a:solidFill>
                <a:effectLst/>
                <a:latin typeface="Söhne"/>
              </a:rPr>
            </a:br>
            <a:endParaRPr lang="en-NG" sz="3600" dirty="0"/>
          </a:p>
        </p:txBody>
      </p:sp>
      <p:sp>
        <p:nvSpPr>
          <p:cNvPr id="3" name="Subtitle 2">
            <a:extLst>
              <a:ext uri="{FF2B5EF4-FFF2-40B4-BE49-F238E27FC236}">
                <a16:creationId xmlns:a16="http://schemas.microsoft.com/office/drawing/2014/main" id="{7A4071C9-CCBC-8933-495A-8B7CA410224A}"/>
              </a:ext>
            </a:extLst>
          </p:cNvPr>
          <p:cNvSpPr>
            <a:spLocks noGrp="1"/>
          </p:cNvSpPr>
          <p:nvPr>
            <p:ph type="subTitle" idx="1"/>
          </p:nvPr>
        </p:nvSpPr>
        <p:spPr>
          <a:xfrm>
            <a:off x="505793" y="2408663"/>
            <a:ext cx="6400800" cy="2484613"/>
          </a:xfrm>
        </p:spPr>
        <p:txBody>
          <a:bodyPr>
            <a:normAutofit fontScale="55000" lnSpcReduction="20000"/>
          </a:bodyPr>
          <a:lstStyle/>
          <a:p>
            <a:r>
              <a:rPr lang="en-US" sz="8700" b="0" i="0" dirty="0">
                <a:solidFill>
                  <a:schemeClr val="tx1"/>
                </a:solidFill>
                <a:effectLst/>
                <a:latin typeface="Söhne"/>
              </a:rPr>
              <a:t>Sprocket Central Pty Ltd </a:t>
            </a:r>
          </a:p>
          <a:p>
            <a:r>
              <a:rPr lang="en-US" sz="5800" b="0" i="0" dirty="0">
                <a:solidFill>
                  <a:schemeClr val="tx1"/>
                </a:solidFill>
                <a:effectLst/>
                <a:latin typeface="Söhne"/>
              </a:rPr>
              <a:t>The analytics Team</a:t>
            </a:r>
          </a:p>
          <a:p>
            <a:r>
              <a:rPr lang="en-US" sz="5800" dirty="0">
                <a:solidFill>
                  <a:schemeClr val="tx1"/>
                </a:solidFill>
                <a:latin typeface="Söhne"/>
              </a:rPr>
              <a:t>Oloruntoba </a:t>
            </a:r>
            <a:r>
              <a:rPr lang="en-US" sz="5800" dirty="0" err="1">
                <a:solidFill>
                  <a:schemeClr val="tx1"/>
                </a:solidFill>
                <a:latin typeface="Söhne"/>
              </a:rPr>
              <a:t>Oluwatoyin</a:t>
            </a:r>
            <a:endParaRPr lang="en-US" sz="5800" b="0" i="0" dirty="0">
              <a:solidFill>
                <a:schemeClr val="tx1"/>
              </a:solidFill>
              <a:effectLst/>
              <a:latin typeface="Söhne"/>
            </a:endParaRPr>
          </a:p>
          <a:p>
            <a:endParaRPr lang="en-US" dirty="0">
              <a:solidFill>
                <a:srgbClr val="374151"/>
              </a:solidFill>
              <a:latin typeface="Söhne"/>
            </a:endParaRPr>
          </a:p>
        </p:txBody>
      </p:sp>
    </p:spTree>
    <p:extLst>
      <p:ext uri="{BB962C8B-B14F-4D97-AF65-F5344CB8AC3E}">
        <p14:creationId xmlns:p14="http://schemas.microsoft.com/office/powerpoint/2010/main" val="38981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9220-157A-D1D4-79A3-289B0AFB2F02}"/>
              </a:ext>
            </a:extLst>
          </p:cNvPr>
          <p:cNvSpPr>
            <a:spLocks noGrp="1"/>
          </p:cNvSpPr>
          <p:nvPr>
            <p:ph type="title"/>
          </p:nvPr>
        </p:nvSpPr>
        <p:spPr>
          <a:xfrm>
            <a:off x="684211" y="200723"/>
            <a:ext cx="8995047" cy="1115122"/>
          </a:xfrm>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1B7BFB66-FCCE-B440-2232-5F1FC0C26527}"/>
              </a:ext>
            </a:extLst>
          </p:cNvPr>
          <p:cNvSpPr>
            <a:spLocks noGrp="1"/>
          </p:cNvSpPr>
          <p:nvPr>
            <p:ph idx="1"/>
          </p:nvPr>
        </p:nvSpPr>
        <p:spPr>
          <a:xfrm>
            <a:off x="684211" y="2007220"/>
            <a:ext cx="10556217" cy="3858321"/>
          </a:xfrm>
        </p:spPr>
        <p:txBody>
          <a:bodyPr>
            <a:noAutofit/>
          </a:bodyPr>
          <a:lstStyle/>
          <a:p>
            <a:r>
              <a:rPr lang="en-US" sz="3200" b="0" i="0" dirty="0">
                <a:effectLst/>
                <a:latin typeface="Söhne"/>
              </a:rPr>
              <a:t>Sprocket Central Pty Ltd, a trusted partner of KPMG, specializes in offering high-quality bicycles and cycling accessories. To enhance their business and marketing strategies, Sprocket Central aims to leverage their existing customer dataset. The objective is to identify key customer segments, understand their behavior, and ultimately drive more value for the organization.</a:t>
            </a:r>
          </a:p>
          <a:p>
            <a:pPr marL="0" indent="0">
              <a:buNone/>
            </a:pPr>
            <a:endParaRPr lang="en-NG" sz="1800" dirty="0"/>
          </a:p>
        </p:txBody>
      </p:sp>
    </p:spTree>
    <p:extLst>
      <p:ext uri="{BB962C8B-B14F-4D97-AF65-F5344CB8AC3E}">
        <p14:creationId xmlns:p14="http://schemas.microsoft.com/office/powerpoint/2010/main" val="342593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27A6-05B4-3105-4C8A-7CB4F2D0E131}"/>
              </a:ext>
            </a:extLst>
          </p:cNvPr>
          <p:cNvSpPr>
            <a:spLocks noGrp="1"/>
          </p:cNvSpPr>
          <p:nvPr>
            <p:ph type="title"/>
          </p:nvPr>
        </p:nvSpPr>
        <p:spPr/>
        <p:txBody>
          <a:bodyPr/>
          <a:lstStyle/>
          <a:p>
            <a:r>
              <a:rPr lang="en-US" dirty="0"/>
              <a:t>Phases</a:t>
            </a:r>
            <a:endParaRPr lang="en-NG" dirty="0"/>
          </a:p>
        </p:txBody>
      </p:sp>
      <p:sp>
        <p:nvSpPr>
          <p:cNvPr id="3" name="Content Placeholder 2">
            <a:extLst>
              <a:ext uri="{FF2B5EF4-FFF2-40B4-BE49-F238E27FC236}">
                <a16:creationId xmlns:a16="http://schemas.microsoft.com/office/drawing/2014/main" id="{781B4D62-D463-9880-999B-F5A7450D5774}"/>
              </a:ext>
            </a:extLst>
          </p:cNvPr>
          <p:cNvSpPr>
            <a:spLocks noGrp="1"/>
          </p:cNvSpPr>
          <p:nvPr>
            <p:ph idx="1"/>
          </p:nvPr>
        </p:nvSpPr>
        <p:spPr/>
        <p:txBody>
          <a:bodyPr>
            <a:normAutofit/>
          </a:bodyPr>
          <a:lstStyle/>
          <a:p>
            <a:r>
              <a:rPr lang="en-US" sz="3200" dirty="0"/>
              <a:t>Date Exploration</a:t>
            </a:r>
          </a:p>
          <a:p>
            <a:r>
              <a:rPr lang="en-US" sz="3200" dirty="0"/>
              <a:t>Model Development</a:t>
            </a:r>
          </a:p>
          <a:p>
            <a:r>
              <a:rPr lang="en-US" sz="3200" dirty="0"/>
              <a:t>Interpretation</a:t>
            </a:r>
            <a:endParaRPr lang="en-NG" sz="3200" dirty="0"/>
          </a:p>
        </p:txBody>
      </p:sp>
    </p:spTree>
    <p:extLst>
      <p:ext uri="{BB962C8B-B14F-4D97-AF65-F5344CB8AC3E}">
        <p14:creationId xmlns:p14="http://schemas.microsoft.com/office/powerpoint/2010/main" val="249855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7996-3A0F-6A66-D2D0-0734E4DE5976}"/>
              </a:ext>
            </a:extLst>
          </p:cNvPr>
          <p:cNvSpPr>
            <a:spLocks noGrp="1"/>
          </p:cNvSpPr>
          <p:nvPr>
            <p:ph type="title"/>
          </p:nvPr>
        </p:nvSpPr>
        <p:spPr>
          <a:xfrm>
            <a:off x="3207834" y="184510"/>
            <a:ext cx="8610600" cy="1293028"/>
          </a:xfrm>
        </p:spPr>
        <p:txBody>
          <a:bodyPr/>
          <a:lstStyle/>
          <a:p>
            <a:r>
              <a:rPr lang="en-US" dirty="0"/>
              <a:t>Data Exploration</a:t>
            </a:r>
            <a:endParaRPr lang="en-NG" dirty="0"/>
          </a:p>
        </p:txBody>
      </p:sp>
      <p:sp>
        <p:nvSpPr>
          <p:cNvPr id="3" name="Content Placeholder 2">
            <a:extLst>
              <a:ext uri="{FF2B5EF4-FFF2-40B4-BE49-F238E27FC236}">
                <a16:creationId xmlns:a16="http://schemas.microsoft.com/office/drawing/2014/main" id="{29F4138B-E5CD-7D7D-F6E2-3CA35193987D}"/>
              </a:ext>
            </a:extLst>
          </p:cNvPr>
          <p:cNvSpPr>
            <a:spLocks noGrp="1"/>
          </p:cNvSpPr>
          <p:nvPr>
            <p:ph idx="1"/>
          </p:nvPr>
        </p:nvSpPr>
        <p:spPr>
          <a:xfrm>
            <a:off x="685800" y="1477539"/>
            <a:ext cx="10820400" cy="5195951"/>
          </a:xfrm>
        </p:spPr>
        <p:txBody>
          <a:bodyPr>
            <a:normAutofit fontScale="62500" lnSpcReduction="20000"/>
          </a:bodyPr>
          <a:lstStyle/>
          <a:p>
            <a:pPr algn="l"/>
            <a:r>
              <a:rPr lang="en-US" sz="2800" b="0" i="0" dirty="0">
                <a:solidFill>
                  <a:srgbClr val="374151"/>
                </a:solidFill>
                <a:effectLst/>
                <a:latin typeface="Söhne"/>
              </a:rPr>
              <a:t>In this phase, our strategy is to thoroughly understand and prepare the data for analysis. We will ensure data quality and completeness, perform necessary feature engineering, and set the stage for subsequent modeling.</a:t>
            </a:r>
          </a:p>
          <a:p>
            <a:pPr algn="l">
              <a:buFont typeface="+mj-lt"/>
              <a:buAutoNum type="arabicPeriod"/>
            </a:pPr>
            <a:r>
              <a:rPr lang="en-US" sz="2800" b="1" i="0" dirty="0">
                <a:solidFill>
                  <a:srgbClr val="374151"/>
                </a:solidFill>
                <a:effectLst/>
                <a:latin typeface="Söhne"/>
              </a:rPr>
              <a:t>Data Collection:</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Gather customer demographic, address, and transaction data from reliable sources.</a:t>
            </a:r>
          </a:p>
          <a:p>
            <a:pPr marL="742950" lvl="1" indent="-285750" algn="l">
              <a:buFont typeface="+mj-lt"/>
              <a:buAutoNum type="arabicPeriod"/>
            </a:pPr>
            <a:r>
              <a:rPr lang="en-US" sz="2800" b="0" i="0" dirty="0">
                <a:solidFill>
                  <a:srgbClr val="374151"/>
                </a:solidFill>
                <a:effectLst/>
                <a:latin typeface="Söhne"/>
              </a:rPr>
              <a:t>Ensure data completeness and accuracy.</a:t>
            </a:r>
          </a:p>
          <a:p>
            <a:pPr algn="l">
              <a:buFont typeface="+mj-lt"/>
              <a:buAutoNum type="arabicPeriod"/>
            </a:pPr>
            <a:r>
              <a:rPr lang="en-US" sz="2800" b="1" i="0" dirty="0">
                <a:solidFill>
                  <a:srgbClr val="374151"/>
                </a:solidFill>
                <a:effectLst/>
                <a:latin typeface="Söhne"/>
              </a:rPr>
              <a:t>Data Understanding:</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Examine data distributions, summary statistics, and data quality.</a:t>
            </a:r>
          </a:p>
          <a:p>
            <a:pPr marL="742950" lvl="1" indent="-285750" algn="l">
              <a:buFont typeface="+mj-lt"/>
              <a:buAutoNum type="arabicPeriod"/>
            </a:pPr>
            <a:r>
              <a:rPr lang="en-US" sz="2800" b="0" i="0" dirty="0">
                <a:solidFill>
                  <a:srgbClr val="374151"/>
                </a:solidFill>
                <a:effectLst/>
                <a:latin typeface="Söhne"/>
              </a:rPr>
              <a:t>Identify and handle missing values, outliers, and anomalies.</a:t>
            </a:r>
          </a:p>
          <a:p>
            <a:pPr algn="l">
              <a:buFont typeface="+mj-lt"/>
              <a:buAutoNum type="arabicPeriod"/>
            </a:pPr>
            <a:r>
              <a:rPr lang="en-US" sz="2800" b="1" i="0" dirty="0">
                <a:solidFill>
                  <a:srgbClr val="374151"/>
                </a:solidFill>
                <a:effectLst/>
                <a:latin typeface="Söhne"/>
              </a:rPr>
              <a:t>Data Transformations:</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Prepare the data for modeling by encoding categorical variables (e.g., one-hot encoding) and scaling numerical features.</a:t>
            </a:r>
          </a:p>
          <a:p>
            <a:pPr marL="742950" lvl="1" indent="-285750" algn="l">
              <a:buFont typeface="+mj-lt"/>
              <a:buAutoNum type="arabicPeriod"/>
            </a:pPr>
            <a:r>
              <a:rPr lang="en-US" sz="2800" b="0" i="0" dirty="0">
                <a:solidFill>
                  <a:srgbClr val="374151"/>
                </a:solidFill>
                <a:effectLst/>
                <a:latin typeface="Söhne"/>
              </a:rPr>
              <a:t>Split the dataset into training and validation sets for model development.</a:t>
            </a:r>
          </a:p>
          <a:p>
            <a:pPr algn="l">
              <a:buFont typeface="+mj-lt"/>
              <a:buAutoNum type="arabicPeriod"/>
            </a:pPr>
            <a:r>
              <a:rPr lang="en-US" sz="2800" b="1" i="0" dirty="0">
                <a:solidFill>
                  <a:srgbClr val="374151"/>
                </a:solidFill>
                <a:effectLst/>
                <a:latin typeface="Söhne"/>
              </a:rPr>
              <a:t>Data Quality Assurance:</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Conduct data quality checks and address any issues identified.</a:t>
            </a:r>
          </a:p>
          <a:p>
            <a:pPr marL="742950" lvl="1" indent="-285750" algn="l">
              <a:buFont typeface="+mj-lt"/>
              <a:buAutoNum type="arabicPeriod"/>
            </a:pPr>
            <a:r>
              <a:rPr lang="en-US" sz="2800" b="0" i="0" dirty="0">
                <a:solidFill>
                  <a:srgbClr val="374151"/>
                </a:solidFill>
                <a:effectLst/>
                <a:latin typeface="Söhne"/>
              </a:rPr>
              <a:t>Ensure that the dataset is clean, complete, and ready for modeling.</a:t>
            </a:r>
          </a:p>
          <a:p>
            <a:endParaRPr lang="en-NG" dirty="0"/>
          </a:p>
        </p:txBody>
      </p:sp>
    </p:spTree>
    <p:extLst>
      <p:ext uri="{BB962C8B-B14F-4D97-AF65-F5344CB8AC3E}">
        <p14:creationId xmlns:p14="http://schemas.microsoft.com/office/powerpoint/2010/main" val="168047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F10-4E17-5A46-781B-5CA1D03ABBC3}"/>
              </a:ext>
            </a:extLst>
          </p:cNvPr>
          <p:cNvSpPr>
            <a:spLocks noGrp="1"/>
          </p:cNvSpPr>
          <p:nvPr>
            <p:ph type="title"/>
          </p:nvPr>
        </p:nvSpPr>
        <p:spPr>
          <a:xfrm>
            <a:off x="793376" y="0"/>
            <a:ext cx="10712824" cy="654439"/>
          </a:xfrm>
        </p:spPr>
        <p:txBody>
          <a:bodyPr/>
          <a:lstStyle/>
          <a:p>
            <a:r>
              <a:rPr lang="en-US" dirty="0"/>
              <a:t>Mode Development</a:t>
            </a:r>
            <a:endParaRPr lang="en-NG" dirty="0"/>
          </a:p>
        </p:txBody>
      </p:sp>
      <p:sp>
        <p:nvSpPr>
          <p:cNvPr id="3" name="Content Placeholder 2">
            <a:extLst>
              <a:ext uri="{FF2B5EF4-FFF2-40B4-BE49-F238E27FC236}">
                <a16:creationId xmlns:a16="http://schemas.microsoft.com/office/drawing/2014/main" id="{FD3BBE60-F3EB-05CD-0282-B26470922AA4}"/>
              </a:ext>
            </a:extLst>
          </p:cNvPr>
          <p:cNvSpPr>
            <a:spLocks noGrp="1"/>
          </p:cNvSpPr>
          <p:nvPr>
            <p:ph idx="1"/>
          </p:nvPr>
        </p:nvSpPr>
        <p:spPr>
          <a:xfrm>
            <a:off x="685800" y="654439"/>
            <a:ext cx="10820400" cy="5919356"/>
          </a:xfrm>
        </p:spPr>
        <p:txBody>
          <a:bodyPr>
            <a:normAutofit fontScale="77500" lnSpcReduction="20000"/>
          </a:bodyPr>
          <a:lstStyle/>
          <a:p>
            <a:pPr algn="l"/>
            <a:r>
              <a:rPr lang="en-US" sz="2600" b="0" i="0" dirty="0">
                <a:solidFill>
                  <a:srgbClr val="374151"/>
                </a:solidFill>
                <a:effectLst/>
                <a:latin typeface="Söhne"/>
              </a:rPr>
              <a:t>When developing a model for business analysis, we follow a structured process that involves several key steps.</a:t>
            </a:r>
          </a:p>
          <a:p>
            <a:pPr algn="l"/>
            <a:r>
              <a:rPr lang="en-US" sz="2600" b="0" i="0" dirty="0">
                <a:solidFill>
                  <a:srgbClr val="374151"/>
                </a:solidFill>
                <a:effectLst/>
                <a:latin typeface="Söhne"/>
              </a:rPr>
              <a:t>First, we begin by formulating a clear hypothesis. This hypothesis is directly related to the specific business question we want to answer. It's essential that this hypothesis can be tested using the data we have on hand.</a:t>
            </a:r>
          </a:p>
          <a:p>
            <a:pPr algn="l"/>
            <a:r>
              <a:rPr lang="en-US" sz="2600" b="0" i="0" dirty="0">
                <a:solidFill>
                  <a:srgbClr val="374151"/>
                </a:solidFill>
                <a:effectLst/>
                <a:latin typeface="Söhne"/>
              </a:rPr>
              <a:t>Next, we move on to statistical testing. This step helps us determine whether our hypothesis is valid or not. We employ various statistical tests to analyze our data and draw conclusions.</a:t>
            </a:r>
          </a:p>
          <a:p>
            <a:pPr algn="l"/>
            <a:r>
              <a:rPr lang="en-US" sz="2600" b="0" i="0" dirty="0">
                <a:solidFill>
                  <a:srgbClr val="374151"/>
                </a:solidFill>
                <a:effectLst/>
                <a:latin typeface="Söhne"/>
              </a:rPr>
              <a:t>To enrich our analysis, we create calculated fields based on the existing data. For example, we might convert Date of Birth into age brackets. These calculated fields provide us with additional insights that can be valuable for decision-making.</a:t>
            </a:r>
          </a:p>
          <a:p>
            <a:pPr algn="l"/>
            <a:r>
              <a:rPr lang="en-US" sz="2600" b="0" i="0" dirty="0">
                <a:solidFill>
                  <a:srgbClr val="374151"/>
                </a:solidFill>
                <a:effectLst/>
                <a:latin typeface="Söhne"/>
              </a:rPr>
              <a:t>Once the model is in place, we evaluate its performance using various metrics. These metrics include residual deviance (a measure of model fit), AIC (which helps with model comparison), ROC curves (useful in classification models), and R-squared (a measure of explained variance).</a:t>
            </a:r>
          </a:p>
          <a:p>
            <a:pPr algn="l"/>
            <a:r>
              <a:rPr lang="en-US" sz="2600" b="0" i="0" dirty="0">
                <a:solidFill>
                  <a:srgbClr val="374151"/>
                </a:solidFill>
                <a:effectLst/>
                <a:latin typeface="Söhne"/>
              </a:rPr>
              <a:t>Finally, we adapt our approach based on the model's performance and the insights we've gained. This may involve refining the model, adjusting assumptions, or addressing any limitations that have emerged during the analysis.</a:t>
            </a:r>
          </a:p>
          <a:p>
            <a:pPr algn="l"/>
            <a:r>
              <a:rPr lang="en-US" sz="2600" b="0" i="0" dirty="0">
                <a:solidFill>
                  <a:srgbClr val="374151"/>
                </a:solidFill>
                <a:effectLst/>
                <a:latin typeface="Söhne"/>
              </a:rPr>
              <a:t>In essence, model development in business analysis is a systematic process that allows us to formulate hypotheses, test them rigorously, create meaningful data transformations, evaluate model performance, and ultimately make informed decisions for the business.</a:t>
            </a:r>
          </a:p>
          <a:p>
            <a:pPr marL="0" indent="0">
              <a:buNone/>
            </a:pPr>
            <a:endParaRPr lang="en-NG" sz="3600" dirty="0"/>
          </a:p>
        </p:txBody>
      </p:sp>
    </p:spTree>
    <p:extLst>
      <p:ext uri="{BB962C8B-B14F-4D97-AF65-F5344CB8AC3E}">
        <p14:creationId xmlns:p14="http://schemas.microsoft.com/office/powerpoint/2010/main" val="210968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84D3-79C2-F508-F9F8-D058B5BCCBE8}"/>
              </a:ext>
            </a:extLst>
          </p:cNvPr>
          <p:cNvSpPr>
            <a:spLocks noGrp="1"/>
          </p:cNvSpPr>
          <p:nvPr>
            <p:ph type="title"/>
          </p:nvPr>
        </p:nvSpPr>
        <p:spPr>
          <a:xfrm>
            <a:off x="685800" y="0"/>
            <a:ext cx="10820400" cy="927847"/>
          </a:xfrm>
        </p:spPr>
        <p:txBody>
          <a:bodyPr/>
          <a:lstStyle/>
          <a:p>
            <a:r>
              <a:rPr lang="en-US" dirty="0"/>
              <a:t>Interpretation</a:t>
            </a:r>
            <a:endParaRPr lang="en-NG" dirty="0"/>
          </a:p>
        </p:txBody>
      </p:sp>
      <p:sp>
        <p:nvSpPr>
          <p:cNvPr id="3" name="Content Placeholder 2">
            <a:extLst>
              <a:ext uri="{FF2B5EF4-FFF2-40B4-BE49-F238E27FC236}">
                <a16:creationId xmlns:a16="http://schemas.microsoft.com/office/drawing/2014/main" id="{4C133FB0-C337-2F06-99DD-CF338A178228}"/>
              </a:ext>
            </a:extLst>
          </p:cNvPr>
          <p:cNvSpPr>
            <a:spLocks noGrp="1"/>
          </p:cNvSpPr>
          <p:nvPr>
            <p:ph idx="1"/>
          </p:nvPr>
        </p:nvSpPr>
        <p:spPr>
          <a:xfrm>
            <a:off x="564776" y="726141"/>
            <a:ext cx="10820400" cy="5651373"/>
          </a:xfrm>
        </p:spPr>
        <p:txBody>
          <a:bodyPr>
            <a:normAutofit lnSpcReduction="10000"/>
          </a:bodyPr>
          <a:lstStyle/>
          <a:p>
            <a:pPr algn="l"/>
            <a:r>
              <a:rPr lang="en-US" b="0" i="0" dirty="0">
                <a:solidFill>
                  <a:srgbClr val="374151"/>
                </a:solidFill>
                <a:effectLst/>
                <a:latin typeface="Söhne"/>
              </a:rPr>
              <a:t>In this phase, we make sense of all the data we've gathered and analyzed. Here's what happens:</a:t>
            </a:r>
          </a:p>
          <a:p>
            <a:pPr algn="l">
              <a:buFont typeface="+mj-lt"/>
              <a:buAutoNum type="arabicPeriod"/>
            </a:pPr>
            <a:r>
              <a:rPr lang="en-US" b="1" i="0" dirty="0">
                <a:solidFill>
                  <a:srgbClr val="374151"/>
                </a:solidFill>
                <a:effectLst/>
                <a:latin typeface="Söhne"/>
              </a:rPr>
              <a:t>Results Review:</a:t>
            </a:r>
            <a:r>
              <a:rPr lang="en-US" b="0" i="0" dirty="0">
                <a:solidFill>
                  <a:srgbClr val="374151"/>
                </a:solidFill>
                <a:effectLst/>
                <a:latin typeface="Söhne"/>
              </a:rPr>
              <a:t> We look at the outcomes of our data analysis, including what our models have found.</a:t>
            </a:r>
          </a:p>
          <a:p>
            <a:pPr algn="l">
              <a:buFont typeface="+mj-lt"/>
              <a:buAutoNum type="arabicPeriod"/>
            </a:pPr>
            <a:r>
              <a:rPr lang="en-US" b="1" i="0" dirty="0">
                <a:solidFill>
                  <a:srgbClr val="374151"/>
                </a:solidFill>
                <a:effectLst/>
                <a:latin typeface="Söhne"/>
              </a:rPr>
              <a:t>Visualizations:</a:t>
            </a:r>
            <a:r>
              <a:rPr lang="en-US" b="0" i="0" dirty="0">
                <a:solidFill>
                  <a:srgbClr val="374151"/>
                </a:solidFill>
                <a:effectLst/>
                <a:latin typeface="Söhne"/>
              </a:rPr>
              <a:t> We create charts and graphs to help us see trends and patterns in the data.</a:t>
            </a:r>
          </a:p>
          <a:p>
            <a:pPr algn="l">
              <a:buFont typeface="+mj-lt"/>
              <a:buAutoNum type="arabicPeriod"/>
            </a:pPr>
            <a:r>
              <a:rPr lang="en-US" b="1" i="0" dirty="0">
                <a:solidFill>
                  <a:srgbClr val="374151"/>
                </a:solidFill>
                <a:effectLst/>
                <a:latin typeface="Söhne"/>
              </a:rPr>
              <a:t>Hypothesis Testing:</a:t>
            </a:r>
            <a:r>
              <a:rPr lang="en-US" b="0" i="0" dirty="0">
                <a:solidFill>
                  <a:srgbClr val="374151"/>
                </a:solidFill>
                <a:effectLst/>
                <a:latin typeface="Söhne"/>
              </a:rPr>
              <a:t> If we had questions we wanted to answer at the start, we check if the data confirms or refutes our initial ideas.</a:t>
            </a:r>
          </a:p>
          <a:p>
            <a:pPr algn="l">
              <a:buFont typeface="+mj-lt"/>
              <a:buAutoNum type="arabicPeriod"/>
            </a:pPr>
            <a:r>
              <a:rPr lang="en-US" b="1" i="0" dirty="0">
                <a:solidFill>
                  <a:srgbClr val="374151"/>
                </a:solidFill>
                <a:effectLst/>
                <a:latin typeface="Söhne"/>
              </a:rPr>
              <a:t>Segment Analysis:</a:t>
            </a:r>
            <a:r>
              <a:rPr lang="en-US" b="0" i="0" dirty="0">
                <a:solidFill>
                  <a:srgbClr val="374151"/>
                </a:solidFill>
                <a:effectLst/>
                <a:latin typeface="Söhne"/>
              </a:rPr>
              <a:t> We look closely at different groups of customers to understand what makes them unique.</a:t>
            </a:r>
          </a:p>
          <a:p>
            <a:pPr algn="l">
              <a:buFont typeface="+mj-lt"/>
              <a:buAutoNum type="arabicPeriod"/>
            </a:pPr>
            <a:r>
              <a:rPr lang="en-US" b="1" i="0" dirty="0">
                <a:solidFill>
                  <a:srgbClr val="374151"/>
                </a:solidFill>
                <a:effectLst/>
                <a:latin typeface="Söhne"/>
              </a:rPr>
              <a:t>Business Impact:</a:t>
            </a:r>
            <a:r>
              <a:rPr lang="en-US" b="0" i="0" dirty="0">
                <a:solidFill>
                  <a:srgbClr val="374151"/>
                </a:solidFill>
                <a:effectLst/>
                <a:latin typeface="Söhne"/>
              </a:rPr>
              <a:t> We figure out how our findings can help the business – what changes or improvements can be made.</a:t>
            </a:r>
          </a:p>
          <a:p>
            <a:pPr algn="l">
              <a:buFont typeface="+mj-lt"/>
              <a:buAutoNum type="arabicPeriod"/>
            </a:pPr>
            <a:r>
              <a:rPr lang="en-US" b="1" i="0" dirty="0">
                <a:solidFill>
                  <a:srgbClr val="374151"/>
                </a:solidFill>
                <a:effectLst/>
                <a:latin typeface="Söhne"/>
              </a:rPr>
              <a:t>Insights:</a:t>
            </a:r>
            <a:r>
              <a:rPr lang="en-US" b="0" i="0" dirty="0">
                <a:solidFill>
                  <a:srgbClr val="374151"/>
                </a:solidFill>
                <a:effectLst/>
                <a:latin typeface="Söhne"/>
              </a:rPr>
              <a:t> We draw out the important points from the data – like customer behavior and preferences.</a:t>
            </a:r>
          </a:p>
          <a:p>
            <a:pPr algn="l">
              <a:buFont typeface="+mj-lt"/>
              <a:buAutoNum type="arabicPeriod"/>
            </a:pPr>
            <a:r>
              <a:rPr lang="en-US" b="1" i="0" dirty="0">
                <a:solidFill>
                  <a:srgbClr val="374151"/>
                </a:solidFill>
                <a:effectLst/>
                <a:latin typeface="Söhne"/>
              </a:rPr>
              <a:t>Recommendations:</a:t>
            </a:r>
            <a:r>
              <a:rPr lang="en-US" b="0" i="0" dirty="0">
                <a:solidFill>
                  <a:srgbClr val="374151"/>
                </a:solidFill>
                <a:effectLst/>
                <a:latin typeface="Söhne"/>
              </a:rPr>
              <a:t> Based on what we've learned, we suggest practical actions the business can take to improve customer targeting and marketing.</a:t>
            </a:r>
          </a:p>
          <a:p>
            <a:pPr algn="l">
              <a:buFont typeface="+mj-lt"/>
              <a:buAutoNum type="arabicPeriod"/>
            </a:pPr>
            <a:r>
              <a:rPr lang="en-US" b="1" i="0" dirty="0">
                <a:solidFill>
                  <a:srgbClr val="374151"/>
                </a:solidFill>
                <a:effectLst/>
                <a:latin typeface="Söhne"/>
              </a:rPr>
              <a:t>Reporting:</a:t>
            </a:r>
            <a:r>
              <a:rPr lang="en-US" b="0" i="0" dirty="0">
                <a:solidFill>
                  <a:srgbClr val="374151"/>
                </a:solidFill>
                <a:effectLst/>
                <a:latin typeface="Söhne"/>
              </a:rPr>
              <a:t> We put all this information together in a report and present it to the client.</a:t>
            </a:r>
          </a:p>
          <a:p>
            <a:pPr algn="l">
              <a:buFont typeface="+mj-lt"/>
              <a:buAutoNum type="arabicPeriod"/>
            </a:pPr>
            <a:r>
              <a:rPr lang="en-US" b="1" i="0" dirty="0">
                <a:solidFill>
                  <a:srgbClr val="374151"/>
                </a:solidFill>
                <a:effectLst/>
                <a:latin typeface="Söhne"/>
              </a:rPr>
              <a:t>Feedback:</a:t>
            </a:r>
            <a:r>
              <a:rPr lang="en-US" b="0" i="0" dirty="0">
                <a:solidFill>
                  <a:srgbClr val="374151"/>
                </a:solidFill>
                <a:effectLst/>
                <a:latin typeface="Söhne"/>
              </a:rPr>
              <a:t> We want to hear from the client – do our findings match their goals and expectations.</a:t>
            </a:r>
          </a:p>
          <a:p>
            <a:pPr algn="l">
              <a:buFont typeface="+mj-lt"/>
              <a:buAutoNum type="arabicPeriod"/>
            </a:pPr>
            <a:r>
              <a:rPr lang="en-US" b="1" i="0" dirty="0">
                <a:solidFill>
                  <a:srgbClr val="374151"/>
                </a:solidFill>
                <a:effectLst/>
                <a:latin typeface="Söhne"/>
              </a:rPr>
              <a:t>Documentation:</a:t>
            </a:r>
            <a:r>
              <a:rPr lang="en-US" b="0" i="0" dirty="0">
                <a:solidFill>
                  <a:srgbClr val="374151"/>
                </a:solidFill>
                <a:effectLst/>
                <a:latin typeface="Söhne"/>
              </a:rPr>
              <a:t> We keep records of everything we've done for future reference.</a:t>
            </a:r>
          </a:p>
          <a:p>
            <a:pPr algn="l">
              <a:buFont typeface="+mj-lt"/>
              <a:buAutoNum type="arabicPeriod"/>
            </a:pPr>
            <a:r>
              <a:rPr lang="en-US" b="1" i="0" dirty="0">
                <a:solidFill>
                  <a:srgbClr val="374151"/>
                </a:solidFill>
                <a:effectLst/>
                <a:latin typeface="Söhne"/>
              </a:rPr>
              <a:t>Next Steps:</a:t>
            </a:r>
            <a:r>
              <a:rPr lang="en-US" b="0" i="0" dirty="0">
                <a:solidFill>
                  <a:srgbClr val="374151"/>
                </a:solidFill>
                <a:effectLst/>
                <a:latin typeface="Söhne"/>
              </a:rPr>
              <a:t> We discuss what comes next, like putting our recommendations into action and keeping an eye on how they work.</a:t>
            </a:r>
          </a:p>
          <a:p>
            <a:endParaRPr lang="en-NG" dirty="0"/>
          </a:p>
        </p:txBody>
      </p:sp>
    </p:spTree>
    <p:extLst>
      <p:ext uri="{BB962C8B-B14F-4D97-AF65-F5344CB8AC3E}">
        <p14:creationId xmlns:p14="http://schemas.microsoft.com/office/powerpoint/2010/main" val="293225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708B-F726-1792-6467-A42435707128}"/>
              </a:ext>
            </a:extLst>
          </p:cNvPr>
          <p:cNvSpPr>
            <a:spLocks noGrp="1"/>
          </p:cNvSpPr>
          <p:nvPr>
            <p:ph type="title"/>
          </p:nvPr>
        </p:nvSpPr>
        <p:spPr/>
        <p:txBody>
          <a:bodyPr/>
          <a:lstStyle/>
          <a:p>
            <a:r>
              <a:rPr lang="en-US" dirty="0"/>
              <a:t>External data source</a:t>
            </a:r>
            <a:endParaRPr lang="en-NG" dirty="0"/>
          </a:p>
        </p:txBody>
      </p:sp>
      <p:sp>
        <p:nvSpPr>
          <p:cNvPr id="3" name="Content Placeholder 2">
            <a:extLst>
              <a:ext uri="{FF2B5EF4-FFF2-40B4-BE49-F238E27FC236}">
                <a16:creationId xmlns:a16="http://schemas.microsoft.com/office/drawing/2014/main" id="{3D836993-95A2-DD44-5EE2-E3509A82D96A}"/>
              </a:ext>
            </a:extLst>
          </p:cNvPr>
          <p:cNvSpPr>
            <a:spLocks noGrp="1"/>
          </p:cNvSpPr>
          <p:nvPr>
            <p:ph idx="1"/>
          </p:nvPr>
        </p:nvSpPr>
        <p:spPr/>
        <p:txBody>
          <a:bodyPr>
            <a:normAutofit fontScale="92500" lnSpcReduction="20000"/>
          </a:bodyPr>
          <a:lstStyle/>
          <a:p>
            <a:r>
              <a:rPr lang="en-US" sz="3200" b="0" i="0" dirty="0">
                <a:solidFill>
                  <a:srgbClr val="374151"/>
                </a:solidFill>
                <a:effectLst/>
                <a:latin typeface="Söhne"/>
              </a:rPr>
              <a:t>External data, like the information we can obtain from sources such as the Australian Bureau of Statistics (ABS) or Census, is like a treasure chest of context for our customer targeting efforts.</a:t>
            </a:r>
          </a:p>
          <a:p>
            <a:r>
              <a:rPr lang="en-US" sz="3200" b="0" i="0" dirty="0">
                <a:solidFill>
                  <a:srgbClr val="374151"/>
                </a:solidFill>
                <a:effectLst/>
                <a:latin typeface="Söhne"/>
              </a:rPr>
              <a:t>External data gives us insights into the geographic locations of our customers. We can learn about the neighborhoods they live in, the areas they frequent, and regional characteristics that may influence their preferences.</a:t>
            </a:r>
            <a:endParaRPr lang="en-NG" sz="3200" b="1" dirty="0"/>
          </a:p>
        </p:txBody>
      </p:sp>
    </p:spTree>
    <p:extLst>
      <p:ext uri="{BB962C8B-B14F-4D97-AF65-F5344CB8AC3E}">
        <p14:creationId xmlns:p14="http://schemas.microsoft.com/office/powerpoint/2010/main" val="27339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23AA-712C-3C2E-076C-AB10BB52D01F}"/>
              </a:ext>
            </a:extLst>
          </p:cNvPr>
          <p:cNvSpPr>
            <a:spLocks noGrp="1"/>
          </p:cNvSpPr>
          <p:nvPr>
            <p:ph type="title"/>
          </p:nvPr>
        </p:nvSpPr>
        <p:spPr/>
        <p:txBody>
          <a:bodyPr>
            <a:normAutofit fontScale="90000"/>
          </a:bodyPr>
          <a:lstStyle/>
          <a:p>
            <a:r>
              <a:rPr lang="en-US" dirty="0"/>
              <a:t>Marketing team should deploy the targeted model bases on:</a:t>
            </a:r>
            <a:br>
              <a:rPr lang="en-US" dirty="0"/>
            </a:br>
            <a:endParaRPr lang="en-NG" dirty="0"/>
          </a:p>
        </p:txBody>
      </p:sp>
      <p:sp>
        <p:nvSpPr>
          <p:cNvPr id="3" name="Content Placeholder 2">
            <a:extLst>
              <a:ext uri="{FF2B5EF4-FFF2-40B4-BE49-F238E27FC236}">
                <a16:creationId xmlns:a16="http://schemas.microsoft.com/office/drawing/2014/main" id="{BD4E0427-6C66-E85C-6E20-A182F785F93C}"/>
              </a:ext>
            </a:extLst>
          </p:cNvPr>
          <p:cNvSpPr>
            <a:spLocks noGrp="1"/>
          </p:cNvSpPr>
          <p:nvPr>
            <p:ph idx="1"/>
          </p:nvPr>
        </p:nvSpPr>
        <p:spPr/>
        <p:txBody>
          <a:bodyPr/>
          <a:lstStyle/>
          <a:p>
            <a:r>
              <a:rPr lang="en-US" dirty="0"/>
              <a:t>Customer between age 30 – 40.</a:t>
            </a:r>
          </a:p>
          <a:p>
            <a:r>
              <a:rPr lang="en-US" dirty="0"/>
              <a:t>Customers in the mass consumer segment.</a:t>
            </a:r>
          </a:p>
          <a:p>
            <a:r>
              <a:rPr lang="en-US" dirty="0"/>
              <a:t>Customers related to financial services and manufacturing industries.</a:t>
            </a:r>
          </a:p>
          <a:p>
            <a:r>
              <a:rPr lang="en-US" dirty="0" err="1"/>
              <a:t>Solex</a:t>
            </a:r>
            <a:r>
              <a:rPr lang="en-US" dirty="0"/>
              <a:t> brand and standard product as the top priority.</a:t>
            </a:r>
          </a:p>
          <a:p>
            <a:r>
              <a:rPr lang="en-US" dirty="0"/>
              <a:t>Customers living in new south Wales.</a:t>
            </a:r>
            <a:endParaRPr lang="en-NG" dirty="0"/>
          </a:p>
        </p:txBody>
      </p:sp>
    </p:spTree>
    <p:extLst>
      <p:ext uri="{BB962C8B-B14F-4D97-AF65-F5344CB8AC3E}">
        <p14:creationId xmlns:p14="http://schemas.microsoft.com/office/powerpoint/2010/main" val="397844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1189-B26F-84FF-EF5A-0E64A0871849}"/>
              </a:ext>
            </a:extLst>
          </p:cNvPr>
          <p:cNvSpPr>
            <a:spLocks noGrp="1"/>
          </p:cNvSpPr>
          <p:nvPr>
            <p:ph type="title"/>
          </p:nvPr>
        </p:nvSpPr>
        <p:spPr>
          <a:xfrm>
            <a:off x="685800" y="0"/>
            <a:ext cx="10820400" cy="887506"/>
          </a:xfrm>
        </p:spPr>
        <p:txBody>
          <a:bodyPr>
            <a:normAutofit/>
          </a:bodyPr>
          <a:lstStyle/>
          <a:p>
            <a:endParaRPr lang="en-NG" sz="4800" dirty="0"/>
          </a:p>
        </p:txBody>
      </p:sp>
      <p:sp>
        <p:nvSpPr>
          <p:cNvPr id="3" name="Content Placeholder 2">
            <a:extLst>
              <a:ext uri="{FF2B5EF4-FFF2-40B4-BE49-F238E27FC236}">
                <a16:creationId xmlns:a16="http://schemas.microsoft.com/office/drawing/2014/main" id="{E10B2144-8611-C9FE-A9E3-65DCB41D3143}"/>
              </a:ext>
            </a:extLst>
          </p:cNvPr>
          <p:cNvSpPr>
            <a:spLocks noGrp="1"/>
          </p:cNvSpPr>
          <p:nvPr>
            <p:ph idx="1"/>
          </p:nvPr>
        </p:nvSpPr>
        <p:spPr>
          <a:xfrm>
            <a:off x="685800" y="1449660"/>
            <a:ext cx="10820400" cy="4769026"/>
          </a:xfrm>
        </p:spPr>
        <p:txBody>
          <a:bodyPr>
            <a:normAutofit/>
          </a:bodyPr>
          <a:lstStyle/>
          <a:p>
            <a:r>
              <a:rPr lang="en-US" sz="5400" dirty="0"/>
              <a:t>THANK YOU</a:t>
            </a:r>
            <a:endParaRPr lang="en-NG" sz="5400" dirty="0"/>
          </a:p>
        </p:txBody>
      </p:sp>
    </p:spTree>
    <p:extLst>
      <p:ext uri="{BB962C8B-B14F-4D97-AF65-F5344CB8AC3E}">
        <p14:creationId xmlns:p14="http://schemas.microsoft.com/office/powerpoint/2010/main" val="3373433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148</TotalTime>
  <Words>877</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Söhne</vt:lpstr>
      <vt:lpstr>Trebuchet MS</vt:lpstr>
      <vt:lpstr>Wingdings 3</vt:lpstr>
      <vt:lpstr>Facet</vt:lpstr>
      <vt:lpstr>Data Analysis Approach for Customer Targeting </vt:lpstr>
      <vt:lpstr>Introduction</vt:lpstr>
      <vt:lpstr>Phases</vt:lpstr>
      <vt:lpstr>Data Exploration</vt:lpstr>
      <vt:lpstr>Mode Development</vt:lpstr>
      <vt:lpstr>Interpretation</vt:lpstr>
      <vt:lpstr>External data source</vt:lpstr>
      <vt:lpstr>Marketing team should deploy the targeted model bases 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Analysis Approach for Customer Targeting </dc:title>
  <dc:creator>Oluwatoyin</dc:creator>
  <cp:lastModifiedBy>Oluwatoyin</cp:lastModifiedBy>
  <cp:revision>3</cp:revision>
  <dcterms:created xsi:type="dcterms:W3CDTF">2023-09-30T18:09:46Z</dcterms:created>
  <dcterms:modified xsi:type="dcterms:W3CDTF">2023-10-01T18:27:33Z</dcterms:modified>
</cp:coreProperties>
</file>