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8" r:id="rId3"/>
    <p:sldId id="256" r:id="rId4"/>
    <p:sldId id="278" r:id="rId5"/>
    <p:sldId id="279" r:id="rId6"/>
    <p:sldId id="280" r:id="rId7"/>
    <p:sldId id="284" r:id="rId8"/>
    <p:sldId id="281" r:id="rId9"/>
    <p:sldId id="282" r:id="rId10"/>
    <p:sldId id="259" r:id="rId11"/>
    <p:sldId id="285" r:id="rId12"/>
    <p:sldId id="283" r:id="rId13"/>
    <p:sldId id="262" r:id="rId14"/>
    <p:sldId id="264" r:id="rId15"/>
    <p:sldId id="265"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uelntewo"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987100"/>
    <a:srgbClr val="747474"/>
    <a:srgbClr val="666666"/>
    <a:srgbClr val="8B6900"/>
    <a:srgbClr val="FF446F"/>
    <a:srgbClr val="37C8EF"/>
    <a:srgbClr val="FC7255"/>
    <a:srgbClr val="FE5833"/>
    <a:srgbClr val="FF45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5-08T06:54:03.234" idx="1">
    <p:pos x="4664" y="4482"/>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atin typeface="Arial" panose="020B0604020202020204" pitchFamily="34" charset="0"/>
              </a:defRPr>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atin typeface="Arial" panose="020B0604020202020204" pitchFamily="34" charset="0"/>
              </a:defRPr>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version">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10" name="文本框 9"/>
          <p:cNvSpPr txBox="1"/>
          <p:nvPr/>
        </p:nvSpPr>
        <p:spPr>
          <a:xfrm>
            <a:off x="1863725" y="1258570"/>
            <a:ext cx="9351645" cy="1568450"/>
          </a:xfrm>
          <a:prstGeom prst="rect">
            <a:avLst/>
          </a:prstGeom>
          <a:noFill/>
        </p:spPr>
        <p:txBody>
          <a:bodyPr wrap="none" rtlCol="0">
            <a:spAutoFit/>
          </a:bodyPr>
          <a:p>
            <a:pPr algn="ctr"/>
            <a:r>
              <a:rPr lang="en-US" sz="3200" b="1">
                <a:latin typeface="Arial Bold" panose="020B0604020202020204" charset="0"/>
                <a:cs typeface="Arial Bold" panose="020B0604020202020204" charset="0"/>
                <a:sym typeface="+mn-ea"/>
              </a:rPr>
              <a:t>DEPLOYMENT OF A HONEYPOT SYSTEM FOR </a:t>
            </a:r>
            <a:endParaRPr lang="en-US" sz="3200" b="1">
              <a:latin typeface="Arial Bold" panose="020B0604020202020204" charset="0"/>
              <a:cs typeface="Arial Bold" panose="020B0604020202020204" charset="0"/>
              <a:sym typeface="+mn-ea"/>
            </a:endParaRPr>
          </a:p>
          <a:p>
            <a:pPr algn="ctr"/>
            <a:r>
              <a:rPr lang="en-US" sz="3200" b="1">
                <a:latin typeface="Arial Bold" panose="020B0604020202020204" charset="0"/>
                <a:cs typeface="Arial Bold" panose="020B0604020202020204" charset="0"/>
                <a:sym typeface="+mn-ea"/>
              </a:rPr>
              <a:t>CYBER-ATTACK DETECTION</a:t>
            </a:r>
            <a:endParaRPr lang="en-US" sz="3200" b="1">
              <a:latin typeface="Arial Bold" panose="020B0604020202020204" charset="0"/>
              <a:cs typeface="Arial Bold" panose="020B0604020202020204" charset="0"/>
            </a:endParaRPr>
          </a:p>
          <a:p>
            <a:pPr algn="ctr"/>
            <a:endParaRPr lang="en-US" altLang="en-US" sz="3200" b="1">
              <a:solidFill>
                <a:schemeClr val="tx1"/>
              </a:solidFill>
              <a:latin typeface="Arial Bold" panose="020B0604020202020204" charset="0"/>
              <a:ea typeface="Arial" panose="020B0604020202020204" pitchFamily="34" charset="0"/>
              <a:cs typeface="Arial Bold" panose="020B0604020202020204" charset="0"/>
            </a:endParaRPr>
          </a:p>
        </p:txBody>
      </p:sp>
      <p:sp>
        <p:nvSpPr>
          <p:cNvPr id="11" name="文本框 10"/>
          <p:cNvSpPr txBox="1"/>
          <p:nvPr/>
        </p:nvSpPr>
        <p:spPr>
          <a:xfrm>
            <a:off x="5075238" y="2947670"/>
            <a:ext cx="2334895" cy="3661410"/>
          </a:xfrm>
          <a:prstGeom prst="rect">
            <a:avLst/>
          </a:prstGeom>
          <a:noFill/>
        </p:spPr>
        <p:txBody>
          <a:bodyPr wrap="none" rtlCol="0">
            <a:spAutoFit/>
          </a:bodyPr>
          <a:p>
            <a:pPr algn="ctr"/>
            <a:r>
              <a:rPr lang="en-US" sz="2000" b="1">
                <a:latin typeface="Arial Bold" panose="020B0604020202020204" charset="0"/>
                <a:cs typeface="Arial Bold" panose="020B0604020202020204" charset="0"/>
                <a:sym typeface="+mn-ea"/>
              </a:rPr>
              <a:t>BY</a:t>
            </a:r>
            <a:endParaRPr lang="en-US" sz="2000" b="1">
              <a:latin typeface="Arial Bold" panose="020B0604020202020204" charset="0"/>
              <a:cs typeface="Arial Bold" panose="020B0604020202020204" charset="0"/>
            </a:endParaRPr>
          </a:p>
          <a:p>
            <a:pPr algn="ctr"/>
            <a:endParaRPr lang="en-US" sz="2000" b="1">
              <a:latin typeface="Arial Bold" panose="020B0604020202020204" charset="0"/>
              <a:cs typeface="Arial Bold" panose="020B0604020202020204" charset="0"/>
            </a:endParaRPr>
          </a:p>
          <a:p>
            <a:pPr algn="ctr"/>
            <a:r>
              <a:rPr lang="en-US" sz="2400" b="1">
                <a:latin typeface="Arial Bold" panose="020B0604020202020204" charset="0"/>
                <a:cs typeface="Arial Bold" panose="020B0604020202020204" charset="0"/>
                <a:sym typeface="+mn-ea"/>
              </a:rPr>
              <a:t>NTEWO TOYO</a:t>
            </a:r>
            <a:r>
              <a:rPr lang="en-US" sz="2000" b="1">
                <a:latin typeface="Arial Bold" panose="020B0604020202020204" charset="0"/>
                <a:cs typeface="Arial Bold" panose="020B0604020202020204" charset="0"/>
                <a:sym typeface="+mn-ea"/>
              </a:rPr>
              <a:t> </a:t>
            </a:r>
            <a:endParaRPr lang="en-US" sz="2000" b="1">
              <a:latin typeface="Arial Bold" panose="020B0604020202020204" charset="0"/>
              <a:cs typeface="Arial Bold" panose="020B0604020202020204" charset="0"/>
            </a:endParaRPr>
          </a:p>
          <a:p>
            <a:pPr algn="ctr"/>
            <a:r>
              <a:rPr lang="en-US" sz="2000" b="1">
                <a:latin typeface="Arial Bold" panose="020B0604020202020204" charset="0"/>
                <a:cs typeface="Arial Bold" panose="020B0604020202020204" charset="0"/>
                <a:sym typeface="+mn-ea"/>
              </a:rPr>
              <a:t>20/SCI01/081</a:t>
            </a:r>
            <a:endParaRPr lang="en-US" sz="2000" b="1">
              <a:latin typeface="Arial Bold" panose="020B0604020202020204" charset="0"/>
              <a:cs typeface="Arial Bold" panose="020B0604020202020204" charset="0"/>
            </a:endParaRPr>
          </a:p>
          <a:p>
            <a:pPr algn="ctr"/>
            <a:endParaRPr lang="en-US" sz="2000" b="1">
              <a:latin typeface="Arial Bold" panose="020B0604020202020204" charset="0"/>
              <a:cs typeface="Arial Bold" panose="020B0604020202020204" charset="0"/>
            </a:endParaRPr>
          </a:p>
          <a:p>
            <a:pPr algn="ctr"/>
            <a:r>
              <a:rPr lang="en-US" sz="2400" b="1">
                <a:latin typeface="Arial Bold" panose="020B0604020202020204" charset="0"/>
                <a:cs typeface="Arial Bold" panose="020B0604020202020204" charset="0"/>
                <a:sym typeface="+mn-ea"/>
              </a:rPr>
              <a:t>ALOBA SUAD</a:t>
            </a:r>
            <a:endParaRPr lang="en-US" sz="2400" b="1">
              <a:latin typeface="Arial Bold" panose="020B0604020202020204" charset="0"/>
              <a:cs typeface="Arial Bold" panose="020B0604020202020204" charset="0"/>
              <a:sym typeface="+mn-ea"/>
            </a:endParaRPr>
          </a:p>
          <a:p>
            <a:pPr algn="ctr"/>
            <a:r>
              <a:rPr lang="en-US" sz="2000" b="1">
                <a:latin typeface="Arial Bold" panose="020B0604020202020204" charset="0"/>
                <a:cs typeface="Arial Bold" panose="020B0604020202020204" charset="0"/>
                <a:sym typeface="+mn-ea"/>
              </a:rPr>
              <a:t>21/SCI01/075</a:t>
            </a:r>
            <a:endParaRPr lang="en-US" sz="2000" b="1">
              <a:latin typeface="Arial Bold" panose="020B0604020202020204" charset="0"/>
              <a:cs typeface="Arial Bold" panose="020B0604020202020204" charset="0"/>
            </a:endParaRPr>
          </a:p>
          <a:p>
            <a:pPr algn="ctr"/>
            <a:endParaRPr lang="en-US" sz="2000" b="1">
              <a:latin typeface="Arial Bold" panose="020B0604020202020204" charset="0"/>
              <a:cs typeface="Arial Bold" panose="020B0604020202020204" charset="0"/>
            </a:endParaRPr>
          </a:p>
          <a:p>
            <a:pPr algn="ctr"/>
            <a:r>
              <a:rPr lang="en-US" sz="1600" b="1">
                <a:latin typeface="Arial Bold" panose="020B0604020202020204" charset="0"/>
                <a:cs typeface="Arial Bold" panose="020B0604020202020204" charset="0"/>
                <a:sym typeface="+mn-ea"/>
              </a:rPr>
              <a:t>SUPERVISOR:</a:t>
            </a:r>
            <a:endParaRPr lang="en-US" sz="1600" b="1">
              <a:latin typeface="Arial Bold" panose="020B0604020202020204" charset="0"/>
              <a:cs typeface="Arial Bold" panose="020B0604020202020204" charset="0"/>
            </a:endParaRPr>
          </a:p>
          <a:p>
            <a:pPr algn="ctr"/>
            <a:r>
              <a:rPr lang="en-US" sz="1600" b="1">
                <a:latin typeface="Arial Bold" panose="020B0604020202020204" charset="0"/>
                <a:cs typeface="Arial Bold" panose="020B0604020202020204" charset="0"/>
                <a:sym typeface="+mn-ea"/>
              </a:rPr>
              <a:t>Mr. FEMI SANYA</a:t>
            </a:r>
            <a:endParaRPr lang="en-US" sz="1600" b="1">
              <a:latin typeface="Arial Bold" panose="020B0604020202020204" charset="0"/>
              <a:cs typeface="Arial Bold" panose="020B0604020202020204" charset="0"/>
            </a:endParaRPr>
          </a:p>
          <a:p>
            <a:pPr algn="ctr"/>
            <a:endParaRPr lang="en-US" sz="1600" b="1">
              <a:latin typeface="Arial Bold" panose="020B0604020202020204" charset="0"/>
              <a:cs typeface="Arial Bold" panose="020B0604020202020204" charset="0"/>
            </a:endParaRPr>
          </a:p>
          <a:p>
            <a:pPr algn="ctr"/>
            <a:r>
              <a:rPr lang="en-US" sz="1600" b="1">
                <a:latin typeface="Arial Bold" panose="020B0604020202020204" charset="0"/>
                <a:cs typeface="Arial Bold" panose="020B0604020202020204" charset="0"/>
                <a:sym typeface="+mn-ea"/>
              </a:rPr>
              <a:t>MAY, 2023</a:t>
            </a:r>
            <a:endParaRPr lang="en-US" altLang="en-US" sz="1600" b="1">
              <a:solidFill>
                <a:schemeClr val="tx1"/>
              </a:solidFill>
              <a:latin typeface="Arial Bold" panose="020B0604020202020204" charset="0"/>
              <a:ea typeface="Arial" panose="020B0604020202020204" pitchFamily="34" charset="0"/>
              <a:cs typeface="Arial Bold" panose="020B0604020202020204" charset="0"/>
              <a:sym typeface="+mn-ea"/>
            </a:endParaRPr>
          </a:p>
        </p:txBody>
      </p:sp>
      <p:sp>
        <p:nvSpPr>
          <p:cNvPr id="13" name="矩形 12"/>
          <p:cNvSpPr/>
          <p:nvPr/>
        </p:nvSpPr>
        <p:spPr>
          <a:xfrm rot="18900000">
            <a:off x="-1763395" y="-328295"/>
            <a:ext cx="5120005" cy="2383790"/>
          </a:xfrm>
          <a:prstGeom prst="rect">
            <a:avLst/>
          </a:prstGeom>
          <a:solidFill>
            <a:schemeClr val="bg1"/>
          </a:solidFill>
          <a:ln w="28575" cmpd="dbl">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Arial" panose="020B0604020202020204" pitchFamily="34" charset="0"/>
            </a:endParaRPr>
          </a:p>
        </p:txBody>
      </p:sp>
      <p:sp>
        <p:nvSpPr>
          <p:cNvPr id="14" name="矩形 13"/>
          <p:cNvSpPr/>
          <p:nvPr/>
        </p:nvSpPr>
        <p:spPr>
          <a:xfrm rot="18900000">
            <a:off x="8966200" y="4906010"/>
            <a:ext cx="4916805" cy="2383790"/>
          </a:xfrm>
          <a:prstGeom prst="rect">
            <a:avLst/>
          </a:prstGeom>
          <a:solidFill>
            <a:schemeClr val="bg1"/>
          </a:solidFill>
          <a:ln w="28575" cmpd="dbl">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Arial" panose="020B0604020202020204" pitchFamily="34" charset="0"/>
            </a:endParaRPr>
          </a:p>
        </p:txBody>
      </p:sp>
      <p:grpSp>
        <p:nvGrpSpPr>
          <p:cNvPr id="17" name="组合 16"/>
          <p:cNvGrpSpPr/>
          <p:nvPr/>
        </p:nvGrpSpPr>
        <p:grpSpPr>
          <a:xfrm>
            <a:off x="1198245" y="5563870"/>
            <a:ext cx="1372870" cy="215900"/>
            <a:chOff x="8066" y="7606"/>
            <a:chExt cx="2162" cy="340"/>
          </a:xfrm>
        </p:grpSpPr>
        <p:sp>
          <p:nvSpPr>
            <p:cNvPr id="15" name="椭圆 14"/>
            <p:cNvSpPr/>
            <p:nvPr/>
          </p:nvSpPr>
          <p:spPr>
            <a:xfrm>
              <a:off x="8066" y="7606"/>
              <a:ext cx="340" cy="3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Arial" panose="020B0604020202020204" pitchFamily="34" charset="0"/>
              </a:endParaRPr>
            </a:p>
          </p:txBody>
        </p:sp>
        <p:sp>
          <p:nvSpPr>
            <p:cNvPr id="16" name="椭圆 15"/>
            <p:cNvSpPr/>
            <p:nvPr/>
          </p:nvSpPr>
          <p:spPr>
            <a:xfrm>
              <a:off x="8977" y="7606"/>
              <a:ext cx="340" cy="3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Arial" panose="020B0604020202020204" pitchFamily="34" charset="0"/>
              </a:endParaRPr>
            </a:p>
          </p:txBody>
        </p:sp>
        <p:sp>
          <p:nvSpPr>
            <p:cNvPr id="18" name="椭圆 17"/>
            <p:cNvSpPr/>
            <p:nvPr/>
          </p:nvSpPr>
          <p:spPr>
            <a:xfrm>
              <a:off x="9888" y="7606"/>
              <a:ext cx="340" cy="3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Arial" panose="020B0604020202020204" pitchFamily="34" charset="0"/>
              </a:endParaRPr>
            </a:p>
          </p:txBody>
        </p:sp>
      </p:grpSp>
      <p:grpSp>
        <p:nvGrpSpPr>
          <p:cNvPr id="19" name="组合 18"/>
          <p:cNvGrpSpPr/>
          <p:nvPr/>
        </p:nvGrpSpPr>
        <p:grpSpPr>
          <a:xfrm>
            <a:off x="9804400" y="755650"/>
            <a:ext cx="1372870" cy="215900"/>
            <a:chOff x="8066" y="7606"/>
            <a:chExt cx="2162" cy="340"/>
          </a:xfrm>
        </p:grpSpPr>
        <p:sp>
          <p:nvSpPr>
            <p:cNvPr id="20" name="椭圆 19"/>
            <p:cNvSpPr/>
            <p:nvPr/>
          </p:nvSpPr>
          <p:spPr>
            <a:xfrm>
              <a:off x="8066" y="7606"/>
              <a:ext cx="340" cy="3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Arial" panose="020B0604020202020204" pitchFamily="34" charset="0"/>
              </a:endParaRPr>
            </a:p>
          </p:txBody>
        </p:sp>
        <p:sp>
          <p:nvSpPr>
            <p:cNvPr id="21" name="椭圆 20"/>
            <p:cNvSpPr/>
            <p:nvPr/>
          </p:nvSpPr>
          <p:spPr>
            <a:xfrm>
              <a:off x="8977" y="7606"/>
              <a:ext cx="340" cy="3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Arial" panose="020B0604020202020204" pitchFamily="34" charset="0"/>
              </a:endParaRPr>
            </a:p>
          </p:txBody>
        </p:sp>
        <p:sp>
          <p:nvSpPr>
            <p:cNvPr id="22" name="椭圆 21"/>
            <p:cNvSpPr/>
            <p:nvPr/>
          </p:nvSpPr>
          <p:spPr>
            <a:xfrm>
              <a:off x="9888" y="7606"/>
              <a:ext cx="340" cy="3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Arial" panose="020B0604020202020204" pitchFamily="34" charset="0"/>
              </a:endParaRPr>
            </a:p>
          </p:txBody>
        </p:sp>
      </p:grpSp>
      <p:pic>
        <p:nvPicPr>
          <p:cNvPr id="2" name="Picture 1" descr="pngwing.com (1)"/>
          <p:cNvPicPr>
            <a:picLocks noChangeAspect="1"/>
          </p:cNvPicPr>
          <p:nvPr/>
        </p:nvPicPr>
        <p:blipFill>
          <a:blip r:embed="rId1"/>
          <a:stretch>
            <a:fillRect/>
          </a:stretch>
        </p:blipFill>
        <p:spPr>
          <a:xfrm>
            <a:off x="10235565" y="4796790"/>
            <a:ext cx="2061210" cy="20612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8147685" y="972820"/>
            <a:ext cx="3904615" cy="4911725"/>
          </a:xfrm>
          <a:prstGeom prst="rect">
            <a:avLst/>
          </a:prstGeom>
          <a:noFill/>
        </p:spPr>
        <p:txBody>
          <a:bodyPr wrap="square" rtlCol="0">
            <a:spAutoFit/>
          </a:bodyPr>
          <a:p>
            <a:pPr>
              <a:lnSpc>
                <a:spcPct val="140000"/>
              </a:lnSpc>
            </a:pPr>
            <a:r>
              <a:rPr lang="en-US" sz="1600"/>
              <a:t>In the log data, specific IP addresses stand out for their persistent attempts to intrude. Notably, IP address 154.27.68.195 recorded the highest number of attempts, totaling 441. Following closely behind is 138.68.224.69, which made 222 attempts, trailed by 51.15.17.105 with 212 attempts, and 219.134.218.250 with 131 attempts. These repeated intrusion attempts from these IPs raiseconcerns about potential security vulnerabilities and the need for enhanced protective measures.</a:t>
            </a:r>
            <a:endParaRPr lang="en-US" sz="1600"/>
          </a:p>
        </p:txBody>
      </p:sp>
      <p:pic>
        <p:nvPicPr>
          <p:cNvPr id="1577499918"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076960"/>
            <a:ext cx="7954645" cy="47034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02565" y="18415"/>
            <a:ext cx="848995" cy="706755"/>
          </a:xfrm>
          <a:prstGeom prst="rect">
            <a:avLst/>
          </a:prstGeom>
          <a:noFill/>
        </p:spPr>
        <p:txBody>
          <a:bodyPr wrap="square" rtlCol="0">
            <a:spAutoFit/>
          </a:bodyPr>
          <a:p>
            <a:pPr algn="l"/>
            <a:r>
              <a:rPr lang="en-US" altLang="zh-CN" sz="4000" b="1">
                <a:solidFill>
                  <a:schemeClr val="accent4"/>
                </a:solidFill>
                <a:latin typeface="Arial" panose="020B0604020202020204" pitchFamily="34" charset="0"/>
                <a:ea typeface="Arial" panose="020B0604020202020204" pitchFamily="34" charset="0"/>
              </a:rPr>
              <a:t>06</a:t>
            </a:r>
            <a:endParaRPr lang="en-US" altLang="zh-CN" sz="4000" b="1">
              <a:solidFill>
                <a:schemeClr val="accent4"/>
              </a:solidFill>
              <a:latin typeface="Arial" panose="020B0604020202020204" pitchFamily="34" charset="0"/>
              <a:ea typeface="Arial" panose="020B0604020202020204" pitchFamily="34" charset="0"/>
            </a:endParaRPr>
          </a:p>
        </p:txBody>
      </p:sp>
      <p:sp>
        <p:nvSpPr>
          <p:cNvPr id="11" name="文本框 10"/>
          <p:cNvSpPr txBox="1"/>
          <p:nvPr/>
        </p:nvSpPr>
        <p:spPr>
          <a:xfrm>
            <a:off x="-32385" y="725170"/>
            <a:ext cx="5711825" cy="521970"/>
          </a:xfrm>
          <a:prstGeom prst="rect">
            <a:avLst/>
          </a:prstGeom>
          <a:noFill/>
        </p:spPr>
        <p:txBody>
          <a:bodyPr wrap="square" rtlCol="0">
            <a:spAutoFit/>
          </a:bodyPr>
          <a:p>
            <a:pPr algn="ctr"/>
            <a:r>
              <a:rPr lang="en-US" altLang="zh-CN" sz="2800" b="1">
                <a:solidFill>
                  <a:schemeClr val="tx1">
                    <a:lumMod val="85000"/>
                    <a:lumOff val="15000"/>
                  </a:schemeClr>
                </a:solidFill>
                <a:latin typeface="Arial" panose="020B0604020202020204" pitchFamily="34" charset="0"/>
                <a:ea typeface="Arial" panose="020B0604020202020204" pitchFamily="34" charset="0"/>
              </a:rPr>
              <a:t>Data Analysis result summary</a:t>
            </a:r>
            <a:endParaRPr lang="en-US" altLang="zh-CN" sz="2800" b="1">
              <a:solidFill>
                <a:schemeClr val="tx1">
                  <a:lumMod val="85000"/>
                  <a:lumOff val="15000"/>
                </a:schemeClr>
              </a:solidFill>
              <a:latin typeface="Arial" panose="020B0604020202020204" pitchFamily="34" charset="0"/>
              <a:ea typeface="Arial" panose="020B0604020202020204" pitchFamily="34" charset="0"/>
            </a:endParaRPr>
          </a:p>
        </p:txBody>
      </p:sp>
      <p:graphicFrame>
        <p:nvGraphicFramePr>
          <p:cNvPr id="2" name="Table 1"/>
          <p:cNvGraphicFramePr/>
          <p:nvPr/>
        </p:nvGraphicFramePr>
        <p:xfrm>
          <a:off x="312420" y="1468755"/>
          <a:ext cx="11555730" cy="5210175"/>
        </p:xfrm>
        <a:graphic>
          <a:graphicData uri="http://schemas.openxmlformats.org/drawingml/2006/table">
            <a:tbl>
              <a:tblPr firstRow="1">
                <a:tableStyleId>{775DCB02-9BB8-47FD-8907-85C794F793BA}</a:tableStyleId>
              </a:tblPr>
              <a:tblGrid>
                <a:gridCol w="2266950"/>
                <a:gridCol w="3303905"/>
                <a:gridCol w="5984875"/>
              </a:tblGrid>
              <a:tr h="451485">
                <a:tc>
                  <a:txBody>
                    <a:bodyPr/>
                    <a:p>
                      <a:pPr>
                        <a:buNone/>
                      </a:pPr>
                      <a:r>
                        <a:rPr lang="en-US"/>
                        <a:t>CATEGORY</a:t>
                      </a:r>
                      <a:endParaRPr lang="en-US"/>
                    </a:p>
                  </a:txBody>
                  <a:tcPr/>
                </a:tc>
                <a:tc>
                  <a:txBody>
                    <a:bodyPr/>
                    <a:p>
                      <a:pPr>
                        <a:buNone/>
                      </a:pPr>
                      <a:r>
                        <a:rPr lang="en-US"/>
                        <a:t>DESCRIPTION</a:t>
                      </a:r>
                      <a:endParaRPr lang="en-US"/>
                    </a:p>
                  </a:txBody>
                  <a:tcPr/>
                </a:tc>
                <a:tc>
                  <a:txBody>
                    <a:bodyPr/>
                    <a:p>
                      <a:pPr>
                        <a:buNone/>
                      </a:pPr>
                      <a:r>
                        <a:rPr lang="en-US"/>
                        <a:t>RESULT</a:t>
                      </a:r>
                      <a:endParaRPr lang="en-US"/>
                    </a:p>
                  </a:txBody>
                  <a:tcPr/>
                </a:tc>
              </a:tr>
              <a:tr h="567690">
                <a:tc>
                  <a:txBody>
                    <a:bodyPr/>
                    <a:p>
                      <a:pPr>
                        <a:buNone/>
                      </a:pPr>
                      <a:r>
                        <a:rPr lang="en-US"/>
                        <a:t>Basic information</a:t>
                      </a:r>
                      <a:endParaRPr lang="en-US"/>
                    </a:p>
                  </a:txBody>
                  <a:tcPr/>
                </a:tc>
                <a:tc>
                  <a:txBody>
                    <a:bodyPr/>
                    <a:p>
                      <a:pPr>
                        <a:buNone/>
                      </a:pPr>
                      <a:r>
                        <a:rPr lang="en-US"/>
                        <a:t>Shape of the dataset</a:t>
                      </a:r>
                      <a:endParaRPr lang="en-US"/>
                    </a:p>
                  </a:txBody>
                  <a:tcPr/>
                </a:tc>
                <a:tc>
                  <a:txBody>
                    <a:bodyPr/>
                    <a:p>
                      <a:pPr>
                        <a:buNone/>
                      </a:pPr>
                      <a:r>
                        <a:rPr lang="en-US"/>
                        <a:t>1197 * 10</a:t>
                      </a:r>
                      <a:endParaRPr lang="en-US"/>
                    </a:p>
                  </a:txBody>
                  <a:tcPr/>
                </a:tc>
              </a:tr>
              <a:tr h="567690">
                <a:tc>
                  <a:txBody>
                    <a:bodyPr/>
                    <a:p>
                      <a:pPr>
                        <a:buNone/>
                      </a:pPr>
                      <a:r>
                        <a:rPr lang="en-US"/>
                        <a:t>Basic information</a:t>
                      </a:r>
                      <a:endParaRPr lang="en-US"/>
                    </a:p>
                  </a:txBody>
                  <a:tcPr/>
                </a:tc>
                <a:tc>
                  <a:txBody>
                    <a:bodyPr/>
                    <a:p>
                      <a:pPr>
                        <a:buNone/>
                      </a:pPr>
                      <a:r>
                        <a:rPr lang="en-US"/>
                        <a:t>Column names</a:t>
                      </a:r>
                      <a:endParaRPr lang="en-US"/>
                    </a:p>
                  </a:txBody>
                  <a:tcPr/>
                </a:tc>
                <a:tc>
                  <a:txBody>
                    <a:bodyPr/>
                    <a:p>
                      <a:pPr>
                        <a:buNone/>
                      </a:pPr>
                      <a:r>
                        <a:rPr lang="en-US"/>
                        <a:t>id, ymd, time, session, from_ip_address, to_ip_address, username, password, success, country </a:t>
                      </a:r>
                      <a:endParaRPr lang="en-US"/>
                    </a:p>
                  </a:txBody>
                  <a:tcPr/>
                </a:tc>
              </a:tr>
              <a:tr h="567690">
                <a:tc>
                  <a:txBody>
                    <a:bodyPr/>
                    <a:p>
                      <a:pPr>
                        <a:buNone/>
                      </a:pPr>
                      <a:r>
                        <a:rPr lang="en-US"/>
                        <a:t>Basic information</a:t>
                      </a:r>
                      <a:endParaRPr lang="en-US"/>
                    </a:p>
                  </a:txBody>
                  <a:tcPr/>
                </a:tc>
                <a:tc>
                  <a:txBody>
                    <a:bodyPr/>
                    <a:p>
                      <a:pPr>
                        <a:buNone/>
                      </a:pPr>
                      <a:r>
                        <a:rPr lang="en-US"/>
                        <a:t>Data types of columns</a:t>
                      </a:r>
                      <a:endParaRPr lang="en-US"/>
                    </a:p>
                  </a:txBody>
                  <a:tcPr/>
                </a:tc>
                <a:tc>
                  <a:txBody>
                    <a:bodyPr/>
                    <a:p>
                      <a:pPr>
                        <a:buNone/>
                      </a:pPr>
                      <a:r>
                        <a:rPr lang="en-US"/>
                        <a:t>Integer &amp; Object</a:t>
                      </a:r>
                      <a:endParaRPr lang="en-US"/>
                    </a:p>
                  </a:txBody>
                  <a:tcPr/>
                </a:tc>
              </a:tr>
              <a:tr h="567690">
                <a:tc>
                  <a:txBody>
                    <a:bodyPr/>
                    <a:p>
                      <a:pPr>
                        <a:buNone/>
                      </a:pPr>
                      <a:r>
                        <a:rPr lang="en-US"/>
                        <a:t>Summary Statistics</a:t>
                      </a:r>
                      <a:endParaRPr lang="en-US"/>
                    </a:p>
                  </a:txBody>
                  <a:tcPr/>
                </a:tc>
                <a:tc>
                  <a:txBody>
                    <a:bodyPr/>
                    <a:p>
                      <a:pPr>
                        <a:buNone/>
                      </a:pPr>
                      <a:r>
                        <a:rPr lang="en-US"/>
                        <a:t>Number of records </a:t>
                      </a:r>
                      <a:endParaRPr lang="en-US"/>
                    </a:p>
                  </a:txBody>
                  <a:tcPr/>
                </a:tc>
                <a:tc>
                  <a:txBody>
                    <a:bodyPr/>
                    <a:p>
                      <a:pPr>
                        <a:buNone/>
                      </a:pPr>
                      <a:r>
                        <a:rPr lang="en-US"/>
                        <a:t>1197</a:t>
                      </a:r>
                      <a:endParaRPr lang="en-US"/>
                    </a:p>
                  </a:txBody>
                  <a:tcPr/>
                </a:tc>
              </a:tr>
              <a:tr h="567690">
                <a:tc>
                  <a:txBody>
                    <a:bodyPr/>
                    <a:p>
                      <a:pPr>
                        <a:buNone/>
                      </a:pPr>
                      <a:r>
                        <a:rPr lang="en-US"/>
                        <a:t>Counting Values</a:t>
                      </a:r>
                      <a:endParaRPr lang="en-US"/>
                    </a:p>
                  </a:txBody>
                  <a:tcPr/>
                </a:tc>
                <a:tc>
                  <a:txBody>
                    <a:bodyPr/>
                    <a:p>
                      <a:pPr>
                        <a:buNone/>
                      </a:pPr>
                      <a:r>
                        <a:rPr lang="en-US"/>
                        <a:t>Counts of success values</a:t>
                      </a:r>
                      <a:endParaRPr lang="en-US"/>
                    </a:p>
                  </a:txBody>
                  <a:tcPr/>
                </a:tc>
                <a:tc>
                  <a:txBody>
                    <a:bodyPr/>
                    <a:p>
                      <a:pPr>
                        <a:buNone/>
                      </a:pPr>
                      <a:r>
                        <a:rPr lang="en-US"/>
                        <a:t>Failed: 869, Successful: 328</a:t>
                      </a:r>
                      <a:endParaRPr lang="en-US"/>
                    </a:p>
                  </a:txBody>
                  <a:tcPr/>
                </a:tc>
              </a:tr>
              <a:tr h="567690">
                <a:tc>
                  <a:txBody>
                    <a:bodyPr/>
                    <a:p>
                      <a:pPr>
                        <a:buNone/>
                      </a:pPr>
                      <a:r>
                        <a:rPr lang="en-US"/>
                        <a:t>Counting Values</a:t>
                      </a:r>
                      <a:endParaRPr lang="en-US"/>
                    </a:p>
                  </a:txBody>
                  <a:tcPr/>
                </a:tc>
                <a:tc>
                  <a:txBody>
                    <a:bodyPr/>
                    <a:p>
                      <a:pPr>
                        <a:buNone/>
                      </a:pPr>
                      <a:r>
                        <a:rPr lang="en-US"/>
                        <a:t>Counts of country values</a:t>
                      </a:r>
                      <a:endParaRPr lang="en-US"/>
                    </a:p>
                  </a:txBody>
                  <a:tcPr/>
                </a:tc>
                <a:tc>
                  <a:txBody>
                    <a:bodyPr/>
                    <a:p>
                      <a:pPr>
                        <a:buNone/>
                      </a:pPr>
                      <a:r>
                        <a:rPr lang="en-US"/>
                        <a:t>United States: 694, France: 242, China: 175, South Korea: 21</a:t>
                      </a:r>
                      <a:endParaRPr lang="en-US"/>
                    </a:p>
                  </a:txBody>
                  <a:tcPr/>
                </a:tc>
              </a:tr>
              <a:tr h="567690">
                <a:tc>
                  <a:txBody>
                    <a:bodyPr/>
                    <a:p>
                      <a:pPr>
                        <a:buNone/>
                      </a:pPr>
                      <a:r>
                        <a:rPr lang="en-US"/>
                        <a:t>Missing Values</a:t>
                      </a:r>
                      <a:endParaRPr lang="en-US"/>
                    </a:p>
                  </a:txBody>
                  <a:tcPr/>
                </a:tc>
                <a:tc>
                  <a:txBody>
                    <a:bodyPr/>
                    <a:p>
                      <a:pPr>
                        <a:buNone/>
                      </a:pPr>
                      <a:r>
                        <a:rPr lang="en-US"/>
                        <a:t>Missing values in each column</a:t>
                      </a:r>
                      <a:endParaRPr lang="en-US"/>
                    </a:p>
                  </a:txBody>
                  <a:tcPr/>
                </a:tc>
                <a:tc>
                  <a:txBody>
                    <a:bodyPr/>
                    <a:p>
                      <a:pPr>
                        <a:buNone/>
                      </a:pPr>
                      <a:r>
                        <a:rPr lang="en-US"/>
                        <a:t>password: 3</a:t>
                      </a:r>
                      <a:endParaRPr lang="en-US"/>
                    </a:p>
                  </a:txBody>
                  <a:tcPr/>
                </a:tc>
              </a:tr>
              <a:tr h="567690">
                <a:tc>
                  <a:txBody>
                    <a:bodyPr/>
                    <a:p>
                      <a:pPr>
                        <a:buNone/>
                      </a:pPr>
                      <a:r>
                        <a:rPr lang="en-US"/>
                        <a:t>Successful Logins</a:t>
                      </a:r>
                      <a:endParaRPr lang="en-US"/>
                    </a:p>
                  </a:txBody>
                  <a:tcPr/>
                </a:tc>
                <a:tc>
                  <a:txBody>
                    <a:bodyPr/>
                    <a:p>
                      <a:pPr>
                        <a:buNone/>
                      </a:pPr>
                      <a:r>
                        <a:rPr lang="en-US"/>
                        <a:t>Successful logins by username</a:t>
                      </a:r>
                      <a:endParaRPr lang="en-US"/>
                    </a:p>
                  </a:txBody>
                  <a:tcPr/>
                </a:tc>
                <a:tc>
                  <a:txBody>
                    <a:bodyPr/>
                    <a:p>
                      <a:pPr>
                        <a:buNone/>
                      </a:pPr>
                      <a:r>
                        <a:rPr lang="en-US"/>
                        <a:t>admin: 15, oracle: 28, root: 218, ubuntu: 17</a:t>
                      </a:r>
                      <a:endParaRPr lang="en-US"/>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04140" y="1389380"/>
            <a:ext cx="11732260" cy="5125720"/>
          </a:xfrm>
          <a:prstGeom prst="rect">
            <a:avLst/>
          </a:prstGeom>
          <a:noFill/>
        </p:spPr>
        <p:txBody>
          <a:bodyPr wrap="square" rtlCol="0">
            <a:spAutoFit/>
          </a:bodyPr>
          <a:p>
            <a:pPr algn="l">
              <a:lnSpc>
                <a:spcPct val="140000"/>
              </a:lnSpc>
            </a:pPr>
            <a:r>
              <a:rPr lang="en-US" b="1">
                <a:latin typeface="Arial Bold" panose="020B0604020202020204" charset="0"/>
                <a:cs typeface="Arial Bold" panose="020B0604020202020204" charset="0"/>
                <a:sym typeface="+mn-ea"/>
              </a:rPr>
              <a:t>- Akkaya, D., &amp; Thalgott, F. (2010)</a:t>
            </a:r>
            <a:r>
              <a:rPr lang="en-US">
                <a:sym typeface="+mn-ea"/>
              </a:rPr>
              <a:t>. Honeypots in network security. </a:t>
            </a:r>
            <a:endParaRPr lang="en-US"/>
          </a:p>
          <a:p>
            <a:pPr algn="l">
              <a:lnSpc>
                <a:spcPct val="140000"/>
              </a:lnSpc>
            </a:pPr>
            <a:r>
              <a:rPr lang="en-US" b="1">
                <a:latin typeface="Arial Bold" panose="020B0604020202020204" charset="0"/>
                <a:cs typeface="Arial Bold" panose="020B0604020202020204" charset="0"/>
                <a:sym typeface="+mn-ea"/>
              </a:rPr>
              <a:t>- Anicas, M. (2015)</a:t>
            </a:r>
            <a:r>
              <a:rPr lang="en-US">
                <a:sym typeface="+mn-ea"/>
              </a:rPr>
              <a:t>. How to install Elasticsearch, logstash, and kibana (ELK Stack) on Ubuntu 14.04. </a:t>
            </a:r>
            <a:endParaRPr lang="en-US"/>
          </a:p>
          <a:p>
            <a:pPr algn="l">
              <a:lnSpc>
                <a:spcPct val="140000"/>
              </a:lnSpc>
            </a:pPr>
            <a:r>
              <a:rPr lang="en-US" b="1">
                <a:latin typeface="Arial Bold" panose="020B0604020202020204" charset="0"/>
                <a:cs typeface="Arial Bold" panose="020B0604020202020204" charset="0"/>
                <a:sym typeface="+mn-ea"/>
              </a:rPr>
              <a:t>- Dittrich, D. (2004)</a:t>
            </a:r>
            <a:r>
              <a:rPr lang="en-US">
                <a:sym typeface="+mn-ea"/>
              </a:rPr>
              <a:t>. Creating and managing distributed honeynets using honeywalls. Draft. University of Washington.</a:t>
            </a:r>
            <a:endParaRPr lang="en-US"/>
          </a:p>
          <a:p>
            <a:pPr algn="l">
              <a:lnSpc>
                <a:spcPct val="140000"/>
              </a:lnSpc>
            </a:pPr>
            <a:r>
              <a:rPr lang="en-US" b="1">
                <a:latin typeface="Arial Bold" panose="020B0604020202020204" charset="0"/>
                <a:cs typeface="Arial Bold" panose="020B0604020202020204" charset="0"/>
                <a:sym typeface="+mn-ea"/>
              </a:rPr>
              <a:t>- Döring, C. (2005)</a:t>
            </a:r>
            <a:r>
              <a:rPr lang="en-US">
                <a:sym typeface="+mn-ea"/>
              </a:rPr>
              <a:t>. Improving network security with honeypots. Darmstadt: University of Applied Sciences.</a:t>
            </a:r>
            <a:endParaRPr lang="en-US"/>
          </a:p>
          <a:p>
            <a:pPr algn="l">
              <a:lnSpc>
                <a:spcPct val="140000"/>
              </a:lnSpc>
            </a:pPr>
            <a:r>
              <a:rPr lang="en-US" b="1">
                <a:latin typeface="Arial Bold" panose="020B0604020202020204" charset="0"/>
                <a:cs typeface="Arial Bold" panose="020B0604020202020204" charset="0"/>
                <a:sym typeface="+mn-ea"/>
              </a:rPr>
              <a:t>- Hoque, M. S., &amp; Bikas, M. A. (2012)</a:t>
            </a:r>
            <a:r>
              <a:rPr lang="en-US">
                <a:sym typeface="+mn-ea"/>
              </a:rPr>
              <a:t>. An implementation of an intrusion detection system using a genetic algorithm. International Journal of Network Security &amp; Its Applications (IJNSA). </a:t>
            </a:r>
            <a:endParaRPr lang="en-US"/>
          </a:p>
          <a:p>
            <a:pPr algn="l">
              <a:lnSpc>
                <a:spcPct val="140000"/>
              </a:lnSpc>
            </a:pPr>
            <a:r>
              <a:rPr lang="en-US" b="1">
                <a:latin typeface="Arial Bold" panose="020B0604020202020204" charset="0"/>
                <a:cs typeface="Arial Bold" panose="020B0604020202020204" charset="0"/>
                <a:sym typeface="+mn-ea"/>
              </a:rPr>
              <a:t>- Jaiganesh, V., Sumathi, D. P., &amp; A.Vinitha. (2013)</a:t>
            </a:r>
            <a:r>
              <a:rPr lang="en-US">
                <a:sym typeface="+mn-ea"/>
              </a:rPr>
              <a:t>. Classification algorithms in intrusion detection system: A survey. A Vinitha et al. Int. J. Computer Technology &amp; Applications. </a:t>
            </a:r>
            <a:endParaRPr lang="en-US"/>
          </a:p>
          <a:p>
            <a:pPr algn="l">
              <a:lnSpc>
                <a:spcPct val="140000"/>
              </a:lnSpc>
            </a:pPr>
            <a:r>
              <a:rPr lang="en-US">
                <a:sym typeface="+mn-ea"/>
              </a:rPr>
              <a:t>No Author listed. (https://www.honeyd.org/)</a:t>
            </a:r>
            <a:endParaRPr lang="en-US"/>
          </a:p>
          <a:p>
            <a:pPr algn="l">
              <a:lnSpc>
                <a:spcPct val="140000"/>
              </a:lnSpc>
            </a:pPr>
            <a:r>
              <a:rPr lang="en-US" b="1">
                <a:latin typeface="Arial Bold" panose="020B0604020202020204" charset="0"/>
                <a:cs typeface="Arial Bold" panose="020B0604020202020204" charset="0"/>
                <a:sym typeface="+mn-ea"/>
              </a:rPr>
              <a:t>- Ralph E.S Jr</a:t>
            </a:r>
            <a:r>
              <a:rPr lang="en-US">
                <a:sym typeface="+mn-ea"/>
              </a:rPr>
              <a:t> (No date listed): How to build and use a honeypot.</a:t>
            </a:r>
            <a:endParaRPr lang="en-US"/>
          </a:p>
          <a:p>
            <a:pPr algn="l">
              <a:lnSpc>
                <a:spcPct val="140000"/>
              </a:lnSpc>
            </a:pPr>
            <a:r>
              <a:rPr lang="en-US">
                <a:sym typeface="+mn-ea"/>
              </a:rPr>
              <a:t>Deception Toolkit, </a:t>
            </a:r>
            <a:r>
              <a:rPr lang="en-US" u="sng">
                <a:sym typeface="+mn-ea"/>
              </a:rPr>
              <a:t>https://all.net/dtk/index.html</a:t>
            </a:r>
            <a:r>
              <a:rPr lang="en-US">
                <a:sym typeface="+mn-ea"/>
              </a:rPr>
              <a:t> fetched 5/02/2015</a:t>
            </a:r>
            <a:endParaRPr lang="en-US"/>
          </a:p>
          <a:p>
            <a:pPr>
              <a:lnSpc>
                <a:spcPct val="140000"/>
              </a:lnSpc>
            </a:pPr>
            <a:endParaRPr lang="en-US"/>
          </a:p>
        </p:txBody>
      </p:sp>
      <p:sp>
        <p:nvSpPr>
          <p:cNvPr id="4" name="Text Box 3"/>
          <p:cNvSpPr txBox="1"/>
          <p:nvPr/>
        </p:nvSpPr>
        <p:spPr>
          <a:xfrm>
            <a:off x="4739640" y="433070"/>
            <a:ext cx="2712720" cy="521970"/>
          </a:xfrm>
          <a:prstGeom prst="rect">
            <a:avLst/>
          </a:prstGeom>
          <a:noFill/>
        </p:spPr>
        <p:txBody>
          <a:bodyPr wrap="none" rtlCol="0">
            <a:spAutoFit/>
          </a:bodyPr>
          <a:p>
            <a:r>
              <a:rPr lang="en-US" sz="2800" b="1">
                <a:solidFill>
                  <a:srgbClr val="FFC000"/>
                </a:solidFill>
                <a:latin typeface="Arial Bold" panose="020B0604020202020204" charset="0"/>
                <a:cs typeface="Arial Bold" panose="020B0604020202020204" charset="0"/>
              </a:rPr>
              <a:t>REFERENCES </a:t>
            </a:r>
            <a:endParaRPr lang="en-US" sz="2800" b="1">
              <a:solidFill>
                <a:srgbClr val="FFC000"/>
              </a:solidFill>
              <a:latin typeface="Arial Bold" panose="020B0604020202020204" charset="0"/>
              <a:cs typeface="Arial Bold"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4" name="文本框 3"/>
          <p:cNvSpPr txBox="1"/>
          <p:nvPr/>
        </p:nvSpPr>
        <p:spPr>
          <a:xfrm>
            <a:off x="4382135" y="3075305"/>
            <a:ext cx="3428365" cy="706755"/>
          </a:xfrm>
          <a:prstGeom prst="rect">
            <a:avLst/>
          </a:prstGeom>
          <a:noFill/>
        </p:spPr>
        <p:txBody>
          <a:bodyPr wrap="none" rtlCol="0">
            <a:spAutoFit/>
          </a:bodyPr>
          <a:p>
            <a:r>
              <a:rPr lang="en-US" altLang="zh-CN" sz="4000">
                <a:solidFill>
                  <a:schemeClr val="bg1"/>
                </a:solidFill>
                <a:latin typeface="Arial Black" panose="020B0A04020102020204" charset="0"/>
                <a:ea typeface="Arial" panose="020B0604020202020204" pitchFamily="34" charset="0"/>
              </a:rPr>
              <a:t>T H A N K S</a:t>
            </a:r>
            <a:endParaRPr lang="en-US" altLang="zh-CN" sz="4000">
              <a:solidFill>
                <a:schemeClr val="bg1"/>
              </a:solidFill>
              <a:latin typeface="Arial Black" panose="020B0A04020102020204" charset="0"/>
              <a:ea typeface="Arial" panose="020B0604020202020204" pitchFamily="34" charset="0"/>
            </a:endParaRPr>
          </a:p>
        </p:txBody>
      </p:sp>
      <p:grpSp>
        <p:nvGrpSpPr>
          <p:cNvPr id="17" name="组合 16"/>
          <p:cNvGrpSpPr/>
          <p:nvPr/>
        </p:nvGrpSpPr>
        <p:grpSpPr>
          <a:xfrm>
            <a:off x="5409565" y="5277485"/>
            <a:ext cx="1372870" cy="215900"/>
            <a:chOff x="8066" y="7606"/>
            <a:chExt cx="2162" cy="340"/>
          </a:xfrm>
        </p:grpSpPr>
        <p:sp>
          <p:nvSpPr>
            <p:cNvPr id="2" name="椭圆 1"/>
            <p:cNvSpPr/>
            <p:nvPr/>
          </p:nvSpPr>
          <p:spPr>
            <a:xfrm>
              <a:off x="8066" y="7606"/>
              <a:ext cx="340" cy="3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Arial" panose="020B0604020202020204" pitchFamily="34" charset="0"/>
              </a:endParaRPr>
            </a:p>
          </p:txBody>
        </p:sp>
        <p:sp>
          <p:nvSpPr>
            <p:cNvPr id="15" name="椭圆 14"/>
            <p:cNvSpPr/>
            <p:nvPr/>
          </p:nvSpPr>
          <p:spPr>
            <a:xfrm>
              <a:off x="8977" y="7606"/>
              <a:ext cx="340" cy="3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Arial" panose="020B0604020202020204" pitchFamily="34" charset="0"/>
              </a:endParaRPr>
            </a:p>
          </p:txBody>
        </p:sp>
        <p:sp>
          <p:nvSpPr>
            <p:cNvPr id="16" name="椭圆 15"/>
            <p:cNvSpPr/>
            <p:nvPr/>
          </p:nvSpPr>
          <p:spPr>
            <a:xfrm>
              <a:off x="9888" y="7606"/>
              <a:ext cx="340" cy="3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Arial" panose="020B0604020202020204"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1188085"/>
            <a:ext cx="12192000" cy="5631180"/>
          </a:xfrm>
          <a:prstGeom prst="rect">
            <a:avLst/>
          </a:prstGeom>
          <a:noFill/>
        </p:spPr>
        <p:txBody>
          <a:bodyPr wrap="square" rtlCol="0">
            <a:spAutoFit/>
          </a:bodyPr>
          <a:p>
            <a:pPr algn="l">
              <a:lnSpc>
                <a:spcPct val="150000"/>
              </a:lnSpc>
            </a:pPr>
            <a:r>
              <a:rPr lang="en-US" altLang="zh-CN" sz="3200" b="1">
                <a:solidFill>
                  <a:schemeClr val="accent4"/>
                </a:solidFill>
                <a:latin typeface="Arial" panose="020B0604020202020204" pitchFamily="34" charset="0"/>
                <a:ea typeface="Arial" panose="020B0604020202020204" pitchFamily="34" charset="0"/>
              </a:rPr>
              <a:t>01</a:t>
            </a:r>
            <a:r>
              <a:rPr lang="en-US" altLang="zh-CN" sz="4000" b="1">
                <a:solidFill>
                  <a:schemeClr val="accent4"/>
                </a:solidFill>
                <a:latin typeface="Arial" panose="020B0604020202020204" pitchFamily="34" charset="0"/>
                <a:ea typeface="Arial" panose="020B0604020202020204" pitchFamily="34" charset="0"/>
              </a:rPr>
              <a:t> </a:t>
            </a:r>
            <a:r>
              <a:rPr lang="en-US" altLang="zh-CN" sz="4000" b="1">
                <a:solidFill>
                  <a:schemeClr val="tx1"/>
                </a:solidFill>
                <a:latin typeface="Arial" panose="020B0604020202020204" pitchFamily="34" charset="0"/>
                <a:ea typeface="Arial" panose="020B0604020202020204" pitchFamily="34" charset="0"/>
              </a:rPr>
              <a:t>Background of Study			</a:t>
            </a:r>
            <a:r>
              <a:rPr lang="en-US" altLang="zh-CN" sz="3200" b="1">
                <a:solidFill>
                  <a:schemeClr val="accent4"/>
                </a:solidFill>
                <a:latin typeface="Arial" panose="020B0604020202020204" pitchFamily="34" charset="0"/>
                <a:ea typeface="Arial" panose="020B0604020202020204" pitchFamily="34" charset="0"/>
                <a:sym typeface="+mn-ea"/>
              </a:rPr>
              <a:t>07</a:t>
            </a:r>
            <a:r>
              <a:rPr lang="en-US" altLang="zh-CN" sz="4000" b="1">
                <a:solidFill>
                  <a:schemeClr val="accent4"/>
                </a:solidFill>
                <a:latin typeface="Arial" panose="020B0604020202020204" pitchFamily="34" charset="0"/>
                <a:ea typeface="Arial" panose="020B0604020202020204" pitchFamily="34" charset="0"/>
                <a:sym typeface="+mn-ea"/>
              </a:rPr>
              <a:t> </a:t>
            </a:r>
            <a:r>
              <a:rPr lang="en-US" altLang="zh-CN" sz="4000" b="1">
                <a:solidFill>
                  <a:schemeClr val="tx1"/>
                </a:solidFill>
                <a:latin typeface="Arial" panose="020B0604020202020204" pitchFamily="34" charset="0"/>
                <a:ea typeface="Arial" panose="020B0604020202020204" pitchFamily="34" charset="0"/>
                <a:sym typeface="+mn-ea"/>
              </a:rPr>
              <a:t>Conclusion</a:t>
            </a:r>
            <a:r>
              <a:rPr lang="en-US" altLang="zh-CN" sz="4000" b="1">
                <a:latin typeface="Arial" panose="020B0604020202020204" pitchFamily="34" charset="0"/>
                <a:ea typeface="Arial" panose="020B0604020202020204" pitchFamily="34" charset="0"/>
                <a:sym typeface="+mn-ea"/>
              </a:rPr>
              <a:t>	</a:t>
            </a:r>
            <a:endParaRPr lang="en-US" altLang="zh-CN" sz="4000" b="1">
              <a:solidFill>
                <a:schemeClr val="tx1"/>
              </a:solidFill>
              <a:latin typeface="Arial" panose="020B0604020202020204" pitchFamily="34" charset="0"/>
              <a:ea typeface="Arial" panose="020B0604020202020204" pitchFamily="34" charset="0"/>
            </a:endParaRPr>
          </a:p>
          <a:p>
            <a:pPr algn="l">
              <a:lnSpc>
                <a:spcPct val="150000"/>
              </a:lnSpc>
            </a:pPr>
            <a:r>
              <a:rPr lang="en-US" altLang="zh-CN" sz="3200" b="1">
                <a:solidFill>
                  <a:schemeClr val="accent4"/>
                </a:solidFill>
                <a:latin typeface="Arial" panose="020B0604020202020204" pitchFamily="34" charset="0"/>
                <a:ea typeface="Arial" panose="020B0604020202020204" pitchFamily="34" charset="0"/>
                <a:sym typeface="+mn-ea"/>
              </a:rPr>
              <a:t>02</a:t>
            </a:r>
            <a:r>
              <a:rPr lang="en-US" altLang="zh-CN" sz="4000" b="1">
                <a:solidFill>
                  <a:schemeClr val="accent4"/>
                </a:solidFill>
                <a:latin typeface="Arial" panose="020B0604020202020204" pitchFamily="34" charset="0"/>
                <a:ea typeface="Arial" panose="020B0604020202020204" pitchFamily="34" charset="0"/>
                <a:sym typeface="+mn-ea"/>
              </a:rPr>
              <a:t> </a:t>
            </a:r>
            <a:r>
              <a:rPr lang="en-US" altLang="zh-CN" sz="4000" b="1">
                <a:latin typeface="Arial" panose="020B0604020202020204" pitchFamily="34" charset="0"/>
                <a:ea typeface="Arial" panose="020B0604020202020204" pitchFamily="34" charset="0"/>
                <a:sym typeface="+mn-ea"/>
              </a:rPr>
              <a:t>Problem Statement</a:t>
            </a:r>
            <a:endParaRPr lang="en-US" altLang="zh-CN" sz="4000" b="1">
              <a:solidFill>
                <a:schemeClr val="tx1"/>
              </a:solidFill>
              <a:latin typeface="Arial" panose="020B0604020202020204" pitchFamily="34" charset="0"/>
              <a:ea typeface="Arial" panose="020B0604020202020204" pitchFamily="34" charset="0"/>
            </a:endParaRPr>
          </a:p>
          <a:p>
            <a:pPr algn="l">
              <a:lnSpc>
                <a:spcPct val="150000"/>
              </a:lnSpc>
            </a:pPr>
            <a:r>
              <a:rPr lang="en-US" altLang="zh-CN" sz="3200" b="1">
                <a:solidFill>
                  <a:schemeClr val="accent4"/>
                </a:solidFill>
                <a:latin typeface="Arial" panose="020B0604020202020204" pitchFamily="34" charset="0"/>
                <a:ea typeface="Arial" panose="020B0604020202020204" pitchFamily="34" charset="0"/>
                <a:sym typeface="+mn-ea"/>
              </a:rPr>
              <a:t>03</a:t>
            </a:r>
            <a:r>
              <a:rPr lang="en-US" altLang="zh-CN" sz="4000" b="1">
                <a:solidFill>
                  <a:schemeClr val="accent4"/>
                </a:solidFill>
                <a:latin typeface="Arial" panose="020B0604020202020204" pitchFamily="34" charset="0"/>
                <a:ea typeface="Arial" panose="020B0604020202020204" pitchFamily="34" charset="0"/>
                <a:sym typeface="+mn-ea"/>
              </a:rPr>
              <a:t> </a:t>
            </a:r>
            <a:r>
              <a:rPr lang="en-US" altLang="zh-CN" sz="4000" b="1">
                <a:latin typeface="Arial" panose="020B0604020202020204" pitchFamily="34" charset="0"/>
                <a:ea typeface="Arial" panose="020B0604020202020204" pitchFamily="34" charset="0"/>
                <a:sym typeface="+mn-ea"/>
              </a:rPr>
              <a:t>Aim and Objective</a:t>
            </a:r>
            <a:endParaRPr lang="en-US" altLang="zh-CN" sz="4000" b="1">
              <a:solidFill>
                <a:schemeClr val="tx1"/>
              </a:solidFill>
              <a:latin typeface="Arial" panose="020B0604020202020204" pitchFamily="34" charset="0"/>
              <a:ea typeface="Arial" panose="020B0604020202020204" pitchFamily="34" charset="0"/>
            </a:endParaRPr>
          </a:p>
          <a:p>
            <a:pPr algn="l">
              <a:lnSpc>
                <a:spcPct val="150000"/>
              </a:lnSpc>
            </a:pPr>
            <a:r>
              <a:rPr lang="en-US" altLang="zh-CN" sz="3200" b="1">
                <a:solidFill>
                  <a:schemeClr val="accent4"/>
                </a:solidFill>
                <a:latin typeface="Arial" panose="020B0604020202020204" pitchFamily="34" charset="0"/>
                <a:ea typeface="Arial" panose="020B0604020202020204" pitchFamily="34" charset="0"/>
                <a:sym typeface="+mn-ea"/>
              </a:rPr>
              <a:t>04</a:t>
            </a:r>
            <a:r>
              <a:rPr lang="en-US" altLang="zh-CN" sz="4000" b="1">
                <a:solidFill>
                  <a:schemeClr val="accent4"/>
                </a:solidFill>
                <a:latin typeface="Arial" panose="020B0604020202020204" pitchFamily="34" charset="0"/>
                <a:ea typeface="Arial" panose="020B0604020202020204" pitchFamily="34" charset="0"/>
                <a:sym typeface="+mn-ea"/>
              </a:rPr>
              <a:t> </a:t>
            </a:r>
            <a:r>
              <a:rPr lang="en-US" altLang="zh-CN" sz="4000" b="1">
                <a:latin typeface="Arial" panose="020B0604020202020204" pitchFamily="34" charset="0"/>
                <a:ea typeface="Arial" panose="020B0604020202020204" pitchFamily="34" charset="0"/>
                <a:sym typeface="+mn-ea"/>
              </a:rPr>
              <a:t>Literature review</a:t>
            </a:r>
            <a:endParaRPr lang="en-US" altLang="zh-CN" sz="4000" b="1">
              <a:solidFill>
                <a:schemeClr val="tx1"/>
              </a:solidFill>
              <a:latin typeface="Arial" panose="020B0604020202020204" pitchFamily="34" charset="0"/>
              <a:ea typeface="Arial" panose="020B0604020202020204" pitchFamily="34" charset="0"/>
            </a:endParaRPr>
          </a:p>
          <a:p>
            <a:pPr algn="l">
              <a:lnSpc>
                <a:spcPct val="150000"/>
              </a:lnSpc>
            </a:pPr>
            <a:r>
              <a:rPr lang="en-US" altLang="zh-CN" sz="3200" b="1">
                <a:solidFill>
                  <a:schemeClr val="accent4"/>
                </a:solidFill>
                <a:latin typeface="Arial" panose="020B0604020202020204" pitchFamily="34" charset="0"/>
                <a:ea typeface="Arial" panose="020B0604020202020204" pitchFamily="34" charset="0"/>
                <a:sym typeface="+mn-ea"/>
              </a:rPr>
              <a:t>05</a:t>
            </a:r>
            <a:r>
              <a:rPr lang="en-US" altLang="zh-CN" sz="4000" b="1">
                <a:solidFill>
                  <a:schemeClr val="accent4"/>
                </a:solidFill>
                <a:latin typeface="Arial" panose="020B0604020202020204" pitchFamily="34" charset="0"/>
                <a:ea typeface="Arial" panose="020B0604020202020204" pitchFamily="34" charset="0"/>
                <a:sym typeface="+mn-ea"/>
              </a:rPr>
              <a:t> </a:t>
            </a:r>
            <a:r>
              <a:rPr lang="en-US" altLang="zh-CN" sz="4000" b="1">
                <a:solidFill>
                  <a:schemeClr val="tx1"/>
                </a:solidFill>
                <a:latin typeface="Arial" panose="020B0604020202020204" pitchFamily="34" charset="0"/>
                <a:ea typeface="Arial" panose="020B0604020202020204" pitchFamily="34" charset="0"/>
                <a:sym typeface="+mn-ea"/>
              </a:rPr>
              <a:t>System analysis</a:t>
            </a:r>
            <a:endParaRPr lang="en-US" altLang="zh-CN" sz="4000" b="1">
              <a:solidFill>
                <a:schemeClr val="tx1"/>
              </a:solidFill>
              <a:latin typeface="Arial" panose="020B0604020202020204" pitchFamily="34" charset="0"/>
              <a:ea typeface="Arial" panose="020B0604020202020204" pitchFamily="34" charset="0"/>
            </a:endParaRPr>
          </a:p>
          <a:p>
            <a:pPr algn="l">
              <a:lnSpc>
                <a:spcPct val="150000"/>
              </a:lnSpc>
            </a:pPr>
            <a:r>
              <a:rPr lang="en-US" altLang="zh-CN" sz="3200" b="1">
                <a:solidFill>
                  <a:schemeClr val="accent4"/>
                </a:solidFill>
                <a:latin typeface="Arial" panose="020B0604020202020204" pitchFamily="34" charset="0"/>
                <a:ea typeface="Arial" panose="020B0604020202020204" pitchFamily="34" charset="0"/>
                <a:sym typeface="+mn-ea"/>
              </a:rPr>
              <a:t>06</a:t>
            </a:r>
            <a:r>
              <a:rPr lang="en-US" altLang="zh-CN" sz="4000" b="1">
                <a:solidFill>
                  <a:schemeClr val="accent4"/>
                </a:solidFill>
                <a:latin typeface="Arial" panose="020B0604020202020204" pitchFamily="34" charset="0"/>
                <a:ea typeface="Arial" panose="020B0604020202020204" pitchFamily="34" charset="0"/>
                <a:sym typeface="+mn-ea"/>
              </a:rPr>
              <a:t> </a:t>
            </a:r>
            <a:r>
              <a:rPr lang="en-US" altLang="zh-CN" sz="4000" b="1">
                <a:solidFill>
                  <a:schemeClr val="tx1"/>
                </a:solidFill>
                <a:latin typeface="Arial" panose="020B0604020202020204" pitchFamily="34" charset="0"/>
                <a:ea typeface="Arial" panose="020B0604020202020204" pitchFamily="34" charset="0"/>
                <a:sym typeface="+mn-ea"/>
              </a:rPr>
              <a:t>Results</a:t>
            </a:r>
            <a:endParaRPr lang="en-US" altLang="zh-CN" sz="4000" b="1">
              <a:solidFill>
                <a:schemeClr val="tx1"/>
              </a:solidFill>
              <a:latin typeface="Arial" panose="020B0604020202020204" pitchFamily="34" charset="0"/>
              <a:ea typeface="Arial" panose="020B0604020202020204" pitchFamily="34" charset="0"/>
            </a:endParaRPr>
          </a:p>
        </p:txBody>
      </p:sp>
      <p:sp>
        <p:nvSpPr>
          <p:cNvPr id="11" name="文本框 10"/>
          <p:cNvSpPr txBox="1"/>
          <p:nvPr/>
        </p:nvSpPr>
        <p:spPr>
          <a:xfrm>
            <a:off x="4692333" y="83820"/>
            <a:ext cx="2806700" cy="1014730"/>
          </a:xfrm>
          <a:prstGeom prst="rect">
            <a:avLst/>
          </a:prstGeom>
          <a:noFill/>
        </p:spPr>
        <p:txBody>
          <a:bodyPr wrap="none" rtlCol="0">
            <a:spAutoFit/>
          </a:bodyPr>
          <a:p>
            <a:pPr algn="ctr"/>
            <a:r>
              <a:rPr lang="en-US" altLang="zh-CN" sz="6000" b="1">
                <a:solidFill>
                  <a:schemeClr val="tx1">
                    <a:lumMod val="85000"/>
                    <a:lumOff val="15000"/>
                  </a:schemeClr>
                </a:solidFill>
                <a:latin typeface="Arial" panose="020B0604020202020204" pitchFamily="34" charset="0"/>
                <a:ea typeface="Arial" panose="020B0604020202020204" pitchFamily="34" charset="0"/>
              </a:rPr>
              <a:t>Outline</a:t>
            </a:r>
            <a:endParaRPr lang="en-US" altLang="zh-CN" sz="6000" b="1">
              <a:solidFill>
                <a:schemeClr val="tx1">
                  <a:lumMod val="85000"/>
                  <a:lumOff val="15000"/>
                </a:schemeClr>
              </a:solidFill>
              <a:latin typeface="Arial" panose="020B0604020202020204" pitchFamily="34" charset="0"/>
              <a:ea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02565" y="18415"/>
            <a:ext cx="1205230" cy="829945"/>
          </a:xfrm>
          <a:prstGeom prst="rect">
            <a:avLst/>
          </a:prstGeom>
          <a:noFill/>
        </p:spPr>
        <p:txBody>
          <a:bodyPr wrap="square" rtlCol="0">
            <a:spAutoFit/>
          </a:bodyPr>
          <a:p>
            <a:pPr algn="l"/>
            <a:r>
              <a:rPr lang="en-US" altLang="zh-CN" sz="4800" b="1">
                <a:solidFill>
                  <a:schemeClr val="accent4"/>
                </a:solidFill>
                <a:latin typeface="Arial" panose="020B0604020202020204" pitchFamily="34" charset="0"/>
                <a:ea typeface="Arial" panose="020B0604020202020204" pitchFamily="34" charset="0"/>
              </a:rPr>
              <a:t>01</a:t>
            </a:r>
            <a:endParaRPr lang="en-US" altLang="zh-CN" sz="4800" b="1">
              <a:solidFill>
                <a:schemeClr val="accent4"/>
              </a:solidFill>
              <a:latin typeface="Arial" panose="020B0604020202020204" pitchFamily="34" charset="0"/>
              <a:ea typeface="Arial" panose="020B0604020202020204" pitchFamily="34" charset="0"/>
            </a:endParaRPr>
          </a:p>
        </p:txBody>
      </p:sp>
      <p:sp>
        <p:nvSpPr>
          <p:cNvPr id="11" name="文本框 10"/>
          <p:cNvSpPr txBox="1"/>
          <p:nvPr/>
        </p:nvSpPr>
        <p:spPr>
          <a:xfrm>
            <a:off x="55245" y="848360"/>
            <a:ext cx="3736340" cy="768350"/>
          </a:xfrm>
          <a:prstGeom prst="rect">
            <a:avLst/>
          </a:prstGeom>
          <a:noFill/>
        </p:spPr>
        <p:txBody>
          <a:bodyPr wrap="square" rtlCol="0">
            <a:spAutoFit/>
          </a:bodyPr>
          <a:p>
            <a:pPr algn="ctr"/>
            <a:r>
              <a:rPr lang="en-US" altLang="zh-CN" sz="4400" b="1">
                <a:solidFill>
                  <a:schemeClr val="tx1">
                    <a:lumMod val="85000"/>
                    <a:lumOff val="15000"/>
                  </a:schemeClr>
                </a:solidFill>
                <a:latin typeface="Arial" panose="020B0604020202020204" pitchFamily="34" charset="0"/>
                <a:ea typeface="Arial" panose="020B0604020202020204" pitchFamily="34" charset="0"/>
              </a:rPr>
              <a:t>Background</a:t>
            </a:r>
            <a:endParaRPr lang="en-US" altLang="zh-CN" sz="4400" b="1">
              <a:solidFill>
                <a:schemeClr val="tx1">
                  <a:lumMod val="85000"/>
                  <a:lumOff val="15000"/>
                </a:schemeClr>
              </a:solidFill>
              <a:latin typeface="Arial" panose="020B0604020202020204" pitchFamily="34" charset="0"/>
              <a:ea typeface="Arial" panose="020B0604020202020204" pitchFamily="34" charset="0"/>
            </a:endParaRPr>
          </a:p>
        </p:txBody>
      </p:sp>
      <p:grpSp>
        <p:nvGrpSpPr>
          <p:cNvPr id="17" name="组合 16"/>
          <p:cNvGrpSpPr/>
          <p:nvPr/>
        </p:nvGrpSpPr>
        <p:grpSpPr>
          <a:xfrm>
            <a:off x="5427980" y="6392545"/>
            <a:ext cx="1372870" cy="215900"/>
            <a:chOff x="8066" y="7606"/>
            <a:chExt cx="2162" cy="340"/>
          </a:xfrm>
        </p:grpSpPr>
        <p:sp>
          <p:nvSpPr>
            <p:cNvPr id="2" name="椭圆 1"/>
            <p:cNvSpPr/>
            <p:nvPr/>
          </p:nvSpPr>
          <p:spPr>
            <a:xfrm>
              <a:off x="8066" y="7606"/>
              <a:ext cx="340" cy="3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Arial" panose="020B0604020202020204" pitchFamily="34" charset="0"/>
              </a:endParaRPr>
            </a:p>
          </p:txBody>
        </p:sp>
        <p:sp>
          <p:nvSpPr>
            <p:cNvPr id="15" name="椭圆 14"/>
            <p:cNvSpPr/>
            <p:nvPr/>
          </p:nvSpPr>
          <p:spPr>
            <a:xfrm>
              <a:off x="8977" y="7606"/>
              <a:ext cx="340" cy="3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Arial" panose="020B0604020202020204" pitchFamily="34" charset="0"/>
              </a:endParaRPr>
            </a:p>
          </p:txBody>
        </p:sp>
        <p:sp>
          <p:nvSpPr>
            <p:cNvPr id="16" name="椭圆 15"/>
            <p:cNvSpPr/>
            <p:nvPr/>
          </p:nvSpPr>
          <p:spPr>
            <a:xfrm>
              <a:off x="9888" y="7606"/>
              <a:ext cx="340" cy="3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Arial" panose="020B0604020202020204" pitchFamily="34" charset="0"/>
              </a:endParaRPr>
            </a:p>
          </p:txBody>
        </p:sp>
      </p:grpSp>
      <p:sp>
        <p:nvSpPr>
          <p:cNvPr id="3" name="Text Box 2"/>
          <p:cNvSpPr txBox="1"/>
          <p:nvPr/>
        </p:nvSpPr>
        <p:spPr>
          <a:xfrm>
            <a:off x="276225" y="2053590"/>
            <a:ext cx="7713345" cy="3709035"/>
          </a:xfrm>
          <a:prstGeom prst="rect">
            <a:avLst/>
          </a:prstGeom>
          <a:noFill/>
        </p:spPr>
        <p:txBody>
          <a:bodyPr wrap="square" rtlCol="0">
            <a:spAutoFit/>
          </a:bodyPr>
          <a:p>
            <a:pPr>
              <a:lnSpc>
                <a:spcPct val="140000"/>
              </a:lnSpc>
            </a:pPr>
            <a:r>
              <a:rPr lang="en-US" sz="2400">
                <a:sym typeface="+mn-ea"/>
              </a:rPr>
              <a:t>The concept of honeypots has a rich history dating back decades and has gained significant attention in recent years. Originally articulated by Spitzner in 2002 as a security resource intentionally probed or attacked, honeypots, Honeypots can also be described as virtual decoys strategically placed to mimic real systems.</a:t>
            </a:r>
            <a:endParaRPr lang="en-US" sz="2400"/>
          </a:p>
          <a:p>
            <a:pPr>
              <a:lnSpc>
                <a:spcPct val="140000"/>
              </a:lnSpc>
            </a:pPr>
            <a:r>
              <a:rPr lang="en-US" sz="2400"/>
              <a:t> </a:t>
            </a:r>
            <a:endParaRPr lang="en-US" sz="2400"/>
          </a:p>
        </p:txBody>
      </p:sp>
      <p:pic>
        <p:nvPicPr>
          <p:cNvPr id="6" name="Picture 5" descr="pngwing.com (1)"/>
          <p:cNvPicPr>
            <a:picLocks noChangeAspect="1"/>
          </p:cNvPicPr>
          <p:nvPr/>
        </p:nvPicPr>
        <p:blipFill>
          <a:blip r:embed="rId1"/>
          <a:stretch>
            <a:fillRect/>
          </a:stretch>
        </p:blipFill>
        <p:spPr>
          <a:xfrm>
            <a:off x="10144760" y="4693920"/>
            <a:ext cx="2164080" cy="21640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02565" y="18415"/>
            <a:ext cx="1205230" cy="829945"/>
          </a:xfrm>
          <a:prstGeom prst="rect">
            <a:avLst/>
          </a:prstGeom>
          <a:noFill/>
        </p:spPr>
        <p:txBody>
          <a:bodyPr wrap="square" rtlCol="0">
            <a:spAutoFit/>
          </a:bodyPr>
          <a:p>
            <a:pPr algn="l"/>
            <a:r>
              <a:rPr lang="en-US" altLang="zh-CN" sz="4800" b="1">
                <a:solidFill>
                  <a:schemeClr val="accent4"/>
                </a:solidFill>
                <a:latin typeface="Arial" panose="020B0604020202020204" pitchFamily="34" charset="0"/>
                <a:ea typeface="Arial" panose="020B0604020202020204" pitchFamily="34" charset="0"/>
              </a:rPr>
              <a:t>02</a:t>
            </a:r>
            <a:endParaRPr lang="en-US" altLang="zh-CN" sz="4800" b="1">
              <a:solidFill>
                <a:schemeClr val="accent4"/>
              </a:solidFill>
              <a:latin typeface="Arial" panose="020B0604020202020204" pitchFamily="34" charset="0"/>
              <a:ea typeface="Arial" panose="020B0604020202020204" pitchFamily="34" charset="0"/>
            </a:endParaRPr>
          </a:p>
        </p:txBody>
      </p:sp>
      <p:sp>
        <p:nvSpPr>
          <p:cNvPr id="11" name="文本框 10"/>
          <p:cNvSpPr txBox="1"/>
          <p:nvPr/>
        </p:nvSpPr>
        <p:spPr>
          <a:xfrm>
            <a:off x="55245" y="848360"/>
            <a:ext cx="5588000" cy="768350"/>
          </a:xfrm>
          <a:prstGeom prst="rect">
            <a:avLst/>
          </a:prstGeom>
          <a:noFill/>
        </p:spPr>
        <p:txBody>
          <a:bodyPr wrap="square" rtlCol="0">
            <a:spAutoFit/>
          </a:bodyPr>
          <a:p>
            <a:pPr algn="ctr"/>
            <a:r>
              <a:rPr lang="en-US" altLang="zh-CN" sz="4400" b="1">
                <a:solidFill>
                  <a:schemeClr val="tx1">
                    <a:lumMod val="85000"/>
                    <a:lumOff val="15000"/>
                  </a:schemeClr>
                </a:solidFill>
                <a:latin typeface="Arial" panose="020B0604020202020204" pitchFamily="34" charset="0"/>
                <a:ea typeface="Arial" panose="020B0604020202020204" pitchFamily="34" charset="0"/>
              </a:rPr>
              <a:t>Problem Statement</a:t>
            </a:r>
            <a:endParaRPr lang="en-US" altLang="zh-CN" sz="4400" b="1">
              <a:solidFill>
                <a:schemeClr val="tx1">
                  <a:lumMod val="85000"/>
                  <a:lumOff val="15000"/>
                </a:schemeClr>
              </a:solidFill>
              <a:latin typeface="Arial" panose="020B0604020202020204" pitchFamily="34" charset="0"/>
              <a:ea typeface="Arial" panose="020B0604020202020204" pitchFamily="34" charset="0"/>
            </a:endParaRPr>
          </a:p>
        </p:txBody>
      </p:sp>
      <p:grpSp>
        <p:nvGrpSpPr>
          <p:cNvPr id="17" name="组合 16"/>
          <p:cNvGrpSpPr/>
          <p:nvPr/>
        </p:nvGrpSpPr>
        <p:grpSpPr>
          <a:xfrm>
            <a:off x="5427980" y="6392545"/>
            <a:ext cx="1372870" cy="215900"/>
            <a:chOff x="8066" y="7606"/>
            <a:chExt cx="2162" cy="340"/>
          </a:xfrm>
        </p:grpSpPr>
        <p:sp>
          <p:nvSpPr>
            <p:cNvPr id="2" name="椭圆 1"/>
            <p:cNvSpPr/>
            <p:nvPr/>
          </p:nvSpPr>
          <p:spPr>
            <a:xfrm>
              <a:off x="8066" y="7606"/>
              <a:ext cx="340" cy="3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Arial" panose="020B0604020202020204" pitchFamily="34" charset="0"/>
              </a:endParaRPr>
            </a:p>
          </p:txBody>
        </p:sp>
        <p:sp>
          <p:nvSpPr>
            <p:cNvPr id="15" name="椭圆 14"/>
            <p:cNvSpPr/>
            <p:nvPr/>
          </p:nvSpPr>
          <p:spPr>
            <a:xfrm>
              <a:off x="8977" y="7606"/>
              <a:ext cx="340" cy="3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Arial" panose="020B0604020202020204" pitchFamily="34" charset="0"/>
              </a:endParaRPr>
            </a:p>
          </p:txBody>
        </p:sp>
        <p:sp>
          <p:nvSpPr>
            <p:cNvPr id="16" name="椭圆 15"/>
            <p:cNvSpPr/>
            <p:nvPr/>
          </p:nvSpPr>
          <p:spPr>
            <a:xfrm>
              <a:off x="9888" y="7606"/>
              <a:ext cx="340" cy="3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Arial" panose="020B0604020202020204" pitchFamily="34" charset="0"/>
              </a:endParaRPr>
            </a:p>
          </p:txBody>
        </p:sp>
      </p:grpSp>
      <p:sp>
        <p:nvSpPr>
          <p:cNvPr id="3" name="Text Box 2"/>
          <p:cNvSpPr txBox="1"/>
          <p:nvPr/>
        </p:nvSpPr>
        <p:spPr>
          <a:xfrm>
            <a:off x="352425" y="2011680"/>
            <a:ext cx="7713345" cy="3969385"/>
          </a:xfrm>
          <a:prstGeom prst="rect">
            <a:avLst/>
          </a:prstGeom>
          <a:noFill/>
        </p:spPr>
        <p:txBody>
          <a:bodyPr wrap="square" rtlCol="0">
            <a:spAutoFit/>
          </a:bodyPr>
          <a:p>
            <a:pPr>
              <a:lnSpc>
                <a:spcPct val="150000"/>
              </a:lnSpc>
            </a:pPr>
            <a:r>
              <a:rPr lang="en-US" sz="2400">
                <a:sym typeface="+mn-ea"/>
              </a:rPr>
              <a:t>Traditional security measures like Intrusion Detection Systems (IDS) and firewalls aim to detect abnormal activities, but they often struggle with high false alarm rates and lack sufficient detail in generated alerts for effective analysis. This limitation means that security teams may spend valuable time investigating false positives, diverting attention from genuine threats</a:t>
            </a:r>
            <a:r>
              <a:rPr lang="en-US" sz="2400"/>
              <a:t>. </a:t>
            </a:r>
            <a:endParaRPr lang="en-US" sz="2400"/>
          </a:p>
        </p:txBody>
      </p:sp>
      <p:pic>
        <p:nvPicPr>
          <p:cNvPr id="5" name="Picture 4" descr="pngwing.com"/>
          <p:cNvPicPr>
            <a:picLocks noChangeAspect="1"/>
          </p:cNvPicPr>
          <p:nvPr/>
        </p:nvPicPr>
        <p:blipFill>
          <a:blip r:embed="rId1"/>
          <a:stretch>
            <a:fillRect/>
          </a:stretch>
        </p:blipFill>
        <p:spPr>
          <a:xfrm>
            <a:off x="8773160" y="2094865"/>
            <a:ext cx="2879090" cy="28790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02565" y="18415"/>
            <a:ext cx="946150" cy="829945"/>
          </a:xfrm>
          <a:prstGeom prst="rect">
            <a:avLst/>
          </a:prstGeom>
          <a:noFill/>
        </p:spPr>
        <p:txBody>
          <a:bodyPr wrap="square" rtlCol="0">
            <a:spAutoFit/>
          </a:bodyPr>
          <a:p>
            <a:pPr algn="l"/>
            <a:r>
              <a:rPr lang="en-US" altLang="zh-CN" sz="4800" b="1">
                <a:solidFill>
                  <a:schemeClr val="accent4"/>
                </a:solidFill>
                <a:latin typeface="Arial" panose="020B0604020202020204" pitchFamily="34" charset="0"/>
                <a:ea typeface="Arial" panose="020B0604020202020204" pitchFamily="34" charset="0"/>
              </a:rPr>
              <a:t>03</a:t>
            </a:r>
            <a:endParaRPr lang="en-US" altLang="zh-CN" sz="4800" b="1">
              <a:solidFill>
                <a:schemeClr val="accent4"/>
              </a:solidFill>
              <a:latin typeface="Arial" panose="020B0604020202020204" pitchFamily="34" charset="0"/>
              <a:ea typeface="Arial" panose="020B0604020202020204" pitchFamily="34" charset="0"/>
            </a:endParaRPr>
          </a:p>
        </p:txBody>
      </p:sp>
      <p:sp>
        <p:nvSpPr>
          <p:cNvPr id="11" name="文本框 10"/>
          <p:cNvSpPr txBox="1"/>
          <p:nvPr/>
        </p:nvSpPr>
        <p:spPr>
          <a:xfrm>
            <a:off x="-539115" y="848360"/>
            <a:ext cx="5588000" cy="645160"/>
          </a:xfrm>
          <a:prstGeom prst="rect">
            <a:avLst/>
          </a:prstGeom>
          <a:noFill/>
        </p:spPr>
        <p:txBody>
          <a:bodyPr wrap="square" rtlCol="0">
            <a:spAutoFit/>
          </a:bodyPr>
          <a:p>
            <a:pPr algn="ctr"/>
            <a:r>
              <a:rPr lang="en-US" altLang="zh-CN" sz="3600" b="1">
                <a:solidFill>
                  <a:schemeClr val="tx1">
                    <a:lumMod val="85000"/>
                    <a:lumOff val="15000"/>
                  </a:schemeClr>
                </a:solidFill>
                <a:latin typeface="Arial" panose="020B0604020202020204" pitchFamily="34" charset="0"/>
                <a:ea typeface="Arial" panose="020B0604020202020204" pitchFamily="34" charset="0"/>
              </a:rPr>
              <a:t>Aim &amp; Objectives</a:t>
            </a:r>
            <a:endParaRPr lang="en-US" altLang="zh-CN" sz="3600" b="1">
              <a:solidFill>
                <a:schemeClr val="tx1">
                  <a:lumMod val="85000"/>
                  <a:lumOff val="15000"/>
                </a:schemeClr>
              </a:solidFill>
              <a:latin typeface="Arial" panose="020B0604020202020204" pitchFamily="34" charset="0"/>
              <a:ea typeface="Arial" panose="020B0604020202020204" pitchFamily="34" charset="0"/>
            </a:endParaRPr>
          </a:p>
        </p:txBody>
      </p:sp>
      <p:sp>
        <p:nvSpPr>
          <p:cNvPr id="3" name="Text Box 2"/>
          <p:cNvSpPr txBox="1"/>
          <p:nvPr/>
        </p:nvSpPr>
        <p:spPr>
          <a:xfrm>
            <a:off x="352425" y="2011680"/>
            <a:ext cx="7713345" cy="645160"/>
          </a:xfrm>
          <a:prstGeom prst="rect">
            <a:avLst/>
          </a:prstGeom>
          <a:noFill/>
        </p:spPr>
        <p:txBody>
          <a:bodyPr wrap="square" rtlCol="0">
            <a:spAutoFit/>
          </a:bodyPr>
          <a:p>
            <a:pPr>
              <a:lnSpc>
                <a:spcPct val="150000"/>
              </a:lnSpc>
            </a:pPr>
            <a:r>
              <a:rPr lang="en-US" sz="2400"/>
              <a:t> </a:t>
            </a:r>
            <a:endParaRPr lang="en-US" sz="2400"/>
          </a:p>
        </p:txBody>
      </p:sp>
      <p:sp>
        <p:nvSpPr>
          <p:cNvPr id="6" name="文本框 10"/>
          <p:cNvSpPr txBox="1"/>
          <p:nvPr/>
        </p:nvSpPr>
        <p:spPr>
          <a:xfrm>
            <a:off x="202565" y="1837055"/>
            <a:ext cx="11591925" cy="5262245"/>
          </a:xfrm>
          <a:prstGeom prst="rect">
            <a:avLst/>
          </a:prstGeom>
          <a:noFill/>
        </p:spPr>
        <p:txBody>
          <a:bodyPr wrap="square" rtlCol="0">
            <a:spAutoFit/>
          </a:bodyPr>
          <a:p>
            <a:pPr algn="l"/>
            <a:r>
              <a:rPr lang="en-US" sz="2800">
                <a:sym typeface="+mn-ea"/>
              </a:rPr>
              <a:t>This project </a:t>
            </a:r>
            <a:r>
              <a:rPr lang="en-US" sz="2800">
                <a:solidFill>
                  <a:srgbClr val="FFC000"/>
                </a:solidFill>
                <a:sym typeface="+mn-ea"/>
              </a:rPr>
              <a:t>Aims</a:t>
            </a:r>
            <a:r>
              <a:rPr lang="en-US" sz="2800">
                <a:sym typeface="+mn-ea"/>
              </a:rPr>
              <a:t> to design and implement a honeypot system for cyber-attack detection.</a:t>
            </a:r>
            <a:endParaRPr lang="en-US" sz="2800">
              <a:sym typeface="+mn-ea"/>
            </a:endParaRPr>
          </a:p>
          <a:p>
            <a:pPr>
              <a:lnSpc>
                <a:spcPct val="200000"/>
              </a:lnSpc>
            </a:pPr>
            <a:r>
              <a:rPr lang="en-US" sz="3200">
                <a:solidFill>
                  <a:srgbClr val="FFC000"/>
                </a:solidFill>
                <a:sym typeface="+mn-ea"/>
              </a:rPr>
              <a:t>Objectives:</a:t>
            </a:r>
            <a:endParaRPr lang="en-US" sz="3200">
              <a:solidFill>
                <a:srgbClr val="FFC000"/>
              </a:solidFill>
            </a:endParaRPr>
          </a:p>
          <a:p>
            <a:pPr lvl="1">
              <a:lnSpc>
                <a:spcPct val="200000"/>
              </a:lnSpc>
            </a:pPr>
            <a:r>
              <a:rPr lang="en-US" sz="2400">
                <a:sym typeface="+mn-ea"/>
              </a:rPr>
              <a:t>1. To Implement a honeypot system in a controlled environment (cloud server).</a:t>
            </a:r>
            <a:endParaRPr lang="en-US" sz="2400"/>
          </a:p>
          <a:p>
            <a:pPr lvl="1">
              <a:lnSpc>
                <a:spcPct val="200000"/>
              </a:lnSpc>
            </a:pPr>
            <a:r>
              <a:rPr lang="en-US" sz="2400">
                <a:sym typeface="+mn-ea"/>
              </a:rPr>
              <a:t>2. To analyse the data on attacker activities and footprints stored in the log.</a:t>
            </a:r>
            <a:endParaRPr lang="en-US" sz="2400"/>
          </a:p>
          <a:p>
            <a:pPr lvl="1">
              <a:lnSpc>
                <a:spcPct val="200000"/>
              </a:lnSpc>
            </a:pPr>
            <a:r>
              <a:rPr lang="en-US" sz="2400">
                <a:sym typeface="+mn-ea"/>
              </a:rPr>
              <a:t>3. Give valuable insights into the behaviors and methodologies of attackers from 	the analyzed log in (2) to enable more effective and efficient response.</a:t>
            </a:r>
            <a:endParaRPr lang="en-US" sz="2400"/>
          </a:p>
          <a:p>
            <a:pPr algn="l"/>
            <a:endParaRPr lang="en-US" altLang="zh-CN" sz="2400" b="1">
              <a:solidFill>
                <a:schemeClr val="accent1">
                  <a:lumMod val="75000"/>
                </a:schemeClr>
              </a:solidFill>
              <a:latin typeface="Arial" panose="020B0604020202020204" pitchFamily="34" charset="0"/>
              <a:ea typeface="Arial" panose="020B0604020202020204" pitchFamily="3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02565" y="18415"/>
            <a:ext cx="946150" cy="829945"/>
          </a:xfrm>
          <a:prstGeom prst="rect">
            <a:avLst/>
          </a:prstGeom>
          <a:noFill/>
        </p:spPr>
        <p:txBody>
          <a:bodyPr wrap="square" rtlCol="0">
            <a:spAutoFit/>
          </a:bodyPr>
          <a:p>
            <a:pPr algn="l"/>
            <a:r>
              <a:rPr lang="en-US" altLang="zh-CN" sz="4800" b="1">
                <a:solidFill>
                  <a:schemeClr val="accent4"/>
                </a:solidFill>
                <a:latin typeface="Arial" panose="020B0604020202020204" pitchFamily="34" charset="0"/>
                <a:ea typeface="Arial" panose="020B0604020202020204" pitchFamily="34" charset="0"/>
              </a:rPr>
              <a:t>03</a:t>
            </a:r>
            <a:endParaRPr lang="en-US" altLang="zh-CN" sz="4800" b="1">
              <a:solidFill>
                <a:schemeClr val="accent4"/>
              </a:solidFill>
              <a:latin typeface="Arial" panose="020B0604020202020204" pitchFamily="34" charset="0"/>
              <a:ea typeface="Arial" panose="020B0604020202020204" pitchFamily="34" charset="0"/>
            </a:endParaRPr>
          </a:p>
        </p:txBody>
      </p:sp>
      <p:sp>
        <p:nvSpPr>
          <p:cNvPr id="11" name="文本框 10"/>
          <p:cNvSpPr txBox="1"/>
          <p:nvPr/>
        </p:nvSpPr>
        <p:spPr>
          <a:xfrm>
            <a:off x="-1063625" y="848360"/>
            <a:ext cx="5588000" cy="645160"/>
          </a:xfrm>
          <a:prstGeom prst="rect">
            <a:avLst/>
          </a:prstGeom>
          <a:noFill/>
        </p:spPr>
        <p:txBody>
          <a:bodyPr wrap="square" rtlCol="0">
            <a:spAutoFit/>
          </a:bodyPr>
          <a:p>
            <a:pPr algn="ctr"/>
            <a:r>
              <a:rPr lang="en-US" altLang="zh-CN" sz="3600" b="1">
                <a:solidFill>
                  <a:schemeClr val="tx1">
                    <a:lumMod val="85000"/>
                    <a:lumOff val="15000"/>
                  </a:schemeClr>
                </a:solidFill>
                <a:latin typeface="Arial" panose="020B0604020202020204" pitchFamily="34" charset="0"/>
                <a:ea typeface="Arial" panose="020B0604020202020204" pitchFamily="34" charset="0"/>
              </a:rPr>
              <a:t>Methodology</a:t>
            </a:r>
            <a:endParaRPr lang="en-US" altLang="zh-CN" sz="3600" b="1">
              <a:solidFill>
                <a:schemeClr val="tx1">
                  <a:lumMod val="85000"/>
                  <a:lumOff val="15000"/>
                </a:schemeClr>
              </a:solidFill>
              <a:latin typeface="Arial" panose="020B0604020202020204" pitchFamily="34" charset="0"/>
              <a:ea typeface="Arial" panose="020B0604020202020204" pitchFamily="34" charset="0"/>
            </a:endParaRPr>
          </a:p>
        </p:txBody>
      </p:sp>
      <p:sp>
        <p:nvSpPr>
          <p:cNvPr id="3" name="Text Box 2"/>
          <p:cNvSpPr txBox="1"/>
          <p:nvPr/>
        </p:nvSpPr>
        <p:spPr>
          <a:xfrm>
            <a:off x="340995" y="1405890"/>
            <a:ext cx="11652250" cy="6092825"/>
          </a:xfrm>
          <a:prstGeom prst="rect">
            <a:avLst/>
          </a:prstGeom>
          <a:noFill/>
        </p:spPr>
        <p:txBody>
          <a:bodyPr wrap="square" rtlCol="0">
            <a:spAutoFit/>
          </a:bodyPr>
          <a:p>
            <a:pPr>
              <a:lnSpc>
                <a:spcPct val="150000"/>
              </a:lnSpc>
            </a:pPr>
            <a:r>
              <a:rPr lang="en-US" sz="2000">
                <a:sym typeface="+mn-ea"/>
              </a:rPr>
              <a:t>Our methodology entails a systematic approach across three key stages.</a:t>
            </a:r>
            <a:endParaRPr lang="en-US" sz="2000"/>
          </a:p>
          <a:p>
            <a:pPr>
              <a:lnSpc>
                <a:spcPct val="150000"/>
              </a:lnSpc>
            </a:pPr>
            <a:r>
              <a:rPr lang="en-US" sz="2000">
                <a:sym typeface="+mn-ea"/>
              </a:rPr>
              <a:t>Firstly, </a:t>
            </a:r>
            <a:endParaRPr lang="en-US" sz="2000"/>
          </a:p>
          <a:p>
            <a:pPr>
              <a:lnSpc>
                <a:spcPct val="150000"/>
              </a:lnSpc>
            </a:pPr>
            <a:r>
              <a:rPr lang="en-US" sz="2000" b="1">
                <a:solidFill>
                  <a:srgbClr val="FFC000"/>
                </a:solidFill>
                <a:latin typeface="Arial Bold" panose="020B0604020202020204" charset="0"/>
                <a:cs typeface="Arial Bold" panose="020B0604020202020204" charset="0"/>
                <a:sym typeface="+mn-ea"/>
              </a:rPr>
              <a:t>In Cloud Platform selection:</a:t>
            </a:r>
            <a:endParaRPr lang="en-US" sz="2000" b="1">
              <a:latin typeface="Arial Bold" panose="020B0604020202020204" charset="0"/>
              <a:cs typeface="Arial Bold" panose="020B0604020202020204" charset="0"/>
            </a:endParaRPr>
          </a:p>
          <a:p>
            <a:pPr>
              <a:lnSpc>
                <a:spcPct val="150000"/>
              </a:lnSpc>
            </a:pPr>
            <a:r>
              <a:rPr lang="en-US" sz="2000">
                <a:sym typeface="+mn-ea"/>
              </a:rPr>
              <a:t>A comprehensive evaluation based on scalability, availability, performance, and compliance. This involves accessing factors like data center locations, network traffic and adherence to data sovereignty regulations, alongside evaluating support for virtual machines, containers, and networking capabilities. </a:t>
            </a:r>
            <a:endParaRPr lang="en-US" sz="2000"/>
          </a:p>
          <a:p>
            <a:pPr>
              <a:lnSpc>
                <a:spcPct val="150000"/>
              </a:lnSpc>
            </a:pPr>
            <a:endParaRPr lang="en-US" sz="2000"/>
          </a:p>
          <a:p>
            <a:pPr>
              <a:lnSpc>
                <a:spcPct val="150000"/>
              </a:lnSpc>
            </a:pPr>
            <a:r>
              <a:rPr lang="en-US" sz="2000">
                <a:sym typeface="+mn-ea"/>
              </a:rPr>
              <a:t>After the platform selection, we proceed with the </a:t>
            </a:r>
            <a:r>
              <a:rPr lang="en-US" sz="2000" b="1">
                <a:solidFill>
                  <a:srgbClr val="FFC000"/>
                </a:solidFill>
                <a:latin typeface="Arial Bold" panose="020B0604020202020204" charset="0"/>
                <a:cs typeface="Arial Bold" panose="020B0604020202020204" charset="0"/>
                <a:sym typeface="+mn-ea"/>
              </a:rPr>
              <a:t>Installation and Configuration</a:t>
            </a:r>
            <a:r>
              <a:rPr lang="en-US" sz="2000">
                <a:sym typeface="+mn-ea"/>
              </a:rPr>
              <a:t> of honeypot software on cloud-hosted VMs or containers, tailoring configurations to simulate diverse services and protocols while implementing stringent security measures.</a:t>
            </a:r>
            <a:endParaRPr lang="en-US" sz="2000"/>
          </a:p>
          <a:p>
            <a:pPr>
              <a:lnSpc>
                <a:spcPct val="150000"/>
              </a:lnSpc>
            </a:pPr>
            <a:endParaRPr lang="en-US" sz="2000"/>
          </a:p>
          <a:p>
            <a:pPr>
              <a:lnSpc>
                <a:spcPct val="150000"/>
              </a:lnSpc>
            </a:pP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02565" y="18415"/>
            <a:ext cx="848995" cy="706755"/>
          </a:xfrm>
          <a:prstGeom prst="rect">
            <a:avLst/>
          </a:prstGeom>
          <a:noFill/>
        </p:spPr>
        <p:txBody>
          <a:bodyPr wrap="square" rtlCol="0">
            <a:spAutoFit/>
          </a:bodyPr>
          <a:p>
            <a:pPr algn="l"/>
            <a:r>
              <a:rPr lang="en-US" altLang="zh-CN" sz="4000" b="1">
                <a:solidFill>
                  <a:schemeClr val="accent4"/>
                </a:solidFill>
                <a:latin typeface="Arial" panose="020B0604020202020204" pitchFamily="34" charset="0"/>
                <a:ea typeface="Arial" panose="020B0604020202020204" pitchFamily="34" charset="0"/>
              </a:rPr>
              <a:t>04</a:t>
            </a:r>
            <a:endParaRPr lang="en-US" altLang="zh-CN" sz="4000" b="1">
              <a:solidFill>
                <a:schemeClr val="accent4"/>
              </a:solidFill>
              <a:latin typeface="Arial" panose="020B0604020202020204" pitchFamily="34" charset="0"/>
              <a:ea typeface="Arial" panose="020B0604020202020204" pitchFamily="34" charset="0"/>
            </a:endParaRPr>
          </a:p>
        </p:txBody>
      </p:sp>
      <p:sp>
        <p:nvSpPr>
          <p:cNvPr id="11" name="文本框 10"/>
          <p:cNvSpPr txBox="1"/>
          <p:nvPr/>
        </p:nvSpPr>
        <p:spPr>
          <a:xfrm>
            <a:off x="-706755" y="725170"/>
            <a:ext cx="5012690" cy="521970"/>
          </a:xfrm>
          <a:prstGeom prst="rect">
            <a:avLst/>
          </a:prstGeom>
          <a:noFill/>
        </p:spPr>
        <p:txBody>
          <a:bodyPr wrap="square" rtlCol="0">
            <a:spAutoFit/>
          </a:bodyPr>
          <a:p>
            <a:pPr algn="ctr"/>
            <a:r>
              <a:rPr lang="en-US" altLang="zh-CN" sz="2800" b="1">
                <a:solidFill>
                  <a:schemeClr val="tx1">
                    <a:lumMod val="85000"/>
                    <a:lumOff val="15000"/>
                  </a:schemeClr>
                </a:solidFill>
                <a:latin typeface="Arial" panose="020B0604020202020204" pitchFamily="34" charset="0"/>
                <a:ea typeface="Arial" panose="020B0604020202020204" pitchFamily="34" charset="0"/>
              </a:rPr>
              <a:t>Literature Review</a:t>
            </a:r>
            <a:endParaRPr lang="en-US" altLang="zh-CN" sz="2800" b="1">
              <a:solidFill>
                <a:schemeClr val="tx1">
                  <a:lumMod val="85000"/>
                  <a:lumOff val="15000"/>
                </a:schemeClr>
              </a:solidFill>
              <a:latin typeface="Arial" panose="020B0604020202020204" pitchFamily="34" charset="0"/>
              <a:ea typeface="Arial" panose="020B0604020202020204" pitchFamily="34" charset="0"/>
            </a:endParaRPr>
          </a:p>
        </p:txBody>
      </p:sp>
      <p:sp>
        <p:nvSpPr>
          <p:cNvPr id="3" name="Text Box 2"/>
          <p:cNvSpPr txBox="1"/>
          <p:nvPr/>
        </p:nvSpPr>
        <p:spPr>
          <a:xfrm>
            <a:off x="352425" y="2011680"/>
            <a:ext cx="7713345" cy="645160"/>
          </a:xfrm>
          <a:prstGeom prst="rect">
            <a:avLst/>
          </a:prstGeom>
          <a:noFill/>
        </p:spPr>
        <p:txBody>
          <a:bodyPr wrap="square" rtlCol="0">
            <a:spAutoFit/>
          </a:bodyPr>
          <a:p>
            <a:pPr>
              <a:lnSpc>
                <a:spcPct val="150000"/>
              </a:lnSpc>
            </a:pPr>
            <a:r>
              <a:rPr lang="en-US" sz="2400"/>
              <a:t> </a:t>
            </a:r>
            <a:endParaRPr lang="en-US" sz="2400"/>
          </a:p>
        </p:txBody>
      </p:sp>
      <p:graphicFrame>
        <p:nvGraphicFramePr>
          <p:cNvPr id="7" name="Table 6"/>
          <p:cNvGraphicFramePr/>
          <p:nvPr/>
        </p:nvGraphicFramePr>
        <p:xfrm>
          <a:off x="448945" y="1485900"/>
          <a:ext cx="11165840" cy="5362575"/>
        </p:xfrm>
        <a:graphic>
          <a:graphicData uri="http://schemas.openxmlformats.org/drawingml/2006/table">
            <a:tbl>
              <a:tblPr firstRow="1">
                <a:tableStyleId>{775DCB02-9BB8-47FD-8907-85C794F793BA}</a:tableStyleId>
              </a:tblPr>
              <a:tblGrid>
                <a:gridCol w="1918335"/>
                <a:gridCol w="2790825"/>
                <a:gridCol w="3237865"/>
                <a:gridCol w="3218815"/>
              </a:tblGrid>
              <a:tr h="754380">
                <a:tc>
                  <a:txBody>
                    <a:bodyPr/>
                    <a:p>
                      <a:pPr>
                        <a:buNone/>
                      </a:pPr>
                      <a:r>
                        <a:rPr lang="en-US"/>
                        <a:t>Paper</a:t>
                      </a:r>
                      <a:endParaRPr lang="en-US"/>
                    </a:p>
                  </a:txBody>
                  <a:tcPr/>
                </a:tc>
                <a:tc>
                  <a:txBody>
                    <a:bodyPr/>
                    <a:p>
                      <a:pPr>
                        <a:buNone/>
                      </a:pPr>
                      <a:r>
                        <a:rPr lang="en-US"/>
                        <a:t>Method Detail </a:t>
                      </a:r>
                      <a:endParaRPr lang="en-US"/>
                    </a:p>
                  </a:txBody>
                  <a:tcPr/>
                </a:tc>
                <a:tc>
                  <a:txBody>
                    <a:bodyPr/>
                    <a:p>
                      <a:pPr>
                        <a:buNone/>
                      </a:pPr>
                      <a:r>
                        <a:rPr lang="en-US" sz="1800">
                          <a:sym typeface="+mn-ea"/>
                        </a:rPr>
                        <a:t>Mitigated attacks</a:t>
                      </a:r>
                      <a:endParaRPr lang="en-US"/>
                    </a:p>
                  </a:txBody>
                  <a:tcPr/>
                </a:tc>
                <a:tc>
                  <a:txBody>
                    <a:bodyPr/>
                    <a:p>
                      <a:pPr>
                        <a:buNone/>
                      </a:pPr>
                      <a:r>
                        <a:rPr lang="en-US"/>
                        <a:t>Vulnerabilities/Limitations</a:t>
                      </a:r>
                      <a:endParaRPr lang="en-US"/>
                    </a:p>
                  </a:txBody>
                  <a:tcPr/>
                </a:tc>
              </a:tr>
              <a:tr h="1725295">
                <a:tc>
                  <a:txBody>
                    <a:bodyPr/>
                    <a:p>
                      <a:pPr>
                        <a:buNone/>
                      </a:pPr>
                      <a:r>
                        <a:rPr lang="en-US" sz="2000" b="1">
                          <a:solidFill>
                            <a:schemeClr val="tx1"/>
                          </a:solidFill>
                          <a:latin typeface="Arial Bold" panose="020B0604020202020204" charset="0"/>
                          <a:cs typeface="Arial Bold" panose="020B0604020202020204" charset="0"/>
                        </a:rPr>
                        <a:t>(Kapczynski and Lawnik, 2019) </a:t>
                      </a:r>
                      <a:endParaRPr lang="en-US" sz="2000" b="1">
                        <a:solidFill>
                          <a:schemeClr val="tx1"/>
                        </a:solidFill>
                        <a:latin typeface="Arial Bold" panose="020B0604020202020204" charset="0"/>
                        <a:cs typeface="Arial Bold" panose="020B0604020202020204" charset="0"/>
                      </a:endParaRPr>
                    </a:p>
                  </a:txBody>
                  <a:tcPr/>
                </a:tc>
                <a:tc>
                  <a:txBody>
                    <a:bodyPr/>
                    <a:p>
                      <a:pPr>
                        <a:buNone/>
                      </a:pPr>
                      <a:r>
                        <a:rPr lang="en-US" sz="2000"/>
                        <a:t>Using cyphers with adjusting key lengths</a:t>
                      </a:r>
                      <a:endParaRPr lang="en-US" sz="2000"/>
                    </a:p>
                  </a:txBody>
                  <a:tcPr/>
                </a:tc>
                <a:tc>
                  <a:txBody>
                    <a:bodyPr/>
                    <a:p>
                      <a:pPr>
                        <a:buNone/>
                      </a:pPr>
                      <a:r>
                        <a:rPr lang="en-US" sz="2000"/>
                        <a:t>This system is built to withstand a variety of assaults, including plaintext, related-key, and side-channel attacks.</a:t>
                      </a:r>
                      <a:endParaRPr lang="en-US" sz="2000"/>
                    </a:p>
                  </a:txBody>
                  <a:tcPr/>
                </a:tc>
                <a:tc>
                  <a:txBody>
                    <a:bodyPr/>
                    <a:p>
                      <a:pPr>
                        <a:buNone/>
                      </a:pPr>
                      <a:r>
                        <a:rPr lang="en-US" sz="2000"/>
                        <a:t>Execution space and time are greatly expanded.</a:t>
                      </a:r>
                      <a:endParaRPr lang="en-US" sz="2000"/>
                    </a:p>
                  </a:txBody>
                  <a:tcPr/>
                </a:tc>
              </a:tr>
              <a:tr h="1441450">
                <a:tc>
                  <a:txBody>
                    <a:bodyPr/>
                    <a:p>
                      <a:pPr>
                        <a:buNone/>
                      </a:pPr>
                      <a:r>
                        <a:rPr lang="en-US" sz="2000" b="1">
                          <a:solidFill>
                            <a:schemeClr val="tx1"/>
                          </a:solidFill>
                          <a:latin typeface="Arial Bold" panose="020B0604020202020204" charset="0"/>
                          <a:cs typeface="Arial Bold" panose="020B0604020202020204" charset="0"/>
                        </a:rPr>
                        <a:t>(Aggarwal and Maurer, 2016)</a:t>
                      </a:r>
                      <a:endParaRPr lang="en-US" sz="2000" b="1">
                        <a:solidFill>
                          <a:schemeClr val="tx1"/>
                        </a:solidFill>
                        <a:latin typeface="Arial Bold" panose="020B0604020202020204" charset="0"/>
                        <a:cs typeface="Arial Bold" panose="020B0604020202020204" charset="0"/>
                      </a:endParaRPr>
                    </a:p>
                  </a:txBody>
                  <a:tcPr/>
                </a:tc>
                <a:tc>
                  <a:txBody>
                    <a:bodyPr/>
                    <a:p>
                      <a:pPr>
                        <a:buNone/>
                      </a:pPr>
                      <a:r>
                        <a:rPr lang="en-US" sz="2000"/>
                        <a:t>Utilising the generic ring method for RSA factoring</a:t>
                      </a:r>
                      <a:endParaRPr lang="en-US" sz="2000"/>
                    </a:p>
                  </a:txBody>
                  <a:tcPr/>
                </a:tc>
                <a:tc>
                  <a:txBody>
                    <a:bodyPr/>
                    <a:p>
                      <a:pPr>
                        <a:buNone/>
                      </a:pPr>
                      <a:r>
                        <a:rPr lang="en-US" sz="2000"/>
                        <a:t>RSA's reduction of factoring problems</a:t>
                      </a:r>
                      <a:endParaRPr lang="en-US" sz="2000"/>
                    </a:p>
                  </a:txBody>
                  <a:tcPr/>
                </a:tc>
                <a:tc>
                  <a:txBody>
                    <a:bodyPr/>
                    <a:p>
                      <a:pPr>
                        <a:buNone/>
                      </a:pPr>
                      <a:r>
                        <a:rPr lang="en-US" sz="2000"/>
                        <a:t>Various attacks involving cryptoanalysis are feasible.</a:t>
                      </a:r>
                      <a:endParaRPr lang="en-US" sz="2000"/>
                    </a:p>
                  </a:txBody>
                  <a:tcPr/>
                </a:tc>
              </a:tr>
              <a:tr h="1441450">
                <a:tc>
                  <a:txBody>
                    <a:bodyPr/>
                    <a:p>
                      <a:pPr>
                        <a:buNone/>
                      </a:pPr>
                      <a:r>
                        <a:rPr lang="en-US" sz="2000" b="1">
                          <a:solidFill>
                            <a:schemeClr val="tx1"/>
                          </a:solidFill>
                          <a:latin typeface="Arial Bold" panose="020B0604020202020204" charset="0"/>
                          <a:cs typeface="Arial Bold" panose="020B0604020202020204" charset="0"/>
                        </a:rPr>
                        <a:t>(Hwang et al, 2016) </a:t>
                      </a:r>
                      <a:endParaRPr lang="en-US" sz="2000" b="1">
                        <a:solidFill>
                          <a:schemeClr val="tx1"/>
                        </a:solidFill>
                        <a:latin typeface="Arial Bold" panose="020B0604020202020204" charset="0"/>
                        <a:cs typeface="Arial Bold" panose="020B0604020202020204" charset="0"/>
                      </a:endParaRPr>
                    </a:p>
                  </a:txBody>
                  <a:tcPr/>
                </a:tc>
                <a:tc>
                  <a:txBody>
                    <a:bodyPr/>
                    <a:p>
                      <a:pPr>
                        <a:buNone/>
                      </a:pPr>
                      <a:r>
                        <a:rPr lang="en-US" sz="2000"/>
                        <a:t>Certificates are encrypted with pairless cryptography.</a:t>
                      </a:r>
                      <a:endParaRPr lang="en-US" sz="2000"/>
                    </a:p>
                  </a:txBody>
                  <a:tcPr/>
                </a:tc>
                <a:tc>
                  <a:txBody>
                    <a:bodyPr/>
                    <a:p>
                      <a:pPr>
                        <a:buNone/>
                      </a:pPr>
                      <a:r>
                        <a:rPr lang="en-US" sz="2000"/>
                        <a:t>Defends against assaults by employing specific cypher messages</a:t>
                      </a:r>
                      <a:endParaRPr lang="en-US" sz="2000"/>
                    </a:p>
                  </a:txBody>
                  <a:tcPr/>
                </a:tc>
                <a:tc>
                  <a:txBody>
                    <a:bodyPr/>
                    <a:p>
                      <a:pPr>
                        <a:buNone/>
                      </a:pPr>
                      <a:r>
                        <a:rPr lang="en-US" sz="2000"/>
                        <a:t>The design is vulnerable to Denial-of-Service assaults since it depends so heavily on bandwidth.</a:t>
                      </a:r>
                      <a:endParaRPr lang="en-US" sz="200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3500" y="0"/>
            <a:ext cx="946150" cy="398780"/>
          </a:xfrm>
          <a:prstGeom prst="rect">
            <a:avLst/>
          </a:prstGeom>
          <a:noFill/>
        </p:spPr>
        <p:txBody>
          <a:bodyPr wrap="square" rtlCol="0">
            <a:spAutoFit/>
          </a:bodyPr>
          <a:p>
            <a:pPr algn="l"/>
            <a:r>
              <a:rPr lang="en-US" altLang="zh-CN" sz="2000" b="1">
                <a:solidFill>
                  <a:schemeClr val="accent4"/>
                </a:solidFill>
                <a:latin typeface="Arial" panose="020B0604020202020204" pitchFamily="34" charset="0"/>
                <a:ea typeface="Arial" panose="020B0604020202020204" pitchFamily="34" charset="0"/>
              </a:rPr>
              <a:t>05</a:t>
            </a:r>
            <a:endParaRPr lang="en-US" altLang="zh-CN" sz="2000" b="1">
              <a:solidFill>
                <a:schemeClr val="accent4"/>
              </a:solidFill>
              <a:latin typeface="Arial" panose="020B0604020202020204" pitchFamily="34" charset="0"/>
              <a:ea typeface="Arial" panose="020B0604020202020204" pitchFamily="34" charset="0"/>
            </a:endParaRPr>
          </a:p>
        </p:txBody>
      </p:sp>
      <p:sp>
        <p:nvSpPr>
          <p:cNvPr id="11" name="文本框 10"/>
          <p:cNvSpPr txBox="1"/>
          <p:nvPr/>
        </p:nvSpPr>
        <p:spPr>
          <a:xfrm>
            <a:off x="20955" y="323850"/>
            <a:ext cx="5588000" cy="460375"/>
          </a:xfrm>
          <a:prstGeom prst="rect">
            <a:avLst/>
          </a:prstGeom>
          <a:noFill/>
        </p:spPr>
        <p:txBody>
          <a:bodyPr wrap="square" rtlCol="0">
            <a:spAutoFit/>
          </a:bodyPr>
          <a:p>
            <a:pPr algn="l"/>
            <a:r>
              <a:rPr lang="en-US" altLang="zh-CN" sz="2400" b="1">
                <a:solidFill>
                  <a:schemeClr val="tx1">
                    <a:lumMod val="85000"/>
                    <a:lumOff val="15000"/>
                  </a:schemeClr>
                </a:solidFill>
                <a:latin typeface="Arial" panose="020B0604020202020204" pitchFamily="34" charset="0"/>
                <a:ea typeface="Arial" panose="020B0604020202020204" pitchFamily="34" charset="0"/>
              </a:rPr>
              <a:t>System Analysis</a:t>
            </a:r>
            <a:endParaRPr lang="en-US" altLang="zh-CN" sz="2400" b="1">
              <a:solidFill>
                <a:schemeClr val="tx1">
                  <a:lumMod val="85000"/>
                  <a:lumOff val="15000"/>
                </a:schemeClr>
              </a:solidFill>
              <a:latin typeface="Arial" panose="020B0604020202020204" pitchFamily="34" charset="0"/>
              <a:ea typeface="Arial" panose="020B0604020202020204" pitchFamily="34" charset="0"/>
            </a:endParaRPr>
          </a:p>
        </p:txBody>
      </p:sp>
      <p:pic>
        <p:nvPicPr>
          <p:cNvPr id="7" name="Picture 3" descr="Screenshot 2024-03-15 at 5.09.42 PM"/>
          <p:cNvPicPr>
            <a:picLocks noChangeAspect="1"/>
          </p:cNvPicPr>
          <p:nvPr/>
        </p:nvPicPr>
        <p:blipFill>
          <a:blip r:embed="rId1"/>
          <a:stretch>
            <a:fillRect/>
          </a:stretch>
        </p:blipFill>
        <p:spPr>
          <a:xfrm>
            <a:off x="63500" y="784225"/>
            <a:ext cx="7016750" cy="43859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geo"/>
          <p:cNvPicPr>
            <a:picLocks noChangeAspect="1"/>
          </p:cNvPicPr>
          <p:nvPr/>
        </p:nvPicPr>
        <p:blipFill>
          <a:blip r:embed="rId1"/>
          <a:stretch>
            <a:fillRect/>
          </a:stretch>
        </p:blipFill>
        <p:spPr>
          <a:xfrm>
            <a:off x="0" y="0"/>
            <a:ext cx="9147175" cy="6858000"/>
          </a:xfrm>
          <a:prstGeom prst="rect">
            <a:avLst/>
          </a:prstGeom>
        </p:spPr>
      </p:pic>
      <p:sp>
        <p:nvSpPr>
          <p:cNvPr id="6" name="Text Box 5"/>
          <p:cNvSpPr txBox="1"/>
          <p:nvPr/>
        </p:nvSpPr>
        <p:spPr>
          <a:xfrm>
            <a:off x="7319645" y="1528445"/>
            <a:ext cx="4709160" cy="4523105"/>
          </a:xfrm>
          <a:prstGeom prst="rect">
            <a:avLst/>
          </a:prstGeom>
          <a:noFill/>
        </p:spPr>
        <p:txBody>
          <a:bodyPr wrap="square" rtlCol="0">
            <a:spAutoFit/>
          </a:bodyPr>
          <a:p>
            <a:pPr>
              <a:lnSpc>
                <a:spcPct val="120000"/>
              </a:lnSpc>
            </a:pPr>
            <a:r>
              <a:rPr lang="en-US" sz="2000"/>
              <a:t>According to the system log data, the United States accounted for the highest proportion of attempted system accesses, comprising 57.98%. Following closely behind, France constituted 20.22%, with China contributing 14.62%. It's noteworthy that a significant portion of these access attempts originated from Asia and Europe, indicating a widespread presence of potential attackers across these regions</a:t>
            </a:r>
            <a:endParaRPr 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5312</Words>
  <Application>WPS Writer</Application>
  <PresentationFormat>宽屏</PresentationFormat>
  <Paragraphs>184</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Arial Black</vt:lpstr>
      <vt:lpstr>Microsoft YaHei</vt:lpstr>
      <vt:lpstr>汉仪旗黑</vt:lpstr>
      <vt:lpstr>Arial Unicode MS</vt:lpstr>
      <vt:lpstr>SimSun</vt:lpstr>
      <vt:lpstr>宋体-简</vt:lpstr>
      <vt:lpstr>Arial 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gaohanghang</dc:creator>
  <cp:lastModifiedBy>Toyo Ntewo</cp:lastModifiedBy>
  <cp:revision>47</cp:revision>
  <dcterms:created xsi:type="dcterms:W3CDTF">2024-05-08T08:34:26Z</dcterms:created>
  <dcterms:modified xsi:type="dcterms:W3CDTF">2024-05-08T08:34:26Z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