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6" r:id="rId17"/>
    <p:sldId id="275" r:id="rId18"/>
    <p:sldId id="277" r:id="rId19"/>
    <p:sldId id="273" r:id="rId20"/>
    <p:sldId id="272" r:id="rId21"/>
    <p:sldId id="274"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马 前进" initials="马" lastIdx="1" clrIdx="0">
    <p:extLst>
      <p:ext uri="{19B8F6BF-5375-455C-9EA6-DF929625EA0E}">
        <p15:presenceInfo xmlns:p15="http://schemas.microsoft.com/office/powerpoint/2012/main" userId="960a6213200899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4AEA4"/>
    <a:srgbClr val="E2E29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98B1E-B49E-470C-91CB-B43E0F2A8F00}"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zh-CN" altLang="en-US"/>
        </a:p>
      </dgm:t>
    </dgm:pt>
    <dgm:pt modelId="{A76DDEA2-4DD9-401F-977F-B9BB368CC606}" type="pres">
      <dgm:prSet presAssocID="{32298B1E-B49E-470C-91CB-B43E0F2A8F00}" presName="Name0" presStyleCnt="0">
        <dgm:presLayoutVars>
          <dgm:chMax val="2"/>
          <dgm:chPref val="2"/>
          <dgm:animLvl val="lvl"/>
        </dgm:presLayoutVars>
      </dgm:prSet>
      <dgm:spPr/>
      <dgm:t>
        <a:bodyPr/>
        <a:lstStyle/>
        <a:p>
          <a:endParaRPr lang="zh-CN" altLang="en-US"/>
        </a:p>
      </dgm:t>
    </dgm:pt>
  </dgm:ptLst>
  <dgm:cxnLst>
    <dgm:cxn modelId="{EAE6CE05-C438-4171-8C7B-4B02A8A9F6CE}" type="presOf" srcId="{32298B1E-B49E-470C-91CB-B43E0F2A8F00}" destId="{A76DDEA2-4DD9-401F-977F-B9BB368CC606}" srcOrd="0" destOrd="0" presId="urn:microsoft.com/office/officeart/2009/layout/Reverse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5C238-EC7B-4C8B-A8DB-F64501262AA4}" type="doc">
      <dgm:prSet loTypeId="urn:microsoft.com/office/officeart/2005/8/layout/chevron1" loCatId="process" qsTypeId="urn:microsoft.com/office/officeart/2005/8/quickstyle/simple1" qsCatId="simple" csTypeId="urn:microsoft.com/office/officeart/2005/8/colors/accent1_2" csCatId="accent1" phldr="1"/>
      <dgm:spPr/>
    </dgm:pt>
    <dgm:pt modelId="{EA379277-7E3F-4998-A0C7-0B4BCDDB1CD3}">
      <dgm:prSet phldrT="[文本]"/>
      <dgm:spPr/>
      <dgm:t>
        <a:bodyPr/>
        <a:lstStyle/>
        <a:p>
          <a:r>
            <a:rPr lang="zh-CN" altLang="en-US" dirty="0">
              <a:latin typeface="微软雅黑" panose="020B0503020204020204" pitchFamily="34" charset="-122"/>
              <a:ea typeface="微软雅黑" panose="020B0503020204020204" pitchFamily="34" charset="-122"/>
            </a:rPr>
            <a:t>寻找合适的石头</a:t>
          </a:r>
        </a:p>
      </dgm:t>
    </dgm:pt>
    <dgm:pt modelId="{95C57F7F-6D7B-46AB-B509-C2EE0AB7E5FC}" type="parTrans" cxnId="{4F62967E-9467-49C9-8E47-3234BBB83354}">
      <dgm:prSet/>
      <dgm:spPr/>
      <dgm:t>
        <a:bodyPr/>
        <a:lstStyle/>
        <a:p>
          <a:endParaRPr lang="zh-CN" altLang="en-US"/>
        </a:p>
      </dgm:t>
    </dgm:pt>
    <dgm:pt modelId="{50FFA1C4-F97C-4BA5-BF75-8F8A7FC068B5}" type="sibTrans" cxnId="{4F62967E-9467-49C9-8E47-3234BBB83354}">
      <dgm:prSet/>
      <dgm:spPr/>
      <dgm:t>
        <a:bodyPr/>
        <a:lstStyle/>
        <a:p>
          <a:endParaRPr lang="zh-CN" altLang="en-US"/>
        </a:p>
      </dgm:t>
    </dgm:pt>
    <dgm:pt modelId="{D1E4F992-3E42-485C-9066-8DBCE60A2BF9}">
      <dgm:prSet phldrT="[文本]"/>
      <dgm:spPr/>
      <dgm:t>
        <a:bodyPr/>
        <a:lstStyle/>
        <a:p>
          <a:r>
            <a:rPr lang="zh-CN" altLang="en-US" dirty="0">
              <a:latin typeface="微软雅黑" panose="020B0503020204020204" pitchFamily="34" charset="-122"/>
              <a:ea typeface="微软雅黑" panose="020B0503020204020204" pitchFamily="34" charset="-122"/>
            </a:rPr>
            <a:t>寻找合适的木棍</a:t>
          </a:r>
        </a:p>
      </dgm:t>
    </dgm:pt>
    <dgm:pt modelId="{96D9CB2B-0633-4D21-9E71-13C0A78F3B29}" type="parTrans" cxnId="{7F164897-F084-4F4D-8080-B4B227120FC6}">
      <dgm:prSet/>
      <dgm:spPr/>
      <dgm:t>
        <a:bodyPr/>
        <a:lstStyle/>
        <a:p>
          <a:endParaRPr lang="zh-CN" altLang="en-US"/>
        </a:p>
      </dgm:t>
    </dgm:pt>
    <dgm:pt modelId="{ABB5C8F5-9B60-473E-800A-53F5FFFDEA2E}" type="sibTrans" cxnId="{7F164897-F084-4F4D-8080-B4B227120FC6}">
      <dgm:prSet/>
      <dgm:spPr/>
      <dgm:t>
        <a:bodyPr/>
        <a:lstStyle/>
        <a:p>
          <a:endParaRPr lang="zh-CN" altLang="en-US"/>
        </a:p>
      </dgm:t>
    </dgm:pt>
    <dgm:pt modelId="{A92F155F-3491-4A03-ADAE-EA231A60FCFC}">
      <dgm:prSet phldrT="[文本]"/>
      <dgm:spPr/>
      <dgm:t>
        <a:bodyPr/>
        <a:lstStyle/>
        <a:p>
          <a:r>
            <a:rPr lang="zh-CN" altLang="en-US" dirty="0">
              <a:latin typeface="微软雅黑" panose="020B0503020204020204" pitchFamily="34" charset="-122"/>
              <a:ea typeface="微软雅黑" panose="020B0503020204020204" pitchFamily="34" charset="-122"/>
            </a:rPr>
            <a:t>将二者组合起来</a:t>
          </a:r>
        </a:p>
      </dgm:t>
    </dgm:pt>
    <dgm:pt modelId="{817E38BE-25FC-477E-B39D-7C81006A854C}" type="parTrans" cxnId="{FF1CB32B-F3AB-434D-9992-D570EC649670}">
      <dgm:prSet/>
      <dgm:spPr/>
      <dgm:t>
        <a:bodyPr/>
        <a:lstStyle/>
        <a:p>
          <a:endParaRPr lang="zh-CN" altLang="en-US"/>
        </a:p>
      </dgm:t>
    </dgm:pt>
    <dgm:pt modelId="{3481A6F3-33D2-4356-A55F-DEE50797A63A}" type="sibTrans" cxnId="{FF1CB32B-F3AB-434D-9992-D570EC649670}">
      <dgm:prSet/>
      <dgm:spPr/>
      <dgm:t>
        <a:bodyPr/>
        <a:lstStyle/>
        <a:p>
          <a:endParaRPr lang="zh-CN" altLang="en-US"/>
        </a:p>
      </dgm:t>
    </dgm:pt>
    <dgm:pt modelId="{DCC51850-9AFE-4C89-80B8-E9E84ECEC7C5}" type="pres">
      <dgm:prSet presAssocID="{0575C238-EC7B-4C8B-A8DB-F64501262AA4}" presName="Name0" presStyleCnt="0">
        <dgm:presLayoutVars>
          <dgm:dir/>
          <dgm:animLvl val="lvl"/>
          <dgm:resizeHandles val="exact"/>
        </dgm:presLayoutVars>
      </dgm:prSet>
      <dgm:spPr/>
    </dgm:pt>
    <dgm:pt modelId="{D72655F2-CA26-41F6-8BE2-C4D77339E890}" type="pres">
      <dgm:prSet presAssocID="{EA379277-7E3F-4998-A0C7-0B4BCDDB1CD3}" presName="parTxOnly" presStyleLbl="node1" presStyleIdx="0" presStyleCnt="3">
        <dgm:presLayoutVars>
          <dgm:chMax val="0"/>
          <dgm:chPref val="0"/>
          <dgm:bulletEnabled val="1"/>
        </dgm:presLayoutVars>
      </dgm:prSet>
      <dgm:spPr/>
      <dgm:t>
        <a:bodyPr/>
        <a:lstStyle/>
        <a:p>
          <a:endParaRPr lang="zh-CN" altLang="en-US"/>
        </a:p>
      </dgm:t>
    </dgm:pt>
    <dgm:pt modelId="{2DC56D79-7FC7-4442-A336-FCC53D95FBA0}" type="pres">
      <dgm:prSet presAssocID="{50FFA1C4-F97C-4BA5-BF75-8F8A7FC068B5}" presName="parTxOnlySpace" presStyleCnt="0"/>
      <dgm:spPr/>
    </dgm:pt>
    <dgm:pt modelId="{6CDFB2DE-E35B-47C9-8729-C857DA136E92}" type="pres">
      <dgm:prSet presAssocID="{D1E4F992-3E42-485C-9066-8DBCE60A2BF9}" presName="parTxOnly" presStyleLbl="node1" presStyleIdx="1" presStyleCnt="3">
        <dgm:presLayoutVars>
          <dgm:chMax val="0"/>
          <dgm:chPref val="0"/>
          <dgm:bulletEnabled val="1"/>
        </dgm:presLayoutVars>
      </dgm:prSet>
      <dgm:spPr/>
      <dgm:t>
        <a:bodyPr/>
        <a:lstStyle/>
        <a:p>
          <a:endParaRPr lang="zh-CN" altLang="en-US"/>
        </a:p>
      </dgm:t>
    </dgm:pt>
    <dgm:pt modelId="{6B677AD2-B3C0-45A3-A241-53FD0427951C}" type="pres">
      <dgm:prSet presAssocID="{ABB5C8F5-9B60-473E-800A-53F5FFFDEA2E}" presName="parTxOnlySpace" presStyleCnt="0"/>
      <dgm:spPr/>
    </dgm:pt>
    <dgm:pt modelId="{A18312C5-3CE8-4CCC-A0C3-5FD3EBFBF100}" type="pres">
      <dgm:prSet presAssocID="{A92F155F-3491-4A03-ADAE-EA231A60FCFC}" presName="parTxOnly" presStyleLbl="node1" presStyleIdx="2" presStyleCnt="3">
        <dgm:presLayoutVars>
          <dgm:chMax val="0"/>
          <dgm:chPref val="0"/>
          <dgm:bulletEnabled val="1"/>
        </dgm:presLayoutVars>
      </dgm:prSet>
      <dgm:spPr/>
      <dgm:t>
        <a:bodyPr/>
        <a:lstStyle/>
        <a:p>
          <a:endParaRPr lang="zh-CN" altLang="en-US"/>
        </a:p>
      </dgm:t>
    </dgm:pt>
  </dgm:ptLst>
  <dgm:cxnLst>
    <dgm:cxn modelId="{4F62967E-9467-49C9-8E47-3234BBB83354}" srcId="{0575C238-EC7B-4C8B-A8DB-F64501262AA4}" destId="{EA379277-7E3F-4998-A0C7-0B4BCDDB1CD3}" srcOrd="0" destOrd="0" parTransId="{95C57F7F-6D7B-46AB-B509-C2EE0AB7E5FC}" sibTransId="{50FFA1C4-F97C-4BA5-BF75-8F8A7FC068B5}"/>
    <dgm:cxn modelId="{7F164897-F084-4F4D-8080-B4B227120FC6}" srcId="{0575C238-EC7B-4C8B-A8DB-F64501262AA4}" destId="{D1E4F992-3E42-485C-9066-8DBCE60A2BF9}" srcOrd="1" destOrd="0" parTransId="{96D9CB2B-0633-4D21-9E71-13C0A78F3B29}" sibTransId="{ABB5C8F5-9B60-473E-800A-53F5FFFDEA2E}"/>
    <dgm:cxn modelId="{FF5B9E82-094E-4F9B-93D5-4DE84FC7782F}" type="presOf" srcId="{EA379277-7E3F-4998-A0C7-0B4BCDDB1CD3}" destId="{D72655F2-CA26-41F6-8BE2-C4D77339E890}" srcOrd="0" destOrd="0" presId="urn:microsoft.com/office/officeart/2005/8/layout/chevron1"/>
    <dgm:cxn modelId="{588A971D-5945-4772-8A6A-749275B9C160}" type="presOf" srcId="{A92F155F-3491-4A03-ADAE-EA231A60FCFC}" destId="{A18312C5-3CE8-4CCC-A0C3-5FD3EBFBF100}" srcOrd="0" destOrd="0" presId="urn:microsoft.com/office/officeart/2005/8/layout/chevron1"/>
    <dgm:cxn modelId="{7FE4F8BA-3BB5-41C0-A754-A38E92B5EA7C}" type="presOf" srcId="{0575C238-EC7B-4C8B-A8DB-F64501262AA4}" destId="{DCC51850-9AFE-4C89-80B8-E9E84ECEC7C5}" srcOrd="0" destOrd="0" presId="urn:microsoft.com/office/officeart/2005/8/layout/chevron1"/>
    <dgm:cxn modelId="{F73A7975-C7F1-4DF4-B8E3-29C3A4D24B5E}" type="presOf" srcId="{D1E4F992-3E42-485C-9066-8DBCE60A2BF9}" destId="{6CDFB2DE-E35B-47C9-8729-C857DA136E92}" srcOrd="0" destOrd="0" presId="urn:microsoft.com/office/officeart/2005/8/layout/chevron1"/>
    <dgm:cxn modelId="{FF1CB32B-F3AB-434D-9992-D570EC649670}" srcId="{0575C238-EC7B-4C8B-A8DB-F64501262AA4}" destId="{A92F155F-3491-4A03-ADAE-EA231A60FCFC}" srcOrd="2" destOrd="0" parTransId="{817E38BE-25FC-477E-B39D-7C81006A854C}" sibTransId="{3481A6F3-33D2-4356-A55F-DEE50797A63A}"/>
    <dgm:cxn modelId="{375C51D7-C638-4255-A71B-3F8FF366EBFF}" type="presParOf" srcId="{DCC51850-9AFE-4C89-80B8-E9E84ECEC7C5}" destId="{D72655F2-CA26-41F6-8BE2-C4D77339E890}" srcOrd="0" destOrd="0" presId="urn:microsoft.com/office/officeart/2005/8/layout/chevron1"/>
    <dgm:cxn modelId="{36B325DC-0617-401D-9BF1-0C38B3587B62}" type="presParOf" srcId="{DCC51850-9AFE-4C89-80B8-E9E84ECEC7C5}" destId="{2DC56D79-7FC7-4442-A336-FCC53D95FBA0}" srcOrd="1" destOrd="0" presId="urn:microsoft.com/office/officeart/2005/8/layout/chevron1"/>
    <dgm:cxn modelId="{00D1766D-0A02-4CD0-8BBA-6CDC141F60FB}" type="presParOf" srcId="{DCC51850-9AFE-4C89-80B8-E9E84ECEC7C5}" destId="{6CDFB2DE-E35B-47C9-8729-C857DA136E92}" srcOrd="2" destOrd="0" presId="urn:microsoft.com/office/officeart/2005/8/layout/chevron1"/>
    <dgm:cxn modelId="{DB031BDB-AD28-42C2-9221-ACBDE07E1AA0}" type="presParOf" srcId="{DCC51850-9AFE-4C89-80B8-E9E84ECEC7C5}" destId="{6B677AD2-B3C0-45A3-A241-53FD0427951C}" srcOrd="3" destOrd="0" presId="urn:microsoft.com/office/officeart/2005/8/layout/chevron1"/>
    <dgm:cxn modelId="{0F030C8D-F263-492A-AAA1-FAD17522C5CA}" type="presParOf" srcId="{DCC51850-9AFE-4C89-80B8-E9E84ECEC7C5}" destId="{A18312C5-3CE8-4CCC-A0C3-5FD3EBFBF10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55F2-CA26-41F6-8BE2-C4D77339E890}">
      <dsp:nvSpPr>
        <dsp:cNvPr id="0" name=""/>
        <dsp:cNvSpPr/>
      </dsp:nvSpPr>
      <dsp:spPr>
        <a:xfrm>
          <a:off x="1490" y="893294"/>
          <a:ext cx="1816055" cy="72642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a:latin typeface="微软雅黑" panose="020B0503020204020204" pitchFamily="34" charset="-122"/>
              <a:ea typeface="微软雅黑" panose="020B0503020204020204" pitchFamily="34" charset="-122"/>
            </a:rPr>
            <a:t>寻找合适的石头</a:t>
          </a:r>
        </a:p>
      </dsp:txBody>
      <dsp:txXfrm>
        <a:off x="364701" y="893294"/>
        <a:ext cx="1089633" cy="726422"/>
      </dsp:txXfrm>
    </dsp:sp>
    <dsp:sp modelId="{6CDFB2DE-E35B-47C9-8729-C857DA136E92}">
      <dsp:nvSpPr>
        <dsp:cNvPr id="0" name=""/>
        <dsp:cNvSpPr/>
      </dsp:nvSpPr>
      <dsp:spPr>
        <a:xfrm>
          <a:off x="1635941" y="893294"/>
          <a:ext cx="1816055" cy="72642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a:latin typeface="微软雅黑" panose="020B0503020204020204" pitchFamily="34" charset="-122"/>
              <a:ea typeface="微软雅黑" panose="020B0503020204020204" pitchFamily="34" charset="-122"/>
            </a:rPr>
            <a:t>寻找合适的木棍</a:t>
          </a:r>
        </a:p>
      </dsp:txBody>
      <dsp:txXfrm>
        <a:off x="1999152" y="893294"/>
        <a:ext cx="1089633" cy="726422"/>
      </dsp:txXfrm>
    </dsp:sp>
    <dsp:sp modelId="{A18312C5-3CE8-4CCC-A0C3-5FD3EBFBF100}">
      <dsp:nvSpPr>
        <dsp:cNvPr id="0" name=""/>
        <dsp:cNvSpPr/>
      </dsp:nvSpPr>
      <dsp:spPr>
        <a:xfrm>
          <a:off x="3270391" y="893294"/>
          <a:ext cx="1816055" cy="72642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zh-CN" altLang="en-US" sz="1700" kern="1200" dirty="0">
              <a:latin typeface="微软雅黑" panose="020B0503020204020204" pitchFamily="34" charset="-122"/>
              <a:ea typeface="微软雅黑" panose="020B0503020204020204" pitchFamily="34" charset="-122"/>
            </a:rPr>
            <a:t>将二者组合起来</a:t>
          </a:r>
        </a:p>
      </dsp:txBody>
      <dsp:txXfrm>
        <a:off x="3633602" y="893294"/>
        <a:ext cx="1089633" cy="726422"/>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C804020-7A53-42C8-B9D4-ED6F74312A1C}"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74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44035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2932653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215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40216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343952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2690561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2302040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159911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73283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36152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244802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2499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363991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363909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115375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40E8B8-973C-44B3-8622-25D9A6D4A570}" type="datetimeFigureOut">
              <a:rPr lang="zh-CN" altLang="en-US" smtClean="0"/>
              <a:t>2022/01/19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302328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A40E8B8-973C-44B3-8622-25D9A6D4A570}" type="datetimeFigureOut">
              <a:rPr lang="zh-CN" altLang="en-US" smtClean="0"/>
              <a:t>2022/01/19</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C804020-7A53-42C8-B9D4-ED6F74312A1C}" type="slidenum">
              <a:rPr lang="zh-CN" altLang="en-US" smtClean="0"/>
              <a:t>‹#›</a:t>
            </a:fld>
            <a:endParaRPr lang="zh-CN" altLang="en-US"/>
          </a:p>
        </p:txBody>
      </p:sp>
    </p:spTree>
    <p:extLst>
      <p:ext uri="{BB962C8B-B14F-4D97-AF65-F5344CB8AC3E}">
        <p14:creationId xmlns:p14="http://schemas.microsoft.com/office/powerpoint/2010/main" val="8042708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7.sv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40.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7E95A1-7E10-455E-932A-1C7B6DD21C98}"/>
              </a:ext>
            </a:extLst>
          </p:cNvPr>
          <p:cNvSpPr>
            <a:spLocks noGrp="1"/>
          </p:cNvSpPr>
          <p:nvPr>
            <p:ph type="ctrTitle"/>
          </p:nvPr>
        </p:nvSpPr>
        <p:spPr/>
        <p:txBody>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商品与货币</a:t>
            </a:r>
          </a:p>
        </p:txBody>
      </p:sp>
    </p:spTree>
    <p:extLst>
      <p:ext uri="{BB962C8B-B14F-4D97-AF65-F5344CB8AC3E}">
        <p14:creationId xmlns:p14="http://schemas.microsoft.com/office/powerpoint/2010/main" val="64348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F6F31F-17C5-4BF8-BD51-421319416886}"/>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价格标准</a:t>
            </a:r>
          </a:p>
        </p:txBody>
      </p:sp>
      <p:sp>
        <p:nvSpPr>
          <p:cNvPr id="3" name="文本框 2">
            <a:extLst>
              <a:ext uri="{FF2B5EF4-FFF2-40B4-BE49-F238E27FC236}">
                <a16:creationId xmlns:a16="http://schemas.microsoft.com/office/drawing/2014/main" xmlns="" id="{E5308DC2-AC3D-40E2-ABC5-FA439F717597}"/>
              </a:ext>
            </a:extLst>
          </p:cNvPr>
          <p:cNvSpPr txBox="1"/>
          <p:nvPr/>
        </p:nvSpPr>
        <p:spPr>
          <a:xfrm>
            <a:off x="593437" y="1736437"/>
            <a:ext cx="500379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包含了一定金属重量的货币单位及其等分，就是</a:t>
            </a:r>
            <a:r>
              <a:rPr lang="zh-CN" altLang="en-US" b="1" dirty="0">
                <a:latin typeface="微软雅黑" panose="020B0503020204020204" pitchFamily="34" charset="-122"/>
                <a:ea typeface="微软雅黑" panose="020B0503020204020204" pitchFamily="34" charset="-122"/>
              </a:rPr>
              <a:t>价格标准</a:t>
            </a:r>
            <a:r>
              <a:rPr lang="zh-CN" altLang="en-US" dirty="0">
                <a:latin typeface="微软雅黑" panose="020B0503020204020204" pitchFamily="34" charset="-122"/>
                <a:ea typeface="微软雅黑" panose="020B0503020204020204" pitchFamily="34" charset="-122"/>
              </a:rPr>
              <a:t>，指货币单位表现的价值量。比如一元钱能交易多少</a:t>
            </a:r>
            <a:r>
              <a:rPr lang="zh-CN" altLang="en-US" b="1" dirty="0">
                <a:latin typeface="微软雅黑" panose="020B0503020204020204" pitchFamily="34" charset="-122"/>
                <a:ea typeface="微软雅黑" panose="020B0503020204020204" pitchFamily="34" charset="-122"/>
              </a:rPr>
              <a:t>货币金属</a:t>
            </a:r>
            <a:r>
              <a:rPr lang="zh-CN" altLang="en-US" dirty="0">
                <a:latin typeface="微软雅黑" panose="020B0503020204020204" pitchFamily="34" charset="-122"/>
                <a:ea typeface="微软雅黑" panose="020B0503020204020204" pitchFamily="34" charset="-122"/>
              </a:rPr>
              <a:t>，就代表一元钱的价格标准是多少。</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价格标准通常是</a:t>
            </a:r>
            <a:r>
              <a:rPr lang="zh-CN" altLang="en-US" b="1" dirty="0">
                <a:latin typeface="微软雅黑" panose="020B0503020204020204" pitchFamily="34" charset="-122"/>
                <a:ea typeface="微软雅黑" panose="020B0503020204020204" pitchFamily="34" charset="-122"/>
              </a:rPr>
              <a:t>国家以法律规定</a:t>
            </a:r>
            <a:r>
              <a:rPr lang="zh-CN" altLang="en-US" dirty="0">
                <a:latin typeface="微软雅黑" panose="020B0503020204020204" pitchFamily="34" charset="-122"/>
                <a:ea typeface="微软雅黑" panose="020B0503020204020204" pitchFamily="34" charset="-122"/>
              </a:rPr>
              <a:t>的，所以它与价值尺度不同，价值尺度会随着劳动生产率的变动而变动，但是价格标准不会，国家规定货币单位能换多少货币金属，就只能兑换多少货币金属。</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价格标准也可以说成是货币这把“尺子”在执行价值尺度的职能时的</a:t>
            </a:r>
            <a:r>
              <a:rPr lang="zh-CN" altLang="en-US" b="1" dirty="0">
                <a:latin typeface="微软雅黑" panose="020B0503020204020204" pitchFamily="34" charset="-122"/>
                <a:ea typeface="微软雅黑" panose="020B0503020204020204" pitchFamily="34" charset="-122"/>
              </a:rPr>
              <a:t>刻度</a:t>
            </a:r>
            <a:r>
              <a:rPr lang="zh-CN" altLang="en-US" dirty="0">
                <a:latin typeface="微软雅黑" panose="020B0503020204020204" pitchFamily="34" charset="-122"/>
                <a:ea typeface="微软雅黑" panose="020B0503020204020204" pitchFamily="34" charset="-122"/>
              </a:rPr>
              <a:t>。</a:t>
            </a:r>
          </a:p>
        </p:txBody>
      </p:sp>
      <p:pic>
        <p:nvPicPr>
          <p:cNvPr id="9218" name="Picture 2" descr="黄金货币 的图像结果">
            <a:extLst>
              <a:ext uri="{FF2B5EF4-FFF2-40B4-BE49-F238E27FC236}">
                <a16:creationId xmlns:a16="http://schemas.microsoft.com/office/drawing/2014/main" xmlns="" id="{8AC71DBD-5CD1-4775-BB59-79F5A8E7A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242" y="1837764"/>
            <a:ext cx="5098695" cy="3390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0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164460-D849-44C9-ADE8-F49EE7634ED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流通手段</a:t>
            </a:r>
          </a:p>
        </p:txBody>
      </p:sp>
      <p:sp>
        <p:nvSpPr>
          <p:cNvPr id="3" name="矩形 2">
            <a:extLst>
              <a:ext uri="{FF2B5EF4-FFF2-40B4-BE49-F238E27FC236}">
                <a16:creationId xmlns:a16="http://schemas.microsoft.com/office/drawing/2014/main" xmlns="" id="{6CF81D7D-16F3-4BCC-BE37-27E9E4A2BAA0}"/>
              </a:ext>
            </a:extLst>
          </p:cNvPr>
          <p:cNvSpPr/>
          <p:nvPr/>
        </p:nvSpPr>
        <p:spPr>
          <a:xfrm>
            <a:off x="773451" y="1702735"/>
            <a:ext cx="10309232" cy="584775"/>
          </a:xfrm>
          <a:prstGeom prst="rect">
            <a:avLst/>
          </a:prstGeom>
          <a:noFill/>
        </p:spPr>
        <p:txBody>
          <a:bodyPr wrap="none" lIns="91440" tIns="45720" rIns="91440" bIns="45720">
            <a:spAutoFit/>
          </a:bodyPr>
          <a:lstStyle/>
          <a:p>
            <a:pPr algn="ctr"/>
            <a:r>
              <a:rPr lang="en-US" altLang="zh-CN" sz="3200" b="1"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W</a:t>
            </a:r>
            <a:r>
              <a:rPr lang="zh-CN" altLang="en-US" sz="3200" b="1"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：商品（</a:t>
            </a:r>
            <a:r>
              <a:rPr lang="zh-CN" altLang="en-US" sz="32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第一性）</a:t>
            </a:r>
            <a:r>
              <a:rPr lang="en-US" altLang="zh-CN" sz="32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G</a:t>
            </a:r>
            <a:r>
              <a:rPr lang="zh-CN" altLang="en-US" sz="3200" b="1"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：货币（第二性）</a:t>
            </a:r>
            <a:endParaRPr lang="zh-CN" altLang="en-US" sz="3200" b="1"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xmlns="" id="{76053E48-4C00-4161-98E9-AB6619B0AE72}"/>
              </a:ext>
            </a:extLst>
          </p:cNvPr>
          <p:cNvSpPr txBox="1"/>
          <p:nvPr/>
        </p:nvSpPr>
        <p:spPr>
          <a:xfrm>
            <a:off x="917423" y="2650834"/>
            <a:ext cx="2296312"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商品的流通（</a:t>
            </a:r>
            <a:r>
              <a:rPr lang="en-US" altLang="zh-CN" dirty="0">
                <a:latin typeface="微软雅黑" panose="020B0503020204020204" pitchFamily="34" charset="-122"/>
                <a:ea typeface="微软雅黑" panose="020B0503020204020204" pitchFamily="34" charset="-122"/>
              </a:rPr>
              <a:t>W-G-W</a:t>
            </a:r>
            <a:r>
              <a:rPr lang="zh-CN" altLang="en-US" dirty="0">
                <a:latin typeface="微软雅黑" panose="020B0503020204020204" pitchFamily="34" charset="-122"/>
                <a:ea typeface="微软雅黑" panose="020B0503020204020204" pitchFamily="34" charset="-122"/>
              </a:rPr>
              <a:t>）与商品交换并不相同，它将购买（</a:t>
            </a:r>
            <a:r>
              <a:rPr lang="en-US" altLang="zh-CN" dirty="0">
                <a:latin typeface="微软雅黑" panose="020B0503020204020204" pitchFamily="34" charset="-122"/>
                <a:ea typeface="微软雅黑" panose="020B0503020204020204" pitchFamily="34" charset="-122"/>
              </a:rPr>
              <a:t>G-W</a:t>
            </a:r>
            <a:r>
              <a:rPr lang="zh-CN" altLang="en-US" dirty="0">
                <a:latin typeface="微软雅黑" panose="020B0503020204020204" pitchFamily="34" charset="-122"/>
                <a:ea typeface="微软雅黑" panose="020B0503020204020204" pitchFamily="34" charset="-122"/>
              </a:rPr>
              <a:t>）和卖出（</a:t>
            </a:r>
            <a:r>
              <a:rPr lang="en-US" altLang="zh-CN" dirty="0">
                <a:latin typeface="微软雅黑" panose="020B0503020204020204" pitchFamily="34" charset="-122"/>
                <a:ea typeface="微软雅黑" panose="020B0503020204020204" pitchFamily="34" charset="-122"/>
              </a:rPr>
              <a:t>W-G</a:t>
            </a:r>
            <a:r>
              <a:rPr lang="zh-CN" altLang="en-US" dirty="0">
                <a:latin typeface="微软雅黑" panose="020B0503020204020204" pitchFamily="34" charset="-122"/>
                <a:ea typeface="微软雅黑" panose="020B0503020204020204" pitchFamily="34" charset="-122"/>
              </a:rPr>
              <a:t>）在时间和空间上分隔开了。这会使得商品经济的内在矛盾进一步发展。</a:t>
            </a:r>
          </a:p>
        </p:txBody>
      </p:sp>
      <p:sp>
        <p:nvSpPr>
          <p:cNvPr id="5" name="文本框 4">
            <a:extLst>
              <a:ext uri="{FF2B5EF4-FFF2-40B4-BE49-F238E27FC236}">
                <a16:creationId xmlns:a16="http://schemas.microsoft.com/office/drawing/2014/main" xmlns="" id="{48264468-E5AC-4918-802F-F023C01AB301}"/>
              </a:ext>
            </a:extLst>
          </p:cNvPr>
          <p:cNvSpPr txBox="1"/>
          <p:nvPr/>
        </p:nvSpPr>
        <p:spPr>
          <a:xfrm>
            <a:off x="8297797" y="2465477"/>
            <a:ext cx="2296312"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货币介入商品交换后，使得商品经济内在的矛盾进一步发展了。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因为总会存在一些人卖而不买，这必然会造成另一些人的商品卖不出去。</a:t>
            </a:r>
          </a:p>
        </p:txBody>
      </p:sp>
      <p:pic>
        <p:nvPicPr>
          <p:cNvPr id="11" name="图片 10">
            <a:extLst>
              <a:ext uri="{FF2B5EF4-FFF2-40B4-BE49-F238E27FC236}">
                <a16:creationId xmlns:a16="http://schemas.microsoft.com/office/drawing/2014/main" xmlns="" id="{BF91A235-9A97-44DD-950B-7835F6BF05BD}"/>
              </a:ext>
            </a:extLst>
          </p:cNvPr>
          <p:cNvPicPr>
            <a:picLocks noChangeAspect="1"/>
          </p:cNvPicPr>
          <p:nvPr/>
        </p:nvPicPr>
        <p:blipFill>
          <a:blip r:embed="rId2"/>
          <a:stretch>
            <a:fillRect/>
          </a:stretch>
        </p:blipFill>
        <p:spPr>
          <a:xfrm>
            <a:off x="3767356" y="3847373"/>
            <a:ext cx="740372" cy="555778"/>
          </a:xfrm>
          <a:prstGeom prst="rect">
            <a:avLst/>
          </a:prstGeom>
        </p:spPr>
      </p:pic>
      <p:pic>
        <p:nvPicPr>
          <p:cNvPr id="13" name="图片 12">
            <a:extLst>
              <a:ext uri="{FF2B5EF4-FFF2-40B4-BE49-F238E27FC236}">
                <a16:creationId xmlns:a16="http://schemas.microsoft.com/office/drawing/2014/main" xmlns="" id="{438675E0-9396-4808-95B5-56D4F558238D}"/>
              </a:ext>
            </a:extLst>
          </p:cNvPr>
          <p:cNvPicPr>
            <a:picLocks noChangeAspect="1"/>
          </p:cNvPicPr>
          <p:nvPr/>
        </p:nvPicPr>
        <p:blipFill>
          <a:blip r:embed="rId3"/>
          <a:stretch>
            <a:fillRect/>
          </a:stretch>
        </p:blipFill>
        <p:spPr>
          <a:xfrm>
            <a:off x="5537824" y="3816170"/>
            <a:ext cx="462982" cy="555778"/>
          </a:xfrm>
          <a:prstGeom prst="rect">
            <a:avLst/>
          </a:prstGeom>
        </p:spPr>
      </p:pic>
      <p:pic>
        <p:nvPicPr>
          <p:cNvPr id="15" name="图片 14">
            <a:extLst>
              <a:ext uri="{FF2B5EF4-FFF2-40B4-BE49-F238E27FC236}">
                <a16:creationId xmlns:a16="http://schemas.microsoft.com/office/drawing/2014/main" xmlns="" id="{7A4CD239-1909-4F34-8474-745245015E0D}"/>
              </a:ext>
            </a:extLst>
          </p:cNvPr>
          <p:cNvPicPr>
            <a:picLocks noChangeAspect="1"/>
          </p:cNvPicPr>
          <p:nvPr/>
        </p:nvPicPr>
        <p:blipFill>
          <a:blip r:embed="rId4"/>
          <a:stretch>
            <a:fillRect/>
          </a:stretch>
        </p:blipFill>
        <p:spPr>
          <a:xfrm>
            <a:off x="7030902" y="3847373"/>
            <a:ext cx="553621" cy="555778"/>
          </a:xfrm>
          <a:prstGeom prst="rect">
            <a:avLst/>
          </a:prstGeom>
        </p:spPr>
      </p:pic>
      <p:cxnSp>
        <p:nvCxnSpPr>
          <p:cNvPr id="17" name="直接箭头连接符 16">
            <a:extLst>
              <a:ext uri="{FF2B5EF4-FFF2-40B4-BE49-F238E27FC236}">
                <a16:creationId xmlns:a16="http://schemas.microsoft.com/office/drawing/2014/main" xmlns="" id="{94325945-F208-4073-8726-588E073746E9}"/>
              </a:ext>
            </a:extLst>
          </p:cNvPr>
          <p:cNvCxnSpPr>
            <a:cxnSpLocks/>
          </p:cNvCxnSpPr>
          <p:nvPr/>
        </p:nvCxnSpPr>
        <p:spPr>
          <a:xfrm>
            <a:off x="4593789" y="4125262"/>
            <a:ext cx="8283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FEF69877-1ABF-420B-9166-5FDA4EA431FA}"/>
              </a:ext>
            </a:extLst>
          </p:cNvPr>
          <p:cNvCxnSpPr>
            <a:cxnSpLocks/>
          </p:cNvCxnSpPr>
          <p:nvPr/>
        </p:nvCxnSpPr>
        <p:spPr>
          <a:xfrm>
            <a:off x="6171578" y="4125262"/>
            <a:ext cx="8283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xmlns="" id="{8B386ACB-EB5D-45E0-8DDF-6F2C5B0780F1}"/>
              </a:ext>
            </a:extLst>
          </p:cNvPr>
          <p:cNvPicPr>
            <a:picLocks noChangeAspect="1"/>
          </p:cNvPicPr>
          <p:nvPr/>
        </p:nvPicPr>
        <p:blipFill>
          <a:blip r:embed="rId4"/>
          <a:stretch>
            <a:fillRect/>
          </a:stretch>
        </p:blipFill>
        <p:spPr>
          <a:xfrm>
            <a:off x="6345583" y="2372945"/>
            <a:ext cx="553621" cy="555778"/>
          </a:xfrm>
          <a:prstGeom prst="rect">
            <a:avLst/>
          </a:prstGeom>
        </p:spPr>
      </p:pic>
      <p:pic>
        <p:nvPicPr>
          <p:cNvPr id="20" name="图片 19">
            <a:extLst>
              <a:ext uri="{FF2B5EF4-FFF2-40B4-BE49-F238E27FC236}">
                <a16:creationId xmlns:a16="http://schemas.microsoft.com/office/drawing/2014/main" xmlns="" id="{FC8AF904-EBB0-473A-9087-DC9E76C1EEC4}"/>
              </a:ext>
            </a:extLst>
          </p:cNvPr>
          <p:cNvPicPr>
            <a:picLocks noChangeAspect="1"/>
          </p:cNvPicPr>
          <p:nvPr/>
        </p:nvPicPr>
        <p:blipFill>
          <a:blip r:embed="rId2"/>
          <a:stretch>
            <a:fillRect/>
          </a:stretch>
        </p:blipFill>
        <p:spPr>
          <a:xfrm>
            <a:off x="4651292" y="2372945"/>
            <a:ext cx="740372" cy="555778"/>
          </a:xfrm>
          <a:prstGeom prst="rect">
            <a:avLst/>
          </a:prstGeom>
        </p:spPr>
      </p:pic>
      <p:cxnSp>
        <p:nvCxnSpPr>
          <p:cNvPr id="21" name="直接箭头连接符 20">
            <a:extLst>
              <a:ext uri="{FF2B5EF4-FFF2-40B4-BE49-F238E27FC236}">
                <a16:creationId xmlns:a16="http://schemas.microsoft.com/office/drawing/2014/main" xmlns="" id="{27AE2D40-7540-4854-8990-31ECA6114252}"/>
              </a:ext>
            </a:extLst>
          </p:cNvPr>
          <p:cNvCxnSpPr>
            <a:cxnSpLocks/>
          </p:cNvCxnSpPr>
          <p:nvPr/>
        </p:nvCxnSpPr>
        <p:spPr>
          <a:xfrm>
            <a:off x="5517244" y="2650834"/>
            <a:ext cx="8283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1C1B6D1F-C794-49DE-AF95-D05AE03CEB1B}"/>
              </a:ext>
            </a:extLst>
          </p:cNvPr>
          <p:cNvSpPr txBox="1"/>
          <p:nvPr/>
        </p:nvSpPr>
        <p:spPr>
          <a:xfrm>
            <a:off x="3814376" y="4425558"/>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23" name="文本框 22">
            <a:extLst>
              <a:ext uri="{FF2B5EF4-FFF2-40B4-BE49-F238E27FC236}">
                <a16:creationId xmlns:a16="http://schemas.microsoft.com/office/drawing/2014/main" xmlns="" id="{37A85C09-F00F-4782-8D07-C05609299570}"/>
              </a:ext>
            </a:extLst>
          </p:cNvPr>
          <p:cNvSpPr txBox="1"/>
          <p:nvPr/>
        </p:nvSpPr>
        <p:spPr>
          <a:xfrm>
            <a:off x="5470081" y="4425558"/>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货币</a:t>
            </a:r>
          </a:p>
        </p:txBody>
      </p:sp>
      <p:sp>
        <p:nvSpPr>
          <p:cNvPr id="24" name="文本框 23">
            <a:extLst>
              <a:ext uri="{FF2B5EF4-FFF2-40B4-BE49-F238E27FC236}">
                <a16:creationId xmlns:a16="http://schemas.microsoft.com/office/drawing/2014/main" xmlns="" id="{2F5FE815-F27B-418A-A2CC-8340E469268A}"/>
              </a:ext>
            </a:extLst>
          </p:cNvPr>
          <p:cNvSpPr txBox="1"/>
          <p:nvPr/>
        </p:nvSpPr>
        <p:spPr>
          <a:xfrm>
            <a:off x="6984546" y="4429351"/>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25" name="文本框 24">
            <a:extLst>
              <a:ext uri="{FF2B5EF4-FFF2-40B4-BE49-F238E27FC236}">
                <a16:creationId xmlns:a16="http://schemas.microsoft.com/office/drawing/2014/main" xmlns="" id="{3361F666-EF8D-4DE5-BE2A-C933A12E5477}"/>
              </a:ext>
            </a:extLst>
          </p:cNvPr>
          <p:cNvSpPr txBox="1"/>
          <p:nvPr/>
        </p:nvSpPr>
        <p:spPr>
          <a:xfrm>
            <a:off x="6262581" y="2915914"/>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26" name="文本框 25">
            <a:extLst>
              <a:ext uri="{FF2B5EF4-FFF2-40B4-BE49-F238E27FC236}">
                <a16:creationId xmlns:a16="http://schemas.microsoft.com/office/drawing/2014/main" xmlns="" id="{D8EEE670-8999-4E8A-A047-E709E7CC6880}"/>
              </a:ext>
            </a:extLst>
          </p:cNvPr>
          <p:cNvSpPr txBox="1"/>
          <p:nvPr/>
        </p:nvSpPr>
        <p:spPr>
          <a:xfrm>
            <a:off x="4698312" y="2915914"/>
            <a:ext cx="646331"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商品</a:t>
            </a:r>
          </a:p>
        </p:txBody>
      </p:sp>
      <p:sp>
        <p:nvSpPr>
          <p:cNvPr id="6" name="文本框 5">
            <a:extLst>
              <a:ext uri="{FF2B5EF4-FFF2-40B4-BE49-F238E27FC236}">
                <a16:creationId xmlns:a16="http://schemas.microsoft.com/office/drawing/2014/main" xmlns="" id="{1270A11B-BDC1-4C96-B5C6-4149EC72A601}"/>
              </a:ext>
            </a:extLst>
          </p:cNvPr>
          <p:cNvSpPr txBox="1"/>
          <p:nvPr/>
        </p:nvSpPr>
        <p:spPr>
          <a:xfrm>
            <a:off x="5271256" y="4841077"/>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商品流通</a:t>
            </a:r>
          </a:p>
        </p:txBody>
      </p:sp>
      <p:sp>
        <p:nvSpPr>
          <p:cNvPr id="27" name="文本框 26">
            <a:extLst>
              <a:ext uri="{FF2B5EF4-FFF2-40B4-BE49-F238E27FC236}">
                <a16:creationId xmlns:a16="http://schemas.microsoft.com/office/drawing/2014/main" xmlns="" id="{7F9436DE-319F-419E-A2A5-FCCAD7D2D4CE}"/>
              </a:ext>
            </a:extLst>
          </p:cNvPr>
          <p:cNvSpPr txBox="1"/>
          <p:nvPr/>
        </p:nvSpPr>
        <p:spPr>
          <a:xfrm>
            <a:off x="5330244" y="2114461"/>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商品交换</a:t>
            </a:r>
          </a:p>
        </p:txBody>
      </p:sp>
    </p:spTree>
    <p:extLst>
      <p:ext uri="{BB962C8B-B14F-4D97-AF65-F5344CB8AC3E}">
        <p14:creationId xmlns:p14="http://schemas.microsoft.com/office/powerpoint/2010/main" val="1143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3FB1102-E88E-4DBD-A5B7-F538741D346A}"/>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流通中的货币量</a:t>
            </a:r>
          </a:p>
        </p:txBody>
      </p:sp>
      <p:sp>
        <p:nvSpPr>
          <p:cNvPr id="3" name="文本框 2">
            <a:extLst>
              <a:ext uri="{FF2B5EF4-FFF2-40B4-BE49-F238E27FC236}">
                <a16:creationId xmlns:a16="http://schemas.microsoft.com/office/drawing/2014/main" xmlns="" id="{5236EF7B-EDC9-4A1D-BD43-4CDB5D6ED7BB}"/>
              </a:ext>
            </a:extLst>
          </p:cNvPr>
          <p:cNvSpPr txBox="1"/>
          <p:nvPr/>
        </p:nvSpPr>
        <p:spPr>
          <a:xfrm>
            <a:off x="361111" y="1717143"/>
            <a:ext cx="5624204" cy="304698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取决于：</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①市场上待售的商品总量</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②商品的价格水平</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③货币的流通速度</a:t>
            </a:r>
            <a:endParaRPr lang="en-US" altLang="zh-CN" sz="32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xmlns="" id="{2E4F216B-85E4-47A7-8F9C-8E5890D4B915}"/>
              </a:ext>
            </a:extLst>
          </p:cNvPr>
          <p:cNvSpPr txBox="1"/>
          <p:nvPr/>
        </p:nvSpPr>
        <p:spPr>
          <a:xfrm>
            <a:off x="7119611" y="1987687"/>
            <a:ext cx="4283494"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货币的这种不断地由买者手中转到卖者手中，不断地作为购买手段与各种商品掉换位置的运动就是货币的流通职能。</a:t>
            </a: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4F59C6EE-CC85-4D5A-9151-85B3F1F19240}"/>
              </a:ext>
            </a:extLst>
          </p:cNvPr>
          <p:cNvPicPr>
            <a:picLocks noChangeAspect="1"/>
          </p:cNvPicPr>
          <p:nvPr/>
        </p:nvPicPr>
        <p:blipFill>
          <a:blip r:embed="rId2"/>
          <a:stretch>
            <a:fillRect/>
          </a:stretch>
        </p:blipFill>
        <p:spPr>
          <a:xfrm>
            <a:off x="4978947" y="1284716"/>
            <a:ext cx="2234105" cy="2234105"/>
          </a:xfrm>
          <a:prstGeom prst="rect">
            <a:avLst/>
          </a:prstGeom>
        </p:spPr>
      </p:pic>
      <p:pic>
        <p:nvPicPr>
          <p:cNvPr id="8" name="图片 7">
            <a:extLst>
              <a:ext uri="{FF2B5EF4-FFF2-40B4-BE49-F238E27FC236}">
                <a16:creationId xmlns:a16="http://schemas.microsoft.com/office/drawing/2014/main" xmlns="" id="{E57B485E-4005-4027-8D38-9BB7F1FA30AB}"/>
              </a:ext>
            </a:extLst>
          </p:cNvPr>
          <p:cNvPicPr>
            <a:picLocks noChangeAspect="1"/>
          </p:cNvPicPr>
          <p:nvPr/>
        </p:nvPicPr>
        <p:blipFill>
          <a:blip r:embed="rId3"/>
          <a:stretch>
            <a:fillRect/>
          </a:stretch>
        </p:blipFill>
        <p:spPr>
          <a:xfrm>
            <a:off x="4791832" y="3334792"/>
            <a:ext cx="2238492" cy="2238492"/>
          </a:xfrm>
          <a:prstGeom prst="rect">
            <a:avLst/>
          </a:prstGeom>
        </p:spPr>
      </p:pic>
      <p:pic>
        <p:nvPicPr>
          <p:cNvPr id="10" name="图片 9">
            <a:extLst>
              <a:ext uri="{FF2B5EF4-FFF2-40B4-BE49-F238E27FC236}">
                <a16:creationId xmlns:a16="http://schemas.microsoft.com/office/drawing/2014/main" xmlns="" id="{D932A08A-4E54-487B-A8A2-7D596E4B1BB2}"/>
              </a:ext>
            </a:extLst>
          </p:cNvPr>
          <p:cNvPicPr>
            <a:picLocks noChangeAspect="1"/>
          </p:cNvPicPr>
          <p:nvPr/>
        </p:nvPicPr>
        <p:blipFill>
          <a:blip r:embed="rId4"/>
          <a:stretch>
            <a:fillRect/>
          </a:stretch>
        </p:blipFill>
        <p:spPr>
          <a:xfrm>
            <a:off x="3952128" y="2679552"/>
            <a:ext cx="1857982" cy="1857982"/>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xmlns="" id="{11D86AE4-3EDD-4D1E-B722-C2E7C3414E92}"/>
                  </a:ext>
                </a:extLst>
              </p:cNvPr>
              <p:cNvSpPr txBox="1"/>
              <p:nvPr/>
            </p:nvSpPr>
            <p:spPr>
              <a:xfrm>
                <a:off x="3552835" y="4795996"/>
                <a:ext cx="7791843" cy="5842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b="1" i="1" dirty="0"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一定时期内</m:t>
                      </m:r>
                      <m:r>
                        <a:rPr lang="zh-CN" altLang="en-US" b="1" i="1" dirty="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流通中</m:t>
                      </m:r>
                      <m:r>
                        <a:rPr lang="zh-CN" altLang="en-US" b="1" i="1" dirty="0"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所需要</m:t>
                      </m:r>
                      <m:r>
                        <a:rPr lang="zh-CN" altLang="en-US" b="1" i="1" dirty="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的</m:t>
                      </m:r>
                      <m:r>
                        <a:rPr lang="zh-CN" altLang="en-US" b="1" i="1" dirty="0"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货币量</m:t>
                      </m:r>
                      <m:r>
                        <a:rPr lang="en-US" altLang="zh-CN" b="1"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f>
                        <m:fPr>
                          <m:ctrlPr>
                            <a:rPr lang="en-US" altLang="zh-CN" b="1" i="1" smtClean="0">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商品</m:t>
                          </m:r>
                          <m:r>
                            <a:rPr lang="zh-CN" altLang="en-US" b="1" i="1" smtClean="0">
                              <a:solidFill>
                                <a:schemeClr val="tx1"/>
                              </a:solidFill>
                              <a:effectLst>
                                <a:outerShdw blurRad="38100" dist="38100" dir="2700000" algn="tl">
                                  <a:srgbClr val="000000">
                                    <a:alpha val="43137"/>
                                  </a:srgbClr>
                                </a:outerShdw>
                              </a:effectLst>
                              <a:latin typeface="Cambria Math" panose="02040503050406030204" pitchFamily="18" charset="0"/>
                            </a:rPr>
                            <m:t>价格</m:t>
                          </m:r>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总额</m:t>
                          </m:r>
                        </m:num>
                        <m:den>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同一单位</m:t>
                          </m:r>
                          <m:r>
                            <a:rPr lang="zh-CN" altLang="en-US" b="1" i="1" smtClean="0">
                              <a:solidFill>
                                <a:schemeClr val="tx1"/>
                              </a:solidFill>
                              <a:effectLst>
                                <a:outerShdw blurRad="38100" dist="38100" dir="2700000" algn="tl">
                                  <a:srgbClr val="000000">
                                    <a:alpha val="43137"/>
                                  </a:srgbClr>
                                </a:outerShdw>
                              </a:effectLst>
                              <a:latin typeface="Cambria Math" panose="02040503050406030204" pitchFamily="18" charset="0"/>
                            </a:rPr>
                            <m:t>货币</m:t>
                          </m:r>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流通</m:t>
                          </m:r>
                          <m:r>
                            <a:rPr lang="zh-CN" altLang="en-US" b="1" i="1" smtClean="0">
                              <a:solidFill>
                                <a:schemeClr val="tx1"/>
                              </a:solidFill>
                              <a:effectLst>
                                <a:outerShdw blurRad="38100" dist="38100" dir="2700000" algn="tl">
                                  <a:srgbClr val="000000">
                                    <a:alpha val="43137"/>
                                  </a:srgbClr>
                                </a:outerShdw>
                              </a:effectLst>
                              <a:latin typeface="Cambria Math" panose="02040503050406030204" pitchFamily="18" charset="0"/>
                            </a:rPr>
                            <m:t>的</m:t>
                          </m:r>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平均速度</m:t>
                          </m:r>
                          <m:r>
                            <a:rPr lang="zh-CN" altLang="en-US" b="1"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zh-CN" altLang="en-US" b="1" i="1">
                              <a:solidFill>
                                <a:schemeClr val="tx1"/>
                              </a:solidFill>
                              <a:effectLst>
                                <a:outerShdw blurRad="38100" dist="38100" dir="2700000" algn="tl">
                                  <a:srgbClr val="000000">
                                    <a:alpha val="43137"/>
                                  </a:srgbClr>
                                </a:outerShdw>
                              </a:effectLst>
                              <a:latin typeface="Cambria Math" panose="02040503050406030204" pitchFamily="18" charset="0"/>
                            </a:rPr>
                            <m:t>次数）</m:t>
                          </m:r>
                        </m:den>
                      </m:f>
                    </m:oMath>
                  </m:oMathPara>
                </a14:m>
                <a:endPar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mc:Choice>
        <mc:Fallback>
          <p:sp>
            <p:nvSpPr>
              <p:cNvPr id="14" name="文本框 13">
                <a:extLst>
                  <a:ext uri="{FF2B5EF4-FFF2-40B4-BE49-F238E27FC236}">
                    <a16:creationId xmlns:a16="http://schemas.microsoft.com/office/drawing/2014/main" xmlns:a14="http://schemas.microsoft.com/office/drawing/2010/main" xmlns="" id="{11D86AE4-3EDD-4D1E-B722-C2E7C3414E92}"/>
                  </a:ext>
                </a:extLst>
              </p:cNvPr>
              <p:cNvSpPr txBox="1">
                <a:spLocks noRot="1" noChangeAspect="1" noMove="1" noResize="1" noEditPoints="1" noAdjustHandles="1" noChangeArrowheads="1" noChangeShapeType="1" noTextEdit="1"/>
              </p:cNvSpPr>
              <p:nvPr/>
            </p:nvSpPr>
            <p:spPr>
              <a:xfrm>
                <a:off x="3552835" y="4795996"/>
                <a:ext cx="7791843" cy="584263"/>
              </a:xfrm>
              <a:prstGeom prst="rect">
                <a:avLst/>
              </a:prstGeom>
              <a:blipFill rotWithShape="0">
                <a:blip r:embed="rId5"/>
                <a:stretch>
                  <a:fillRect b="-729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xmlns="" id="{2D15A8E1-707C-454D-B852-52C84359BF96}"/>
              </a:ext>
            </a:extLst>
          </p:cNvPr>
          <p:cNvSpPr/>
          <p:nvPr/>
        </p:nvSpPr>
        <p:spPr>
          <a:xfrm>
            <a:off x="7665131" y="4223205"/>
            <a:ext cx="2031325"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货币流通公式</a:t>
            </a:r>
          </a:p>
        </p:txBody>
      </p:sp>
    </p:spTree>
    <p:extLst>
      <p:ext uri="{BB962C8B-B14F-4D97-AF65-F5344CB8AC3E}">
        <p14:creationId xmlns:p14="http://schemas.microsoft.com/office/powerpoint/2010/main" val="93216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6B73BB-DE8B-4F98-A889-D60B4E7A418F}"/>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流通中的货币的发展</a:t>
            </a:r>
          </a:p>
        </p:txBody>
      </p:sp>
      <p:sp>
        <p:nvSpPr>
          <p:cNvPr id="19" name="箭头: 右 18">
            <a:extLst>
              <a:ext uri="{FF2B5EF4-FFF2-40B4-BE49-F238E27FC236}">
                <a16:creationId xmlns:a16="http://schemas.microsoft.com/office/drawing/2014/main" xmlns="" id="{EE8F963D-3B3A-45F2-9AC7-666D58B2B8F6}"/>
              </a:ext>
            </a:extLst>
          </p:cNvPr>
          <p:cNvSpPr/>
          <p:nvPr/>
        </p:nvSpPr>
        <p:spPr>
          <a:xfrm>
            <a:off x="8164011" y="2314239"/>
            <a:ext cx="1497414" cy="26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xmlns="" id="{848D3AA5-8A8B-477A-90A8-22B4303C0E6C}"/>
              </a:ext>
            </a:extLst>
          </p:cNvPr>
          <p:cNvSpPr txBox="1"/>
          <p:nvPr/>
        </p:nvSpPr>
        <p:spPr>
          <a:xfrm>
            <a:off x="446365" y="2980706"/>
            <a:ext cx="512466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铸币即使磨损，所代表的价值依然没有改变</a:t>
            </a:r>
          </a:p>
        </p:txBody>
      </p:sp>
      <p:pic>
        <p:nvPicPr>
          <p:cNvPr id="23" name="图形 22" descr="硬币">
            <a:extLst>
              <a:ext uri="{FF2B5EF4-FFF2-40B4-BE49-F238E27FC236}">
                <a16:creationId xmlns:a16="http://schemas.microsoft.com/office/drawing/2014/main" xmlns="" id="{6AB76DFA-FEA7-45A2-9A30-9CA8CDD49A2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119478" y="2021995"/>
            <a:ext cx="914400" cy="914400"/>
          </a:xfrm>
          <a:prstGeom prst="rect">
            <a:avLst/>
          </a:prstGeom>
        </p:spPr>
      </p:pic>
      <p:pic>
        <p:nvPicPr>
          <p:cNvPr id="25" name="图形 24" descr="钱">
            <a:extLst>
              <a:ext uri="{FF2B5EF4-FFF2-40B4-BE49-F238E27FC236}">
                <a16:creationId xmlns:a16="http://schemas.microsoft.com/office/drawing/2014/main" xmlns="" id="{790F8F24-5A70-4D5A-908C-524D0C82F36A}"/>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791559" y="2019301"/>
            <a:ext cx="914400" cy="914400"/>
          </a:xfrm>
          <a:prstGeom prst="rect">
            <a:avLst/>
          </a:prstGeom>
        </p:spPr>
      </p:pic>
      <p:sp>
        <p:nvSpPr>
          <p:cNvPr id="26" name="箭头: 右 25">
            <a:extLst>
              <a:ext uri="{FF2B5EF4-FFF2-40B4-BE49-F238E27FC236}">
                <a16:creationId xmlns:a16="http://schemas.microsoft.com/office/drawing/2014/main" xmlns="" id="{A1399279-4912-42DC-AEC2-68AA691A3228}"/>
              </a:ext>
            </a:extLst>
          </p:cNvPr>
          <p:cNvSpPr/>
          <p:nvPr/>
        </p:nvSpPr>
        <p:spPr>
          <a:xfrm>
            <a:off x="2343750" y="2285086"/>
            <a:ext cx="1497414" cy="324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xmlns="" id="{4E0EA9DD-C92C-4CBE-9D6A-F04B0634186D}"/>
              </a:ext>
            </a:extLst>
          </p:cNvPr>
          <p:cNvSpPr txBox="1"/>
          <p:nvPr/>
        </p:nvSpPr>
        <p:spPr>
          <a:xfrm>
            <a:off x="6153133" y="2977628"/>
            <a:ext cx="53058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铸币逐渐发展为纯粹的价值符号，变为了纸币</a:t>
            </a:r>
          </a:p>
        </p:txBody>
      </p:sp>
      <p:sp>
        <p:nvSpPr>
          <p:cNvPr id="29" name="文本框 28">
            <a:extLst>
              <a:ext uri="{FF2B5EF4-FFF2-40B4-BE49-F238E27FC236}">
                <a16:creationId xmlns:a16="http://schemas.microsoft.com/office/drawing/2014/main" xmlns="" id="{DCFDD133-CB33-4C99-A666-DC83F2B28FDD}"/>
              </a:ext>
            </a:extLst>
          </p:cNvPr>
          <p:cNvSpPr txBox="1"/>
          <p:nvPr/>
        </p:nvSpPr>
        <p:spPr>
          <a:xfrm>
            <a:off x="1523819" y="3723939"/>
            <a:ext cx="8720845" cy="1477328"/>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货币作为</a:t>
            </a:r>
            <a:r>
              <a:rPr lang="zh-CN" altLang="en-US" b="1" dirty="0">
                <a:latin typeface="微软雅黑" panose="020B0503020204020204" pitchFamily="34" charset="-122"/>
                <a:ea typeface="微软雅黑" panose="020B0503020204020204" pitchFamily="34" charset="-122"/>
              </a:rPr>
              <a:t>流通手段</a:t>
            </a:r>
            <a:r>
              <a:rPr lang="zh-CN" altLang="en-US" dirty="0">
                <a:latin typeface="微软雅黑" panose="020B0503020204020204" pitchFamily="34" charset="-122"/>
                <a:ea typeface="微软雅黑" panose="020B0503020204020204" pitchFamily="34" charset="-122"/>
              </a:rPr>
              <a:t>，是在商品流通过程中不停地周转，不断地从一个人手里转到另一个人手里。对于每个商品交换者来说，货币发挥流通手段的职能，只是</a:t>
            </a:r>
            <a:r>
              <a:rPr lang="zh-CN" altLang="en-US" b="1" dirty="0">
                <a:latin typeface="微软雅黑" panose="020B0503020204020204" pitchFamily="34" charset="-122"/>
                <a:ea typeface="微软雅黑" panose="020B0503020204020204" pitchFamily="34" charset="-122"/>
              </a:rPr>
              <a:t>转瞬即逝</a:t>
            </a:r>
            <a:r>
              <a:rPr lang="zh-CN" altLang="en-US" dirty="0">
                <a:latin typeface="微软雅黑" panose="020B0503020204020204" pitchFamily="34" charset="-122"/>
                <a:ea typeface="微软雅黑" panose="020B0503020204020204" pitchFamily="34" charset="-122"/>
              </a:rPr>
              <a:t>的事情。只要货币能够作为交换的媒介，使自己的商品卖出去，并能买回与货币额面价值相等的商品，人们就不会过问货币所包含的实际价值究竟有多少。这样，就产生了金属货币由不足价的或完全没有价值的</a:t>
            </a:r>
            <a:r>
              <a:rPr lang="zh-CN" altLang="en-US" b="1" dirty="0">
                <a:latin typeface="微软雅黑" panose="020B0503020204020204" pitchFamily="34" charset="-122"/>
                <a:ea typeface="微软雅黑" panose="020B0503020204020204" pitchFamily="34" charset="-122"/>
              </a:rPr>
              <a:t>货币符号</a:t>
            </a:r>
            <a:r>
              <a:rPr lang="zh-CN" altLang="en-US" dirty="0">
                <a:latin typeface="微软雅黑" panose="020B0503020204020204" pitchFamily="34" charset="-122"/>
                <a:ea typeface="微软雅黑" panose="020B0503020204020204" pitchFamily="34" charset="-122"/>
              </a:rPr>
              <a:t>来代替的可能。</a:t>
            </a:r>
          </a:p>
        </p:txBody>
      </p:sp>
      <p:pic>
        <p:nvPicPr>
          <p:cNvPr id="31" name="图片 30">
            <a:extLst>
              <a:ext uri="{FF2B5EF4-FFF2-40B4-BE49-F238E27FC236}">
                <a16:creationId xmlns:a16="http://schemas.microsoft.com/office/drawing/2014/main" xmlns="" id="{C923580D-7BD7-47CB-B889-4C60D9E414EA}"/>
              </a:ext>
            </a:extLst>
          </p:cNvPr>
          <p:cNvPicPr>
            <a:picLocks noChangeAspect="1"/>
          </p:cNvPicPr>
          <p:nvPr/>
        </p:nvPicPr>
        <p:blipFill>
          <a:blip r:embed="rId6"/>
          <a:stretch>
            <a:fillRect/>
          </a:stretch>
        </p:blipFill>
        <p:spPr>
          <a:xfrm>
            <a:off x="1368553" y="2152997"/>
            <a:ext cx="852262" cy="639771"/>
          </a:xfrm>
          <a:prstGeom prst="rect">
            <a:avLst/>
          </a:prstGeom>
        </p:spPr>
      </p:pic>
      <p:pic>
        <p:nvPicPr>
          <p:cNvPr id="33" name="图片 32">
            <a:extLst>
              <a:ext uri="{FF2B5EF4-FFF2-40B4-BE49-F238E27FC236}">
                <a16:creationId xmlns:a16="http://schemas.microsoft.com/office/drawing/2014/main" xmlns="" id="{D21FB81E-6AA7-4569-B5FC-DDCF159E03B5}"/>
              </a:ext>
            </a:extLst>
          </p:cNvPr>
          <p:cNvPicPr>
            <a:picLocks noChangeAspect="1"/>
          </p:cNvPicPr>
          <p:nvPr/>
        </p:nvPicPr>
        <p:blipFill>
          <a:blip r:embed="rId7"/>
          <a:stretch>
            <a:fillRect/>
          </a:stretch>
        </p:blipFill>
        <p:spPr>
          <a:xfrm>
            <a:off x="3978496" y="2108677"/>
            <a:ext cx="546308" cy="728410"/>
          </a:xfrm>
          <a:prstGeom prst="rect">
            <a:avLst/>
          </a:prstGeom>
        </p:spPr>
      </p:pic>
    </p:spTree>
    <p:extLst>
      <p:ext uri="{BB962C8B-B14F-4D97-AF65-F5344CB8AC3E}">
        <p14:creationId xmlns:p14="http://schemas.microsoft.com/office/powerpoint/2010/main" val="356756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733A5B-DC00-4377-B618-2EBE8E306F5F}"/>
              </a:ext>
            </a:extLst>
          </p:cNvPr>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通货膨胀</a:t>
            </a:r>
          </a:p>
        </p:txBody>
      </p:sp>
      <p:pic>
        <p:nvPicPr>
          <p:cNvPr id="4" name="图片 3">
            <a:extLst>
              <a:ext uri="{FF2B5EF4-FFF2-40B4-BE49-F238E27FC236}">
                <a16:creationId xmlns:a16="http://schemas.microsoft.com/office/drawing/2014/main" xmlns="" id="{5F8D5633-7CA3-4EA3-A69A-E923265C301E}"/>
              </a:ext>
            </a:extLst>
          </p:cNvPr>
          <p:cNvPicPr>
            <a:picLocks noChangeAspect="1"/>
          </p:cNvPicPr>
          <p:nvPr/>
        </p:nvPicPr>
        <p:blipFill>
          <a:blip r:embed="rId2"/>
          <a:stretch>
            <a:fillRect/>
          </a:stretch>
        </p:blipFill>
        <p:spPr>
          <a:xfrm>
            <a:off x="5088366" y="1930997"/>
            <a:ext cx="5726236" cy="2996005"/>
          </a:xfrm>
          <a:prstGeom prst="rect">
            <a:avLst/>
          </a:prstGeom>
        </p:spPr>
      </p:pic>
      <p:sp>
        <p:nvSpPr>
          <p:cNvPr id="11" name="文本框 10">
            <a:extLst>
              <a:ext uri="{FF2B5EF4-FFF2-40B4-BE49-F238E27FC236}">
                <a16:creationId xmlns:a16="http://schemas.microsoft.com/office/drawing/2014/main" xmlns="" id="{8DE4719C-749F-416F-B524-94BFF26CD06E}"/>
              </a:ext>
            </a:extLst>
          </p:cNvPr>
          <p:cNvSpPr txBox="1"/>
          <p:nvPr/>
        </p:nvSpPr>
        <p:spPr>
          <a:xfrm>
            <a:off x="451822" y="3199081"/>
            <a:ext cx="4506558" cy="954107"/>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由于纸币发行过多而引起的纸币贬值，叫做通货膨胀。</a:t>
            </a:r>
          </a:p>
        </p:txBody>
      </p:sp>
    </p:spTree>
    <p:extLst>
      <p:ext uri="{BB962C8B-B14F-4D97-AF65-F5344CB8AC3E}">
        <p14:creationId xmlns:p14="http://schemas.microsoft.com/office/powerpoint/2010/main" val="350500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26AFBF-FB37-4A30-BC30-290D8840FD3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贮藏手段</a:t>
            </a:r>
          </a:p>
        </p:txBody>
      </p:sp>
      <p:sp>
        <p:nvSpPr>
          <p:cNvPr id="3" name="文本框 2">
            <a:extLst>
              <a:ext uri="{FF2B5EF4-FFF2-40B4-BE49-F238E27FC236}">
                <a16:creationId xmlns:a16="http://schemas.microsoft.com/office/drawing/2014/main" xmlns="" id="{5A210DC0-C420-407D-881C-4E9C6259D13A}"/>
              </a:ext>
            </a:extLst>
          </p:cNvPr>
          <p:cNvSpPr txBox="1"/>
          <p:nvPr/>
        </p:nvSpPr>
        <p:spPr>
          <a:xfrm>
            <a:off x="914400" y="3794760"/>
            <a:ext cx="2764715" cy="707886"/>
          </a:xfrm>
          <a:prstGeom prst="rect">
            <a:avLst/>
          </a:prstGeom>
          <a:solidFill>
            <a:srgbClr val="FF0000"/>
          </a:solid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纸币</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不能作为贮藏手段</a:t>
            </a:r>
          </a:p>
        </p:txBody>
      </p:sp>
      <p:sp>
        <p:nvSpPr>
          <p:cNvPr id="4" name="文本框 3">
            <a:extLst>
              <a:ext uri="{FF2B5EF4-FFF2-40B4-BE49-F238E27FC236}">
                <a16:creationId xmlns:a16="http://schemas.microsoft.com/office/drawing/2014/main" xmlns="" id="{E807E8E2-5094-4BC2-964A-469F61AA4DFB}"/>
              </a:ext>
            </a:extLst>
          </p:cNvPr>
          <p:cNvSpPr txBox="1"/>
          <p:nvPr/>
        </p:nvSpPr>
        <p:spPr>
          <a:xfrm>
            <a:off x="914400" y="1837764"/>
            <a:ext cx="2764715" cy="707886"/>
          </a:xfrm>
          <a:prstGeom prst="rect">
            <a:avLst/>
          </a:prstGeom>
          <a:solidFill>
            <a:srgbClr val="00FF00"/>
          </a:solid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金银铸币、 金银条块</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可以作为贮藏手段</a:t>
            </a:r>
          </a:p>
        </p:txBody>
      </p:sp>
      <p:pic>
        <p:nvPicPr>
          <p:cNvPr id="8" name="图形 7" descr="钱">
            <a:extLst>
              <a:ext uri="{FF2B5EF4-FFF2-40B4-BE49-F238E27FC236}">
                <a16:creationId xmlns:a16="http://schemas.microsoft.com/office/drawing/2014/main" xmlns="" id="{099F27DA-E750-4CC7-B55D-DDC144F2ADD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426930" y="3691503"/>
            <a:ext cx="914400" cy="914400"/>
          </a:xfrm>
          <a:prstGeom prst="rect">
            <a:avLst/>
          </a:prstGeom>
        </p:spPr>
      </p:pic>
      <p:sp>
        <p:nvSpPr>
          <p:cNvPr id="9" name="文本框 8">
            <a:extLst>
              <a:ext uri="{FF2B5EF4-FFF2-40B4-BE49-F238E27FC236}">
                <a16:creationId xmlns:a16="http://schemas.microsoft.com/office/drawing/2014/main" xmlns="" id="{1DB7EE3D-9D7D-4393-A78B-80079CB6A257}"/>
              </a:ext>
            </a:extLst>
          </p:cNvPr>
          <p:cNvSpPr txBox="1"/>
          <p:nvPr/>
        </p:nvSpPr>
        <p:spPr>
          <a:xfrm>
            <a:off x="6476858" y="1642762"/>
            <a:ext cx="4509248" cy="2677656"/>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货币能够成为贮藏手段，是因为货币是一般等价物，是社会财富的一般代表，因而可以无限制地被保存起来，并可以随时变成任何其他商品。</a:t>
            </a:r>
          </a:p>
        </p:txBody>
      </p:sp>
      <p:pic>
        <p:nvPicPr>
          <p:cNvPr id="10" name="图片 9">
            <a:extLst>
              <a:ext uri="{FF2B5EF4-FFF2-40B4-BE49-F238E27FC236}">
                <a16:creationId xmlns:a16="http://schemas.microsoft.com/office/drawing/2014/main" xmlns="" id="{F636D089-96C3-410C-86CD-1F7496F4BC33}"/>
              </a:ext>
            </a:extLst>
          </p:cNvPr>
          <p:cNvPicPr>
            <a:picLocks noChangeAspect="1"/>
          </p:cNvPicPr>
          <p:nvPr/>
        </p:nvPicPr>
        <p:blipFill>
          <a:blip r:embed="rId4"/>
          <a:stretch>
            <a:fillRect/>
          </a:stretch>
        </p:blipFill>
        <p:spPr>
          <a:xfrm>
            <a:off x="4122510" y="1871822"/>
            <a:ext cx="852262" cy="639771"/>
          </a:xfrm>
          <a:prstGeom prst="rect">
            <a:avLst/>
          </a:prstGeom>
        </p:spPr>
      </p:pic>
      <p:pic>
        <p:nvPicPr>
          <p:cNvPr id="11" name="图片 10">
            <a:extLst>
              <a:ext uri="{FF2B5EF4-FFF2-40B4-BE49-F238E27FC236}">
                <a16:creationId xmlns:a16="http://schemas.microsoft.com/office/drawing/2014/main" xmlns="" id="{18191CE0-20D5-40EF-88DD-A12DACEB7B85}"/>
              </a:ext>
            </a:extLst>
          </p:cNvPr>
          <p:cNvPicPr>
            <a:picLocks noChangeAspect="1"/>
          </p:cNvPicPr>
          <p:nvPr/>
        </p:nvPicPr>
        <p:blipFill>
          <a:blip r:embed="rId5"/>
          <a:stretch>
            <a:fillRect/>
          </a:stretch>
        </p:blipFill>
        <p:spPr>
          <a:xfrm>
            <a:off x="4992036" y="1871822"/>
            <a:ext cx="852262" cy="639771"/>
          </a:xfrm>
          <a:prstGeom prst="rect">
            <a:avLst/>
          </a:prstGeom>
        </p:spPr>
      </p:pic>
    </p:spTree>
    <p:extLst>
      <p:ext uri="{BB962C8B-B14F-4D97-AF65-F5344CB8AC3E}">
        <p14:creationId xmlns:p14="http://schemas.microsoft.com/office/powerpoint/2010/main" val="1259206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箭头连接符 23">
            <a:extLst>
              <a:ext uri="{FF2B5EF4-FFF2-40B4-BE49-F238E27FC236}">
                <a16:creationId xmlns:a16="http://schemas.microsoft.com/office/drawing/2014/main" xmlns="" id="{0ACF2ACE-6651-4429-B95A-91F2B1A24801}"/>
              </a:ext>
            </a:extLst>
          </p:cNvPr>
          <p:cNvCxnSpPr/>
          <p:nvPr/>
        </p:nvCxnSpPr>
        <p:spPr>
          <a:xfrm flipV="1">
            <a:off x="4734465" y="2409792"/>
            <a:ext cx="0" cy="117704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xmlns="" id="{DBF697F1-64ED-41DE-8FE5-20111E0ADD45}"/>
              </a:ext>
            </a:extLst>
          </p:cNvPr>
          <p:cNvCxnSpPr/>
          <p:nvPr/>
        </p:nvCxnSpPr>
        <p:spPr>
          <a:xfrm>
            <a:off x="6582033" y="2409792"/>
            <a:ext cx="0" cy="1177047"/>
          </a:xfrm>
          <a:prstGeom prst="straightConnector1">
            <a:avLst/>
          </a:prstGeom>
          <a:ln w="127000">
            <a:tailEnd type="triangle"/>
          </a:ln>
          <a:effectLst>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xmlns="" id="{C352BFB8-6702-4FAD-A00B-FD0F38672385}"/>
              </a:ext>
            </a:extLst>
          </p:cNvPr>
          <p:cNvPicPr>
            <a:picLocks noChangeAspect="1"/>
          </p:cNvPicPr>
          <p:nvPr/>
        </p:nvPicPr>
        <p:blipFill>
          <a:blip r:embed="rId2"/>
          <a:stretch>
            <a:fillRect/>
          </a:stretch>
        </p:blipFill>
        <p:spPr>
          <a:xfrm>
            <a:off x="4753089" y="446834"/>
            <a:ext cx="1828800" cy="2066925"/>
          </a:xfrm>
          <a:prstGeom prst="rect">
            <a:avLst/>
          </a:prstGeom>
        </p:spPr>
      </p:pic>
      <p:sp>
        <p:nvSpPr>
          <p:cNvPr id="22" name="文本框 21">
            <a:extLst>
              <a:ext uri="{FF2B5EF4-FFF2-40B4-BE49-F238E27FC236}">
                <a16:creationId xmlns:a16="http://schemas.microsoft.com/office/drawing/2014/main" xmlns="" id="{49E7C0B4-F3B8-4967-9446-2A85FCE08423}"/>
              </a:ext>
            </a:extLst>
          </p:cNvPr>
          <p:cNvSpPr txBox="1"/>
          <p:nvPr/>
        </p:nvSpPr>
        <p:spPr>
          <a:xfrm>
            <a:off x="4939216" y="1717997"/>
            <a:ext cx="1456546" cy="380509"/>
          </a:xfrm>
          <a:prstGeom prst="rect">
            <a:avLst/>
          </a:prstGeom>
          <a:solidFill>
            <a:srgbClr val="00B0F0"/>
          </a:solidFill>
          <a:ln w="50800" cap="rnd" cmpd="sng">
            <a:solidFill>
              <a:schemeClr val="accent2">
                <a:lumMod val="75000"/>
              </a:schemeClr>
            </a:solidFill>
          </a:ln>
        </p:spPr>
        <p:txBody>
          <a:bodyPr wrap="square" rtlCol="0">
            <a:spAutoFit/>
          </a:bodyPr>
          <a:lstStyle/>
          <a:p>
            <a:pPr algn="ctr"/>
            <a:r>
              <a:rPr lang="zh-CN" altLang="en-US" b="1" dirty="0">
                <a:latin typeface="等线" panose="02010600030101010101" pitchFamily="2" charset="-122"/>
                <a:ea typeface="等线" panose="02010600030101010101" pitchFamily="2" charset="-122"/>
              </a:rPr>
              <a:t>贮存的货币</a:t>
            </a:r>
          </a:p>
        </p:txBody>
      </p:sp>
      <p:pic>
        <p:nvPicPr>
          <p:cNvPr id="33" name="图片 32">
            <a:extLst>
              <a:ext uri="{FF2B5EF4-FFF2-40B4-BE49-F238E27FC236}">
                <a16:creationId xmlns:a16="http://schemas.microsoft.com/office/drawing/2014/main" xmlns="" id="{26A1C1EB-EE0F-45FD-8A9B-56440707C0DD}"/>
              </a:ext>
            </a:extLst>
          </p:cNvPr>
          <p:cNvPicPr>
            <a:picLocks noChangeAspect="1"/>
          </p:cNvPicPr>
          <p:nvPr/>
        </p:nvPicPr>
        <p:blipFill>
          <a:blip r:embed="rId3"/>
          <a:stretch>
            <a:fillRect/>
          </a:stretch>
        </p:blipFill>
        <p:spPr>
          <a:xfrm>
            <a:off x="6283840" y="568698"/>
            <a:ext cx="596098" cy="715574"/>
          </a:xfrm>
          <a:prstGeom prst="rect">
            <a:avLst/>
          </a:prstGeom>
        </p:spPr>
      </p:pic>
      <p:pic>
        <p:nvPicPr>
          <p:cNvPr id="34" name="图片 33">
            <a:extLst>
              <a:ext uri="{FF2B5EF4-FFF2-40B4-BE49-F238E27FC236}">
                <a16:creationId xmlns:a16="http://schemas.microsoft.com/office/drawing/2014/main" xmlns="" id="{06A7A229-90A1-4BE9-B742-748BA463F96A}"/>
              </a:ext>
            </a:extLst>
          </p:cNvPr>
          <p:cNvPicPr>
            <a:picLocks noChangeAspect="1"/>
          </p:cNvPicPr>
          <p:nvPr/>
        </p:nvPicPr>
        <p:blipFill>
          <a:blip r:embed="rId3"/>
          <a:stretch>
            <a:fillRect/>
          </a:stretch>
        </p:blipFill>
        <p:spPr>
          <a:xfrm>
            <a:off x="5366408" y="4064871"/>
            <a:ext cx="596098" cy="715574"/>
          </a:xfrm>
          <a:prstGeom prst="rect">
            <a:avLst/>
          </a:prstGeom>
        </p:spPr>
      </p:pic>
      <p:pic>
        <p:nvPicPr>
          <p:cNvPr id="38" name="图片 37">
            <a:extLst>
              <a:ext uri="{FF2B5EF4-FFF2-40B4-BE49-F238E27FC236}">
                <a16:creationId xmlns:a16="http://schemas.microsoft.com/office/drawing/2014/main" xmlns="" id="{9A092B27-8885-450B-BCAF-A64F00C5E928}"/>
              </a:ext>
            </a:extLst>
          </p:cNvPr>
          <p:cNvPicPr>
            <a:picLocks noChangeAspect="1"/>
          </p:cNvPicPr>
          <p:nvPr/>
        </p:nvPicPr>
        <p:blipFill>
          <a:blip r:embed="rId4"/>
          <a:stretch>
            <a:fillRect/>
          </a:stretch>
        </p:blipFill>
        <p:spPr>
          <a:xfrm>
            <a:off x="4629013" y="3232690"/>
            <a:ext cx="2092037" cy="2379935"/>
          </a:xfrm>
          <a:prstGeom prst="rect">
            <a:avLst/>
          </a:prstGeom>
        </p:spPr>
      </p:pic>
      <p:sp>
        <p:nvSpPr>
          <p:cNvPr id="21" name="文本框 20">
            <a:extLst>
              <a:ext uri="{FF2B5EF4-FFF2-40B4-BE49-F238E27FC236}">
                <a16:creationId xmlns:a16="http://schemas.microsoft.com/office/drawing/2014/main" xmlns="" id="{4F97497B-E4A3-422E-A32C-74C432316D34}"/>
              </a:ext>
            </a:extLst>
          </p:cNvPr>
          <p:cNvSpPr txBox="1"/>
          <p:nvPr/>
        </p:nvSpPr>
        <p:spPr>
          <a:xfrm>
            <a:off x="4936185" y="4818047"/>
            <a:ext cx="1597891" cy="369332"/>
          </a:xfrm>
          <a:prstGeom prst="rect">
            <a:avLst/>
          </a:prstGeom>
          <a:noFill/>
        </p:spPr>
        <p:txBody>
          <a:bodyPr wrap="square" rtlCol="0">
            <a:spAutoFit/>
          </a:bodyPr>
          <a:lstStyle/>
          <a:p>
            <a:pPr algn="ctr"/>
            <a:r>
              <a:rPr lang="zh-CN" altLang="en-US" b="1" dirty="0">
                <a:latin typeface="等线" panose="02010600030101010101" pitchFamily="2" charset="-122"/>
                <a:ea typeface="等线" panose="02010600030101010101" pitchFamily="2" charset="-122"/>
              </a:rPr>
              <a:t>流通中的货币</a:t>
            </a:r>
          </a:p>
        </p:txBody>
      </p:sp>
      <p:sp>
        <p:nvSpPr>
          <p:cNvPr id="39" name="文本框 38">
            <a:extLst>
              <a:ext uri="{FF2B5EF4-FFF2-40B4-BE49-F238E27FC236}">
                <a16:creationId xmlns:a16="http://schemas.microsoft.com/office/drawing/2014/main" xmlns="" id="{DD55082E-CCCD-4461-A260-364FA6A82D1B}"/>
              </a:ext>
            </a:extLst>
          </p:cNvPr>
          <p:cNvSpPr txBox="1"/>
          <p:nvPr/>
        </p:nvSpPr>
        <p:spPr>
          <a:xfrm>
            <a:off x="636469" y="2409792"/>
            <a:ext cx="355318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流通</a:t>
            </a:r>
            <a:r>
              <a:rPr lang="zh-CN" altLang="en-US" dirty="0">
                <a:latin typeface="微软雅黑" panose="020B0503020204020204" pitchFamily="34" charset="-122"/>
                <a:ea typeface="微软雅黑" panose="020B0503020204020204" pitchFamily="34" charset="-122"/>
              </a:rPr>
              <a:t>所需要的货币量减少时，一部分铸币会因为市场需求的变动</a:t>
            </a:r>
            <a:r>
              <a:rPr lang="zh-CN" altLang="en-US" b="1" dirty="0">
                <a:latin typeface="微软雅黑" panose="020B0503020204020204" pitchFamily="34" charset="-122"/>
                <a:ea typeface="微软雅黑" panose="020B0503020204020204" pitchFamily="34" charset="-122"/>
              </a:rPr>
              <a:t>退出流通</a:t>
            </a:r>
            <a:r>
              <a:rPr lang="zh-CN" altLang="en-US" dirty="0">
                <a:latin typeface="微软雅黑" panose="020B0503020204020204" pitchFamily="34" charset="-122"/>
                <a:ea typeface="微软雅黑" panose="020B0503020204020204" pitchFamily="34" charset="-122"/>
              </a:rPr>
              <a:t>，这时它们就成了</a:t>
            </a:r>
            <a:r>
              <a:rPr lang="zh-CN" altLang="en-US" b="1" dirty="0">
                <a:latin typeface="微软雅黑" panose="020B0503020204020204" pitchFamily="34" charset="-122"/>
                <a:ea typeface="微软雅黑" panose="020B0503020204020204" pitchFamily="34" charset="-122"/>
              </a:rPr>
              <a:t>贮藏中的货币</a:t>
            </a:r>
            <a:r>
              <a:rPr lang="zh-CN" altLang="en-US" dirty="0">
                <a:latin typeface="微软雅黑" panose="020B0503020204020204" pitchFamily="34" charset="-122"/>
                <a:ea typeface="微软雅黑" panose="020B0503020204020204" pitchFamily="34" charset="-122"/>
              </a:rPr>
              <a:t>。</a:t>
            </a:r>
          </a:p>
        </p:txBody>
      </p:sp>
      <p:sp>
        <p:nvSpPr>
          <p:cNvPr id="40" name="文本框 39">
            <a:extLst>
              <a:ext uri="{FF2B5EF4-FFF2-40B4-BE49-F238E27FC236}">
                <a16:creationId xmlns:a16="http://schemas.microsoft.com/office/drawing/2014/main" xmlns="" id="{8C2A0F19-DD2F-4DDD-8561-E593E5A26AB3}"/>
              </a:ext>
            </a:extLst>
          </p:cNvPr>
          <p:cNvSpPr txBox="1"/>
          <p:nvPr/>
        </p:nvSpPr>
        <p:spPr>
          <a:xfrm>
            <a:off x="524547" y="926485"/>
            <a:ext cx="3930493" cy="830997"/>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货币作为贮藏手段具有自发地调节货币流通量的作用</a:t>
            </a:r>
          </a:p>
        </p:txBody>
      </p:sp>
      <p:sp>
        <p:nvSpPr>
          <p:cNvPr id="41" name="文本框 40">
            <a:extLst>
              <a:ext uri="{FF2B5EF4-FFF2-40B4-BE49-F238E27FC236}">
                <a16:creationId xmlns:a16="http://schemas.microsoft.com/office/drawing/2014/main" xmlns="" id="{DC1AF1AB-955F-4294-86AB-7AEBC904B0A1}"/>
              </a:ext>
            </a:extLst>
          </p:cNvPr>
          <p:cNvSpPr txBox="1"/>
          <p:nvPr/>
        </p:nvSpPr>
        <p:spPr>
          <a:xfrm>
            <a:off x="7595909" y="2381928"/>
            <a:ext cx="345079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流通</a:t>
            </a:r>
            <a:r>
              <a:rPr lang="zh-CN" altLang="en-US" dirty="0">
                <a:latin typeface="微软雅黑" panose="020B0503020204020204" pitchFamily="34" charset="-122"/>
                <a:ea typeface="微软雅黑" panose="020B0503020204020204" pitchFamily="34" charset="-122"/>
              </a:rPr>
              <a:t>所需要的货币变多时，这部分货币就会顺应市场需求的变动而重新</a:t>
            </a:r>
            <a:r>
              <a:rPr lang="zh-CN" altLang="en-US" b="1" dirty="0">
                <a:latin typeface="微软雅黑" panose="020B0503020204020204" pitchFamily="34" charset="-122"/>
                <a:ea typeface="微软雅黑" panose="020B0503020204020204" pitchFamily="34" charset="-122"/>
              </a:rPr>
              <a:t>进入流通</a:t>
            </a:r>
            <a:r>
              <a:rPr lang="zh-CN" altLang="en-US" dirty="0">
                <a:latin typeface="微软雅黑" panose="020B0503020204020204" pitchFamily="34" charset="-122"/>
                <a:ea typeface="微软雅黑" panose="020B0503020204020204" pitchFamily="34" charset="-122"/>
              </a:rPr>
              <a:t>，重新成为</a:t>
            </a:r>
            <a:r>
              <a:rPr lang="zh-CN" altLang="en-US" b="1" dirty="0">
                <a:latin typeface="微软雅黑" panose="020B0503020204020204" pitchFamily="34" charset="-122"/>
                <a:ea typeface="微软雅黑" panose="020B0503020204020204" pitchFamily="34" charset="-122"/>
              </a:rPr>
              <a:t>流通中的货币</a:t>
            </a:r>
            <a:r>
              <a:rPr lang="zh-CN" altLang="en-US" dirty="0">
                <a:latin typeface="微软雅黑" panose="020B0503020204020204" pitchFamily="34" charset="-122"/>
                <a:ea typeface="微软雅黑" panose="020B0503020204020204" pitchFamily="34" charset="-122"/>
              </a:rPr>
              <a:t>。</a:t>
            </a:r>
          </a:p>
        </p:txBody>
      </p:sp>
      <p:sp>
        <p:nvSpPr>
          <p:cNvPr id="42" name="文本框 41">
            <a:extLst>
              <a:ext uri="{FF2B5EF4-FFF2-40B4-BE49-F238E27FC236}">
                <a16:creationId xmlns:a16="http://schemas.microsoft.com/office/drawing/2014/main" xmlns="" id="{03B51605-F2F7-4918-A06C-B79DEABC82CF}"/>
              </a:ext>
            </a:extLst>
          </p:cNvPr>
          <p:cNvSpPr txBox="1"/>
          <p:nvPr/>
        </p:nvSpPr>
        <p:spPr>
          <a:xfrm>
            <a:off x="7653011" y="4264049"/>
            <a:ext cx="3336587"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注意</a:t>
            </a:r>
            <a:r>
              <a:rPr lang="zh-CN" altLang="en-US" dirty="0">
                <a:latin typeface="微软雅黑" panose="020B0503020204020204" pitchFamily="34" charset="-122"/>
                <a:ea typeface="微软雅黑" panose="020B0503020204020204" pitchFamily="34" charset="-122"/>
              </a:rPr>
              <a:t>：纸币是</a:t>
            </a:r>
            <a:r>
              <a:rPr lang="zh-CN" altLang="en-US" b="1" dirty="0">
                <a:latin typeface="微软雅黑" panose="020B0503020204020204" pitchFamily="34" charset="-122"/>
                <a:ea typeface="微软雅黑" panose="020B0503020204020204" pitchFamily="34" charset="-122"/>
              </a:rPr>
              <a:t>价值符号</a:t>
            </a:r>
            <a:r>
              <a:rPr lang="zh-CN" altLang="en-US" dirty="0">
                <a:latin typeface="微软雅黑" panose="020B0503020204020204" pitchFamily="34" charset="-122"/>
                <a:ea typeface="微软雅黑" panose="020B0503020204020204" pitchFamily="34" charset="-122"/>
              </a:rPr>
              <a:t>，它本身</a:t>
            </a:r>
            <a:r>
              <a:rPr lang="zh-CN" altLang="en-US" b="1" dirty="0">
                <a:latin typeface="微软雅黑" panose="020B0503020204020204" pitchFamily="34" charset="-122"/>
                <a:ea typeface="微软雅黑" panose="020B0503020204020204" pitchFamily="34" charset="-122"/>
              </a:rPr>
              <a:t>没有价值</a:t>
            </a:r>
            <a:r>
              <a:rPr lang="zh-CN" altLang="en-US" dirty="0">
                <a:latin typeface="微软雅黑" panose="020B0503020204020204" pitchFamily="34" charset="-122"/>
                <a:ea typeface="微软雅黑" panose="020B0503020204020204" pitchFamily="34" charset="-122"/>
              </a:rPr>
              <a:t>，并不能代替金银铸币的贮藏手段功能！</a:t>
            </a:r>
          </a:p>
        </p:txBody>
      </p:sp>
    </p:spTree>
    <p:extLst>
      <p:ext uri="{BB962C8B-B14F-4D97-AF65-F5344CB8AC3E}">
        <p14:creationId xmlns:p14="http://schemas.microsoft.com/office/powerpoint/2010/main" val="292109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箭头: 左 8">
            <a:extLst>
              <a:ext uri="{FF2B5EF4-FFF2-40B4-BE49-F238E27FC236}">
                <a16:creationId xmlns:a16="http://schemas.microsoft.com/office/drawing/2014/main" xmlns="" id="{30AAF122-0CB3-483B-BFF4-D456EF95F8FD}"/>
              </a:ext>
            </a:extLst>
          </p:cNvPr>
          <p:cNvSpPr/>
          <p:nvPr/>
        </p:nvSpPr>
        <p:spPr>
          <a:xfrm flipV="1">
            <a:off x="3883511" y="3275705"/>
            <a:ext cx="3611912" cy="728868"/>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7D940026-00A3-4846-A997-3CEFCBC9128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支付手段</a:t>
            </a:r>
          </a:p>
        </p:txBody>
      </p:sp>
      <p:sp>
        <p:nvSpPr>
          <p:cNvPr id="3" name="文本框 2">
            <a:extLst>
              <a:ext uri="{FF2B5EF4-FFF2-40B4-BE49-F238E27FC236}">
                <a16:creationId xmlns:a16="http://schemas.microsoft.com/office/drawing/2014/main" xmlns="" id="{9D386A6F-7CD8-441F-B2EB-3C7876BECDA6}"/>
              </a:ext>
            </a:extLst>
          </p:cNvPr>
          <p:cNvSpPr txBox="1"/>
          <p:nvPr/>
        </p:nvSpPr>
        <p:spPr>
          <a:xfrm>
            <a:off x="685801" y="1731628"/>
            <a:ext cx="7083911" cy="1323439"/>
          </a:xfrm>
          <a:prstGeom prst="rect">
            <a:avLst/>
          </a:prstGeom>
          <a:noFill/>
        </p:spPr>
        <p:txBody>
          <a:bodyPr wrap="square" rtlCol="0">
            <a:spAutoFit/>
          </a:bodyPr>
          <a:lstStyle/>
          <a:p>
            <a:pPr indent="457200"/>
            <a:r>
              <a:rPr lang="zh-CN" altLang="en-US" sz="2000" dirty="0">
                <a:latin typeface="微软雅黑" panose="020B0503020204020204" pitchFamily="34" charset="-122"/>
                <a:ea typeface="微软雅黑" panose="020B0503020204020204" pitchFamily="34" charset="-122"/>
              </a:rPr>
              <a:t> 由于商品生产周期不尽相同，因此必然产生赊购商品的情况。</a:t>
            </a:r>
            <a:endParaRPr lang="en-US" altLang="zh-CN" sz="2000" dirty="0">
              <a:latin typeface="微软雅黑" panose="020B0503020204020204" pitchFamily="34" charset="-122"/>
              <a:ea typeface="微软雅黑" panose="020B0503020204020204" pitchFamily="34" charset="-122"/>
            </a:endParaRPr>
          </a:p>
          <a:p>
            <a:pPr indent="457200"/>
            <a:r>
              <a:rPr lang="zh-CN" altLang="en-US" sz="2000" dirty="0">
                <a:latin typeface="微软雅黑" panose="020B0503020204020204" pitchFamily="34" charset="-122"/>
                <a:ea typeface="微软雅黑" panose="020B0503020204020204" pitchFamily="34" charset="-122"/>
              </a:rPr>
              <a:t>货币在赊购时，虽然没有真正支付，也作为观念的货币生效了，同时也作为价值尺度衡量将来应还的货币量。</a:t>
            </a:r>
          </a:p>
        </p:txBody>
      </p:sp>
      <p:sp>
        <p:nvSpPr>
          <p:cNvPr id="4" name="文本框 3">
            <a:extLst>
              <a:ext uri="{FF2B5EF4-FFF2-40B4-BE49-F238E27FC236}">
                <a16:creationId xmlns:a16="http://schemas.microsoft.com/office/drawing/2014/main" xmlns="" id="{8FE7B036-10EA-4325-99C8-55DC0C7DCBFD}"/>
              </a:ext>
            </a:extLst>
          </p:cNvPr>
          <p:cNvSpPr txBox="1"/>
          <p:nvPr/>
        </p:nvSpPr>
        <p:spPr>
          <a:xfrm>
            <a:off x="3775934" y="4227939"/>
            <a:ext cx="7438978"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赊购行为与传统的交换行为相比，支付的是观念的货币，并没有支付实际的货币给卖方，所以当清偿债务时，货币才实际进入流通，所以这里不能简单看作普通的交换。</a:t>
            </a:r>
          </a:p>
        </p:txBody>
      </p:sp>
      <p:pic>
        <p:nvPicPr>
          <p:cNvPr id="6" name="图片 5">
            <a:extLst>
              <a:ext uri="{FF2B5EF4-FFF2-40B4-BE49-F238E27FC236}">
                <a16:creationId xmlns:a16="http://schemas.microsoft.com/office/drawing/2014/main" xmlns="" id="{486F2A26-8A1B-43B1-B63E-AD9B376B1DD7}"/>
              </a:ext>
            </a:extLst>
          </p:cNvPr>
          <p:cNvPicPr>
            <a:picLocks noChangeAspect="1"/>
          </p:cNvPicPr>
          <p:nvPr/>
        </p:nvPicPr>
        <p:blipFill>
          <a:blip r:embed="rId2"/>
          <a:stretch>
            <a:fillRect/>
          </a:stretch>
        </p:blipFill>
        <p:spPr>
          <a:xfrm>
            <a:off x="7680960" y="1159662"/>
            <a:ext cx="3533952" cy="2650465"/>
          </a:xfrm>
          <a:prstGeom prst="rect">
            <a:avLst/>
          </a:prstGeom>
        </p:spPr>
      </p:pic>
      <p:pic>
        <p:nvPicPr>
          <p:cNvPr id="8" name="图片 7">
            <a:extLst>
              <a:ext uri="{FF2B5EF4-FFF2-40B4-BE49-F238E27FC236}">
                <a16:creationId xmlns:a16="http://schemas.microsoft.com/office/drawing/2014/main" xmlns="" id="{6DE7631C-A4E5-47C4-9AE0-E302B995A5A5}"/>
              </a:ext>
            </a:extLst>
          </p:cNvPr>
          <p:cNvPicPr>
            <a:picLocks noChangeAspect="1"/>
          </p:cNvPicPr>
          <p:nvPr/>
        </p:nvPicPr>
        <p:blipFill>
          <a:blip r:embed="rId3"/>
          <a:stretch>
            <a:fillRect/>
          </a:stretch>
        </p:blipFill>
        <p:spPr>
          <a:xfrm>
            <a:off x="685802" y="3198745"/>
            <a:ext cx="2756646" cy="2067484"/>
          </a:xfrm>
          <a:prstGeom prst="rect">
            <a:avLst/>
          </a:prstGeom>
        </p:spPr>
      </p:pic>
      <p:sp>
        <p:nvSpPr>
          <p:cNvPr id="10" name="文本框 9">
            <a:extLst>
              <a:ext uri="{FF2B5EF4-FFF2-40B4-BE49-F238E27FC236}">
                <a16:creationId xmlns:a16="http://schemas.microsoft.com/office/drawing/2014/main" xmlns="" id="{9DCF75EA-2653-493A-A3F4-ACD31DCBCB80}"/>
              </a:ext>
            </a:extLst>
          </p:cNvPr>
          <p:cNvSpPr txBox="1"/>
          <p:nvPr/>
        </p:nvSpPr>
        <p:spPr>
          <a:xfrm>
            <a:off x="5020053" y="3455473"/>
            <a:ext cx="1338828"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一段时间后</a:t>
            </a:r>
          </a:p>
        </p:txBody>
      </p:sp>
    </p:spTree>
    <p:extLst>
      <p:ext uri="{BB962C8B-B14F-4D97-AF65-F5344CB8AC3E}">
        <p14:creationId xmlns:p14="http://schemas.microsoft.com/office/powerpoint/2010/main" val="363709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8BA489-F128-4CA2-92E5-BD8EF451B62F}"/>
              </a:ext>
            </a:extLst>
          </p:cNvPr>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引入赊购后流通中所需的货币量</a:t>
            </a:r>
          </a:p>
        </p:txBody>
      </p:sp>
      <p:sp>
        <p:nvSpPr>
          <p:cNvPr id="4" name="文本框 3">
            <a:extLst>
              <a:ext uri="{FF2B5EF4-FFF2-40B4-BE49-F238E27FC236}">
                <a16:creationId xmlns:a16="http://schemas.microsoft.com/office/drawing/2014/main" xmlns="" id="{60EC99C0-4EC2-48F6-A41F-A1E42A124EB5}"/>
              </a:ext>
            </a:extLst>
          </p:cNvPr>
          <p:cNvSpPr txBox="1"/>
          <p:nvPr/>
        </p:nvSpPr>
        <p:spPr>
          <a:xfrm>
            <a:off x="941716" y="1935901"/>
            <a:ext cx="2903705" cy="3139321"/>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货币的支付手段职能出现以后，在一定时期内流通中所需 要的货币量就要相应地发生改变。这时，商品流通中所需要的 货币量等于：售出商品的价格总额，减去赊销商品的价格总额， 加上到期的支付总额，减去互相抵销的支付总额，除以同一单 位货币流通的平均速度。</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3BE750BF-B9F4-4AE8-A10F-7694E2AA522C}"/>
                  </a:ext>
                </a:extLst>
              </p:cNvPr>
              <p:cNvSpPr txBox="1"/>
              <p:nvPr/>
            </p:nvSpPr>
            <p:spPr>
              <a:xfrm>
                <a:off x="5329380" y="4515448"/>
                <a:ext cx="3621048" cy="69544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G</m:t>
                          </m:r>
                        </m:e>
                        <m:sub>
                          <m:r>
                            <a:rPr lang="zh-CN" altLang="en-US"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总</m:t>
                          </m:r>
                        </m:sub>
                      </m:sSub>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f>
                        <m:f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fPr>
                        <m:num>
                          <m:sSub>
                            <m:sSub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售</m:t>
                              </m:r>
                            </m:sub>
                          </m:sSub>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赊</m:t>
                              </m:r>
                            </m:sub>
                          </m:sSub>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支</m:t>
                              </m:r>
                            </m:sub>
                          </m:sSub>
                          <m: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抵</m:t>
                              </m:r>
                            </m:sub>
                          </m:sSub>
                        </m:num>
                        <m:den>
                          <m:sSub>
                            <m:sSubPr>
                              <m:ctrl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流</m:t>
                              </m:r>
                            </m:sub>
                          </m:sSub>
                        </m:den>
                      </m:f>
                    </m:oMath>
                  </m:oMathPara>
                </a14:m>
                <a:endParaRPr lang="zh-CN" altLang="en-US" b="1"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3BE750BF-B9F4-4AE8-A10F-7694E2AA522C}"/>
                  </a:ext>
                </a:extLst>
              </p:cNvPr>
              <p:cNvSpPr txBox="1">
                <a:spLocks noRot="1" noChangeAspect="1" noMove="1" noResize="1" noEditPoints="1" noAdjustHandles="1" noChangeArrowheads="1" noChangeShapeType="1" noTextEdit="1"/>
              </p:cNvSpPr>
              <p:nvPr/>
            </p:nvSpPr>
            <p:spPr>
              <a:xfrm>
                <a:off x="5329380" y="4515448"/>
                <a:ext cx="3621048" cy="695447"/>
              </a:xfrm>
              <a:prstGeom prst="rect">
                <a:avLst/>
              </a:prstGeom>
              <a:blipFill>
                <a:blip r:embed="rId2"/>
                <a:stretch>
                  <a:fillRect b="-7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xmlns="" id="{B7F8F814-3CE2-4280-86FA-BF5E4E2078FF}"/>
                  </a:ext>
                </a:extLst>
              </p:cNvPr>
              <p:cNvSpPr txBox="1"/>
              <p:nvPr/>
            </p:nvSpPr>
            <p:spPr>
              <a:xfrm>
                <a:off x="4880976" y="2170325"/>
                <a:ext cx="4517857" cy="21705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G</m:t>
                          </m:r>
                        </m:e>
                        <m:sub>
                          <m:r>
                            <a:rPr lang="zh-CN" altLang="en-US"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总</m:t>
                          </m:r>
                        </m:sub>
                      </m:sSub>
                      <m:r>
                        <a:rPr lang="zh-CN" altLang="en-US"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zh-CN" altLang="en-US"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一定时期内</m:t>
                      </m:r>
                      <m:r>
                        <a:rPr lang="zh-CN" altLang="en-US"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流通中</m:t>
                      </m:r>
                      <m:r>
                        <a:rPr lang="zh-CN" altLang="en-US"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所需要</m:t>
                      </m:r>
                      <m:r>
                        <a:rPr lang="zh-CN" altLang="en-US"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的</m:t>
                      </m:r>
                      <m:r>
                        <a:rPr lang="zh-CN" altLang="en-US" b="1" i="1" dirty="0"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货币量</m:t>
                      </m:r>
                    </m:oMath>
                  </m:oMathPara>
                </a14:m>
                <a:endParaRPr lang="en-US" altLang="zh-CN" dirty="0"/>
              </a:p>
              <a:p>
                <a:pPr/>
                <a14:m>
                  <m:oMathPara xmlns:m="http://schemas.openxmlformats.org/officeDocument/2006/math">
                    <m:oMathParaPr>
                      <m:jc m:val="left"/>
                    </m:oMathParaPr>
                    <m:oMath xmlns:m="http://schemas.openxmlformats.org/officeDocument/2006/math">
                      <m:sSub>
                        <m:sSubPr>
                          <m:ctrlPr>
                            <a:rPr lang="en-US" altLang="zh-CN"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售</m:t>
                          </m:r>
                        </m:sub>
                      </m:s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：售出商品的价格总额</m:t>
                      </m:r>
                    </m:oMath>
                  </m:oMathPara>
                </a14:m>
                <a:endPar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赊</m:t>
                          </m:r>
                        </m:sub>
                      </m:s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赊销商品价格总额</m:t>
                      </m:r>
                    </m:oMath>
                  </m:oMathPara>
                </a14:m>
                <a:endPar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支</m:t>
                          </m:r>
                        </m:sub>
                      </m:s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到期支付</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的</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总额</m:t>
                      </m:r>
                    </m:oMath>
                  </m:oMathPara>
                </a14:m>
                <a:endPar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抵</m:t>
                          </m:r>
                        </m:sub>
                      </m:s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互相抵消</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的</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支付</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总额</m:t>
                      </m:r>
                    </m:oMath>
                  </m:oMathPara>
                </a14:m>
                <a:endParaRPr lang="en-US" altLang="zh-CN" b="1" i="1"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b="1" i="1">
                              <a:solidFill>
                                <a:srgbClr val="FF0000"/>
                              </a:solidFill>
                              <a:effectLst>
                                <a:outerShdw blurRad="38100" dist="38100" dir="2700000" algn="tl">
                                  <a:srgbClr val="000000">
                                    <a:alpha val="43137"/>
                                  </a:srgbClr>
                                </a:outerShdw>
                              </a:effectLst>
                              <a:latin typeface="Cambria Math" panose="02040503050406030204" pitchFamily="18" charset="0"/>
                            </a:rPr>
                            <m:t>G</m:t>
                          </m:r>
                        </m:e>
                        <m: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流</m:t>
                          </m:r>
                        </m:sub>
                      </m:sSub>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同一单位货币</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流通</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的</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平均速度</m:t>
                      </m:r>
                      <m:r>
                        <a:rPr lang="zh-CN" altLang="en-US" b="1" i="1" smtClean="0">
                          <a:solidFill>
                            <a:srgbClr val="FF0000"/>
                          </a:solidFill>
                          <a:effectLst>
                            <a:outerShdw blurRad="38100" dist="38100" dir="2700000" algn="tl">
                              <a:srgbClr val="000000">
                                <a:alpha val="43137"/>
                              </a:srgbClr>
                            </a:outerShdw>
                          </a:effectLst>
                          <a:latin typeface="Cambria Math" panose="02040503050406030204" pitchFamily="18" charset="0"/>
                        </a:rPr>
                        <m:t>（</m:t>
                      </m:r>
                      <m:r>
                        <a:rPr lang="zh-CN" altLang="en-US" b="1" i="1">
                          <a:solidFill>
                            <a:srgbClr val="FF0000"/>
                          </a:solidFill>
                          <a:effectLst>
                            <a:outerShdw blurRad="38100" dist="38100" dir="2700000" algn="tl">
                              <a:srgbClr val="000000">
                                <a:alpha val="43137"/>
                              </a:srgbClr>
                            </a:outerShdw>
                          </a:effectLst>
                          <a:latin typeface="Cambria Math" panose="02040503050406030204" pitchFamily="18" charset="0"/>
                        </a:rPr>
                        <m:t>次数</m:t>
                      </m:r>
                      <m:r>
                        <a:rPr lang="zh-CN" altLang="en-US" b="0" i="0" smtClean="0">
                          <a:solidFill>
                            <a:srgbClr val="FF0000"/>
                          </a:solidFill>
                          <a:effectLst>
                            <a:outerShdw blurRad="38100" dist="38100" dir="2700000" algn="tl">
                              <a:srgbClr val="000000">
                                <a:alpha val="43137"/>
                              </a:srgbClr>
                            </a:outerShdw>
                          </a:effectLst>
                          <a:latin typeface="Cambria Math" panose="02040503050406030204" pitchFamily="18" charset="0"/>
                        </a:rPr>
                        <m:t>）</m:t>
                      </m:r>
                    </m:oMath>
                  </m:oMathPara>
                </a14:m>
                <a:endParaRPr lang="zh-CN" altLang="en-US"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B7F8F814-3CE2-4280-86FA-BF5E4E2078FF}"/>
                  </a:ext>
                </a:extLst>
              </p:cNvPr>
              <p:cNvSpPr txBox="1">
                <a:spLocks noRot="1" noChangeAspect="1" noMove="1" noResize="1" noEditPoints="1" noAdjustHandles="1" noChangeArrowheads="1" noChangeShapeType="1" noTextEdit="1"/>
              </p:cNvSpPr>
              <p:nvPr/>
            </p:nvSpPr>
            <p:spPr>
              <a:xfrm>
                <a:off x="4880976" y="2170325"/>
                <a:ext cx="4517857" cy="2170594"/>
              </a:xfrm>
              <a:prstGeom prst="rect">
                <a:avLst/>
              </a:prstGeom>
              <a:blipFill>
                <a:blip r:embed="rId3"/>
                <a:stretch>
                  <a:fillRect r="-4318" b="-3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28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BD5C51-CC87-4159-B57D-36161E71B2E9}"/>
              </a:ext>
            </a:extLst>
          </p:cNvPr>
          <p:cNvSpPr>
            <a:spLocks noGrp="1"/>
          </p:cNvSpPr>
          <p:nvPr>
            <p:ph type="title"/>
          </p:nvPr>
        </p:nvSpPr>
        <p:spPr/>
        <p:txBody>
          <a:bodyPr>
            <a:normAutofit fontScale="90000"/>
          </a:bodyPr>
          <a:lstStyle/>
          <a:p>
            <a:r>
              <a:rPr lang="zh-CN" altLang="en-US" sz="6000" b="1" dirty="0">
                <a:latin typeface="微软雅黑" panose="020B0503020204020204" pitchFamily="34" charset="-122"/>
                <a:ea typeface="微软雅黑" panose="020B0503020204020204" pitchFamily="34" charset="-122"/>
              </a:rPr>
              <a:t>世界货币</a:t>
            </a:r>
            <a:r>
              <a:rPr lang="zh-CN" altLang="en-US" sz="5400" b="1" dirty="0">
                <a:latin typeface="微软雅黑" panose="020B0503020204020204" pitchFamily="34" charset="-122"/>
                <a:ea typeface="微软雅黑" panose="020B0503020204020204" pitchFamily="34" charset="-122"/>
              </a:rPr>
              <a:t/>
            </a:r>
            <a:br>
              <a:rPr lang="zh-CN" altLang="en-US" sz="5400" b="1" dirty="0">
                <a:latin typeface="微软雅黑" panose="020B0503020204020204" pitchFamily="34" charset="-122"/>
                <a:ea typeface="微软雅黑" panose="020B0503020204020204" pitchFamily="34" charset="-122"/>
              </a:rPr>
            </a:br>
            <a:endParaRPr lang="zh-CN" altLang="en-US" dirty="0"/>
          </a:p>
        </p:txBody>
      </p:sp>
      <p:sp>
        <p:nvSpPr>
          <p:cNvPr id="3" name="文本框 2">
            <a:extLst>
              <a:ext uri="{FF2B5EF4-FFF2-40B4-BE49-F238E27FC236}">
                <a16:creationId xmlns:a16="http://schemas.microsoft.com/office/drawing/2014/main" xmlns="" id="{DC9CEB68-112A-4FB7-8ECA-6CCFEBE05E87}"/>
              </a:ext>
            </a:extLst>
          </p:cNvPr>
          <p:cNvSpPr txBox="1"/>
          <p:nvPr/>
        </p:nvSpPr>
        <p:spPr>
          <a:xfrm>
            <a:off x="889106" y="4163022"/>
            <a:ext cx="5023822"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作为社会财富的代表由一国转移到另一国，</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例如，在支付战争赔款、输出货币资本或由于其他原因而把金银转移到国外等情况就是。</a:t>
            </a:r>
          </a:p>
        </p:txBody>
      </p:sp>
      <p:sp>
        <p:nvSpPr>
          <p:cNvPr id="4" name="文本框 3">
            <a:extLst>
              <a:ext uri="{FF2B5EF4-FFF2-40B4-BE49-F238E27FC236}">
                <a16:creationId xmlns:a16="http://schemas.microsoft.com/office/drawing/2014/main" xmlns="" id="{9D3D46ED-2628-488F-A0D1-0AD2C49F5063}"/>
              </a:ext>
            </a:extLst>
          </p:cNvPr>
          <p:cNvSpPr txBox="1"/>
          <p:nvPr/>
        </p:nvSpPr>
        <p:spPr>
          <a:xfrm>
            <a:off x="5123642" y="975602"/>
            <a:ext cx="3065929" cy="830997"/>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作为一般的支付手段，用来支付国际收支的差额</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F537212A-E834-46C2-AEBA-2B09EB1F7189}"/>
              </a:ext>
            </a:extLst>
          </p:cNvPr>
          <p:cNvSpPr txBox="1"/>
          <p:nvPr/>
        </p:nvSpPr>
        <p:spPr>
          <a:xfrm>
            <a:off x="3751730" y="2462221"/>
            <a:ext cx="5319809" cy="129266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作为一般的购买手段， 用来购买外国商品。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当发生战争或其他重大事件而破坏了国际间正常交往的时候，购买外国商品必须用现金偿付。</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pic>
        <p:nvPicPr>
          <p:cNvPr id="7" name="图片 6">
            <a:extLst>
              <a:ext uri="{FF2B5EF4-FFF2-40B4-BE49-F238E27FC236}">
                <a16:creationId xmlns:a16="http://schemas.microsoft.com/office/drawing/2014/main" xmlns="" id="{12DD000F-2B46-4395-8E4E-2C08AD69E172}"/>
              </a:ext>
            </a:extLst>
          </p:cNvPr>
          <p:cNvPicPr>
            <a:picLocks noChangeAspect="1"/>
          </p:cNvPicPr>
          <p:nvPr/>
        </p:nvPicPr>
        <p:blipFill>
          <a:blip r:embed="rId2"/>
          <a:stretch>
            <a:fillRect/>
          </a:stretch>
        </p:blipFill>
        <p:spPr>
          <a:xfrm>
            <a:off x="8189571" y="-531305"/>
            <a:ext cx="3180566" cy="2683323"/>
          </a:xfrm>
          <a:prstGeom prst="rect">
            <a:avLst/>
          </a:prstGeom>
        </p:spPr>
      </p:pic>
      <p:sp>
        <p:nvSpPr>
          <p:cNvPr id="8" name="箭头: 左右 7">
            <a:extLst>
              <a:ext uri="{FF2B5EF4-FFF2-40B4-BE49-F238E27FC236}">
                <a16:creationId xmlns:a16="http://schemas.microsoft.com/office/drawing/2014/main" xmlns="" id="{C9C94AFA-649A-441B-96C5-54CD299CA1B7}"/>
              </a:ext>
            </a:extLst>
          </p:cNvPr>
          <p:cNvSpPr/>
          <p:nvPr/>
        </p:nvSpPr>
        <p:spPr>
          <a:xfrm>
            <a:off x="9344169" y="685800"/>
            <a:ext cx="871369" cy="4056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xmlns="" id="{F2413A83-02C1-4366-852B-56F277C767C2}"/>
              </a:ext>
            </a:extLst>
          </p:cNvPr>
          <p:cNvPicPr>
            <a:picLocks noChangeAspect="1"/>
          </p:cNvPicPr>
          <p:nvPr/>
        </p:nvPicPr>
        <p:blipFill>
          <a:blip r:embed="rId3"/>
          <a:stretch>
            <a:fillRect/>
          </a:stretch>
        </p:blipFill>
        <p:spPr>
          <a:xfrm>
            <a:off x="685801" y="1806599"/>
            <a:ext cx="3065929" cy="1979101"/>
          </a:xfrm>
          <a:prstGeom prst="rect">
            <a:avLst/>
          </a:prstGeom>
        </p:spPr>
      </p:pic>
      <p:pic>
        <p:nvPicPr>
          <p:cNvPr id="12" name="图形 11" descr="菱形">
            <a:extLst>
              <a:ext uri="{FF2B5EF4-FFF2-40B4-BE49-F238E27FC236}">
                <a16:creationId xmlns:a16="http://schemas.microsoft.com/office/drawing/2014/main" xmlns="" id="{ED77E070-528F-4C50-AAF5-D4679B17D7C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511468" y="4065086"/>
            <a:ext cx="914400" cy="914400"/>
          </a:xfrm>
          <a:prstGeom prst="rect">
            <a:avLst/>
          </a:prstGeom>
        </p:spPr>
      </p:pic>
      <p:sp>
        <p:nvSpPr>
          <p:cNvPr id="13" name="箭头: 上弧形 12">
            <a:extLst>
              <a:ext uri="{FF2B5EF4-FFF2-40B4-BE49-F238E27FC236}">
                <a16:creationId xmlns:a16="http://schemas.microsoft.com/office/drawing/2014/main" xmlns="" id="{41A91D66-AF11-430B-BCC7-C51825BD358E}"/>
              </a:ext>
            </a:extLst>
          </p:cNvPr>
          <p:cNvSpPr/>
          <p:nvPr/>
        </p:nvSpPr>
        <p:spPr>
          <a:xfrm>
            <a:off x="6950786" y="3516445"/>
            <a:ext cx="2046795"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上弧形 13">
            <a:extLst>
              <a:ext uri="{FF2B5EF4-FFF2-40B4-BE49-F238E27FC236}">
                <a16:creationId xmlns:a16="http://schemas.microsoft.com/office/drawing/2014/main" xmlns="" id="{D97937EA-CAEE-4A62-B892-6AECDE134087}"/>
              </a:ext>
            </a:extLst>
          </p:cNvPr>
          <p:cNvSpPr/>
          <p:nvPr/>
        </p:nvSpPr>
        <p:spPr>
          <a:xfrm rot="10800000">
            <a:off x="6877723" y="4812925"/>
            <a:ext cx="2046795"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a:extLst>
              <a:ext uri="{FF2B5EF4-FFF2-40B4-BE49-F238E27FC236}">
                <a16:creationId xmlns:a16="http://schemas.microsoft.com/office/drawing/2014/main" xmlns="" id="{00605AB7-4757-4A9C-B66E-C8B987380AEA}"/>
              </a:ext>
            </a:extLst>
          </p:cNvPr>
          <p:cNvSpPr/>
          <p:nvPr/>
        </p:nvSpPr>
        <p:spPr>
          <a:xfrm>
            <a:off x="6399730" y="4247965"/>
            <a:ext cx="1119729" cy="584775"/>
          </a:xfrm>
          <a:prstGeom prst="rect">
            <a:avLst/>
          </a:prstGeom>
          <a:noFill/>
        </p:spPr>
        <p:txBody>
          <a:bodyPr wrap="square" lIns="91440" tIns="45720" rIns="91440" bIns="45720">
            <a:spAutoFit/>
          </a:bodyPr>
          <a:lstStyle/>
          <a:p>
            <a:pPr algn="ctr"/>
            <a:r>
              <a:rPr lang="en-US" altLang="zh-CN" sz="3200" b="0" cap="none" spc="0" dirty="0">
                <a:ln w="0"/>
                <a:solidFill>
                  <a:srgbClr val="0070C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US</a:t>
            </a:r>
            <a:endParaRPr lang="zh-CN" altLang="en-US" sz="3200" b="0" cap="none" spc="0" dirty="0">
              <a:ln w="0"/>
              <a:solidFill>
                <a:srgbClr val="0070C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BA8F48C9-6C50-49CD-8EDA-39AE03D7B624}"/>
              </a:ext>
            </a:extLst>
          </p:cNvPr>
          <p:cNvSpPr/>
          <p:nvPr/>
        </p:nvSpPr>
        <p:spPr>
          <a:xfrm>
            <a:off x="8291591" y="4247965"/>
            <a:ext cx="1119729" cy="584775"/>
          </a:xfrm>
          <a:prstGeom prst="rect">
            <a:avLst/>
          </a:prstGeom>
          <a:noFill/>
        </p:spPr>
        <p:txBody>
          <a:bodyPr wrap="square" lIns="91440" tIns="45720" rIns="91440" bIns="45720">
            <a:spAutoFit/>
          </a:bodyPr>
          <a:lstStyle/>
          <a:p>
            <a:pPr algn="ctr"/>
            <a:r>
              <a:rPr lang="en-US" altLang="zh-CN" sz="3200" b="0" cap="none" spc="0"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CN</a:t>
            </a:r>
          </a:p>
        </p:txBody>
      </p:sp>
      <p:sp>
        <p:nvSpPr>
          <p:cNvPr id="17" name="文本框 16">
            <a:extLst>
              <a:ext uri="{FF2B5EF4-FFF2-40B4-BE49-F238E27FC236}">
                <a16:creationId xmlns:a16="http://schemas.microsoft.com/office/drawing/2014/main" xmlns="" id="{AB8F5EE2-22E7-4EF2-B5C1-4A7793A72BC6}"/>
              </a:ext>
            </a:extLst>
          </p:cNvPr>
          <p:cNvSpPr txBox="1"/>
          <p:nvPr/>
        </p:nvSpPr>
        <p:spPr>
          <a:xfrm>
            <a:off x="9402511" y="2703786"/>
            <a:ext cx="1929804" cy="2585323"/>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“货币一离开国内流通领域，就 会解除它在那里取得的作为价格标度，铸币，辅币和价值符号 的地方形式，返回到贵金属原有的条块形式。”</a:t>
            </a:r>
          </a:p>
        </p:txBody>
      </p:sp>
    </p:spTree>
    <p:extLst>
      <p:ext uri="{BB962C8B-B14F-4D97-AF65-F5344CB8AC3E}">
        <p14:creationId xmlns:p14="http://schemas.microsoft.com/office/powerpoint/2010/main" val="347901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9C7341-9E21-40E8-AB40-9186C29A662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商品是研究资本主义的基础</a:t>
            </a:r>
          </a:p>
        </p:txBody>
      </p:sp>
      <p:pic>
        <p:nvPicPr>
          <p:cNvPr id="1026" name="Picture 2">
            <a:extLst>
              <a:ext uri="{FF2B5EF4-FFF2-40B4-BE49-F238E27FC236}">
                <a16:creationId xmlns:a16="http://schemas.microsoft.com/office/drawing/2014/main" xmlns="" id="{22BAC709-2F82-4CD2-A561-06EA7E4BD6F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84218" y="1704090"/>
            <a:ext cx="7816522" cy="393932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xmlns="" id="{BADC4FB8-AB48-4398-89FF-B09FA97B17F8}"/>
              </a:ext>
            </a:extLst>
          </p:cNvPr>
          <p:cNvSpPr txBox="1"/>
          <p:nvPr/>
        </p:nvSpPr>
        <p:spPr>
          <a:xfrm>
            <a:off x="1995055" y="3673754"/>
            <a:ext cx="1415772" cy="276999"/>
          </a:xfrm>
          <a:prstGeom prst="rect">
            <a:avLst/>
          </a:prstGeom>
          <a:noFill/>
        </p:spPr>
        <p:txBody>
          <a:bodyPr wrap="none" rtlCol="0">
            <a:spAutoFit/>
          </a:bodyPr>
          <a:lstStyle/>
          <a:p>
            <a:r>
              <a:rPr lang="zh-CN" altLang="en-US" sz="1200" dirty="0">
                <a:solidFill>
                  <a:srgbClr val="0070C0"/>
                </a:solidFill>
                <a:latin typeface="微软雅黑" panose="020B0503020204020204" pitchFamily="34" charset="-122"/>
                <a:ea typeface="微软雅黑" panose="020B0503020204020204" pitchFamily="34" charset="-122"/>
              </a:rPr>
              <a:t>原始公社中级阶段</a:t>
            </a:r>
          </a:p>
        </p:txBody>
      </p:sp>
      <p:sp>
        <p:nvSpPr>
          <p:cNvPr id="8" name="文本框 7">
            <a:extLst>
              <a:ext uri="{FF2B5EF4-FFF2-40B4-BE49-F238E27FC236}">
                <a16:creationId xmlns:a16="http://schemas.microsoft.com/office/drawing/2014/main" xmlns="" id="{938CA593-E041-4F33-8AE2-4D4400E18670}"/>
              </a:ext>
            </a:extLst>
          </p:cNvPr>
          <p:cNvSpPr txBox="1"/>
          <p:nvPr/>
        </p:nvSpPr>
        <p:spPr>
          <a:xfrm>
            <a:off x="9356436" y="4267200"/>
            <a:ext cx="1107996" cy="276999"/>
          </a:xfrm>
          <a:prstGeom prst="rect">
            <a:avLst/>
          </a:prstGeom>
          <a:noFill/>
        </p:spPr>
        <p:txBody>
          <a:bodyPr wrap="none" rtlCol="0">
            <a:spAutoFit/>
          </a:bodyPr>
          <a:lstStyle/>
          <a:p>
            <a:r>
              <a:rPr lang="zh-CN" altLang="en-US" sz="1200" dirty="0">
                <a:solidFill>
                  <a:srgbClr val="0070C0"/>
                </a:solidFill>
                <a:latin typeface="微软雅黑" panose="020B0503020204020204" pitchFamily="34" charset="-122"/>
                <a:ea typeface="微软雅黑" panose="020B0503020204020204" pitchFamily="34" charset="-122"/>
              </a:rPr>
              <a:t>原始公社末期</a:t>
            </a:r>
          </a:p>
        </p:txBody>
      </p:sp>
    </p:spTree>
    <p:extLst>
      <p:ext uri="{BB962C8B-B14F-4D97-AF65-F5344CB8AC3E}">
        <p14:creationId xmlns:p14="http://schemas.microsoft.com/office/powerpoint/2010/main" val="2815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箭头: 右 32">
            <a:extLst>
              <a:ext uri="{FF2B5EF4-FFF2-40B4-BE49-F238E27FC236}">
                <a16:creationId xmlns:a16="http://schemas.microsoft.com/office/drawing/2014/main" xmlns="" id="{0703A4ED-7789-4409-AB72-21F72988B704}"/>
              </a:ext>
            </a:extLst>
          </p:cNvPr>
          <p:cNvSpPr/>
          <p:nvPr/>
        </p:nvSpPr>
        <p:spPr>
          <a:xfrm>
            <a:off x="3836333" y="2060074"/>
            <a:ext cx="4269809" cy="83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xmlns="" id="{D1D64472-CEF8-45B2-A3E0-A7D134336B25}"/>
              </a:ext>
            </a:extLst>
          </p:cNvPr>
          <p:cNvSpPr>
            <a:spLocks noGrp="1"/>
          </p:cNvSpPr>
          <p:nvPr>
            <p:ph type="title"/>
          </p:nvPr>
        </p:nvSpPr>
        <p:spPr>
          <a:xfrm>
            <a:off x="685801" y="685800"/>
            <a:ext cx="10396882" cy="1151965"/>
          </a:xfrm>
        </p:spPr>
        <p:txBody>
          <a:bodyPr/>
          <a:lstStyle/>
          <a:p>
            <a:r>
              <a:rPr lang="zh-CN" altLang="en-US" dirty="0">
                <a:latin typeface="微软雅黑" panose="020B0503020204020204" pitchFamily="34" charset="-122"/>
                <a:ea typeface="微软雅黑" panose="020B0503020204020204" pitchFamily="34" charset="-122"/>
              </a:rPr>
              <a:t>货币的职能 </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小结</a:t>
            </a:r>
          </a:p>
        </p:txBody>
      </p:sp>
      <p:sp>
        <p:nvSpPr>
          <p:cNvPr id="5" name="文本框 4">
            <a:extLst>
              <a:ext uri="{FF2B5EF4-FFF2-40B4-BE49-F238E27FC236}">
                <a16:creationId xmlns:a16="http://schemas.microsoft.com/office/drawing/2014/main" xmlns="" id="{883B1DDC-2096-4060-B331-CA0587ABA3EF}"/>
              </a:ext>
            </a:extLst>
          </p:cNvPr>
          <p:cNvSpPr txBox="1"/>
          <p:nvPr/>
        </p:nvSpPr>
        <p:spPr>
          <a:xfrm>
            <a:off x="754007" y="3125678"/>
            <a:ext cx="1415772" cy="830997"/>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价值尺度</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流通手段</a:t>
            </a:r>
            <a:endParaRPr lang="en-US" altLang="zh-CN"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xmlns="" id="{95325F2D-64BB-408D-84EA-80DA86DD5ED9}"/>
              </a:ext>
            </a:extLst>
          </p:cNvPr>
          <p:cNvSpPr txBox="1"/>
          <p:nvPr/>
        </p:nvSpPr>
        <p:spPr>
          <a:xfrm>
            <a:off x="8106142" y="4082878"/>
            <a:ext cx="3162748"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作为国家之间资本流通的桥梁</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B24F7C80-4ED1-47C1-ADA9-907FAE77E386}"/>
              </a:ext>
            </a:extLst>
          </p:cNvPr>
          <p:cNvSpPr txBox="1"/>
          <p:nvPr/>
        </p:nvSpPr>
        <p:spPr>
          <a:xfrm>
            <a:off x="8979630" y="3310342"/>
            <a:ext cx="1415773"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世界货币</a:t>
            </a:r>
          </a:p>
        </p:txBody>
      </p:sp>
      <p:sp>
        <p:nvSpPr>
          <p:cNvPr id="14" name="文本框 13">
            <a:extLst>
              <a:ext uri="{FF2B5EF4-FFF2-40B4-BE49-F238E27FC236}">
                <a16:creationId xmlns:a16="http://schemas.microsoft.com/office/drawing/2014/main" xmlns="" id="{B7A93AF4-A336-4EF9-A9C1-A1341E0B2012}"/>
              </a:ext>
            </a:extLst>
          </p:cNvPr>
          <p:cNvSpPr txBox="1"/>
          <p:nvPr/>
        </p:nvSpPr>
        <p:spPr>
          <a:xfrm>
            <a:off x="485556" y="3944379"/>
            <a:ext cx="2086983" cy="646331"/>
          </a:xfrm>
          <a:prstGeom prst="rect">
            <a:avLst/>
          </a:prstGeom>
          <a:noFill/>
        </p:spPr>
        <p:txBody>
          <a:bodyPr wrap="square">
            <a:spAutoFit/>
          </a:bodyPr>
          <a:lstStyle/>
          <a:p>
            <a:r>
              <a:rPr lang="zh-CN" altLang="en-US" sz="1800" b="1" dirty="0">
                <a:solidFill>
                  <a:srgbClr val="0070C0"/>
                </a:solidFill>
                <a:latin typeface="微软雅黑" panose="020B0503020204020204" pitchFamily="34" charset="-122"/>
                <a:ea typeface="微软雅黑" panose="020B0503020204020204" pitchFamily="34" charset="-122"/>
              </a:rPr>
              <a:t>想象的观念的货币</a:t>
            </a:r>
            <a:endParaRPr lang="en-US" altLang="zh-CN" sz="1800" b="1" dirty="0">
              <a:solidFill>
                <a:srgbClr val="0070C0"/>
              </a:solidFill>
              <a:latin typeface="微软雅黑" panose="020B0503020204020204" pitchFamily="34" charset="-122"/>
              <a:ea typeface="微软雅黑" panose="020B0503020204020204" pitchFamily="34" charset="-122"/>
            </a:endParaRPr>
          </a:p>
          <a:p>
            <a:pPr algn="ctr"/>
            <a:r>
              <a:rPr lang="zh-CN" altLang="en-US" sz="1800" b="1" dirty="0">
                <a:solidFill>
                  <a:srgbClr val="0070C0"/>
                </a:solidFill>
                <a:latin typeface="微软雅黑" panose="020B0503020204020204" pitchFamily="34" charset="-122"/>
                <a:ea typeface="微软雅黑" panose="020B0503020204020204" pitchFamily="34" charset="-122"/>
              </a:rPr>
              <a:t>货币符号</a:t>
            </a:r>
            <a:endParaRPr lang="en-US" altLang="zh-CN" sz="1800" b="1" dirty="0">
              <a:solidFill>
                <a:srgbClr val="00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xmlns="" id="{D1FC0EEE-1D74-4A01-8D03-B6E033D455D3}"/>
              </a:ext>
            </a:extLst>
          </p:cNvPr>
          <p:cNvSpPr txBox="1"/>
          <p:nvPr/>
        </p:nvSpPr>
        <p:spPr>
          <a:xfrm>
            <a:off x="3374386" y="3310343"/>
            <a:ext cx="1415772"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贮藏手段</a:t>
            </a:r>
            <a:endParaRPr lang="en-US" altLang="zh-CN" sz="24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xmlns="" id="{4523BEF2-14E2-4B10-8F15-9DDB401019CE}"/>
              </a:ext>
            </a:extLst>
          </p:cNvPr>
          <p:cNvSpPr txBox="1"/>
          <p:nvPr/>
        </p:nvSpPr>
        <p:spPr>
          <a:xfrm>
            <a:off x="6177008" y="3310343"/>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支付手段</a:t>
            </a:r>
            <a:endParaRPr lang="en-US" altLang="zh-CN" sz="2400" b="1" dirty="0">
              <a:latin typeface="微软雅黑" panose="020B0503020204020204" pitchFamily="34" charset="-122"/>
              <a:ea typeface="微软雅黑" panose="020B0503020204020204" pitchFamily="34" charset="-122"/>
            </a:endParaRPr>
          </a:p>
        </p:txBody>
      </p:sp>
      <p:cxnSp>
        <p:nvCxnSpPr>
          <p:cNvPr id="18" name="直接箭头连接符 17">
            <a:extLst>
              <a:ext uri="{FF2B5EF4-FFF2-40B4-BE49-F238E27FC236}">
                <a16:creationId xmlns:a16="http://schemas.microsoft.com/office/drawing/2014/main" xmlns="" id="{3550E53E-F5E6-430C-AC22-355384381AB5}"/>
              </a:ext>
            </a:extLst>
          </p:cNvPr>
          <p:cNvCxnSpPr>
            <a:stCxn id="5" idx="3"/>
            <a:endCxn id="16" idx="1"/>
          </p:cNvCxnSpPr>
          <p:nvPr/>
        </p:nvCxnSpPr>
        <p:spPr>
          <a:xfrm flipV="1">
            <a:off x="2169779" y="3541176"/>
            <a:ext cx="1204607" cy="1"/>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D6B6483D-9EE0-432D-B154-3CF92EA68A6D}"/>
              </a:ext>
            </a:extLst>
          </p:cNvPr>
          <p:cNvSpPr txBox="1"/>
          <p:nvPr/>
        </p:nvSpPr>
        <p:spPr>
          <a:xfrm>
            <a:off x="3186046" y="3956675"/>
            <a:ext cx="1792452" cy="646331"/>
          </a:xfrm>
          <a:prstGeom prst="rect">
            <a:avLst/>
          </a:prstGeom>
          <a:noFill/>
        </p:spPr>
        <p:txBody>
          <a:bodyPr wrap="square">
            <a:spAutoFit/>
          </a:bodyPr>
          <a:lstStyle/>
          <a:p>
            <a:r>
              <a:rPr lang="zh-CN" altLang="en-US" b="1" dirty="0">
                <a:solidFill>
                  <a:srgbClr val="0070C0"/>
                </a:solidFill>
                <a:latin typeface="微软雅黑" panose="020B0503020204020204" pitchFamily="34" charset="-122"/>
                <a:ea typeface="微软雅黑" panose="020B0503020204020204" pitchFamily="34" charset="-122"/>
              </a:rPr>
              <a:t>既是实在的货币</a:t>
            </a:r>
            <a:endParaRPr lang="en-US" altLang="zh-CN" b="1" dirty="0">
              <a:solidFill>
                <a:srgbClr val="0070C0"/>
              </a:solidFill>
              <a:latin typeface="微软雅黑" panose="020B0503020204020204" pitchFamily="34" charset="-122"/>
              <a:ea typeface="微软雅黑" panose="020B0503020204020204" pitchFamily="34" charset="-122"/>
            </a:endParaRPr>
          </a:p>
          <a:p>
            <a:r>
              <a:rPr lang="zh-CN" altLang="en-US" b="1" dirty="0">
                <a:solidFill>
                  <a:srgbClr val="0070C0"/>
                </a:solidFill>
                <a:latin typeface="微软雅黑" panose="020B0503020204020204" pitchFamily="34" charset="-122"/>
                <a:ea typeface="微软雅黑" panose="020B0503020204020204" pitchFamily="34" charset="-122"/>
              </a:rPr>
              <a:t>又是足价的货币</a:t>
            </a:r>
            <a:endParaRPr lang="en-US" altLang="zh-CN" b="1" dirty="0">
              <a:solidFill>
                <a:srgbClr val="0070C0"/>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xmlns="" id="{FB21378E-A00C-4F38-923D-CA0EBB69F7E2}"/>
              </a:ext>
            </a:extLst>
          </p:cNvPr>
          <p:cNvCxnSpPr>
            <a:cxnSpLocks/>
            <a:stCxn id="16" idx="3"/>
            <a:endCxn id="15" idx="1"/>
          </p:cNvCxnSpPr>
          <p:nvPr/>
        </p:nvCxnSpPr>
        <p:spPr>
          <a:xfrm>
            <a:off x="4790158" y="3541176"/>
            <a:ext cx="1386850" cy="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xmlns="" id="{CA70D7F0-84F7-45F8-9FD2-B939B498F2BF}"/>
              </a:ext>
            </a:extLst>
          </p:cNvPr>
          <p:cNvCxnSpPr>
            <a:cxnSpLocks/>
            <a:stCxn id="15" idx="3"/>
            <a:endCxn id="12" idx="1"/>
          </p:cNvCxnSpPr>
          <p:nvPr/>
        </p:nvCxnSpPr>
        <p:spPr>
          <a:xfrm flipV="1">
            <a:off x="7592780" y="3541175"/>
            <a:ext cx="1386850" cy="1"/>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5F8A0592-06C8-4AB2-A33D-879F9113694F}"/>
              </a:ext>
            </a:extLst>
          </p:cNvPr>
          <p:cNvSpPr txBox="1"/>
          <p:nvPr/>
        </p:nvSpPr>
        <p:spPr>
          <a:xfrm>
            <a:off x="5500221" y="4003835"/>
            <a:ext cx="2262158" cy="646331"/>
          </a:xfrm>
          <a:prstGeom prst="rect">
            <a:avLst/>
          </a:prstGeom>
          <a:noFill/>
        </p:spPr>
        <p:txBody>
          <a:bodyPr wrap="none" rtlCol="0">
            <a:spAutoFit/>
          </a:bodyPr>
          <a:lstStyle/>
          <a:p>
            <a:pPr algn="ctr"/>
            <a:r>
              <a:rPr lang="zh-CN" altLang="en-US" b="1" dirty="0">
                <a:solidFill>
                  <a:srgbClr val="0070C0"/>
                </a:solidFill>
                <a:latin typeface="微软雅黑" panose="020B0503020204020204" pitchFamily="34" charset="-122"/>
                <a:ea typeface="微软雅黑" panose="020B0503020204020204" pitchFamily="34" charset="-122"/>
              </a:rPr>
              <a:t>并非流通媒介</a:t>
            </a:r>
            <a:endParaRPr lang="en-US" altLang="zh-CN" b="1" dirty="0">
              <a:solidFill>
                <a:srgbClr val="0070C0"/>
              </a:solidFill>
              <a:latin typeface="微软雅黑" panose="020B0503020204020204" pitchFamily="34" charset="-122"/>
              <a:ea typeface="微软雅黑" panose="020B0503020204020204" pitchFamily="34" charset="-122"/>
            </a:endParaRPr>
          </a:p>
          <a:p>
            <a:pPr algn="ctr"/>
            <a:r>
              <a:rPr lang="zh-CN" altLang="en-US" b="1" dirty="0">
                <a:solidFill>
                  <a:srgbClr val="0070C0"/>
                </a:solidFill>
                <a:latin typeface="微软雅黑" panose="020B0503020204020204" pitchFamily="34" charset="-122"/>
                <a:ea typeface="微软雅黑" panose="020B0503020204020204" pitchFamily="34" charset="-122"/>
              </a:rPr>
              <a:t>而是单纯的支付方式</a:t>
            </a:r>
          </a:p>
        </p:txBody>
      </p:sp>
      <p:sp>
        <p:nvSpPr>
          <p:cNvPr id="32" name="矩形 31">
            <a:extLst>
              <a:ext uri="{FF2B5EF4-FFF2-40B4-BE49-F238E27FC236}">
                <a16:creationId xmlns:a16="http://schemas.microsoft.com/office/drawing/2014/main" xmlns="" id="{8D10C815-81DB-4623-AB9A-9ECB40E7E6C6}"/>
              </a:ext>
            </a:extLst>
          </p:cNvPr>
          <p:cNvSpPr/>
          <p:nvPr/>
        </p:nvSpPr>
        <p:spPr>
          <a:xfrm>
            <a:off x="5058753" y="2183184"/>
            <a:ext cx="1826141" cy="584775"/>
          </a:xfrm>
          <a:prstGeom prst="rect">
            <a:avLst/>
          </a:prstGeom>
          <a:noFill/>
        </p:spPr>
        <p:txBody>
          <a:bodyPr wrap="none" lIns="91440" tIns="45720" rIns="91440" bIns="45720">
            <a:spAutoFit/>
          </a:bodyPr>
          <a:lstStyle/>
          <a:p>
            <a:pPr algn="ctr"/>
            <a:r>
              <a:rPr lang="zh-CN" altLang="en-US" sz="3200" b="0" cap="none" spc="0" dirty="0">
                <a:ln w="0"/>
                <a:solidFill>
                  <a:srgbClr val="FFFF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历史发展</a:t>
            </a:r>
          </a:p>
        </p:txBody>
      </p:sp>
    </p:spTree>
    <p:extLst>
      <p:ext uri="{BB962C8B-B14F-4D97-AF65-F5344CB8AC3E}">
        <p14:creationId xmlns:p14="http://schemas.microsoft.com/office/powerpoint/2010/main" val="104675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DC2EC3-BE6A-42A6-A1D7-09F7FEE86D4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价值规律</a:t>
            </a:r>
          </a:p>
        </p:txBody>
      </p:sp>
      <p:sp>
        <p:nvSpPr>
          <p:cNvPr id="6" name="文本框 5">
            <a:extLst>
              <a:ext uri="{FF2B5EF4-FFF2-40B4-BE49-F238E27FC236}">
                <a16:creationId xmlns:a16="http://schemas.microsoft.com/office/drawing/2014/main" xmlns="" id="{33310B0C-D483-4FC3-A087-342D0CE862FA}"/>
              </a:ext>
            </a:extLst>
          </p:cNvPr>
          <p:cNvSpPr txBox="1"/>
          <p:nvPr/>
        </p:nvSpPr>
        <p:spPr>
          <a:xfrm>
            <a:off x="685801" y="1857357"/>
            <a:ext cx="4544732" cy="1200329"/>
          </a:xfrm>
          <a:prstGeom prst="rect">
            <a:avLst/>
          </a:prstGeom>
          <a:noFill/>
        </p:spPr>
        <p:txBody>
          <a:bodyPr wrap="square">
            <a:spAutoFit/>
          </a:bodyPr>
          <a:lstStyle/>
          <a:p>
            <a:pPr indent="457200"/>
            <a:r>
              <a:rPr lang="zh-CN" altLang="en-US" b="1" dirty="0">
                <a:latin typeface="微软雅黑" panose="020B0503020204020204" pitchFamily="34" charset="-122"/>
                <a:ea typeface="微软雅黑" panose="020B0503020204020204" pitchFamily="34" charset="-122"/>
              </a:rPr>
              <a:t>价值规律</a:t>
            </a:r>
            <a:r>
              <a:rPr lang="zh-CN" altLang="en-US" dirty="0">
                <a:latin typeface="微软雅黑" panose="020B0503020204020204" pitchFamily="34" charset="-122"/>
                <a:ea typeface="微软雅黑" panose="020B0503020204020204" pitchFamily="34" charset="-122"/>
              </a:rPr>
              <a:t>的基本内容是：商品的价值由生产商品的</a:t>
            </a:r>
            <a:r>
              <a:rPr lang="zh-CN" altLang="en-US" b="1" dirty="0">
                <a:latin typeface="微软雅黑" panose="020B0503020204020204" pitchFamily="34" charset="-122"/>
                <a:ea typeface="微软雅黑" panose="020B0503020204020204" pitchFamily="34" charset="-122"/>
              </a:rPr>
              <a:t>社会必要劳动时间决定</a:t>
            </a:r>
            <a:r>
              <a:rPr lang="zh-CN" altLang="en-US" dirty="0">
                <a:latin typeface="微软雅黑" panose="020B0503020204020204" pitchFamily="34" charset="-122"/>
                <a:ea typeface="微软雅黑" panose="020B0503020204020204" pitchFamily="34" charset="-122"/>
              </a:rPr>
              <a:t>，而商品交换则依据商品的价值来进行。这是贯彻在商品经济中的一种</a:t>
            </a:r>
            <a:r>
              <a:rPr lang="zh-CN" altLang="en-US" b="1" dirty="0">
                <a:latin typeface="微软雅黑" panose="020B0503020204020204" pitchFamily="34" charset="-122"/>
                <a:ea typeface="微软雅黑" panose="020B0503020204020204" pitchFamily="34" charset="-122"/>
              </a:rPr>
              <a:t>客观必然性</a:t>
            </a:r>
            <a:r>
              <a:rPr lang="zh-CN" altLang="en-US" dirty="0">
                <a:latin typeface="微软雅黑" panose="020B0503020204020204" pitchFamily="34" charset="-122"/>
                <a:ea typeface="微软雅黑" panose="020B0503020204020204" pitchFamily="34" charset="-122"/>
              </a:rPr>
              <a:t>。 </a:t>
            </a:r>
          </a:p>
        </p:txBody>
      </p:sp>
      <p:sp>
        <p:nvSpPr>
          <p:cNvPr id="12" name="文本框 11">
            <a:extLst>
              <a:ext uri="{FF2B5EF4-FFF2-40B4-BE49-F238E27FC236}">
                <a16:creationId xmlns:a16="http://schemas.microsoft.com/office/drawing/2014/main" xmlns="" id="{CBB42FE2-478F-41B5-8DEC-E2E25173F790}"/>
              </a:ext>
            </a:extLst>
          </p:cNvPr>
          <p:cNvSpPr txBox="1"/>
          <p:nvPr/>
        </p:nvSpPr>
        <p:spPr>
          <a:xfrm>
            <a:off x="6096000" y="3769358"/>
            <a:ext cx="4312596" cy="1477328"/>
          </a:xfrm>
          <a:prstGeom prst="rect">
            <a:avLst/>
          </a:prstGeom>
          <a:noFill/>
        </p:spPr>
        <p:txBody>
          <a:bodyPr wrap="square" rtlCol="0">
            <a:spAutoFit/>
          </a:bodyPr>
          <a:lstStyle/>
          <a:p>
            <a:pPr indent="457200"/>
            <a:r>
              <a:rPr lang="zh-CN" altLang="en-US" dirty="0">
                <a:latin typeface="微软雅黑" panose="020B0503020204020204" pitchFamily="34" charset="-122"/>
                <a:ea typeface="微软雅黑" panose="020B0503020204020204" pitchFamily="34" charset="-122"/>
              </a:rPr>
              <a:t>但是由于市场上的商品</a:t>
            </a:r>
            <a:r>
              <a:rPr lang="zh-CN" altLang="en-US" b="1" dirty="0">
                <a:latin typeface="微软雅黑" panose="020B0503020204020204" pitchFamily="34" charset="-122"/>
                <a:ea typeface="微软雅黑" panose="020B0503020204020204" pitchFamily="34" charset="-122"/>
              </a:rPr>
              <a:t>供给</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需求</a:t>
            </a:r>
            <a:r>
              <a:rPr lang="zh-CN" altLang="en-US" dirty="0">
                <a:latin typeface="微软雅黑" panose="020B0503020204020204" pitchFamily="34" charset="-122"/>
                <a:ea typeface="微软雅黑" panose="020B0503020204020204" pitchFamily="34" charset="-122"/>
              </a:rPr>
              <a:t>的比例总是不同的。因此，商品的价格，也总是与它自身的价值</a:t>
            </a:r>
            <a:r>
              <a:rPr lang="zh-CN" altLang="en-US" b="1" dirty="0">
                <a:latin typeface="微软雅黑" panose="020B0503020204020204" pitchFamily="34" charset="-122"/>
                <a:ea typeface="微软雅黑" panose="020B0503020204020204" pitchFamily="34" charset="-122"/>
              </a:rPr>
              <a:t>不一致</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457200"/>
            <a:r>
              <a:rPr lang="zh-CN" altLang="en-US" dirty="0">
                <a:latin typeface="微软雅黑" panose="020B0503020204020204" pitchFamily="34" charset="-122"/>
                <a:ea typeface="微软雅黑" panose="020B0503020204020204" pitchFamily="34" charset="-122"/>
              </a:rPr>
              <a:t>或者说商品的价格与价值相等，才是</a:t>
            </a:r>
            <a:r>
              <a:rPr lang="zh-CN" altLang="en-US" b="1" dirty="0">
                <a:latin typeface="微软雅黑" panose="020B0503020204020204" pitchFamily="34" charset="-122"/>
                <a:ea typeface="微软雅黑" panose="020B0503020204020204" pitchFamily="34" charset="-122"/>
              </a:rPr>
              <a:t>偶然</a:t>
            </a:r>
            <a:r>
              <a:rPr lang="zh-CN" altLang="en-US" dirty="0">
                <a:latin typeface="微软雅黑" panose="020B0503020204020204" pitchFamily="34" charset="-122"/>
                <a:ea typeface="微软雅黑" panose="020B0503020204020204" pitchFamily="34" charset="-122"/>
              </a:rPr>
              <a:t>的现象。</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8750CAB4-FFC8-431A-BB71-A5E04AA07DBE}"/>
              </a:ext>
            </a:extLst>
          </p:cNvPr>
          <p:cNvPicPr>
            <a:picLocks noChangeAspect="1"/>
          </p:cNvPicPr>
          <p:nvPr/>
        </p:nvPicPr>
        <p:blipFill rotWithShape="1">
          <a:blip r:embed="rId2"/>
          <a:srcRect l="9952" b="8489"/>
          <a:stretch/>
        </p:blipFill>
        <p:spPr>
          <a:xfrm>
            <a:off x="6408029" y="1031935"/>
            <a:ext cx="3677056" cy="2397065"/>
          </a:xfrm>
          <a:prstGeom prst="rect">
            <a:avLst/>
          </a:prstGeom>
        </p:spPr>
      </p:pic>
      <p:pic>
        <p:nvPicPr>
          <p:cNvPr id="8" name="图片 7">
            <a:extLst>
              <a:ext uri="{FF2B5EF4-FFF2-40B4-BE49-F238E27FC236}">
                <a16:creationId xmlns:a16="http://schemas.microsoft.com/office/drawing/2014/main" xmlns="" id="{195AB9A1-B4B2-4C53-B11F-79F2CBD97439}"/>
              </a:ext>
            </a:extLst>
          </p:cNvPr>
          <p:cNvPicPr>
            <a:picLocks noChangeAspect="1"/>
          </p:cNvPicPr>
          <p:nvPr/>
        </p:nvPicPr>
        <p:blipFill>
          <a:blip r:embed="rId3"/>
          <a:stretch>
            <a:fillRect/>
          </a:stretch>
        </p:blipFill>
        <p:spPr>
          <a:xfrm>
            <a:off x="1190907" y="3228253"/>
            <a:ext cx="3223234" cy="2018433"/>
          </a:xfrm>
          <a:prstGeom prst="rect">
            <a:avLst/>
          </a:prstGeom>
        </p:spPr>
      </p:pic>
      <p:sp>
        <p:nvSpPr>
          <p:cNvPr id="9" name="文本框 8">
            <a:extLst>
              <a:ext uri="{FF2B5EF4-FFF2-40B4-BE49-F238E27FC236}">
                <a16:creationId xmlns:a16="http://schemas.microsoft.com/office/drawing/2014/main" xmlns="" id="{281222CA-7148-4E50-9EDF-419D069A0206}"/>
              </a:ext>
            </a:extLst>
          </p:cNvPr>
          <p:cNvSpPr txBox="1"/>
          <p:nvPr/>
        </p:nvSpPr>
        <p:spPr>
          <a:xfrm>
            <a:off x="7291913" y="1241982"/>
            <a:ext cx="646331" cy="369332"/>
          </a:xfrm>
          <a:prstGeom prst="rect">
            <a:avLst/>
          </a:prstGeom>
          <a:noFill/>
        </p:spPr>
        <p:txBody>
          <a:bodyPr wrap="none" rtlCol="0">
            <a:spAutoFit/>
          </a:bodyPr>
          <a:lstStyle/>
          <a:p>
            <a:r>
              <a:rPr lang="zh-CN" altLang="en-US" dirty="0">
                <a:solidFill>
                  <a:srgbClr val="E2E29F"/>
                </a:solidFill>
                <a:latin typeface="微软雅黑" panose="020B0503020204020204" pitchFamily="34" charset="-122"/>
                <a:ea typeface="微软雅黑" panose="020B0503020204020204" pitchFamily="34" charset="-122"/>
              </a:rPr>
              <a:t>价格</a:t>
            </a:r>
          </a:p>
        </p:txBody>
      </p:sp>
      <p:sp>
        <p:nvSpPr>
          <p:cNvPr id="10" name="文本框 9">
            <a:extLst>
              <a:ext uri="{FF2B5EF4-FFF2-40B4-BE49-F238E27FC236}">
                <a16:creationId xmlns:a16="http://schemas.microsoft.com/office/drawing/2014/main" xmlns="" id="{B63436F2-2457-4FA2-99D0-7C40276C673B}"/>
              </a:ext>
            </a:extLst>
          </p:cNvPr>
          <p:cNvSpPr txBox="1"/>
          <p:nvPr/>
        </p:nvSpPr>
        <p:spPr>
          <a:xfrm>
            <a:off x="9173183" y="2419561"/>
            <a:ext cx="646331" cy="369332"/>
          </a:xfrm>
          <a:prstGeom prst="rect">
            <a:avLst/>
          </a:prstGeom>
          <a:noFill/>
        </p:spPr>
        <p:txBody>
          <a:bodyPr wrap="none" rtlCol="0">
            <a:spAutoFit/>
          </a:bodyPr>
          <a:lstStyle/>
          <a:p>
            <a:r>
              <a:rPr lang="zh-CN" altLang="en-US" dirty="0">
                <a:solidFill>
                  <a:srgbClr val="74AEA4"/>
                </a:solidFill>
                <a:latin typeface="微软雅黑" panose="020B0503020204020204" pitchFamily="34" charset="-122"/>
                <a:ea typeface="微软雅黑" panose="020B0503020204020204" pitchFamily="34" charset="-122"/>
              </a:rPr>
              <a:t>价值</a:t>
            </a:r>
          </a:p>
        </p:txBody>
      </p:sp>
    </p:spTree>
    <p:extLst>
      <p:ext uri="{BB962C8B-B14F-4D97-AF65-F5344CB8AC3E}">
        <p14:creationId xmlns:p14="http://schemas.microsoft.com/office/powerpoint/2010/main" val="957341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CB15B6A9-2300-4E45-A07D-A4EEE044C5BD}"/>
              </a:ext>
            </a:extLst>
          </p:cNvPr>
          <p:cNvPicPr>
            <a:picLocks noChangeAspect="1"/>
          </p:cNvPicPr>
          <p:nvPr/>
        </p:nvPicPr>
        <p:blipFill>
          <a:blip r:embed="rId2"/>
          <a:stretch>
            <a:fillRect/>
          </a:stretch>
        </p:blipFill>
        <p:spPr>
          <a:xfrm>
            <a:off x="7130472" y="699714"/>
            <a:ext cx="4239493" cy="4239493"/>
          </a:xfrm>
          <a:prstGeom prst="rect">
            <a:avLst/>
          </a:prstGeom>
        </p:spPr>
      </p:pic>
      <p:pic>
        <p:nvPicPr>
          <p:cNvPr id="5" name="图片 4">
            <a:extLst>
              <a:ext uri="{FF2B5EF4-FFF2-40B4-BE49-F238E27FC236}">
                <a16:creationId xmlns:a16="http://schemas.microsoft.com/office/drawing/2014/main" xmlns="" id="{4701C0A9-6F8F-471A-973D-664AD79E92B9}"/>
              </a:ext>
            </a:extLst>
          </p:cNvPr>
          <p:cNvPicPr>
            <a:picLocks noChangeAspect="1"/>
          </p:cNvPicPr>
          <p:nvPr/>
        </p:nvPicPr>
        <p:blipFill>
          <a:blip r:embed="rId3"/>
          <a:stretch>
            <a:fillRect/>
          </a:stretch>
        </p:blipFill>
        <p:spPr>
          <a:xfrm>
            <a:off x="203200" y="721407"/>
            <a:ext cx="3916218" cy="3916218"/>
          </a:xfrm>
          <a:prstGeom prst="rect">
            <a:avLst/>
          </a:prstGeom>
        </p:spPr>
      </p:pic>
      <p:sp>
        <p:nvSpPr>
          <p:cNvPr id="6" name="文本框 5">
            <a:extLst>
              <a:ext uri="{FF2B5EF4-FFF2-40B4-BE49-F238E27FC236}">
                <a16:creationId xmlns:a16="http://schemas.microsoft.com/office/drawing/2014/main" xmlns="" id="{77B5555A-D797-40FF-BBA2-52504693C892}"/>
              </a:ext>
            </a:extLst>
          </p:cNvPr>
          <p:cNvSpPr txBox="1"/>
          <p:nvPr/>
        </p:nvSpPr>
        <p:spPr>
          <a:xfrm>
            <a:off x="4248726" y="2679516"/>
            <a:ext cx="2789382" cy="2031325"/>
          </a:xfrm>
          <a:prstGeom prst="rect">
            <a:avLst/>
          </a:prstGeom>
          <a:noFill/>
        </p:spPr>
        <p:txBody>
          <a:bodyPr wrap="square" rtlCol="0">
            <a:spAutoFit/>
          </a:bodyPr>
          <a:lstStyle/>
          <a:p>
            <a:pPr indent="457200"/>
            <a:r>
              <a:rPr lang="zh-CN" altLang="en-US" dirty="0">
                <a:latin typeface="微软雅黑" panose="020B0503020204020204" pitchFamily="34" charset="-122"/>
                <a:ea typeface="微软雅黑" panose="020B0503020204020204" pitchFamily="34" charset="-122"/>
              </a:rPr>
              <a:t>随着</a:t>
            </a:r>
            <a:r>
              <a:rPr lang="zh-CN" altLang="en-US" b="1" dirty="0">
                <a:latin typeface="微软雅黑" panose="020B0503020204020204" pitchFamily="34" charset="-122"/>
                <a:ea typeface="微软雅黑" panose="020B0503020204020204" pitchFamily="34" charset="-122"/>
              </a:rPr>
              <a:t>供求关系</a:t>
            </a:r>
            <a:r>
              <a:rPr lang="zh-CN" altLang="en-US" dirty="0">
                <a:latin typeface="微软雅黑" panose="020B0503020204020204" pitchFamily="34" charset="-122"/>
                <a:ea typeface="微软雅黑" panose="020B0503020204020204" pitchFamily="34" charset="-122"/>
              </a:rPr>
              <a:t>的不断变动，商品的价格总是时而</a:t>
            </a:r>
            <a:r>
              <a:rPr lang="zh-CN" altLang="en-US" b="1" dirty="0">
                <a:latin typeface="微软雅黑" panose="020B0503020204020204" pitchFamily="34" charset="-122"/>
                <a:ea typeface="微软雅黑" panose="020B0503020204020204" pitchFamily="34" charset="-122"/>
              </a:rPr>
              <a:t>高于价值</a:t>
            </a:r>
            <a:r>
              <a:rPr lang="zh-CN" altLang="en-US" dirty="0">
                <a:latin typeface="微软雅黑" panose="020B0503020204020204" pitchFamily="34" charset="-122"/>
                <a:ea typeface="微软雅黑" panose="020B0503020204020204" pitchFamily="34" charset="-122"/>
              </a:rPr>
              <a:t>，时而</a:t>
            </a:r>
            <a:r>
              <a:rPr lang="zh-CN" altLang="en-US" b="1" dirty="0">
                <a:latin typeface="微软雅黑" panose="020B0503020204020204" pitchFamily="34" charset="-122"/>
                <a:ea typeface="微软雅黑" panose="020B0503020204020204" pitchFamily="34" charset="-122"/>
              </a:rPr>
              <a:t>低于价值</a:t>
            </a:r>
            <a:r>
              <a:rPr lang="zh-CN" altLang="en-US" dirty="0">
                <a:latin typeface="微软雅黑" panose="020B0503020204020204" pitchFamily="34" charset="-122"/>
                <a:ea typeface="微软雅黑" panose="020B0503020204020204" pitchFamily="34" charset="-122"/>
              </a:rPr>
              <a:t>，不停地围绕着价值</a:t>
            </a:r>
            <a:r>
              <a:rPr lang="zh-CN" altLang="en-US" b="1" dirty="0">
                <a:latin typeface="微软雅黑" panose="020B0503020204020204" pitchFamily="34" charset="-122"/>
                <a:ea typeface="微软雅黑" panose="020B0503020204020204" pitchFamily="34" charset="-122"/>
              </a:rPr>
              <a:t>上下摆动</a:t>
            </a:r>
            <a:r>
              <a:rPr lang="zh-CN" altLang="en-US" dirty="0">
                <a:latin typeface="微软雅黑" panose="020B0503020204020204" pitchFamily="34" charset="-122"/>
                <a:ea typeface="微软雅黑" panose="020B0503020204020204" pitchFamily="34" charset="-122"/>
              </a:rPr>
              <a:t>。 也正因为如此，商品的价格便经常与价值不相一致。</a:t>
            </a:r>
          </a:p>
        </p:txBody>
      </p:sp>
      <p:sp>
        <p:nvSpPr>
          <p:cNvPr id="7" name="文本框 6">
            <a:extLst>
              <a:ext uri="{FF2B5EF4-FFF2-40B4-BE49-F238E27FC236}">
                <a16:creationId xmlns:a16="http://schemas.microsoft.com/office/drawing/2014/main" xmlns="" id="{582CB302-E29A-4882-8895-95E795014D9B}"/>
              </a:ext>
            </a:extLst>
          </p:cNvPr>
          <p:cNvSpPr txBox="1"/>
          <p:nvPr/>
        </p:nvSpPr>
        <p:spPr>
          <a:xfrm>
            <a:off x="1551709" y="4939207"/>
            <a:ext cx="12192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供过于求</a:t>
            </a:r>
          </a:p>
        </p:txBody>
      </p:sp>
      <p:sp>
        <p:nvSpPr>
          <p:cNvPr id="8" name="文本框 7">
            <a:extLst>
              <a:ext uri="{FF2B5EF4-FFF2-40B4-BE49-F238E27FC236}">
                <a16:creationId xmlns:a16="http://schemas.microsoft.com/office/drawing/2014/main" xmlns="" id="{BFEE12C9-BF79-40A4-AAA8-50208AC00CC0}"/>
              </a:ext>
            </a:extLst>
          </p:cNvPr>
          <p:cNvSpPr txBox="1"/>
          <p:nvPr/>
        </p:nvSpPr>
        <p:spPr>
          <a:xfrm>
            <a:off x="8659092" y="4939207"/>
            <a:ext cx="1182255"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供不应求</a:t>
            </a:r>
          </a:p>
        </p:txBody>
      </p:sp>
      <p:cxnSp>
        <p:nvCxnSpPr>
          <p:cNvPr id="3" name="直接箭头连接符 2">
            <a:extLst>
              <a:ext uri="{FF2B5EF4-FFF2-40B4-BE49-F238E27FC236}">
                <a16:creationId xmlns:a16="http://schemas.microsoft.com/office/drawing/2014/main" xmlns="" id="{2087675D-6035-45EC-B79C-CB9C0A1FC539}"/>
              </a:ext>
            </a:extLst>
          </p:cNvPr>
          <p:cNvCxnSpPr/>
          <p:nvPr/>
        </p:nvCxnSpPr>
        <p:spPr>
          <a:xfrm>
            <a:off x="4211782" y="2011759"/>
            <a:ext cx="2789382" cy="0"/>
          </a:xfrm>
          <a:prstGeom prst="straightConnector1">
            <a:avLst/>
          </a:prstGeom>
          <a:ln w="1587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B0FEF8DA-B2A4-4BD6-9EB5-9F4AC4941771}"/>
              </a:ext>
            </a:extLst>
          </p:cNvPr>
          <p:cNvSpPr txBox="1"/>
          <p:nvPr/>
        </p:nvSpPr>
        <p:spPr>
          <a:xfrm>
            <a:off x="3959157" y="499659"/>
            <a:ext cx="3394954" cy="52322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价值规律的调节作用</a:t>
            </a:r>
          </a:p>
        </p:txBody>
      </p:sp>
    </p:spTree>
    <p:extLst>
      <p:ext uri="{BB962C8B-B14F-4D97-AF65-F5344CB8AC3E}">
        <p14:creationId xmlns:p14="http://schemas.microsoft.com/office/powerpoint/2010/main" val="300121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25ECE8-0EA5-4E54-AAD2-5DF3D35075A7}"/>
              </a:ext>
            </a:extLst>
          </p:cNvPr>
          <p:cNvSpPr>
            <a:spLocks noGrp="1"/>
          </p:cNvSpPr>
          <p:nvPr>
            <p:ph type="title"/>
          </p:nvPr>
        </p:nvSpPr>
        <p:spPr>
          <a:xfrm>
            <a:off x="504960" y="455287"/>
            <a:ext cx="4015091" cy="1151965"/>
          </a:xfrm>
        </p:spPr>
        <p:txBody>
          <a:bodyPr/>
          <a:lstStyle/>
          <a:p>
            <a:r>
              <a:rPr lang="zh-CN" altLang="en-US" b="1" dirty="0">
                <a:latin typeface="微软雅黑" panose="020B0503020204020204" pitchFamily="34" charset="-122"/>
                <a:ea typeface="微软雅黑" panose="020B0503020204020204" pitchFamily="34" charset="-122"/>
              </a:rPr>
              <a:t>商品拜物教</a:t>
            </a:r>
          </a:p>
        </p:txBody>
      </p:sp>
      <p:sp>
        <p:nvSpPr>
          <p:cNvPr id="8" name="文本框 7">
            <a:extLst>
              <a:ext uri="{FF2B5EF4-FFF2-40B4-BE49-F238E27FC236}">
                <a16:creationId xmlns:a16="http://schemas.microsoft.com/office/drawing/2014/main" xmlns="" id="{469A86A2-A26C-4D12-8A5E-EB7546154150}"/>
              </a:ext>
            </a:extLst>
          </p:cNvPr>
          <p:cNvSpPr txBox="1"/>
          <p:nvPr/>
        </p:nvSpPr>
        <p:spPr>
          <a:xfrm>
            <a:off x="389106" y="1579675"/>
            <a:ext cx="5171373" cy="1477328"/>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劳动产品之间的价值关系，本来是人们自己的社会关系，即人和人之间的生产关系。但是在商品生产者看来，这种生产关系却成了物和物之间的关系，乃至物对人的统治关系。这种情况，很象人们在宗教迷信方面的偶像崇拜。</a:t>
            </a:r>
          </a:p>
        </p:txBody>
      </p:sp>
      <p:sp>
        <p:nvSpPr>
          <p:cNvPr id="9" name="文本框 8">
            <a:extLst>
              <a:ext uri="{FF2B5EF4-FFF2-40B4-BE49-F238E27FC236}">
                <a16:creationId xmlns:a16="http://schemas.microsoft.com/office/drawing/2014/main" xmlns="" id="{05CBF800-8ACE-4B2B-BF57-19FC9386A063}"/>
              </a:ext>
            </a:extLst>
          </p:cNvPr>
          <p:cNvSpPr txBox="1"/>
          <p:nvPr/>
        </p:nvSpPr>
        <p:spPr>
          <a:xfrm>
            <a:off x="5797684" y="3658868"/>
            <a:ext cx="5447489" cy="1477328"/>
          </a:xfrm>
          <a:prstGeom prst="rect">
            <a:avLst/>
          </a:prstGeom>
          <a:noFill/>
        </p:spPr>
        <p:txBody>
          <a:bodyPr wrap="square" rtlCol="0">
            <a:spAutoFit/>
          </a:bodyPr>
          <a:lstStyle/>
          <a:p>
            <a:pPr indent="457200"/>
            <a:r>
              <a:rPr lang="zh-CN" altLang="en-US" dirty="0">
                <a:latin typeface="微软雅黑" panose="020B0503020204020204" pitchFamily="34" charset="-122"/>
                <a:ea typeface="微软雅黑" panose="020B0503020204020204" pitchFamily="34" charset="-122"/>
              </a:rPr>
              <a:t>商品的价值，本质是一般人类劳动的凝结；商品的价值量，本质是社会必要劳动时间；商品的交换本质是人类劳动的交换。</a:t>
            </a:r>
            <a:endParaRPr lang="en-US" altLang="zh-CN" dirty="0">
              <a:latin typeface="微软雅黑" panose="020B0503020204020204" pitchFamily="34" charset="-122"/>
              <a:ea typeface="微软雅黑" panose="020B0503020204020204" pitchFamily="34" charset="-122"/>
            </a:endParaRPr>
          </a:p>
          <a:p>
            <a:pPr indent="457200"/>
            <a:r>
              <a:rPr lang="zh-CN" altLang="en-US" dirty="0">
                <a:latin typeface="微软雅黑" panose="020B0503020204020204" pitchFamily="34" charset="-122"/>
                <a:ea typeface="微软雅黑" panose="020B0503020204020204" pitchFamily="34" charset="-122"/>
              </a:rPr>
              <a:t>商品不是物，商品是物的外表掩盖下的人与人之间的社会关系。</a:t>
            </a:r>
            <a:endParaRPr lang="en-US" altLang="zh-CN"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xmlns="" id="{0BD12AE9-76D5-460C-AE43-62CC121B412F}"/>
              </a:ext>
            </a:extLst>
          </p:cNvPr>
          <p:cNvPicPr>
            <a:picLocks noChangeAspect="1"/>
          </p:cNvPicPr>
          <p:nvPr/>
        </p:nvPicPr>
        <p:blipFill>
          <a:blip r:embed="rId2"/>
          <a:stretch>
            <a:fillRect/>
          </a:stretch>
        </p:blipFill>
        <p:spPr>
          <a:xfrm>
            <a:off x="1274322" y="3029425"/>
            <a:ext cx="2906475" cy="2736214"/>
          </a:xfrm>
          <a:prstGeom prst="rect">
            <a:avLst/>
          </a:prstGeom>
        </p:spPr>
      </p:pic>
      <p:pic>
        <p:nvPicPr>
          <p:cNvPr id="13" name="图片 12">
            <a:extLst>
              <a:ext uri="{FF2B5EF4-FFF2-40B4-BE49-F238E27FC236}">
                <a16:creationId xmlns:a16="http://schemas.microsoft.com/office/drawing/2014/main" xmlns="" id="{7D1D4196-6B55-40D2-90B3-700EABFBD2F3}"/>
              </a:ext>
            </a:extLst>
          </p:cNvPr>
          <p:cNvPicPr>
            <a:picLocks noChangeAspect="1"/>
          </p:cNvPicPr>
          <p:nvPr/>
        </p:nvPicPr>
        <p:blipFill>
          <a:blip r:embed="rId3"/>
          <a:stretch>
            <a:fillRect/>
          </a:stretch>
        </p:blipFill>
        <p:spPr>
          <a:xfrm>
            <a:off x="7535764" y="1031269"/>
            <a:ext cx="2546238" cy="2324478"/>
          </a:xfrm>
          <a:prstGeom prst="rect">
            <a:avLst/>
          </a:prstGeom>
        </p:spPr>
      </p:pic>
    </p:spTree>
    <p:extLst>
      <p:ext uri="{BB962C8B-B14F-4D97-AF65-F5344CB8AC3E}">
        <p14:creationId xmlns:p14="http://schemas.microsoft.com/office/powerpoint/2010/main" val="148642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C5F1A-476C-4068-AA28-95912DB7569B}"/>
              </a:ext>
            </a:extLst>
          </p:cNvPr>
          <p:cNvSpPr>
            <a:spLocks noGrp="1"/>
          </p:cNvSpPr>
          <p:nvPr>
            <p:ph type="title"/>
          </p:nvPr>
        </p:nvSpPr>
        <p:spPr/>
        <p:txBody>
          <a:bodyPr>
            <a:normAutofit fontScale="90000"/>
          </a:bodyPr>
          <a:lstStyle/>
          <a:p>
            <a:r>
              <a:rPr lang="zh-CN" altLang="en-US" b="1" dirty="0">
                <a:latin typeface="微软雅黑" panose="020B0503020204020204" pitchFamily="34" charset="-122"/>
                <a:ea typeface="微软雅黑" panose="020B0503020204020204" pitchFamily="34" charset="-122"/>
              </a:rPr>
              <a:t>对资产阶级经济学流派展开全面批判</a:t>
            </a:r>
          </a:p>
        </p:txBody>
      </p:sp>
      <p:sp>
        <p:nvSpPr>
          <p:cNvPr id="3" name="文本框 2">
            <a:extLst>
              <a:ext uri="{FF2B5EF4-FFF2-40B4-BE49-F238E27FC236}">
                <a16:creationId xmlns:a16="http://schemas.microsoft.com/office/drawing/2014/main" xmlns="" id="{0894F4B7-8118-4714-9445-644CC373694D}"/>
              </a:ext>
            </a:extLst>
          </p:cNvPr>
          <p:cNvSpPr txBox="1"/>
          <p:nvPr/>
        </p:nvSpPr>
        <p:spPr>
          <a:xfrm>
            <a:off x="685801" y="1570999"/>
            <a:ext cx="2339102" cy="3732625"/>
          </a:xfrm>
          <a:prstGeom prst="rect">
            <a:avLst/>
          </a:prstGeom>
          <a:noFill/>
        </p:spPr>
        <p:txBody>
          <a:bodyPr wrap="none" rtlCol="0">
            <a:spAutoFit/>
          </a:bodyPr>
          <a:lstStyle/>
          <a:p>
            <a:pPr marL="342900" indent="-342900">
              <a:lnSpc>
                <a:spcPct val="30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供求论</a:t>
            </a:r>
            <a:endParaRPr lang="en-US" altLang="zh-CN" sz="2800" b="1" dirty="0">
              <a:latin typeface="微软雅黑" panose="020B0503020204020204" pitchFamily="34" charset="-122"/>
              <a:ea typeface="微软雅黑" panose="020B0503020204020204" pitchFamily="34" charset="-122"/>
            </a:endParaRPr>
          </a:p>
          <a:p>
            <a:pPr marL="342900" indent="-342900">
              <a:lnSpc>
                <a:spcPct val="30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生产费用论</a:t>
            </a:r>
            <a:endParaRPr lang="en-US" altLang="zh-CN" sz="2800" b="1" dirty="0">
              <a:latin typeface="微软雅黑" panose="020B0503020204020204" pitchFamily="34" charset="-122"/>
              <a:ea typeface="微软雅黑" panose="020B0503020204020204" pitchFamily="34" charset="-122"/>
            </a:endParaRPr>
          </a:p>
          <a:p>
            <a:pPr marL="342900" indent="-342900">
              <a:lnSpc>
                <a:spcPct val="30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边际效用论</a:t>
            </a:r>
            <a:endParaRPr lang="en-US" altLang="zh-CN" sz="28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A0A3324F-C027-4EE8-A17E-2F293AE2F5E0}"/>
              </a:ext>
            </a:extLst>
          </p:cNvPr>
          <p:cNvSpPr txBox="1"/>
          <p:nvPr/>
        </p:nvSpPr>
        <p:spPr>
          <a:xfrm>
            <a:off x="3292296" y="1999547"/>
            <a:ext cx="7790387" cy="923330"/>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商品无所谓内在价值，它的价值只是由商品市场上的供给和</a:t>
            </a:r>
            <a:r>
              <a:rPr lang="zh-CN" altLang="en-US" dirty="0" smtClean="0">
                <a:latin typeface="微软雅黑" panose="020B0503020204020204" pitchFamily="34" charset="-122"/>
                <a:ea typeface="微软雅黑" panose="020B0503020204020204" pitchFamily="34" charset="-122"/>
              </a:rPr>
              <a:t>需求的状况</a:t>
            </a:r>
            <a:r>
              <a:rPr lang="zh-CN" altLang="en-US" dirty="0">
                <a:latin typeface="微软雅黑" panose="020B0503020204020204" pitchFamily="34" charset="-122"/>
                <a:ea typeface="微软雅黑" panose="020B0503020204020204" pitchFamily="34" charset="-122"/>
              </a:rPr>
              <a:t>来决定的。市场上对某种商品的需求越是超过供给，这种商品的价值便越大；反之则越小。</a:t>
            </a:r>
          </a:p>
        </p:txBody>
      </p:sp>
      <p:sp>
        <p:nvSpPr>
          <p:cNvPr id="7" name="文本框 6">
            <a:extLst>
              <a:ext uri="{FF2B5EF4-FFF2-40B4-BE49-F238E27FC236}">
                <a16:creationId xmlns:a16="http://schemas.microsoft.com/office/drawing/2014/main" xmlns="" id="{045E41B3-11FE-422C-8260-FF79448F1C3E}"/>
              </a:ext>
            </a:extLst>
          </p:cNvPr>
          <p:cNvSpPr txBox="1"/>
          <p:nvPr/>
        </p:nvSpPr>
        <p:spPr>
          <a:xfrm>
            <a:off x="3292295" y="3255272"/>
            <a:ext cx="7790389" cy="923330"/>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商品的价值是劳动、资本和自然力</a:t>
            </a:r>
            <a:r>
              <a:rPr lang="zh-CN" altLang="en-US" dirty="0" smtClean="0">
                <a:latin typeface="微软雅黑" panose="020B0503020204020204" pitchFamily="34" charset="-122"/>
                <a:ea typeface="微软雅黑" panose="020B0503020204020204" pitchFamily="34" charset="-122"/>
              </a:rPr>
              <a:t>共同协作</a:t>
            </a:r>
            <a:r>
              <a:rPr lang="zh-CN" altLang="en-US" dirty="0">
                <a:latin typeface="微软雅黑" panose="020B0503020204020204" pitchFamily="34" charset="-122"/>
                <a:ea typeface="微软雅黑" panose="020B0503020204020204" pitchFamily="34" charset="-122"/>
              </a:rPr>
              <a:t>的结果。在使用劳动、资本和自然力时，分别支出了</a:t>
            </a:r>
            <a:r>
              <a:rPr lang="zh-CN" altLang="en-US" dirty="0" smtClean="0">
                <a:latin typeface="微软雅黑" panose="020B0503020204020204" pitchFamily="34" charset="-122"/>
                <a:ea typeface="微软雅黑" panose="020B0503020204020204" pitchFamily="34" charset="-122"/>
              </a:rPr>
              <a:t>一定的</a:t>
            </a:r>
            <a:r>
              <a:rPr lang="zh-CN" altLang="en-US" dirty="0">
                <a:latin typeface="微软雅黑" panose="020B0503020204020204" pitchFamily="34" charset="-122"/>
                <a:ea typeface="微软雅黑" panose="020B0503020204020204" pitchFamily="34" charset="-122"/>
              </a:rPr>
              <a:t>代价，即工资、利息和地租，这三者构成生产费用。商品</a:t>
            </a:r>
            <a:r>
              <a:rPr lang="zh-CN" altLang="en-US" dirty="0" smtClean="0">
                <a:latin typeface="微软雅黑" panose="020B0503020204020204" pitchFamily="34" charset="-122"/>
                <a:ea typeface="微软雅黑" panose="020B0503020204020204" pitchFamily="34" charset="-122"/>
              </a:rPr>
              <a:t>的价值</a:t>
            </a:r>
            <a:r>
              <a:rPr lang="zh-CN" altLang="en-US" dirty="0">
                <a:latin typeface="微软雅黑" panose="020B0503020204020204" pitchFamily="34" charset="-122"/>
                <a:ea typeface="微软雅黑" panose="020B0503020204020204" pitchFamily="34" charset="-122"/>
              </a:rPr>
              <a:t>就是由生产费用来决定的。 </a:t>
            </a:r>
          </a:p>
        </p:txBody>
      </p:sp>
      <p:sp>
        <p:nvSpPr>
          <p:cNvPr id="9" name="文本框 8">
            <a:extLst>
              <a:ext uri="{FF2B5EF4-FFF2-40B4-BE49-F238E27FC236}">
                <a16:creationId xmlns:a16="http://schemas.microsoft.com/office/drawing/2014/main" xmlns="" id="{F719CA46-A4DD-4F8A-B938-BE02EF5D8EC2}"/>
              </a:ext>
            </a:extLst>
          </p:cNvPr>
          <p:cNvSpPr txBox="1"/>
          <p:nvPr/>
        </p:nvSpPr>
        <p:spPr>
          <a:xfrm>
            <a:off x="3292296" y="4465001"/>
            <a:ext cx="7475743" cy="1077218"/>
          </a:xfrm>
          <a:prstGeom prst="rect">
            <a:avLst/>
          </a:prstGeom>
          <a:noFill/>
        </p:spPr>
        <p:txBody>
          <a:bodyPr wrap="square">
            <a:spAutoFit/>
          </a:bodyPr>
          <a:lstStyle/>
          <a:p>
            <a:pPr indent="457200"/>
            <a:r>
              <a:rPr lang="zh-CN" altLang="en-US" sz="1600" dirty="0">
                <a:latin typeface="微软雅黑" panose="020B0503020204020204" pitchFamily="34" charset="-122"/>
                <a:ea typeface="微软雅黑" panose="020B0503020204020204" pitchFamily="34" charset="-122"/>
              </a:rPr>
              <a:t>在确定某种商品的价值时，必须到所谓效用递减规律。这个“规律”的实质是：物品的效用，对于具有一定欲望的某个消费者，会随着物品数量的增加而递减。 换句话说，某种物品的数量越多，则该物品用来满足最后欲望（边际欲望）的效用越低。所调边际效用就是物品满足最后欲望的能力。</a:t>
            </a:r>
          </a:p>
        </p:txBody>
      </p:sp>
    </p:spTree>
    <p:extLst>
      <p:ext uri="{BB962C8B-B14F-4D97-AF65-F5344CB8AC3E}">
        <p14:creationId xmlns:p14="http://schemas.microsoft.com/office/powerpoint/2010/main" val="103307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77A33896-A2A7-4510-8705-F7515154211F}"/>
              </a:ext>
            </a:extLst>
          </p:cNvPr>
          <p:cNvSpPr txBox="1"/>
          <p:nvPr/>
        </p:nvSpPr>
        <p:spPr>
          <a:xfrm>
            <a:off x="920236" y="588005"/>
            <a:ext cx="2339102" cy="4325095"/>
          </a:xfrm>
          <a:prstGeom prst="rect">
            <a:avLst/>
          </a:prstGeom>
          <a:noFill/>
        </p:spPr>
        <p:txBody>
          <a:bodyPr wrap="none" rtlCol="0">
            <a:spAutoFit/>
          </a:bodyPr>
          <a:lstStyle/>
          <a:p>
            <a:pPr marL="342900" indent="-342900">
              <a:lnSpc>
                <a:spcPct val="35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货币金属论</a:t>
            </a:r>
            <a:endParaRPr lang="en-US" altLang="zh-CN" sz="2800" b="1" dirty="0">
              <a:latin typeface="微软雅黑" panose="020B0503020204020204" pitchFamily="34" charset="-122"/>
              <a:ea typeface="微软雅黑" panose="020B0503020204020204" pitchFamily="34" charset="-122"/>
            </a:endParaRPr>
          </a:p>
          <a:p>
            <a:pPr marL="342900" indent="-342900">
              <a:lnSpc>
                <a:spcPct val="35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货币名目论</a:t>
            </a:r>
            <a:endParaRPr lang="en-US" altLang="zh-CN" sz="2800" b="1" dirty="0">
              <a:latin typeface="微软雅黑" panose="020B0503020204020204" pitchFamily="34" charset="-122"/>
              <a:ea typeface="微软雅黑" panose="020B0503020204020204" pitchFamily="34" charset="-122"/>
            </a:endParaRPr>
          </a:p>
          <a:p>
            <a:pPr marL="342900" indent="-342900">
              <a:lnSpc>
                <a:spcPct val="350000"/>
              </a:lnSpc>
              <a:buFont typeface="+mj-ea"/>
              <a:buAutoNum type="circleNumDbPlain"/>
            </a:pPr>
            <a:r>
              <a:rPr lang="zh-CN" altLang="en-US" sz="2800" b="1" dirty="0">
                <a:latin typeface="微软雅黑" panose="020B0503020204020204" pitchFamily="34" charset="-122"/>
                <a:ea typeface="微软雅黑" panose="020B0503020204020204" pitchFamily="34" charset="-122"/>
              </a:rPr>
              <a:t>货币数量论</a:t>
            </a:r>
            <a:endParaRPr lang="en-US" altLang="zh-CN" sz="28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EF50959B-D9AC-4298-B4CC-E72ED478745D}"/>
              </a:ext>
            </a:extLst>
          </p:cNvPr>
          <p:cNvSpPr txBox="1"/>
          <p:nvPr/>
        </p:nvSpPr>
        <p:spPr>
          <a:xfrm>
            <a:off x="3899042" y="1302593"/>
            <a:ext cx="6480214" cy="646331"/>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金属货币是唯一的财富，而金银天然就是货币。这是一种最典型的货币拜物教。</a:t>
            </a:r>
          </a:p>
        </p:txBody>
      </p:sp>
      <p:sp>
        <p:nvSpPr>
          <p:cNvPr id="7" name="文本框 6">
            <a:extLst>
              <a:ext uri="{FF2B5EF4-FFF2-40B4-BE49-F238E27FC236}">
                <a16:creationId xmlns:a16="http://schemas.microsoft.com/office/drawing/2014/main" xmlns="" id="{A6D95066-1563-4121-9CE3-813C00D68E2C}"/>
              </a:ext>
            </a:extLst>
          </p:cNvPr>
          <p:cNvSpPr txBox="1"/>
          <p:nvPr/>
        </p:nvSpPr>
        <p:spPr>
          <a:xfrm>
            <a:off x="3483782" y="2783804"/>
            <a:ext cx="7310736" cy="646331"/>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货币没有内在价值，只是一种价值符号，而它的购买力则是由国家来规定的。</a:t>
            </a:r>
          </a:p>
        </p:txBody>
      </p:sp>
      <p:sp>
        <p:nvSpPr>
          <p:cNvPr id="9" name="文本框 8">
            <a:extLst>
              <a:ext uri="{FF2B5EF4-FFF2-40B4-BE49-F238E27FC236}">
                <a16:creationId xmlns:a16="http://schemas.microsoft.com/office/drawing/2014/main" xmlns="" id="{BB7ED32D-D948-4DB7-B8C4-DC342B7E2B56}"/>
              </a:ext>
            </a:extLst>
          </p:cNvPr>
          <p:cNvSpPr txBox="1"/>
          <p:nvPr/>
        </p:nvSpPr>
        <p:spPr>
          <a:xfrm>
            <a:off x="3483782" y="4167031"/>
            <a:ext cx="7310735" cy="923330"/>
          </a:xfrm>
          <a:prstGeom prst="rect">
            <a:avLst/>
          </a:prstGeom>
          <a:noFill/>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商品的价格和货币的价值是由货币的数量决定的：商品价格与货币数量成正比例，货币的价值与货币的数量成反比例；流通中的货币愈多，商品的价格便愈高，货币的价值则愈小。</a:t>
            </a:r>
          </a:p>
        </p:txBody>
      </p:sp>
    </p:spTree>
    <p:extLst>
      <p:ext uri="{BB962C8B-B14F-4D97-AF65-F5344CB8AC3E}">
        <p14:creationId xmlns:p14="http://schemas.microsoft.com/office/powerpoint/2010/main" val="242605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284E08-E766-43BD-8BE8-B16747EBB93D}"/>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商品价值的二重性</a:t>
            </a:r>
          </a:p>
        </p:txBody>
      </p:sp>
      <p:sp>
        <p:nvSpPr>
          <p:cNvPr id="11" name="文本占位符 10">
            <a:extLst>
              <a:ext uri="{FF2B5EF4-FFF2-40B4-BE49-F238E27FC236}">
                <a16:creationId xmlns:a16="http://schemas.microsoft.com/office/drawing/2014/main" xmlns="" id="{C8DE2B0F-90AE-446E-8D06-747C373CC797}"/>
              </a:ext>
            </a:extLst>
          </p:cNvPr>
          <p:cNvSpPr>
            <a:spLocks noGrp="1"/>
          </p:cNvSpPr>
          <p:nvPr>
            <p:ph type="body" idx="1"/>
          </p:nvPr>
        </p:nvSpPr>
        <p:spPr>
          <a:xfrm>
            <a:off x="685800" y="2053736"/>
            <a:ext cx="2001982" cy="679994"/>
          </a:xfrm>
        </p:spPr>
        <p:txBody>
          <a:bodyPr/>
          <a:lstStyle/>
          <a:p>
            <a:r>
              <a:rPr lang="zh-CN" altLang="en-US" dirty="0">
                <a:latin typeface="微软雅黑" panose="020B0503020204020204" pitchFamily="34" charset="-122"/>
                <a:ea typeface="微软雅黑" panose="020B0503020204020204" pitchFamily="34" charset="-122"/>
              </a:rPr>
              <a:t>使用价值</a:t>
            </a:r>
          </a:p>
        </p:txBody>
      </p:sp>
      <p:graphicFrame>
        <p:nvGraphicFramePr>
          <p:cNvPr id="4" name="内容占位符 3">
            <a:extLst>
              <a:ext uri="{FF2B5EF4-FFF2-40B4-BE49-F238E27FC236}">
                <a16:creationId xmlns:a16="http://schemas.microsoft.com/office/drawing/2014/main" xmlns="" id="{379BA98C-F457-4CAA-9AD8-F6D0E4CD5E1F}"/>
              </a:ext>
            </a:extLst>
          </p:cNvPr>
          <p:cNvGraphicFramePr>
            <a:graphicFrameLocks noGrp="1"/>
          </p:cNvGraphicFramePr>
          <p:nvPr>
            <p:ph sz="quarter" idx="13"/>
            <p:extLst>
              <p:ext uri="{D42A27DB-BD31-4B8C-83A1-F6EECF244321}">
                <p14:modId xmlns:p14="http://schemas.microsoft.com/office/powerpoint/2010/main" val="51669864"/>
              </p:ext>
            </p:extLst>
          </p:nvPr>
        </p:nvGraphicFramePr>
        <p:xfrm>
          <a:off x="2253312" y="2832100"/>
          <a:ext cx="2267672"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占位符 11">
            <a:extLst>
              <a:ext uri="{FF2B5EF4-FFF2-40B4-BE49-F238E27FC236}">
                <a16:creationId xmlns:a16="http://schemas.microsoft.com/office/drawing/2014/main" xmlns="" id="{C3E55ADA-E062-4937-8144-59954BDF4B22}"/>
              </a:ext>
            </a:extLst>
          </p:cNvPr>
          <p:cNvSpPr>
            <a:spLocks noGrp="1"/>
          </p:cNvSpPr>
          <p:nvPr>
            <p:ph type="body" sz="quarter" idx="3"/>
          </p:nvPr>
        </p:nvSpPr>
        <p:spPr>
          <a:xfrm>
            <a:off x="9821486" y="2210510"/>
            <a:ext cx="988291" cy="523220"/>
          </a:xfrm>
        </p:spPr>
        <p:txBody>
          <a:bodyPr/>
          <a:lstStyle/>
          <a:p>
            <a:r>
              <a:rPr lang="zh-CN" altLang="en-US" dirty="0">
                <a:latin typeface="微软雅黑" panose="020B0503020204020204" pitchFamily="34" charset="-122"/>
                <a:ea typeface="微软雅黑" panose="020B0503020204020204" pitchFamily="34" charset="-122"/>
              </a:rPr>
              <a:t>价值</a:t>
            </a:r>
          </a:p>
        </p:txBody>
      </p:sp>
      <p:sp>
        <p:nvSpPr>
          <p:cNvPr id="14" name="文本框 13">
            <a:extLst>
              <a:ext uri="{FF2B5EF4-FFF2-40B4-BE49-F238E27FC236}">
                <a16:creationId xmlns:a16="http://schemas.microsoft.com/office/drawing/2014/main" xmlns="" id="{568A7CAC-044B-4439-AF18-72D82B108747}"/>
              </a:ext>
            </a:extLst>
          </p:cNvPr>
          <p:cNvSpPr txBox="1"/>
          <p:nvPr/>
        </p:nvSpPr>
        <p:spPr>
          <a:xfrm>
            <a:off x="239786" y="2862263"/>
            <a:ext cx="2013526"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斧头可以被用来砍树。这是因为它的</a:t>
            </a:r>
            <a:r>
              <a:rPr lang="zh-CN" altLang="en-US" b="1" dirty="0">
                <a:latin typeface="微软雅黑" panose="020B0503020204020204" pitchFamily="34" charset="-122"/>
                <a:ea typeface="微软雅黑" panose="020B0503020204020204" pitchFamily="34" charset="-122"/>
              </a:rPr>
              <a:t>物理、自然属性</a:t>
            </a:r>
            <a:r>
              <a:rPr lang="zh-CN" altLang="en-US" dirty="0">
                <a:latin typeface="微软雅黑" panose="020B0503020204020204" pitchFamily="34" charset="-122"/>
                <a:ea typeface="微软雅黑" panose="020B0503020204020204" pitchFamily="34" charset="-122"/>
              </a:rPr>
              <a:t>适合用来砍树。</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而这种属性，也形成了斧头的</a:t>
            </a:r>
            <a:r>
              <a:rPr lang="zh-CN" altLang="en-US" b="1" dirty="0">
                <a:latin typeface="微软雅黑" panose="020B0503020204020204" pitchFamily="34" charset="-122"/>
                <a:ea typeface="微软雅黑" panose="020B0503020204020204" pitchFamily="34" charset="-122"/>
              </a:rPr>
              <a:t>使用价值</a:t>
            </a:r>
            <a:r>
              <a:rPr lang="zh-CN" altLang="en-US" dirty="0">
                <a:latin typeface="微软雅黑" panose="020B0503020204020204" pitchFamily="34" charset="-122"/>
                <a:ea typeface="微软雅黑" panose="020B0503020204020204" pitchFamily="34" charset="-122"/>
              </a:rPr>
              <a:t>。</a:t>
            </a:r>
          </a:p>
        </p:txBody>
      </p:sp>
      <p:pic>
        <p:nvPicPr>
          <p:cNvPr id="2056" name="Picture 8" descr="斧头换绵羊 的图像结果">
            <a:extLst>
              <a:ext uri="{FF2B5EF4-FFF2-40B4-BE49-F238E27FC236}">
                <a16:creationId xmlns:a16="http://schemas.microsoft.com/office/drawing/2014/main" xmlns="" id="{9D2C0756-6421-4607-B38A-2544D884F81E}"/>
              </a:ext>
            </a:extLst>
          </p:cNvPr>
          <p:cNvPicPr>
            <a:picLocks noGrp="1" noChangeAspect="1" noChangeArrowheads="1"/>
          </p:cNvPicPr>
          <p:nvPr>
            <p:ph sz="quarter" idx="14"/>
          </p:nvPr>
        </p:nvPicPr>
        <p:blipFill>
          <a:blip r:embed="rId7">
            <a:extLst>
              <a:ext uri="{28A0092B-C50C-407E-A947-70E740481C1C}">
                <a14:useLocalDpi xmlns:a14="http://schemas.microsoft.com/office/drawing/2010/main" val="0"/>
              </a:ext>
            </a:extLst>
          </a:blip>
          <a:srcRect/>
          <a:stretch>
            <a:fillRect/>
          </a:stretch>
        </p:blipFill>
        <p:spPr bwMode="auto">
          <a:xfrm>
            <a:off x="5868486" y="2862264"/>
            <a:ext cx="3178821" cy="1783628"/>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xmlns="" id="{A1EDA036-F7F5-4DC8-ADC9-A5E04981E3F2}"/>
              </a:ext>
            </a:extLst>
          </p:cNvPr>
          <p:cNvSpPr txBox="1"/>
          <p:nvPr/>
        </p:nvSpPr>
        <p:spPr>
          <a:xfrm>
            <a:off x="9047307" y="2862263"/>
            <a:ext cx="2350366"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当然，斧头也可以被用来进行交换，这是因为斧头具有一种</a:t>
            </a:r>
            <a:r>
              <a:rPr lang="zh-CN" altLang="en-US" b="1" dirty="0">
                <a:latin typeface="微软雅黑" panose="020B0503020204020204" pitchFamily="34" charset="-122"/>
                <a:ea typeface="微软雅黑" panose="020B0503020204020204" pitchFamily="34" charset="-122"/>
              </a:rPr>
              <a:t>社会属性</a:t>
            </a:r>
            <a:r>
              <a:rPr lang="zh-CN" altLang="en-US" dirty="0">
                <a:latin typeface="微软雅黑" panose="020B0503020204020204" pitchFamily="34" charset="-122"/>
                <a:ea typeface="微软雅黑" panose="020B0503020204020204" pitchFamily="34" charset="-122"/>
              </a:rPr>
              <a:t>，能够被其他社会成员认同它具有价值。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这种属性，就形成了斧头的</a:t>
            </a:r>
            <a:r>
              <a:rPr lang="zh-CN" altLang="en-US" b="1" dirty="0">
                <a:latin typeface="微软雅黑" panose="020B0503020204020204" pitchFamily="34" charset="-122"/>
                <a:ea typeface="微软雅黑" panose="020B0503020204020204" pitchFamily="34" charset="-122"/>
              </a:rPr>
              <a:t>价值</a:t>
            </a:r>
            <a:r>
              <a:rPr lang="zh-CN" altLang="en-US" dirty="0">
                <a:latin typeface="微软雅黑" panose="020B0503020204020204" pitchFamily="34" charset="-122"/>
                <a:ea typeface="微软雅黑" panose="020B0503020204020204" pitchFamily="34" charset="-122"/>
              </a:rPr>
              <a:t>。</a:t>
            </a:r>
          </a:p>
        </p:txBody>
      </p:sp>
      <p:sp>
        <p:nvSpPr>
          <p:cNvPr id="16" name="箭头: 上弧形 15">
            <a:extLst>
              <a:ext uri="{FF2B5EF4-FFF2-40B4-BE49-F238E27FC236}">
                <a16:creationId xmlns:a16="http://schemas.microsoft.com/office/drawing/2014/main" xmlns="" id="{172088C3-5227-4B15-AAF4-ED98E09806C1}"/>
              </a:ext>
            </a:extLst>
          </p:cNvPr>
          <p:cNvSpPr/>
          <p:nvPr/>
        </p:nvSpPr>
        <p:spPr>
          <a:xfrm>
            <a:off x="2950730" y="2053736"/>
            <a:ext cx="3819525" cy="6799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箭头: 上弧形 20">
            <a:extLst>
              <a:ext uri="{FF2B5EF4-FFF2-40B4-BE49-F238E27FC236}">
                <a16:creationId xmlns:a16="http://schemas.microsoft.com/office/drawing/2014/main" xmlns="" id="{17362420-EA91-4AF0-BC34-AC3A309DF329}"/>
              </a:ext>
            </a:extLst>
          </p:cNvPr>
          <p:cNvSpPr/>
          <p:nvPr/>
        </p:nvSpPr>
        <p:spPr>
          <a:xfrm rot="10800000">
            <a:off x="2964620" y="4961795"/>
            <a:ext cx="3819525" cy="679994"/>
          </a:xfrm>
          <a:prstGeom prst="curved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a:extLst>
              <a:ext uri="{FF2B5EF4-FFF2-40B4-BE49-F238E27FC236}">
                <a16:creationId xmlns:a16="http://schemas.microsoft.com/office/drawing/2014/main" xmlns="" id="{B969C48B-A01A-4C73-BE96-5E92AEBC819A}"/>
              </a:ext>
            </a:extLst>
          </p:cNvPr>
          <p:cNvSpPr/>
          <p:nvPr/>
        </p:nvSpPr>
        <p:spPr>
          <a:xfrm>
            <a:off x="6233159" y="1733177"/>
            <a:ext cx="3407441" cy="523220"/>
          </a:xfrm>
          <a:prstGeom prst="rect">
            <a:avLst/>
          </a:prstGeom>
          <a:noFill/>
        </p:spPr>
        <p:txBody>
          <a:bodyPr wrap="square" lIns="91440" tIns="45720" rIns="91440" bIns="45720">
            <a:spAutoFit/>
          </a:bodyPr>
          <a:lstStyle/>
          <a:p>
            <a:pPr algn="ctr"/>
            <a:r>
              <a:rPr lang="zh-CN" altLang="en-US" sz="2800" b="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矛盾统一的两个价值</a:t>
            </a:r>
          </a:p>
        </p:txBody>
      </p:sp>
    </p:spTree>
    <p:extLst>
      <p:ext uri="{BB962C8B-B14F-4D97-AF65-F5344CB8AC3E}">
        <p14:creationId xmlns:p14="http://schemas.microsoft.com/office/powerpoint/2010/main" val="209978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F71CA3-901D-4170-8FFE-25243278D12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商品生产的劳动也具有二重性</a:t>
            </a:r>
          </a:p>
        </p:txBody>
      </p:sp>
      <p:sp>
        <p:nvSpPr>
          <p:cNvPr id="3" name="文本占位符 2">
            <a:extLst>
              <a:ext uri="{FF2B5EF4-FFF2-40B4-BE49-F238E27FC236}">
                <a16:creationId xmlns:a16="http://schemas.microsoft.com/office/drawing/2014/main" xmlns="" id="{73C844B8-1AA6-47E6-9F38-FF8A71694F32}"/>
              </a:ext>
            </a:extLst>
          </p:cNvPr>
          <p:cNvSpPr>
            <a:spLocks noGrp="1"/>
          </p:cNvSpPr>
          <p:nvPr>
            <p:ph type="body" idx="1"/>
          </p:nvPr>
        </p:nvSpPr>
        <p:spPr>
          <a:xfrm>
            <a:off x="918356" y="2063396"/>
            <a:ext cx="4272480" cy="679994"/>
          </a:xfrm>
        </p:spPr>
        <p:txBody>
          <a:bodyPr/>
          <a:lstStyle/>
          <a:p>
            <a:r>
              <a:rPr lang="zh-CN" altLang="en-US" dirty="0">
                <a:latin typeface="微软雅黑" panose="020B0503020204020204" pitchFamily="34" charset="-122"/>
                <a:ea typeface="微软雅黑" panose="020B0503020204020204" pitchFamily="34" charset="-122"/>
              </a:rPr>
              <a:t>具体劳动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生产使用价值</a:t>
            </a:r>
          </a:p>
        </p:txBody>
      </p:sp>
      <p:sp>
        <p:nvSpPr>
          <p:cNvPr id="5" name="文本占位符 4">
            <a:extLst>
              <a:ext uri="{FF2B5EF4-FFF2-40B4-BE49-F238E27FC236}">
                <a16:creationId xmlns:a16="http://schemas.microsoft.com/office/drawing/2014/main" xmlns="" id="{41EAE790-CCD6-4B87-95CE-1A17ED45FD7E}"/>
              </a:ext>
            </a:extLst>
          </p:cNvPr>
          <p:cNvSpPr>
            <a:spLocks noGrp="1"/>
          </p:cNvSpPr>
          <p:nvPr>
            <p:ph type="body" sz="quarter" idx="3"/>
          </p:nvPr>
        </p:nvSpPr>
        <p:spPr/>
        <p:txBody>
          <a:bodyPr/>
          <a:lstStyle/>
          <a:p>
            <a:r>
              <a:rPr lang="zh-CN" altLang="en-US" dirty="0">
                <a:latin typeface="微软雅黑" panose="020B0503020204020204" pitchFamily="34" charset="-122"/>
                <a:ea typeface="微软雅黑" panose="020B0503020204020204" pitchFamily="34" charset="-122"/>
              </a:rPr>
              <a:t>抽象劳动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生产价值</a:t>
            </a:r>
          </a:p>
        </p:txBody>
      </p:sp>
      <p:graphicFrame>
        <p:nvGraphicFramePr>
          <p:cNvPr id="15" name="内容占位符 14">
            <a:extLst>
              <a:ext uri="{FF2B5EF4-FFF2-40B4-BE49-F238E27FC236}">
                <a16:creationId xmlns:a16="http://schemas.microsoft.com/office/drawing/2014/main" xmlns="" id="{0B78A76B-EF14-47B4-844F-69CDB8A547FB}"/>
              </a:ext>
            </a:extLst>
          </p:cNvPr>
          <p:cNvGraphicFramePr>
            <a:graphicFrameLocks noGrp="1"/>
          </p:cNvGraphicFramePr>
          <p:nvPr>
            <p:ph sz="quarter" idx="13"/>
            <p:extLst>
              <p:ext uri="{D42A27DB-BD31-4B8C-83A1-F6EECF244321}">
                <p14:modId xmlns:p14="http://schemas.microsoft.com/office/powerpoint/2010/main" val="3054143683"/>
              </p:ext>
            </p:extLst>
          </p:nvPr>
        </p:nvGraphicFramePr>
        <p:xfrm>
          <a:off x="685800" y="2862263"/>
          <a:ext cx="5087938" cy="251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a:extLst>
              <a:ext uri="{FF2B5EF4-FFF2-40B4-BE49-F238E27FC236}">
                <a16:creationId xmlns:a16="http://schemas.microsoft.com/office/drawing/2014/main" xmlns="" id="{15F94721-7E23-4433-9921-87BCF7C79292}"/>
              </a:ext>
            </a:extLst>
          </p:cNvPr>
          <p:cNvSpPr txBox="1"/>
          <p:nvPr/>
        </p:nvSpPr>
        <p:spPr>
          <a:xfrm>
            <a:off x="1874982" y="3392381"/>
            <a:ext cx="234551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生产斧头的具体劳动</a:t>
            </a:r>
          </a:p>
        </p:txBody>
      </p:sp>
      <p:sp>
        <p:nvSpPr>
          <p:cNvPr id="17" name="文本框 16">
            <a:extLst>
              <a:ext uri="{FF2B5EF4-FFF2-40B4-BE49-F238E27FC236}">
                <a16:creationId xmlns:a16="http://schemas.microsoft.com/office/drawing/2014/main" xmlns="" id="{FAFCF753-652E-4F30-A33C-F3397E0AC3B5}"/>
              </a:ext>
            </a:extLst>
          </p:cNvPr>
          <p:cNvSpPr txBox="1"/>
          <p:nvPr/>
        </p:nvSpPr>
        <p:spPr>
          <a:xfrm>
            <a:off x="1066539" y="4456870"/>
            <a:ext cx="39624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只有斧头才是这样一个过程，而并非所有商品生产都是这样的劳动过程。</a:t>
            </a:r>
          </a:p>
        </p:txBody>
      </p:sp>
      <p:pic>
        <p:nvPicPr>
          <p:cNvPr id="3074" name="Picture 2" descr="查看源图像">
            <a:extLst>
              <a:ext uri="{FF2B5EF4-FFF2-40B4-BE49-F238E27FC236}">
                <a16:creationId xmlns:a16="http://schemas.microsoft.com/office/drawing/2014/main" xmlns="" id="{CBECF667-B6F6-4D21-BE06-341F3564B2D9}"/>
              </a:ext>
            </a:extLst>
          </p:cNvPr>
          <p:cNvPicPr>
            <a:picLocks noGrp="1" noChangeAspect="1" noChangeArrowheads="1"/>
          </p:cNvPicPr>
          <p:nvPr>
            <p:ph sz="quarter" idx="14"/>
          </p:nvPr>
        </p:nvPicPr>
        <p:blipFill>
          <a:blip r:embed="rId7">
            <a:extLst>
              <a:ext uri="{28A0092B-C50C-407E-A947-70E740481C1C}">
                <a14:useLocalDpi xmlns:a14="http://schemas.microsoft.com/office/drawing/2010/main" val="0"/>
              </a:ext>
            </a:extLst>
          </a:blip>
          <a:srcRect/>
          <a:stretch>
            <a:fillRect/>
          </a:stretch>
        </p:blipFill>
        <p:spPr bwMode="auto">
          <a:xfrm>
            <a:off x="6218121" y="2858105"/>
            <a:ext cx="1457297" cy="14572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查看源图像">
            <a:extLst>
              <a:ext uri="{FF2B5EF4-FFF2-40B4-BE49-F238E27FC236}">
                <a16:creationId xmlns:a16="http://schemas.microsoft.com/office/drawing/2014/main" xmlns="" id="{4C7D09B2-F2AD-4015-ACB2-AFF4E4CE3E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84962" y="2811084"/>
            <a:ext cx="1450892" cy="1551338"/>
          </a:xfrm>
          <a:prstGeom prst="rect">
            <a:avLst/>
          </a:prstGeom>
          <a:noFill/>
          <a:extLst>
            <a:ext uri="{909E8E84-426E-40DD-AFC4-6F175D3DCCD1}">
              <a14:hiddenFill xmlns:a14="http://schemas.microsoft.com/office/drawing/2010/main">
                <a:solidFill>
                  <a:srgbClr val="FFFFFF"/>
                </a:solidFill>
              </a14:hiddenFill>
            </a:ext>
          </a:extLst>
        </p:spPr>
      </p:pic>
      <p:sp>
        <p:nvSpPr>
          <p:cNvPr id="20" name="箭头: 右 19">
            <a:extLst>
              <a:ext uri="{FF2B5EF4-FFF2-40B4-BE49-F238E27FC236}">
                <a16:creationId xmlns:a16="http://schemas.microsoft.com/office/drawing/2014/main" xmlns="" id="{B79D13CA-784B-4A27-8C13-FF9740B9977C}"/>
              </a:ext>
            </a:extLst>
          </p:cNvPr>
          <p:cNvSpPr/>
          <p:nvPr/>
        </p:nvSpPr>
        <p:spPr>
          <a:xfrm>
            <a:off x="7846089" y="3379978"/>
            <a:ext cx="1457297" cy="381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xmlns="" id="{E60C457C-FAE2-4BB9-AD3E-E638BCB3C638}"/>
              </a:ext>
            </a:extLst>
          </p:cNvPr>
          <p:cNvSpPr txBox="1"/>
          <p:nvPr/>
        </p:nvSpPr>
        <p:spPr>
          <a:xfrm>
            <a:off x="6251791" y="4398301"/>
            <a:ext cx="4645891"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每一种劳动都必然造成精力或脑力的消费，我们把它叫做劳动力的消费。每种劳动都存在这种消费，所以这种消费就是一般人类劳动的耗费。</a:t>
            </a:r>
          </a:p>
        </p:txBody>
      </p:sp>
      <p:sp>
        <p:nvSpPr>
          <p:cNvPr id="22" name="文本框 21">
            <a:extLst>
              <a:ext uri="{FF2B5EF4-FFF2-40B4-BE49-F238E27FC236}">
                <a16:creationId xmlns:a16="http://schemas.microsoft.com/office/drawing/2014/main" xmlns="" id="{CEA03F90-D480-44F0-98E4-43C557C216D4}"/>
              </a:ext>
            </a:extLst>
          </p:cNvPr>
          <p:cNvSpPr txBox="1"/>
          <p:nvPr/>
        </p:nvSpPr>
        <p:spPr>
          <a:xfrm>
            <a:off x="7776077" y="3130446"/>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劳动力消耗</a:t>
            </a:r>
          </a:p>
        </p:txBody>
      </p:sp>
    </p:spTree>
    <p:extLst>
      <p:ext uri="{BB962C8B-B14F-4D97-AF65-F5344CB8AC3E}">
        <p14:creationId xmlns:p14="http://schemas.microsoft.com/office/powerpoint/2010/main" val="425306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A2CB3C-7389-4C7C-A932-06976DD61970}"/>
              </a:ext>
            </a:extLst>
          </p:cNvPr>
          <p:cNvSpPr>
            <a:spLocks noGrp="1"/>
          </p:cNvSpPr>
          <p:nvPr>
            <p:ph type="title"/>
          </p:nvPr>
        </p:nvSpPr>
        <p:spPr/>
        <p:txBody>
          <a:bodyPr>
            <a:normAutofit/>
          </a:bodyPr>
          <a:lstStyle/>
          <a:p>
            <a:r>
              <a:rPr lang="zh-CN" altLang="en-US" sz="4400" b="1" dirty="0">
                <a:latin typeface="微软雅黑" panose="020B0503020204020204" pitchFamily="34" charset="-122"/>
                <a:ea typeface="微软雅黑" panose="020B0503020204020204" pitchFamily="34" charset="-122"/>
              </a:rPr>
              <a:t>商品价值的量化</a:t>
            </a:r>
            <a:r>
              <a:rPr lang="en-US" altLang="zh-CN" sz="4400" b="1" dirty="0">
                <a:latin typeface="微软雅黑" panose="020B0503020204020204" pitchFamily="34" charset="-122"/>
                <a:ea typeface="微软雅黑" panose="020B0503020204020204" pitchFamily="34" charset="-122"/>
              </a:rPr>
              <a:t>——</a:t>
            </a:r>
            <a:r>
              <a:rPr lang="zh-CN" altLang="en-US" sz="4400" b="1" dirty="0">
                <a:latin typeface="微软雅黑" panose="020B0503020204020204" pitchFamily="34" charset="-122"/>
                <a:ea typeface="微软雅黑" panose="020B0503020204020204" pitchFamily="34" charset="-122"/>
              </a:rPr>
              <a:t>社会必要劳动时间</a:t>
            </a:r>
          </a:p>
        </p:txBody>
      </p:sp>
      <p:sp>
        <p:nvSpPr>
          <p:cNvPr id="7" name="文本框 6">
            <a:extLst>
              <a:ext uri="{FF2B5EF4-FFF2-40B4-BE49-F238E27FC236}">
                <a16:creationId xmlns:a16="http://schemas.microsoft.com/office/drawing/2014/main" xmlns="" id="{6769C605-8682-466D-B8DC-DC624E0C2C6C}"/>
              </a:ext>
            </a:extLst>
          </p:cNvPr>
          <p:cNvSpPr txBox="1"/>
          <p:nvPr/>
        </p:nvSpPr>
        <p:spPr>
          <a:xfrm>
            <a:off x="685801" y="3980873"/>
            <a:ext cx="384001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生产商品是一种社会性行为，而且生产商品的劳动可以量化商品的价值，商品的价值就表现为生产商品的</a:t>
            </a:r>
            <a:r>
              <a:rPr lang="zh-CN" altLang="en-US" b="1" dirty="0">
                <a:latin typeface="微软雅黑" panose="020B0503020204020204" pitchFamily="34" charset="-122"/>
                <a:ea typeface="微软雅黑" panose="020B0503020204020204" pitchFamily="34" charset="-122"/>
              </a:rPr>
              <a:t>社会必要劳动时间</a:t>
            </a:r>
            <a:r>
              <a:rPr lang="zh-CN" altLang="en-US"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pic>
        <p:nvPicPr>
          <p:cNvPr id="4098" name="Picture 2" descr="查看源图像">
            <a:extLst>
              <a:ext uri="{FF2B5EF4-FFF2-40B4-BE49-F238E27FC236}">
                <a16:creationId xmlns:a16="http://schemas.microsoft.com/office/drawing/2014/main" xmlns="" id="{15D33A31-6D06-42B5-BCD7-0699CF0E8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07" y="1676798"/>
            <a:ext cx="2215602" cy="223099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3FCE8B62-74AD-40F0-8420-A26ADA79461F}"/>
              </a:ext>
            </a:extLst>
          </p:cNvPr>
          <p:cNvSpPr txBox="1"/>
          <p:nvPr/>
        </p:nvSpPr>
        <p:spPr>
          <a:xfrm>
            <a:off x="6326908" y="4119372"/>
            <a:ext cx="3980873"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社会必要劳动时间不是生产具体某个产品的劳动时间，而是</a:t>
            </a:r>
            <a:r>
              <a:rPr lang="zh-CN" altLang="en-US" b="1" dirty="0">
                <a:latin typeface="微软雅黑" panose="020B0503020204020204" pitchFamily="34" charset="-122"/>
                <a:ea typeface="微软雅黑" panose="020B0503020204020204" pitchFamily="34" charset="-122"/>
              </a:rPr>
              <a:t>整个社会</a:t>
            </a:r>
            <a:r>
              <a:rPr lang="zh-CN" altLang="en-US" dirty="0">
                <a:latin typeface="微软雅黑" panose="020B0503020204020204" pitchFamily="34" charset="-122"/>
                <a:ea typeface="微软雅黑" panose="020B0503020204020204" pitchFamily="34" charset="-122"/>
              </a:rPr>
              <a:t>生产某种产品所耗费的</a:t>
            </a:r>
            <a:r>
              <a:rPr lang="zh-CN" altLang="en-US" b="1" dirty="0">
                <a:latin typeface="微软雅黑" panose="020B0503020204020204" pitchFamily="34" charset="-122"/>
                <a:ea typeface="微软雅黑" panose="020B0503020204020204" pitchFamily="34" charset="-122"/>
              </a:rPr>
              <a:t>平均劳动时间</a:t>
            </a:r>
            <a:r>
              <a:rPr lang="zh-CN" altLang="en-US" dirty="0">
                <a:latin typeface="微软雅黑" panose="020B0503020204020204" pitchFamily="34" charset="-122"/>
                <a:ea typeface="微软雅黑" panose="020B0503020204020204" pitchFamily="34" charset="-122"/>
              </a:rPr>
              <a:t>。</a:t>
            </a:r>
          </a:p>
        </p:txBody>
      </p:sp>
      <p:pic>
        <p:nvPicPr>
          <p:cNvPr id="4100" name="Picture 4" descr="生产 的图像结果">
            <a:extLst>
              <a:ext uri="{FF2B5EF4-FFF2-40B4-BE49-F238E27FC236}">
                <a16:creationId xmlns:a16="http://schemas.microsoft.com/office/drawing/2014/main" xmlns="" id="{76DC4270-38D6-4D69-AF77-DA5F8D377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630" y="1697818"/>
            <a:ext cx="3283428" cy="218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9C12F9-9133-4F78-8F08-2CC1A3CC6FEC}"/>
              </a:ext>
            </a:extLst>
          </p:cNvPr>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价值形态</a:t>
            </a:r>
            <a:endParaRPr lang="zh-CN" altLang="en-US" b="1" dirty="0"/>
          </a:p>
        </p:txBody>
      </p:sp>
      <p:sp>
        <p:nvSpPr>
          <p:cNvPr id="12" name="箭头: 下 11">
            <a:extLst>
              <a:ext uri="{FF2B5EF4-FFF2-40B4-BE49-F238E27FC236}">
                <a16:creationId xmlns:a16="http://schemas.microsoft.com/office/drawing/2014/main" xmlns="" id="{F66D0EE2-2719-445B-A2DC-9519A6CF5A76}"/>
              </a:ext>
            </a:extLst>
          </p:cNvPr>
          <p:cNvSpPr/>
          <p:nvPr/>
        </p:nvSpPr>
        <p:spPr>
          <a:xfrm rot="3090437">
            <a:off x="1475574" y="3760750"/>
            <a:ext cx="484632" cy="1206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xmlns="" id="{6D904844-67F8-4ECA-85C6-C791805F1433}"/>
              </a:ext>
            </a:extLst>
          </p:cNvPr>
          <p:cNvSpPr/>
          <p:nvPr/>
        </p:nvSpPr>
        <p:spPr>
          <a:xfrm rot="18747696">
            <a:off x="4919527" y="3760749"/>
            <a:ext cx="484632" cy="1206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84935370-5A88-4504-8260-D4C986E1E146}"/>
              </a:ext>
            </a:extLst>
          </p:cNvPr>
          <p:cNvSpPr txBox="1"/>
          <p:nvPr/>
        </p:nvSpPr>
        <p:spPr>
          <a:xfrm>
            <a:off x="577731" y="4930829"/>
            <a:ext cx="1569660"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相对价值形态</a:t>
            </a:r>
          </a:p>
        </p:txBody>
      </p:sp>
      <p:sp>
        <p:nvSpPr>
          <p:cNvPr id="15" name="文本框 14">
            <a:extLst>
              <a:ext uri="{FF2B5EF4-FFF2-40B4-BE49-F238E27FC236}">
                <a16:creationId xmlns:a16="http://schemas.microsoft.com/office/drawing/2014/main" xmlns="" id="{AC6FA8B4-6D1C-40BC-AD34-D2025EB69E03}"/>
              </a:ext>
            </a:extLst>
          </p:cNvPr>
          <p:cNvSpPr txBox="1"/>
          <p:nvPr/>
        </p:nvSpPr>
        <p:spPr>
          <a:xfrm>
            <a:off x="5216633" y="4930829"/>
            <a:ext cx="1107996" cy="369332"/>
          </a:xfrm>
          <a:prstGeom prst="rect">
            <a:avLst/>
          </a:prstGeom>
          <a:noFill/>
        </p:spPr>
        <p:txBody>
          <a:bodyPr wrap="non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等价形态</a:t>
            </a:r>
          </a:p>
        </p:txBody>
      </p:sp>
      <p:sp>
        <p:nvSpPr>
          <p:cNvPr id="16" name="文本框 15">
            <a:extLst>
              <a:ext uri="{FF2B5EF4-FFF2-40B4-BE49-F238E27FC236}">
                <a16:creationId xmlns:a16="http://schemas.microsoft.com/office/drawing/2014/main" xmlns="" id="{AC9689F0-9020-4BFF-B01D-08F23D802A85}"/>
              </a:ext>
            </a:extLst>
          </p:cNvPr>
          <p:cNvSpPr txBox="1"/>
          <p:nvPr/>
        </p:nvSpPr>
        <p:spPr>
          <a:xfrm>
            <a:off x="7140102" y="2074950"/>
            <a:ext cx="3550596" cy="313932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在次交换中，绵羊的价值通过斧头的使用价值来表现，因为绵羊的价值不能通过它本身表现，不然就会变成“</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只绵羊的价值是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只绵羊”这种同义反复。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所以这里绵羊需要相对斧头才能表现自己的价值，也就是说它取得了相对价值形态。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而斧头为了体现绵羊的价值，它充当了等价物，所以是等价形态。</a:t>
            </a:r>
          </a:p>
        </p:txBody>
      </p:sp>
      <p:pic>
        <p:nvPicPr>
          <p:cNvPr id="18" name="Picture 8" descr="斧头换绵羊 的图像结果">
            <a:extLst>
              <a:ext uri="{FF2B5EF4-FFF2-40B4-BE49-F238E27FC236}">
                <a16:creationId xmlns:a16="http://schemas.microsoft.com/office/drawing/2014/main" xmlns="" id="{93A3C8DA-4A50-45F8-97F7-248A07B17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90" y="1843940"/>
            <a:ext cx="3409710" cy="191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2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xmlns="" id="{1A6C25B1-A2DB-41CD-ACD5-817F74058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616" y="2878273"/>
            <a:ext cx="2816757" cy="1591340"/>
          </a:xfrm>
          <a:prstGeom prst="rect">
            <a:avLst/>
          </a:prstGeom>
        </p:spPr>
      </p:pic>
      <p:sp>
        <p:nvSpPr>
          <p:cNvPr id="2" name="标题 1">
            <a:extLst>
              <a:ext uri="{FF2B5EF4-FFF2-40B4-BE49-F238E27FC236}">
                <a16:creationId xmlns:a16="http://schemas.microsoft.com/office/drawing/2014/main" xmlns="" id="{DDFB170D-9466-47F7-A4D4-AAF2CD7F0AE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价值形态的发展</a:t>
            </a:r>
          </a:p>
        </p:txBody>
      </p:sp>
      <p:sp>
        <p:nvSpPr>
          <p:cNvPr id="4" name="文本框 3">
            <a:extLst>
              <a:ext uri="{FF2B5EF4-FFF2-40B4-BE49-F238E27FC236}">
                <a16:creationId xmlns:a16="http://schemas.microsoft.com/office/drawing/2014/main" xmlns="" id="{8947DEAF-63F9-4E23-9DB2-E681BD2F916E}"/>
              </a:ext>
            </a:extLst>
          </p:cNvPr>
          <p:cNvSpPr txBox="1"/>
          <p:nvPr/>
        </p:nvSpPr>
        <p:spPr>
          <a:xfrm>
            <a:off x="685801" y="2032000"/>
            <a:ext cx="341632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价值形态经过了三个阶段的发展</a:t>
            </a:r>
            <a:endParaRPr lang="en-US" altLang="zh-CN" dirty="0">
              <a:latin typeface="微软雅黑" panose="020B0503020204020204" pitchFamily="34" charset="-122"/>
              <a:ea typeface="微软雅黑" panose="020B0503020204020204" pitchFamily="34" charset="-122"/>
            </a:endParaRPr>
          </a:p>
        </p:txBody>
      </p:sp>
      <p:pic>
        <p:nvPicPr>
          <p:cNvPr id="5" name="Picture 8" descr="斧头换绵羊 的图像结果">
            <a:extLst>
              <a:ext uri="{FF2B5EF4-FFF2-40B4-BE49-F238E27FC236}">
                <a16:creationId xmlns:a16="http://schemas.microsoft.com/office/drawing/2014/main" xmlns="" id="{E2CAC9F5-47B4-47C2-8C42-4C5FC9B25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50" y="2876241"/>
            <a:ext cx="2816673" cy="158042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xmlns="" id="{8DFD18AF-FC57-4B63-BB65-E71C87C78DAC}"/>
              </a:ext>
            </a:extLst>
          </p:cNvPr>
          <p:cNvSpPr txBox="1"/>
          <p:nvPr/>
        </p:nvSpPr>
        <p:spPr>
          <a:xfrm>
            <a:off x="1197223" y="4519882"/>
            <a:ext cx="2031325" cy="461665"/>
          </a:xfrm>
          <a:prstGeom prst="rect">
            <a:avLst/>
          </a:prstGeom>
          <a:noFill/>
        </p:spPr>
        <p:txBody>
          <a:bodyPr wrap="non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简单价值形态</a:t>
            </a:r>
          </a:p>
        </p:txBody>
      </p:sp>
      <p:pic>
        <p:nvPicPr>
          <p:cNvPr id="5122" name="Picture 2" descr="查看源图像">
            <a:extLst>
              <a:ext uri="{FF2B5EF4-FFF2-40B4-BE49-F238E27FC236}">
                <a16:creationId xmlns:a16="http://schemas.microsoft.com/office/drawing/2014/main" xmlns="" id="{05C942D4-B9CE-46E9-8535-982C740D0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583" y="2865282"/>
            <a:ext cx="2816673" cy="159134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xmlns="" id="{B8CDA75E-E586-4D3A-8BD6-A0DF62ADD1FD}"/>
              </a:ext>
            </a:extLst>
          </p:cNvPr>
          <p:cNvSpPr txBox="1"/>
          <p:nvPr/>
        </p:nvSpPr>
        <p:spPr>
          <a:xfrm>
            <a:off x="5058049" y="4519883"/>
            <a:ext cx="2031325" cy="461665"/>
          </a:xfrm>
          <a:prstGeom prst="rect">
            <a:avLst/>
          </a:prstGeom>
          <a:noFill/>
        </p:spPr>
        <p:txBody>
          <a:bodyPr wrap="non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扩大价值形态</a:t>
            </a:r>
          </a:p>
        </p:txBody>
      </p:sp>
      <p:sp>
        <p:nvSpPr>
          <p:cNvPr id="10" name="文本框 9">
            <a:extLst>
              <a:ext uri="{FF2B5EF4-FFF2-40B4-BE49-F238E27FC236}">
                <a16:creationId xmlns:a16="http://schemas.microsoft.com/office/drawing/2014/main" xmlns="" id="{87899DE3-8B8E-4840-8B27-3BA1A42CAA97}"/>
              </a:ext>
            </a:extLst>
          </p:cNvPr>
          <p:cNvSpPr txBox="1"/>
          <p:nvPr/>
        </p:nvSpPr>
        <p:spPr>
          <a:xfrm>
            <a:off x="744917" y="2770201"/>
            <a:ext cx="1569660"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相对价值形态</a:t>
            </a:r>
          </a:p>
        </p:txBody>
      </p:sp>
      <p:sp>
        <p:nvSpPr>
          <p:cNvPr id="11" name="文本框 10">
            <a:extLst>
              <a:ext uri="{FF2B5EF4-FFF2-40B4-BE49-F238E27FC236}">
                <a16:creationId xmlns:a16="http://schemas.microsoft.com/office/drawing/2014/main" xmlns="" id="{1E1558B0-0394-44A7-A157-288B394AD110}"/>
              </a:ext>
            </a:extLst>
          </p:cNvPr>
          <p:cNvSpPr txBox="1"/>
          <p:nvPr/>
        </p:nvSpPr>
        <p:spPr>
          <a:xfrm>
            <a:off x="2522999" y="2774312"/>
            <a:ext cx="1107996"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等价形态</a:t>
            </a:r>
          </a:p>
        </p:txBody>
      </p:sp>
      <p:sp>
        <p:nvSpPr>
          <p:cNvPr id="12" name="文本框 11">
            <a:extLst>
              <a:ext uri="{FF2B5EF4-FFF2-40B4-BE49-F238E27FC236}">
                <a16:creationId xmlns:a16="http://schemas.microsoft.com/office/drawing/2014/main" xmlns="" id="{10BC5961-C00E-4D3E-9E16-0CF3C24C14CE}"/>
              </a:ext>
            </a:extLst>
          </p:cNvPr>
          <p:cNvSpPr txBox="1"/>
          <p:nvPr/>
        </p:nvSpPr>
        <p:spPr>
          <a:xfrm>
            <a:off x="3926630" y="3202013"/>
            <a:ext cx="1569660"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相对价值形态</a:t>
            </a:r>
          </a:p>
        </p:txBody>
      </p:sp>
      <p:sp>
        <p:nvSpPr>
          <p:cNvPr id="13" name="文本框 12">
            <a:extLst>
              <a:ext uri="{FF2B5EF4-FFF2-40B4-BE49-F238E27FC236}">
                <a16:creationId xmlns:a16="http://schemas.microsoft.com/office/drawing/2014/main" xmlns="" id="{DBFDE4B5-CBEF-4730-AC75-C05426E1BC0C}"/>
              </a:ext>
            </a:extLst>
          </p:cNvPr>
          <p:cNvSpPr txBox="1"/>
          <p:nvPr/>
        </p:nvSpPr>
        <p:spPr>
          <a:xfrm>
            <a:off x="6073712" y="2571188"/>
            <a:ext cx="1107996"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等价形态</a:t>
            </a:r>
          </a:p>
        </p:txBody>
      </p:sp>
      <p:sp>
        <p:nvSpPr>
          <p:cNvPr id="16" name="文本框 15">
            <a:extLst>
              <a:ext uri="{FF2B5EF4-FFF2-40B4-BE49-F238E27FC236}">
                <a16:creationId xmlns:a16="http://schemas.microsoft.com/office/drawing/2014/main" xmlns="" id="{033EC3CA-DA5C-483C-9CBD-1684B0454162}"/>
              </a:ext>
            </a:extLst>
          </p:cNvPr>
          <p:cNvSpPr txBox="1"/>
          <p:nvPr/>
        </p:nvSpPr>
        <p:spPr>
          <a:xfrm>
            <a:off x="8743959" y="4525687"/>
            <a:ext cx="2031325" cy="461665"/>
          </a:xfrm>
          <a:prstGeom prst="rect">
            <a:avLst/>
          </a:prstGeom>
          <a:noFill/>
        </p:spPr>
        <p:txBody>
          <a:bodyPr wrap="none" rtlCol="0">
            <a:spAutoFit/>
          </a:bodyPr>
          <a:lstStyle/>
          <a:p>
            <a:r>
              <a:rPr lang="zh-CN" altLang="en-US" sz="2400" dirty="0">
                <a:solidFill>
                  <a:srgbClr val="0070C0"/>
                </a:solidFill>
                <a:latin typeface="微软雅黑" panose="020B0503020204020204" pitchFamily="34" charset="-122"/>
                <a:ea typeface="微软雅黑" panose="020B0503020204020204" pitchFamily="34" charset="-122"/>
              </a:rPr>
              <a:t>一般等价形态</a:t>
            </a:r>
          </a:p>
        </p:txBody>
      </p:sp>
      <p:sp>
        <p:nvSpPr>
          <p:cNvPr id="17" name="文本框 16">
            <a:extLst>
              <a:ext uri="{FF2B5EF4-FFF2-40B4-BE49-F238E27FC236}">
                <a16:creationId xmlns:a16="http://schemas.microsoft.com/office/drawing/2014/main" xmlns="" id="{B3280452-64CF-4F95-AA86-0E9DE4647E46}"/>
              </a:ext>
            </a:extLst>
          </p:cNvPr>
          <p:cNvSpPr txBox="1"/>
          <p:nvPr/>
        </p:nvSpPr>
        <p:spPr>
          <a:xfrm>
            <a:off x="10353511" y="3202013"/>
            <a:ext cx="1107996"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等价形态</a:t>
            </a:r>
          </a:p>
        </p:txBody>
      </p:sp>
      <p:sp>
        <p:nvSpPr>
          <p:cNvPr id="18" name="文本框 17">
            <a:extLst>
              <a:ext uri="{FF2B5EF4-FFF2-40B4-BE49-F238E27FC236}">
                <a16:creationId xmlns:a16="http://schemas.microsoft.com/office/drawing/2014/main" xmlns="" id="{A13743DF-E360-4556-979E-FAD60E4D0072}"/>
              </a:ext>
            </a:extLst>
          </p:cNvPr>
          <p:cNvSpPr txBox="1"/>
          <p:nvPr/>
        </p:nvSpPr>
        <p:spPr>
          <a:xfrm>
            <a:off x="8386616" y="2570480"/>
            <a:ext cx="1569660" cy="369332"/>
          </a:xfrm>
          <a:prstGeom prst="rect">
            <a:avLst/>
          </a:prstGeom>
          <a:noFill/>
        </p:spPr>
        <p:txBody>
          <a:bodyPr wrap="non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相对价值形态</a:t>
            </a:r>
          </a:p>
        </p:txBody>
      </p:sp>
    </p:spTree>
    <p:extLst>
      <p:ext uri="{BB962C8B-B14F-4D97-AF65-F5344CB8AC3E}">
        <p14:creationId xmlns:p14="http://schemas.microsoft.com/office/powerpoint/2010/main" val="118554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D64472-CEF8-45B2-A3E0-A7D134336B25}"/>
              </a:ext>
            </a:extLst>
          </p:cNvPr>
          <p:cNvSpPr>
            <a:spLocks noGrp="1"/>
          </p:cNvSpPr>
          <p:nvPr>
            <p:ph type="title"/>
          </p:nvPr>
        </p:nvSpPr>
        <p:spPr>
          <a:xfrm>
            <a:off x="685801" y="685800"/>
            <a:ext cx="10396882" cy="1151965"/>
          </a:xfrm>
        </p:spPr>
        <p:txBody>
          <a:bodyPr/>
          <a:lstStyle/>
          <a:p>
            <a:r>
              <a:rPr lang="zh-CN" altLang="en-US" dirty="0">
                <a:latin typeface="微软雅黑" panose="020B0503020204020204" pitchFamily="34" charset="-122"/>
                <a:ea typeface="微软雅黑" panose="020B0503020204020204" pitchFamily="34" charset="-122"/>
              </a:rPr>
              <a:t>货币的职能</a:t>
            </a:r>
          </a:p>
        </p:txBody>
      </p:sp>
      <p:sp>
        <p:nvSpPr>
          <p:cNvPr id="5" name="文本框 4">
            <a:extLst>
              <a:ext uri="{FF2B5EF4-FFF2-40B4-BE49-F238E27FC236}">
                <a16:creationId xmlns:a16="http://schemas.microsoft.com/office/drawing/2014/main" xmlns="" id="{883B1DDC-2096-4060-B331-CA0587ABA3EF}"/>
              </a:ext>
            </a:extLst>
          </p:cNvPr>
          <p:cNvSpPr txBox="1"/>
          <p:nvPr/>
        </p:nvSpPr>
        <p:spPr>
          <a:xfrm>
            <a:off x="685800" y="1838325"/>
            <a:ext cx="1762021" cy="3416320"/>
          </a:xfrm>
          <a:prstGeom prst="rect">
            <a:avLst/>
          </a:prstGeom>
          <a:noFill/>
        </p:spPr>
        <p:txBody>
          <a:bodyPr wrap="none" rtlCol="0">
            <a:spAutoFit/>
          </a:bodyPr>
          <a:lstStyle/>
          <a:p>
            <a:pPr marL="342900" indent="-342900">
              <a:buFont typeface="+mj-lt"/>
              <a:buAutoNum type="arabicPeriod"/>
            </a:pPr>
            <a:r>
              <a:rPr lang="zh-CN" altLang="en-US" sz="2400" b="1" dirty="0">
                <a:latin typeface="微软雅黑" panose="020B0503020204020204" pitchFamily="34" charset="-122"/>
                <a:ea typeface="微软雅黑" panose="020B0503020204020204" pitchFamily="34" charset="-122"/>
              </a:rPr>
              <a:t>价值尺度</a:t>
            </a: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b="1" dirty="0">
                <a:latin typeface="微软雅黑" panose="020B0503020204020204" pitchFamily="34" charset="-122"/>
                <a:ea typeface="微软雅黑" panose="020B0503020204020204" pitchFamily="34" charset="-122"/>
              </a:rPr>
              <a:t>流通手段</a:t>
            </a: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b="1" dirty="0">
                <a:latin typeface="微软雅黑" panose="020B0503020204020204" pitchFamily="34" charset="-122"/>
                <a:ea typeface="微软雅黑" panose="020B0503020204020204" pitchFamily="34" charset="-122"/>
              </a:rPr>
              <a:t>贮藏手段</a:t>
            </a: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b="1" dirty="0">
                <a:latin typeface="微软雅黑" panose="020B0503020204020204" pitchFamily="34" charset="-122"/>
                <a:ea typeface="微软雅黑" panose="020B0503020204020204" pitchFamily="34" charset="-122"/>
              </a:rPr>
              <a:t>支付手段</a:t>
            </a: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b="1"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b="1" dirty="0">
                <a:latin typeface="微软雅黑" panose="020B0503020204020204" pitchFamily="34" charset="-122"/>
                <a:ea typeface="微软雅黑" panose="020B0503020204020204" pitchFamily="34" charset="-122"/>
              </a:rPr>
              <a:t>世界货币</a:t>
            </a:r>
          </a:p>
        </p:txBody>
      </p:sp>
      <p:pic>
        <p:nvPicPr>
          <p:cNvPr id="7170" name="Picture 2" descr="货币 的图像结果">
            <a:extLst>
              <a:ext uri="{FF2B5EF4-FFF2-40B4-BE49-F238E27FC236}">
                <a16:creationId xmlns:a16="http://schemas.microsoft.com/office/drawing/2014/main" xmlns="" id="{A15B5926-20BD-46B5-B66E-BC5907F60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554" y="1705651"/>
            <a:ext cx="5200216" cy="331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57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BA7098-BA11-41C2-BE15-DF272EB92F4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价值尺度</a:t>
            </a:r>
          </a:p>
        </p:txBody>
      </p:sp>
      <p:sp>
        <p:nvSpPr>
          <p:cNvPr id="3" name="文本框 2">
            <a:extLst>
              <a:ext uri="{FF2B5EF4-FFF2-40B4-BE49-F238E27FC236}">
                <a16:creationId xmlns:a16="http://schemas.microsoft.com/office/drawing/2014/main" xmlns="" id="{1284CD54-4E7F-4785-8C3B-D6A8337D7877}"/>
              </a:ext>
            </a:extLst>
          </p:cNvPr>
          <p:cNvSpPr txBox="1"/>
          <p:nvPr/>
        </p:nvSpPr>
        <p:spPr>
          <a:xfrm>
            <a:off x="1073728" y="1997839"/>
            <a:ext cx="3552824" cy="28623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货币像尺子一样，是用来衡量其他商品的价值的尺度。</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但正如尺子能衡量其他物品的长度正是因为它也具有长度一样，货币之所以能衡量其他商品的价值，正是因为</a:t>
            </a:r>
            <a:r>
              <a:rPr lang="zh-CN" altLang="en-US" b="1" dirty="0">
                <a:latin typeface="微软雅黑" panose="020B0503020204020204" pitchFamily="34" charset="-122"/>
                <a:ea typeface="微软雅黑" panose="020B0503020204020204" pitchFamily="34" charset="-122"/>
              </a:rPr>
              <a:t>货币也是商品</a:t>
            </a:r>
            <a:r>
              <a:rPr lang="zh-CN" altLang="en-US" dirty="0">
                <a:latin typeface="微软雅黑" panose="020B0503020204020204" pitchFamily="34" charset="-122"/>
                <a:ea typeface="微软雅黑" panose="020B0503020204020204" pitchFamily="34" charset="-122"/>
              </a:rPr>
              <a:t>，也具有价值。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但货币想要执行衡量、量化商品价值的职能，还必须引入另一个东西</a:t>
            </a:r>
            <a:r>
              <a:rPr lang="en-US" altLang="zh-CN"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价格标准。</a:t>
            </a:r>
          </a:p>
        </p:txBody>
      </p:sp>
      <p:pic>
        <p:nvPicPr>
          <p:cNvPr id="8194" name="Picture 2" descr="尺子测量 的图像结果">
            <a:extLst>
              <a:ext uri="{FF2B5EF4-FFF2-40B4-BE49-F238E27FC236}">
                <a16:creationId xmlns:a16="http://schemas.microsoft.com/office/drawing/2014/main" xmlns="" id="{0CA83584-3201-4FE0-9370-0A6203579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193" y="995200"/>
            <a:ext cx="29813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交易 的图像结果">
            <a:extLst>
              <a:ext uri="{FF2B5EF4-FFF2-40B4-BE49-F238E27FC236}">
                <a16:creationId xmlns:a16="http://schemas.microsoft.com/office/drawing/2014/main" xmlns="" id="{A5329F46-8223-45C7-916E-40594D195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444" y="3355560"/>
            <a:ext cx="355282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6835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1868</TotalTime>
  <Words>1992</Words>
  <Application>Microsoft Office PowerPoint</Application>
  <PresentationFormat>宽屏</PresentationFormat>
  <Paragraphs>166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黑体</vt:lpstr>
      <vt:lpstr>宋体</vt:lpstr>
      <vt:lpstr>微软雅黑</vt:lpstr>
      <vt:lpstr>Arial</vt:lpstr>
      <vt:lpstr>Cambria Math</vt:lpstr>
      <vt:lpstr>Impact</vt:lpstr>
      <vt:lpstr>主要事件</vt:lpstr>
      <vt:lpstr>商品与货币</vt:lpstr>
      <vt:lpstr>商品是研究资本主义的基础</vt:lpstr>
      <vt:lpstr>商品价值的二重性</vt:lpstr>
      <vt:lpstr>商品生产的劳动也具有二重性</vt:lpstr>
      <vt:lpstr>商品价值的量化——社会必要劳动时间</vt:lpstr>
      <vt:lpstr>价值形态</vt:lpstr>
      <vt:lpstr>价值形态的发展</vt:lpstr>
      <vt:lpstr>货币的职能</vt:lpstr>
      <vt:lpstr>价值尺度</vt:lpstr>
      <vt:lpstr>价格标准</vt:lpstr>
      <vt:lpstr>流通手段</vt:lpstr>
      <vt:lpstr>流通中的货币量</vt:lpstr>
      <vt:lpstr>流通中的货币的发展</vt:lpstr>
      <vt:lpstr>通货膨胀</vt:lpstr>
      <vt:lpstr>贮藏手段</vt:lpstr>
      <vt:lpstr>PowerPoint 演示文稿</vt:lpstr>
      <vt:lpstr>支付手段</vt:lpstr>
      <vt:lpstr>引入赊购后流通中所需的货币量</vt:lpstr>
      <vt:lpstr>世界货币 </vt:lpstr>
      <vt:lpstr>货币的职能 – 小结</vt:lpstr>
      <vt:lpstr>价值规律</vt:lpstr>
      <vt:lpstr>PowerPoint 演示文稿</vt:lpstr>
      <vt:lpstr>商品拜物教</vt:lpstr>
      <vt:lpstr>对资产阶级经济学流派展开全面批判</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商品与货币</dc:title>
  <dc:creator>马 前进</dc:creator>
  <cp:lastModifiedBy>Administrator</cp:lastModifiedBy>
  <cp:revision>12</cp:revision>
  <dcterms:created xsi:type="dcterms:W3CDTF">2021-08-04T04:40:51Z</dcterms:created>
  <dcterms:modified xsi:type="dcterms:W3CDTF">2022-01-19T13:05:58Z</dcterms:modified>
</cp:coreProperties>
</file>