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4" r:id="rId10"/>
    <p:sldId id="265" r:id="rId11"/>
    <p:sldId id="266" r:id="rId12"/>
    <p:sldId id="273" r:id="rId13"/>
    <p:sldId id="267" r:id="rId14"/>
    <p:sldId id="268" r:id="rId15"/>
    <p:sldId id="269" r:id="rId16"/>
    <p:sldId id="270" r:id="rId17"/>
    <p:sldId id="271" r:id="rId18"/>
    <p:sldId id="275" r:id="rId19"/>
    <p:sldId id="274"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210"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252951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165264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3795205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B37C4A3-BCCF-4115-A1AE-F500F6143D1A}" type="slidenum">
              <a:rPr lang="zh-CN" altLang="en-US" smtClean="0"/>
              <a:t>‹#›</a:t>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9107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34059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4095339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3810250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1748102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316544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2683611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365198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194437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148390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111717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1186183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372812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BFA54C-3F48-42D5-BD8E-E0C93D17907E}" type="datetimeFigureOut">
              <a:rPr lang="zh-CN" altLang="en-US" smtClean="0"/>
              <a:t>2022/01/19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314589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8BFA54C-3F48-42D5-BD8E-E0C93D17907E}" type="datetimeFigureOut">
              <a:rPr lang="zh-CN" altLang="en-US" smtClean="0"/>
              <a:t>2022/01/19</a:t>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B37C4A3-BCCF-4115-A1AE-F500F6143D1A}" type="slidenum">
              <a:rPr lang="zh-CN" altLang="en-US" smtClean="0"/>
              <a:t>‹#›</a:t>
            </a:fld>
            <a:endParaRPr lang="zh-CN" altLang="en-US"/>
          </a:p>
        </p:txBody>
      </p:sp>
    </p:spTree>
    <p:extLst>
      <p:ext uri="{BB962C8B-B14F-4D97-AF65-F5344CB8AC3E}">
        <p14:creationId xmlns:p14="http://schemas.microsoft.com/office/powerpoint/2010/main" val="34614485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3AB318-0012-49D9-9309-373134CD3DAE}"/>
              </a:ext>
            </a:extLst>
          </p:cNvPr>
          <p:cNvSpPr>
            <a:spLocks noGrp="1"/>
          </p:cNvSpPr>
          <p:nvPr>
            <p:ph type="ctrTitle"/>
          </p:nvPr>
        </p:nvSpPr>
        <p:spPr>
          <a:xfrm>
            <a:off x="1370693" y="2120522"/>
            <a:ext cx="9440034" cy="1828801"/>
          </a:xfrm>
        </p:spPr>
        <p:txBody>
          <a:bodyPr>
            <a:normAutofit/>
          </a:bodyPr>
          <a:lstStyle/>
          <a:p>
            <a:pPr algn="l"/>
            <a:r>
              <a:rPr lang="zh-CN" altLang="en-US" sz="9600" dirty="0">
                <a:solidFill>
                  <a:schemeClr val="tx1"/>
                </a:solidFill>
              </a:rPr>
              <a:t>资本和剩余价值</a:t>
            </a:r>
          </a:p>
        </p:txBody>
      </p:sp>
      <p:sp>
        <p:nvSpPr>
          <p:cNvPr id="3" name="副标题 2">
            <a:extLst>
              <a:ext uri="{FF2B5EF4-FFF2-40B4-BE49-F238E27FC236}">
                <a16:creationId xmlns:a16="http://schemas.microsoft.com/office/drawing/2014/main" xmlns="" id="{1A6C8B75-46D6-4D6A-B8AB-C7E7A470CA05}"/>
              </a:ext>
            </a:extLst>
          </p:cNvPr>
          <p:cNvSpPr>
            <a:spLocks noGrp="1"/>
          </p:cNvSpPr>
          <p:nvPr>
            <p:ph type="subTitle" idx="1"/>
          </p:nvPr>
        </p:nvSpPr>
        <p:spPr>
          <a:xfrm>
            <a:off x="1528634" y="6469001"/>
            <a:ext cx="9440034" cy="1049867"/>
          </a:xfrm>
        </p:spPr>
        <p:txBody>
          <a:bodyPr>
            <a:normAutofit/>
          </a:bodyPr>
          <a:lstStyle/>
          <a:p>
            <a:pPr algn="r"/>
            <a:r>
              <a:rPr lang="en-US" altLang="zh-CN" sz="1200" dirty="0"/>
              <a:t>——</a:t>
            </a:r>
            <a:r>
              <a:rPr lang="zh-CN" altLang="en-US" sz="1200" dirty="0"/>
              <a:t>马克思剖析资本主义的核心</a:t>
            </a:r>
          </a:p>
        </p:txBody>
      </p:sp>
    </p:spTree>
    <p:extLst>
      <p:ext uri="{BB962C8B-B14F-4D97-AF65-F5344CB8AC3E}">
        <p14:creationId xmlns:p14="http://schemas.microsoft.com/office/powerpoint/2010/main" val="979907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恩格斯 的图像结果">
            <a:extLst>
              <a:ext uri="{FF2B5EF4-FFF2-40B4-BE49-F238E27FC236}">
                <a16:creationId xmlns:a16="http://schemas.microsoft.com/office/drawing/2014/main" xmlns="" id="{F95B8536-D66A-4F28-B208-F4B0B52BD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78" y="2550160"/>
            <a:ext cx="2818844" cy="3959543"/>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sp>
        <p:nvSpPr>
          <p:cNvPr id="4" name="对话气泡: 圆角矩形 3">
            <a:extLst>
              <a:ext uri="{FF2B5EF4-FFF2-40B4-BE49-F238E27FC236}">
                <a16:creationId xmlns:a16="http://schemas.microsoft.com/office/drawing/2014/main" xmlns="" id="{0C580B80-4431-4708-B77F-7095616710B0}"/>
              </a:ext>
            </a:extLst>
          </p:cNvPr>
          <p:cNvSpPr/>
          <p:nvPr/>
        </p:nvSpPr>
        <p:spPr>
          <a:xfrm>
            <a:off x="4043680" y="325120"/>
            <a:ext cx="6055360" cy="2908618"/>
          </a:xfrm>
          <a:prstGeom prst="wedgeRoundRectCallout">
            <a:avLst>
              <a:gd name="adj1" fmla="val -55565"/>
              <a:gd name="adj2" fmla="val 84408"/>
              <a:gd name="adj3" fmla="val 16667"/>
            </a:avLst>
          </a:prstGeom>
          <a:solidFill>
            <a:schemeClr val="tx1"/>
          </a:solidFill>
          <a:ln>
            <a:solidFill>
              <a:schemeClr val="tx1"/>
            </a:soli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zh-CN" altLang="en-US" sz="2800" dirty="0">
                <a:solidFill>
                  <a:schemeClr val="bg1"/>
                </a:solidFill>
                <a:latin typeface="Microsoft YaHei UI" panose="020B0503020204020204" pitchFamily="34" charset="-122"/>
                <a:ea typeface="Microsoft YaHei UI" panose="020B0503020204020204" pitchFamily="34" charset="-122"/>
              </a:rPr>
              <a:t>“这个商品具有一种独特的特性：它是一种创造价值的力量，是一种产生价值的源泉，并且</a:t>
            </a:r>
            <a:r>
              <a:rPr lang="en-US" altLang="zh-CN" sz="2800" dirty="0">
                <a:solidFill>
                  <a:schemeClr val="bg1"/>
                </a:solidFill>
                <a:latin typeface="Microsoft YaHei UI" panose="020B0503020204020204" pitchFamily="34" charset="-122"/>
                <a:ea typeface="Microsoft YaHei UI" panose="020B0503020204020204" pitchFamily="34" charset="-122"/>
              </a:rPr>
              <a:t>——</a:t>
            </a:r>
            <a:r>
              <a:rPr lang="zh-CN" altLang="en-US" sz="2800" dirty="0">
                <a:solidFill>
                  <a:schemeClr val="bg1"/>
                </a:solidFill>
                <a:latin typeface="Microsoft YaHei UI" panose="020B0503020204020204" pitchFamily="34" charset="-122"/>
                <a:ea typeface="Microsoft YaHei UI" panose="020B0503020204020204" pitchFamily="34" charset="-122"/>
              </a:rPr>
              <a:t>在适当使用的时候</a:t>
            </a:r>
            <a:r>
              <a:rPr lang="en-US" altLang="zh-CN" sz="2800" dirty="0">
                <a:solidFill>
                  <a:schemeClr val="bg1"/>
                </a:solidFill>
                <a:latin typeface="Microsoft YaHei UI" panose="020B0503020204020204" pitchFamily="34" charset="-122"/>
                <a:ea typeface="Microsoft YaHei UI" panose="020B0503020204020204" pitchFamily="34" charset="-122"/>
              </a:rPr>
              <a:t>——</a:t>
            </a:r>
            <a:r>
              <a:rPr lang="zh-CN" altLang="en-US" sz="2800" dirty="0">
                <a:solidFill>
                  <a:schemeClr val="bg1"/>
                </a:solidFill>
                <a:latin typeface="Microsoft YaHei UI" panose="020B0503020204020204" pitchFamily="34" charset="-122"/>
                <a:ea typeface="Microsoft YaHei UI" panose="020B0503020204020204" pitchFamily="34" charset="-122"/>
              </a:rPr>
              <a:t>是一种能产生比自己具有的价值更多的价值的源泉。”</a:t>
            </a:r>
          </a:p>
        </p:txBody>
      </p:sp>
      <p:sp>
        <p:nvSpPr>
          <p:cNvPr id="8" name="文本框 7">
            <a:extLst>
              <a:ext uri="{FF2B5EF4-FFF2-40B4-BE49-F238E27FC236}">
                <a16:creationId xmlns:a16="http://schemas.microsoft.com/office/drawing/2014/main" xmlns="" id="{4BD57DC5-1CC1-4AF5-9DAF-A07AD8EFD97A}"/>
              </a:ext>
            </a:extLst>
          </p:cNvPr>
          <p:cNvSpPr txBox="1"/>
          <p:nvPr/>
        </p:nvSpPr>
        <p:spPr>
          <a:xfrm>
            <a:off x="3664280" y="6140371"/>
            <a:ext cx="7279338" cy="369332"/>
          </a:xfrm>
          <a:prstGeom prst="rect">
            <a:avLst/>
          </a:prstGeom>
          <a:noFill/>
        </p:spPr>
        <p:txBody>
          <a:bodyPr wrap="square">
            <a:spAutoFit/>
          </a:bodyPr>
          <a:lstStyle/>
          <a:p>
            <a:r>
              <a:rPr lang="zh-CN" altLang="en-US" dirty="0">
                <a:latin typeface="Microsoft YaHei UI" panose="020B0503020204020204" pitchFamily="34" charset="-122"/>
                <a:ea typeface="Microsoft YaHei UI" panose="020B0503020204020204" pitchFamily="34" charset="-122"/>
              </a:rPr>
              <a:t>恩格斯：</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雇佣劳动与资本</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导言，人民出版社 </a:t>
            </a:r>
            <a:r>
              <a:rPr lang="en-US" altLang="zh-CN" dirty="0">
                <a:latin typeface="Microsoft YaHei UI" panose="020B0503020204020204" pitchFamily="34" charset="-122"/>
                <a:ea typeface="Microsoft YaHei UI" panose="020B0503020204020204" pitchFamily="34" charset="-122"/>
              </a:rPr>
              <a:t>1965 </a:t>
            </a:r>
            <a:r>
              <a:rPr lang="zh-CN" altLang="en-US" dirty="0">
                <a:latin typeface="Microsoft YaHei UI" panose="020B0503020204020204" pitchFamily="34" charset="-122"/>
                <a:ea typeface="Microsoft YaHei UI" panose="020B0503020204020204" pitchFamily="34" charset="-122"/>
              </a:rPr>
              <a:t>年版，第 </a:t>
            </a:r>
            <a:r>
              <a:rPr lang="en-US" altLang="zh-CN" dirty="0">
                <a:latin typeface="Microsoft YaHei UI" panose="020B0503020204020204" pitchFamily="34" charset="-122"/>
                <a:ea typeface="Microsoft YaHei UI" panose="020B0503020204020204" pitchFamily="34" charset="-122"/>
              </a:rPr>
              <a:t>8 </a:t>
            </a:r>
            <a:r>
              <a:rPr lang="zh-CN" altLang="en-US" dirty="0">
                <a:latin typeface="Microsoft YaHei UI" panose="020B0503020204020204" pitchFamily="34" charset="-122"/>
                <a:ea typeface="Microsoft YaHei UI" panose="020B0503020204020204" pitchFamily="34" charset="-122"/>
              </a:rPr>
              <a:t>页。 </a:t>
            </a:r>
          </a:p>
        </p:txBody>
      </p:sp>
    </p:spTree>
    <p:extLst>
      <p:ext uri="{BB962C8B-B14F-4D97-AF65-F5344CB8AC3E}">
        <p14:creationId xmlns:p14="http://schemas.microsoft.com/office/powerpoint/2010/main" val="36559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2B2AF8C-C88E-4E64-8E89-FBEA1F703959}"/>
              </a:ext>
            </a:extLst>
          </p:cNvPr>
          <p:cNvSpPr>
            <a:spLocks noGrp="1"/>
          </p:cNvSpPr>
          <p:nvPr>
            <p:ph type="title"/>
          </p:nvPr>
        </p:nvSpPr>
        <p:spPr/>
        <p:txBody>
          <a:bodyPr/>
          <a:lstStyle/>
          <a:p>
            <a:r>
              <a:rPr lang="zh-CN" altLang="en-US" b="1" dirty="0">
                <a:latin typeface="Microsoft YaHei UI" panose="020B0503020204020204" pitchFamily="34" charset="-122"/>
                <a:ea typeface="Microsoft YaHei UI" panose="020B0503020204020204" pitchFamily="34" charset="-122"/>
              </a:rPr>
              <a:t>劳动过程和价值增殖过程</a:t>
            </a:r>
          </a:p>
        </p:txBody>
      </p:sp>
      <p:sp>
        <p:nvSpPr>
          <p:cNvPr id="3" name="文本框 2">
            <a:extLst>
              <a:ext uri="{FF2B5EF4-FFF2-40B4-BE49-F238E27FC236}">
                <a16:creationId xmlns:a16="http://schemas.microsoft.com/office/drawing/2014/main" xmlns="" id="{11C2A4C8-8D98-4BC4-AB6D-FAFB5598C1CB}"/>
              </a:ext>
            </a:extLst>
          </p:cNvPr>
          <p:cNvSpPr txBox="1"/>
          <p:nvPr/>
        </p:nvSpPr>
        <p:spPr>
          <a:xfrm>
            <a:off x="321860" y="2227302"/>
            <a:ext cx="6807199" cy="923330"/>
          </a:xfrm>
          <a:prstGeom prst="rect">
            <a:avLst/>
          </a:prstGeom>
          <a:noFill/>
        </p:spPr>
        <p:txBody>
          <a:bodyPr wrap="square" rtlCol="0">
            <a:spAutoFit/>
          </a:bodyPr>
          <a:lstStyle/>
          <a:p>
            <a:pPr indent="457200"/>
            <a:r>
              <a:rPr lang="zh-CN" altLang="en-US" dirty="0">
                <a:latin typeface="Microsoft YaHei UI" panose="020B0503020204020204" pitchFamily="34" charset="-122"/>
                <a:ea typeface="Microsoft YaHei UI" panose="020B0503020204020204" pitchFamily="34" charset="-122"/>
              </a:rPr>
              <a:t>商业资本的流通与产业资本的流通并没有什么不同。</a:t>
            </a:r>
            <a:endParaRPr lang="en-US" altLang="zh-CN" dirty="0">
              <a:latin typeface="Microsoft YaHei UI" panose="020B0503020204020204" pitchFamily="34" charset="-122"/>
              <a:ea typeface="Microsoft YaHei UI" panose="020B0503020204020204" pitchFamily="34" charset="-122"/>
            </a:endParaRPr>
          </a:p>
          <a:p>
            <a:pPr indent="457200"/>
            <a:r>
              <a:rPr lang="zh-CN" altLang="en-US" dirty="0">
                <a:latin typeface="Microsoft YaHei UI" panose="020B0503020204020204" pitchFamily="34" charset="-122"/>
                <a:ea typeface="Microsoft YaHei UI" panose="020B0503020204020204" pitchFamily="34" charset="-122"/>
              </a:rPr>
              <a:t>资本家们心满意足地从资本流通的大都市离开，走进了他的工厂，进入到了生产领域后，又是怎样一副光景呢？</a:t>
            </a:r>
          </a:p>
        </p:txBody>
      </p:sp>
      <p:sp>
        <p:nvSpPr>
          <p:cNvPr id="4" name="文本框 3">
            <a:extLst>
              <a:ext uri="{FF2B5EF4-FFF2-40B4-BE49-F238E27FC236}">
                <a16:creationId xmlns:a16="http://schemas.microsoft.com/office/drawing/2014/main" xmlns="" id="{07BB492B-5E86-49BB-9EA0-C39205603D2C}"/>
              </a:ext>
            </a:extLst>
          </p:cNvPr>
          <p:cNvSpPr txBox="1"/>
          <p:nvPr/>
        </p:nvSpPr>
        <p:spPr>
          <a:xfrm>
            <a:off x="4886036" y="4202055"/>
            <a:ext cx="6807200" cy="2308324"/>
          </a:xfrm>
          <a:prstGeom prst="rect">
            <a:avLst/>
          </a:prstGeom>
          <a:noFill/>
        </p:spPr>
        <p:txBody>
          <a:bodyPr wrap="square" rtlCol="0">
            <a:spAutoFit/>
          </a:bodyPr>
          <a:lstStyle/>
          <a:p>
            <a:pPr indent="457200"/>
            <a:r>
              <a:rPr lang="zh-CN" altLang="en-US" dirty="0">
                <a:latin typeface="Microsoft YaHei UI" panose="020B0503020204020204" pitchFamily="34" charset="-122"/>
                <a:ea typeface="Microsoft YaHei UI" panose="020B0503020204020204" pitchFamily="34" charset="-122"/>
              </a:rPr>
              <a:t>我们看到：首先工人们的劳动并非自己能左右，而是归资本家所有，同时受到资本家的监督。其次工人的劳动产品也被资本家占有。</a:t>
            </a:r>
            <a:endParaRPr lang="en-US" altLang="zh-CN" dirty="0">
              <a:latin typeface="Microsoft YaHei UI" panose="020B0503020204020204" pitchFamily="34" charset="-122"/>
              <a:ea typeface="Microsoft YaHei UI" panose="020B0503020204020204" pitchFamily="34" charset="-122"/>
            </a:endParaRPr>
          </a:p>
          <a:p>
            <a:pPr indent="457200"/>
            <a:r>
              <a:rPr lang="zh-CN" altLang="en-US" dirty="0">
                <a:latin typeface="Microsoft YaHei UI" panose="020B0503020204020204" pitchFamily="34" charset="-122"/>
                <a:ea typeface="Microsoft YaHei UI" panose="020B0503020204020204" pitchFamily="34" charset="-122"/>
              </a:rPr>
              <a:t>现在事情就很明白了，资本家所购买的，其实是劳动力商品在一定时间内的使用权，资本家当然可以在使用时间内随意支配、消费这种商品，让它与生产资料相结合。所以工人们的劳动产品被资本家占有，并不奇怪</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他们的劳动力都是受到资本家的支配的。</a:t>
            </a:r>
          </a:p>
        </p:txBody>
      </p:sp>
      <p:pic>
        <p:nvPicPr>
          <p:cNvPr id="6" name="图片 5">
            <a:extLst>
              <a:ext uri="{FF2B5EF4-FFF2-40B4-BE49-F238E27FC236}">
                <a16:creationId xmlns:a16="http://schemas.microsoft.com/office/drawing/2014/main" xmlns="" id="{9491AD6E-6B48-4C58-B684-610ECB8A07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795" y="3527129"/>
            <a:ext cx="3057142" cy="3057142"/>
          </a:xfrm>
          <a:prstGeom prst="rect">
            <a:avLst/>
          </a:prstGeom>
        </p:spPr>
      </p:pic>
      <p:grpSp>
        <p:nvGrpSpPr>
          <p:cNvPr id="12" name="组合 11">
            <a:extLst>
              <a:ext uri="{FF2B5EF4-FFF2-40B4-BE49-F238E27FC236}">
                <a16:creationId xmlns:a16="http://schemas.microsoft.com/office/drawing/2014/main" xmlns="" id="{0BE14DF2-FE34-4DF1-8B92-1D3C768C2305}"/>
              </a:ext>
            </a:extLst>
          </p:cNvPr>
          <p:cNvGrpSpPr/>
          <p:nvPr/>
        </p:nvGrpSpPr>
        <p:grpSpPr>
          <a:xfrm>
            <a:off x="7129059" y="2030344"/>
            <a:ext cx="4543508" cy="1251202"/>
            <a:chOff x="6822329" y="1982966"/>
            <a:chExt cx="4973920" cy="1412002"/>
          </a:xfrm>
        </p:grpSpPr>
        <p:pic>
          <p:nvPicPr>
            <p:cNvPr id="7" name="图片 6">
              <a:extLst>
                <a:ext uri="{FF2B5EF4-FFF2-40B4-BE49-F238E27FC236}">
                  <a16:creationId xmlns:a16="http://schemas.microsoft.com/office/drawing/2014/main" xmlns="" id="{CA04B5B8-843B-48DE-B72C-251E8F825C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2329" y="1982966"/>
              <a:ext cx="1747915" cy="1412002"/>
            </a:xfrm>
            <a:prstGeom prst="rect">
              <a:avLst/>
            </a:prstGeom>
          </p:spPr>
        </p:pic>
        <p:pic>
          <p:nvPicPr>
            <p:cNvPr id="9" name="图片 8">
              <a:extLst>
                <a:ext uri="{FF2B5EF4-FFF2-40B4-BE49-F238E27FC236}">
                  <a16:creationId xmlns:a16="http://schemas.microsoft.com/office/drawing/2014/main" xmlns="" id="{272F48BF-CA2A-4ECD-AEE1-106DD124A9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0327" y="1986554"/>
              <a:ext cx="2365922" cy="1408414"/>
            </a:xfrm>
            <a:prstGeom prst="rect">
              <a:avLst/>
            </a:prstGeom>
            <a:effectLst>
              <a:softEdge rad="63500"/>
            </a:effectLst>
          </p:spPr>
        </p:pic>
        <p:cxnSp>
          <p:nvCxnSpPr>
            <p:cNvPr id="11" name="直接箭头连接符 10">
              <a:extLst>
                <a:ext uri="{FF2B5EF4-FFF2-40B4-BE49-F238E27FC236}">
                  <a16:creationId xmlns:a16="http://schemas.microsoft.com/office/drawing/2014/main" xmlns="" id="{76F0B8E8-653C-4706-A57D-C761CBBF8C95}"/>
                </a:ext>
              </a:extLst>
            </p:cNvPr>
            <p:cNvCxnSpPr>
              <a:stCxn id="7" idx="3"/>
              <a:endCxn id="9" idx="1"/>
            </p:cNvCxnSpPr>
            <p:nvPr/>
          </p:nvCxnSpPr>
          <p:spPr>
            <a:xfrm>
              <a:off x="8570244" y="2688967"/>
              <a:ext cx="860083" cy="1794"/>
            </a:xfrm>
            <a:prstGeom prst="straightConnector1">
              <a:avLst/>
            </a:prstGeom>
            <a:ln w="63500">
              <a:solidFill>
                <a:srgbClr val="0070C0"/>
              </a:solidFill>
              <a:bevel/>
              <a:tailEnd type="triangle"/>
            </a:ln>
            <a:effectLst>
              <a:softEdge rad="0"/>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9503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2D210279-3263-4362-85F0-8E9C985F8CCC}"/>
              </a:ext>
            </a:extLst>
          </p:cNvPr>
          <p:cNvPicPr>
            <a:picLocks noChangeAspect="1"/>
          </p:cNvPicPr>
          <p:nvPr/>
        </p:nvPicPr>
        <p:blipFill rotWithShape="1">
          <a:blip r:embed="rId2"/>
          <a:srcRect l="19192" r="11634"/>
          <a:stretch/>
        </p:blipFill>
        <p:spPr>
          <a:xfrm>
            <a:off x="284479" y="2787604"/>
            <a:ext cx="4170180" cy="3745276"/>
          </a:xfrm>
          <a:prstGeom prst="rect">
            <a:avLst/>
          </a:prstGeom>
          <a:effectLst>
            <a:softEdge rad="101600"/>
          </a:effectLst>
        </p:spPr>
      </p:pic>
      <p:sp>
        <p:nvSpPr>
          <p:cNvPr id="5" name="对话气泡: 圆角矩形 4">
            <a:extLst>
              <a:ext uri="{FF2B5EF4-FFF2-40B4-BE49-F238E27FC236}">
                <a16:creationId xmlns:a16="http://schemas.microsoft.com/office/drawing/2014/main" xmlns="" id="{08FC21FA-A613-4265-8BE4-CEF0512F07B6}"/>
              </a:ext>
            </a:extLst>
          </p:cNvPr>
          <p:cNvSpPr/>
          <p:nvPr/>
        </p:nvSpPr>
        <p:spPr>
          <a:xfrm>
            <a:off x="5014469" y="168779"/>
            <a:ext cx="5445748" cy="2618825"/>
          </a:xfrm>
          <a:prstGeom prst="wedgeRoundRectCallout">
            <a:avLst>
              <a:gd name="adj1" fmla="val -56908"/>
              <a:gd name="adj2" fmla="val 86623"/>
              <a:gd name="adj3" fmla="val 16667"/>
            </a:avLst>
          </a:prstGeom>
          <a:solidFill>
            <a:schemeClr val="tx1"/>
          </a:solidFill>
          <a:ln>
            <a:solidFill>
              <a:schemeClr val="tx1"/>
            </a:soli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zh-CN" altLang="en-US" sz="3200" dirty="0">
                <a:solidFill>
                  <a:schemeClr val="bg1"/>
                </a:solidFill>
                <a:latin typeface="Microsoft YaHei UI" panose="020B0503020204020204" pitchFamily="34" charset="-122"/>
                <a:ea typeface="Microsoft YaHei UI" panose="020B0503020204020204" pitchFamily="34" charset="-122"/>
              </a:rPr>
              <a:t>剩余价值的产生，绝不会在流通领域完成，它只能在生产领域进行。</a:t>
            </a:r>
          </a:p>
        </p:txBody>
      </p:sp>
      <p:grpSp>
        <p:nvGrpSpPr>
          <p:cNvPr id="6" name="组合 5">
            <a:extLst>
              <a:ext uri="{FF2B5EF4-FFF2-40B4-BE49-F238E27FC236}">
                <a16:creationId xmlns:a16="http://schemas.microsoft.com/office/drawing/2014/main" xmlns="" id="{BE76F157-33AD-4F25-A8BE-8664F4FDC1D5}"/>
              </a:ext>
            </a:extLst>
          </p:cNvPr>
          <p:cNvGrpSpPr/>
          <p:nvPr/>
        </p:nvGrpSpPr>
        <p:grpSpPr>
          <a:xfrm>
            <a:off x="7247413" y="3429000"/>
            <a:ext cx="2030447" cy="2840543"/>
            <a:chOff x="790574" y="1404952"/>
            <a:chExt cx="2030447" cy="2840543"/>
          </a:xfrm>
        </p:grpSpPr>
        <p:pic>
          <p:nvPicPr>
            <p:cNvPr id="8" name="图片 7">
              <a:extLst>
                <a:ext uri="{FF2B5EF4-FFF2-40B4-BE49-F238E27FC236}">
                  <a16:creationId xmlns:a16="http://schemas.microsoft.com/office/drawing/2014/main" xmlns="" id="{4F0A96CA-18C1-4635-BA1A-F6D429340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74" y="1901504"/>
              <a:ext cx="1952625" cy="2343991"/>
            </a:xfrm>
            <a:prstGeom prst="rect">
              <a:avLst/>
            </a:prstGeom>
          </p:spPr>
        </p:pic>
        <p:cxnSp>
          <p:nvCxnSpPr>
            <p:cNvPr id="9" name="直接箭头连接符 8">
              <a:extLst>
                <a:ext uri="{FF2B5EF4-FFF2-40B4-BE49-F238E27FC236}">
                  <a16:creationId xmlns:a16="http://schemas.microsoft.com/office/drawing/2014/main" xmlns="" id="{3EAF6DD4-C5F3-4C56-AB69-AC7824FB5FA0}"/>
                </a:ext>
              </a:extLst>
            </p:cNvPr>
            <p:cNvCxnSpPr>
              <a:cxnSpLocks/>
            </p:cNvCxnSpPr>
            <p:nvPr/>
          </p:nvCxnSpPr>
          <p:spPr>
            <a:xfrm flipV="1">
              <a:off x="2821021" y="1404952"/>
              <a:ext cx="0" cy="993104"/>
            </a:xfrm>
            <a:prstGeom prst="straightConnector1">
              <a:avLst/>
            </a:prstGeom>
            <a:ln w="152400" cap="flat">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8865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9297BF9-E5E1-4DEA-AF78-C62BCC8F09F0}"/>
              </a:ext>
            </a:extLst>
          </p:cNvPr>
          <p:cNvSpPr>
            <a:spLocks noGrp="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资本主义生产本质上是为了价值</a:t>
            </a:r>
          </a:p>
        </p:txBody>
      </p:sp>
      <p:sp>
        <p:nvSpPr>
          <p:cNvPr id="5" name="文本框 4">
            <a:extLst>
              <a:ext uri="{FF2B5EF4-FFF2-40B4-BE49-F238E27FC236}">
                <a16:creationId xmlns:a16="http://schemas.microsoft.com/office/drawing/2014/main" xmlns="" id="{D68D2DAA-3B12-4F06-A680-C7C18F3F2FC3}"/>
              </a:ext>
            </a:extLst>
          </p:cNvPr>
          <p:cNvSpPr txBox="1"/>
          <p:nvPr/>
        </p:nvSpPr>
        <p:spPr>
          <a:xfrm>
            <a:off x="1033766" y="5325070"/>
            <a:ext cx="10113819" cy="923330"/>
          </a:xfrm>
          <a:prstGeom prst="rect">
            <a:avLst/>
          </a:prstGeom>
          <a:noFill/>
        </p:spPr>
        <p:txBody>
          <a:bodyPr wrap="square">
            <a:spAutoFit/>
          </a:bodyPr>
          <a:lstStyle/>
          <a:p>
            <a:pPr indent="457200"/>
            <a:r>
              <a:rPr lang="zh-CN" altLang="en-US" dirty="0">
                <a:latin typeface="Microsoft YaHei UI" panose="020B0503020204020204" pitchFamily="34" charset="-122"/>
                <a:ea typeface="Microsoft YaHei UI" panose="020B0503020204020204" pitchFamily="34" charset="-122"/>
              </a:rPr>
              <a:t>资本主义生产是</a:t>
            </a:r>
            <a:r>
              <a:rPr lang="zh-CN" altLang="en-US" dirty="0">
                <a:solidFill>
                  <a:srgbClr val="FFC000"/>
                </a:solidFill>
                <a:latin typeface="Microsoft YaHei UI" panose="020B0503020204020204" pitchFamily="34" charset="-122"/>
                <a:ea typeface="Microsoft YaHei UI" panose="020B0503020204020204" pitchFamily="34" charset="-122"/>
              </a:rPr>
              <a:t>商品生产</a:t>
            </a:r>
            <a:r>
              <a:rPr lang="zh-CN" altLang="en-US" dirty="0">
                <a:latin typeface="Microsoft YaHei UI" panose="020B0503020204020204" pitchFamily="34" charset="-122"/>
                <a:ea typeface="Microsoft YaHei UI" panose="020B0503020204020204" pitchFamily="34" charset="-122"/>
              </a:rPr>
              <a:t>，资本家购买劳动力，是为了生产一种具有</a:t>
            </a:r>
            <a:r>
              <a:rPr lang="zh-CN" altLang="en-US" dirty="0">
                <a:solidFill>
                  <a:srgbClr val="FFC000"/>
                </a:solidFill>
                <a:latin typeface="Microsoft YaHei UI" panose="020B0503020204020204" pitchFamily="34" charset="-122"/>
                <a:ea typeface="Microsoft YaHei UI" panose="020B0503020204020204" pitchFamily="34" charset="-122"/>
              </a:rPr>
              <a:t>价值</a:t>
            </a:r>
            <a:r>
              <a:rPr lang="zh-CN" altLang="en-US" dirty="0">
                <a:latin typeface="Microsoft YaHei UI" panose="020B0503020204020204" pitchFamily="34" charset="-122"/>
                <a:ea typeface="Microsoft YaHei UI" panose="020B0503020204020204" pitchFamily="34" charset="-122"/>
              </a:rPr>
              <a:t>和剩余价值的商品。他之所以需要生产一种使用价值，只因为这种使用价值同时又是价值和剩余价值的</a:t>
            </a:r>
            <a:r>
              <a:rPr lang="zh-CN" altLang="en-US" dirty="0">
                <a:solidFill>
                  <a:srgbClr val="FFC000"/>
                </a:solidFill>
                <a:latin typeface="Microsoft YaHei UI" panose="020B0503020204020204" pitchFamily="34" charset="-122"/>
                <a:ea typeface="Microsoft YaHei UI" panose="020B0503020204020204" pitchFamily="34" charset="-122"/>
              </a:rPr>
              <a:t>物质担负物</a:t>
            </a:r>
            <a:r>
              <a:rPr lang="zh-CN" altLang="en-US" dirty="0">
                <a:latin typeface="Microsoft YaHei UI" panose="020B0503020204020204" pitchFamily="34" charset="-122"/>
                <a:ea typeface="Microsoft YaHei UI" panose="020B0503020204020204" pitchFamily="34" charset="-122"/>
              </a:rPr>
              <a:t>。至于生产出来的商品是面包还是毒品，对于人类是有利还是有害，那是资本家所</a:t>
            </a:r>
            <a:r>
              <a:rPr lang="zh-CN" altLang="en-US" dirty="0">
                <a:solidFill>
                  <a:srgbClr val="FFC000"/>
                </a:solidFill>
                <a:latin typeface="Microsoft YaHei UI" panose="020B0503020204020204" pitchFamily="34" charset="-122"/>
                <a:ea typeface="Microsoft YaHei UI" panose="020B0503020204020204" pitchFamily="34" charset="-122"/>
              </a:rPr>
              <a:t>不屑关心</a:t>
            </a:r>
            <a:r>
              <a:rPr lang="zh-CN" altLang="en-US" dirty="0">
                <a:latin typeface="Microsoft YaHei UI" panose="020B0503020204020204" pitchFamily="34" charset="-122"/>
                <a:ea typeface="Microsoft YaHei UI" panose="020B0503020204020204" pitchFamily="34" charset="-122"/>
              </a:rPr>
              <a:t>的。</a:t>
            </a:r>
          </a:p>
        </p:txBody>
      </p:sp>
      <p:pic>
        <p:nvPicPr>
          <p:cNvPr id="12" name="图片 11">
            <a:extLst>
              <a:ext uri="{FF2B5EF4-FFF2-40B4-BE49-F238E27FC236}">
                <a16:creationId xmlns:a16="http://schemas.microsoft.com/office/drawing/2014/main" xmlns="" id="{158247AF-B98A-49D5-BB85-F9575F91B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961" y="1580050"/>
            <a:ext cx="3366885" cy="3439965"/>
          </a:xfrm>
          <a:prstGeom prst="rect">
            <a:avLst/>
          </a:prstGeom>
          <a:effectLst>
            <a:softEdge rad="63500"/>
          </a:effectLst>
        </p:spPr>
      </p:pic>
    </p:spTree>
    <p:extLst>
      <p:ext uri="{BB962C8B-B14F-4D97-AF65-F5344CB8AC3E}">
        <p14:creationId xmlns:p14="http://schemas.microsoft.com/office/powerpoint/2010/main" val="318569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BA72AC8-944D-417A-8D3A-C9DF0EA7E796}"/>
              </a:ext>
            </a:extLst>
          </p:cNvPr>
          <p:cNvSpPr>
            <a:spLocks noGrp="1"/>
          </p:cNvSpPr>
          <p:nvPr>
            <p:ph type="title"/>
          </p:nvPr>
        </p:nvSpPr>
        <p:spPr>
          <a:xfrm>
            <a:off x="919119" y="202884"/>
            <a:ext cx="10353762" cy="970450"/>
          </a:xfrm>
        </p:spPr>
        <p:txBody>
          <a:bodyPr/>
          <a:lstStyle/>
          <a:p>
            <a:r>
              <a:rPr lang="zh-CN" altLang="en-US" dirty="0">
                <a:latin typeface="Microsoft YaHei UI" panose="020B0503020204020204" pitchFamily="34" charset="-122"/>
                <a:ea typeface="Microsoft YaHei UI" panose="020B0503020204020204" pitchFamily="34" charset="-122"/>
              </a:rPr>
              <a:t>资本主义的生产过程</a:t>
            </a:r>
          </a:p>
        </p:txBody>
      </p:sp>
      <p:sp>
        <p:nvSpPr>
          <p:cNvPr id="4" name="文本框 3">
            <a:extLst>
              <a:ext uri="{FF2B5EF4-FFF2-40B4-BE49-F238E27FC236}">
                <a16:creationId xmlns:a16="http://schemas.microsoft.com/office/drawing/2014/main" xmlns="" id="{52864C7B-D706-4FA5-BDA7-31A8DEE10B37}"/>
              </a:ext>
            </a:extLst>
          </p:cNvPr>
          <p:cNvSpPr txBox="1"/>
          <p:nvPr/>
        </p:nvSpPr>
        <p:spPr>
          <a:xfrm>
            <a:off x="285721" y="1580050"/>
            <a:ext cx="5551661" cy="3982757"/>
          </a:xfrm>
          <a:prstGeom prst="rect">
            <a:avLst/>
          </a:prstGeom>
          <a:noFill/>
        </p:spPr>
        <p:txBody>
          <a:bodyPr wrap="square" rtlCol="0">
            <a:spAutoFit/>
          </a:bodyPr>
          <a:lstStyle/>
          <a:p>
            <a:pPr>
              <a:lnSpc>
                <a:spcPct val="400000"/>
              </a:lnSpc>
            </a:pPr>
            <a:r>
              <a:rPr lang="zh-CN" altLang="en-US" sz="2000" dirty="0">
                <a:latin typeface="Microsoft YaHei UI" panose="020B0503020204020204" pitchFamily="34" charset="-122"/>
                <a:ea typeface="Microsoft YaHei UI" panose="020B0503020204020204" pitchFamily="34" charset="-122"/>
              </a:rPr>
              <a:t>不妨设想一个纺纱厂，并考虑以下</a:t>
            </a:r>
            <a:r>
              <a:rPr lang="zh-CN" altLang="en-US" sz="2000" dirty="0">
                <a:solidFill>
                  <a:srgbClr val="FFC000"/>
                </a:solidFill>
                <a:latin typeface="Microsoft YaHei UI" panose="020B0503020204020204" pitchFamily="34" charset="-122"/>
                <a:ea typeface="Microsoft YaHei UI" panose="020B0503020204020204" pitchFamily="34" charset="-122"/>
              </a:rPr>
              <a:t>两个问题</a:t>
            </a:r>
            <a:r>
              <a:rPr lang="zh-CN" altLang="en-US" sz="2000" dirty="0">
                <a:latin typeface="Microsoft YaHei UI" panose="020B0503020204020204" pitchFamily="34" charset="-122"/>
                <a:ea typeface="Microsoft YaHei UI" panose="020B0503020204020204" pitchFamily="34" charset="-122"/>
              </a:rPr>
              <a:t>：</a:t>
            </a:r>
            <a:endParaRPr lang="en-US" altLang="zh-CN" sz="2000" dirty="0">
              <a:latin typeface="Microsoft YaHei UI" panose="020B0503020204020204" pitchFamily="34" charset="-122"/>
              <a:ea typeface="Microsoft YaHei UI" panose="020B0503020204020204" pitchFamily="34" charset="-122"/>
            </a:endParaRPr>
          </a:p>
          <a:p>
            <a:pPr>
              <a:lnSpc>
                <a:spcPct val="400000"/>
              </a:lnSpc>
            </a:pPr>
            <a:r>
              <a:rPr lang="en-US" altLang="zh-CN" sz="2400" dirty="0">
                <a:latin typeface="Microsoft YaHei UI" panose="020B0503020204020204" pitchFamily="34" charset="-122"/>
                <a:ea typeface="Microsoft YaHei UI" panose="020B0503020204020204" pitchFamily="34" charset="-122"/>
              </a:rPr>
              <a:t>1.</a:t>
            </a:r>
            <a:r>
              <a:rPr lang="zh-CN" altLang="en-US" sz="2400" dirty="0">
                <a:latin typeface="Microsoft YaHei UI" panose="020B0503020204020204" pitchFamily="34" charset="-122"/>
                <a:ea typeface="Microsoft YaHei UI" panose="020B0503020204020204" pitchFamily="34" charset="-122"/>
              </a:rPr>
              <a:t>棉纱的</a:t>
            </a:r>
            <a:r>
              <a:rPr lang="zh-CN" altLang="en-US" sz="2400" dirty="0">
                <a:solidFill>
                  <a:srgbClr val="FFC000"/>
                </a:solidFill>
                <a:latin typeface="Microsoft YaHei UI" panose="020B0503020204020204" pitchFamily="34" charset="-122"/>
                <a:ea typeface="Microsoft YaHei UI" panose="020B0503020204020204" pitchFamily="34" charset="-122"/>
              </a:rPr>
              <a:t>价值</a:t>
            </a:r>
            <a:r>
              <a:rPr lang="zh-CN" altLang="en-US" sz="2400" dirty="0">
                <a:latin typeface="Microsoft YaHei UI" panose="020B0503020204020204" pitchFamily="34" charset="-122"/>
                <a:ea typeface="Microsoft YaHei UI" panose="020B0503020204020204" pitchFamily="34" charset="-122"/>
              </a:rPr>
              <a:t>是</a:t>
            </a:r>
            <a:r>
              <a:rPr lang="zh-CN" altLang="en-US" sz="2400" dirty="0">
                <a:solidFill>
                  <a:srgbClr val="FFC000"/>
                </a:solidFill>
                <a:latin typeface="Microsoft YaHei UI" panose="020B0503020204020204" pitchFamily="34" charset="-122"/>
                <a:ea typeface="Microsoft YaHei UI" panose="020B0503020204020204" pitchFamily="34" charset="-122"/>
              </a:rPr>
              <a:t>如何形成</a:t>
            </a:r>
            <a:r>
              <a:rPr lang="zh-CN" altLang="en-US" sz="2400" dirty="0">
                <a:latin typeface="Microsoft YaHei UI" panose="020B0503020204020204" pitchFamily="34" charset="-122"/>
                <a:ea typeface="Microsoft YaHei UI" panose="020B0503020204020204" pitchFamily="34" charset="-122"/>
              </a:rPr>
              <a:t>的？</a:t>
            </a:r>
            <a:endParaRPr lang="en-US" altLang="zh-CN" sz="2400" dirty="0">
              <a:latin typeface="Microsoft YaHei UI" panose="020B0503020204020204" pitchFamily="34" charset="-122"/>
              <a:ea typeface="Microsoft YaHei UI" panose="020B0503020204020204" pitchFamily="34" charset="-122"/>
            </a:endParaRPr>
          </a:p>
          <a:p>
            <a:pPr>
              <a:lnSpc>
                <a:spcPct val="400000"/>
              </a:lnSpc>
            </a:pPr>
            <a:r>
              <a:rPr lang="en-US" altLang="zh-CN" sz="2400" dirty="0">
                <a:latin typeface="Microsoft YaHei UI" panose="020B0503020204020204" pitchFamily="34" charset="-122"/>
                <a:ea typeface="Microsoft YaHei UI" panose="020B0503020204020204" pitchFamily="34" charset="-122"/>
              </a:rPr>
              <a:t>2.</a:t>
            </a:r>
            <a:r>
              <a:rPr lang="zh-CN" altLang="en-US" sz="2400" dirty="0">
                <a:latin typeface="Microsoft YaHei UI" panose="020B0503020204020204" pitchFamily="34" charset="-122"/>
                <a:ea typeface="Microsoft YaHei UI" panose="020B0503020204020204" pitchFamily="34" charset="-122"/>
              </a:rPr>
              <a:t>在这个过程中</a:t>
            </a:r>
            <a:r>
              <a:rPr lang="zh-CN" altLang="en-US" sz="2400" dirty="0">
                <a:solidFill>
                  <a:srgbClr val="FFC000"/>
                </a:solidFill>
                <a:latin typeface="Microsoft YaHei UI" panose="020B0503020204020204" pitchFamily="34" charset="-122"/>
                <a:ea typeface="Microsoft YaHei UI" panose="020B0503020204020204" pitchFamily="34" charset="-122"/>
              </a:rPr>
              <a:t>剩余价值</a:t>
            </a:r>
            <a:r>
              <a:rPr lang="zh-CN" altLang="en-US" sz="2400" dirty="0">
                <a:latin typeface="Microsoft YaHei UI" panose="020B0503020204020204" pitchFamily="34" charset="-122"/>
                <a:ea typeface="Microsoft YaHei UI" panose="020B0503020204020204" pitchFamily="34" charset="-122"/>
              </a:rPr>
              <a:t>是怎么</a:t>
            </a:r>
            <a:r>
              <a:rPr lang="zh-CN" altLang="en-US" sz="2400" dirty="0">
                <a:solidFill>
                  <a:srgbClr val="FFC000"/>
                </a:solidFill>
                <a:latin typeface="Microsoft YaHei UI" panose="020B0503020204020204" pitchFamily="34" charset="-122"/>
                <a:ea typeface="Microsoft YaHei UI" panose="020B0503020204020204" pitchFamily="34" charset="-122"/>
              </a:rPr>
              <a:t>产生</a:t>
            </a:r>
            <a:r>
              <a:rPr lang="zh-CN" altLang="en-US" sz="2400" dirty="0">
                <a:latin typeface="Microsoft YaHei UI" panose="020B0503020204020204" pitchFamily="34" charset="-122"/>
                <a:ea typeface="Microsoft YaHei UI" panose="020B0503020204020204" pitchFamily="34" charset="-122"/>
              </a:rPr>
              <a:t>的？</a:t>
            </a:r>
          </a:p>
        </p:txBody>
      </p:sp>
      <p:pic>
        <p:nvPicPr>
          <p:cNvPr id="1026" name="Picture 2" descr="手工纺纱厂 的图像结果">
            <a:extLst>
              <a:ext uri="{FF2B5EF4-FFF2-40B4-BE49-F238E27FC236}">
                <a16:creationId xmlns:a16="http://schemas.microsoft.com/office/drawing/2014/main" xmlns="" id="{63E8566A-4367-44DF-86E5-D07A78A98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982" y="2218893"/>
            <a:ext cx="5847477" cy="3950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86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A4DFC9D-C3F0-4078-BB95-AFE3FDDE209D}"/>
              </a:ext>
            </a:extLst>
          </p:cNvPr>
          <p:cNvSpPr>
            <a:spLocks noGrp="1"/>
          </p:cNvSpPr>
          <p:nvPr>
            <p:ph type="title"/>
          </p:nvPr>
        </p:nvSpPr>
        <p:spPr>
          <a:xfrm>
            <a:off x="913795" y="96350"/>
            <a:ext cx="10353762" cy="970450"/>
          </a:xfrm>
        </p:spPr>
        <p:txBody>
          <a:bodyPr>
            <a:normAutofit/>
          </a:bodyPr>
          <a:lstStyle/>
          <a:p>
            <a:r>
              <a:rPr lang="zh-CN" altLang="en-US" dirty="0">
                <a:latin typeface="Microsoft YaHei UI" panose="020B0503020204020204" pitchFamily="34" charset="-122"/>
                <a:ea typeface="Microsoft YaHei UI" panose="020B0503020204020204" pitchFamily="34" charset="-122"/>
              </a:rPr>
              <a:t>资本主义的生产过程</a:t>
            </a:r>
          </a:p>
        </p:txBody>
      </p:sp>
      <p:sp>
        <p:nvSpPr>
          <p:cNvPr id="5" name="文本框 4">
            <a:extLst>
              <a:ext uri="{FF2B5EF4-FFF2-40B4-BE49-F238E27FC236}">
                <a16:creationId xmlns:a16="http://schemas.microsoft.com/office/drawing/2014/main" xmlns="" id="{D62AB60F-ED5F-4B9F-9FB3-7A530386AE0D}"/>
              </a:ext>
            </a:extLst>
          </p:cNvPr>
          <p:cNvSpPr txBox="1"/>
          <p:nvPr/>
        </p:nvSpPr>
        <p:spPr>
          <a:xfrm>
            <a:off x="489528" y="1499168"/>
            <a:ext cx="4313382" cy="4801314"/>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Microsoft YaHei UI" panose="020B0503020204020204" pitchFamily="34" charset="-122"/>
                <a:ea typeface="Microsoft YaHei UI" panose="020B0503020204020204" pitchFamily="34" charset="-122"/>
              </a:rPr>
              <a:t>假定纱厂资本家雇佣纺纱工人一天，需要支付的</a:t>
            </a:r>
            <a:r>
              <a:rPr lang="zh-CN" altLang="en-US" dirty="0">
                <a:solidFill>
                  <a:srgbClr val="FFC000"/>
                </a:solidFill>
                <a:latin typeface="Microsoft YaHei UI" panose="020B0503020204020204" pitchFamily="34" charset="-122"/>
                <a:ea typeface="Microsoft YaHei UI" panose="020B0503020204020204" pitchFamily="34" charset="-122"/>
              </a:rPr>
              <a:t>劳动力价值</a:t>
            </a:r>
            <a:r>
              <a:rPr lang="zh-CN" altLang="en-US" dirty="0">
                <a:latin typeface="Microsoft YaHei UI" panose="020B0503020204020204" pitchFamily="34" charset="-122"/>
                <a:ea typeface="Microsoft YaHei UI" panose="020B0503020204020204" pitchFamily="34" charset="-122"/>
              </a:rPr>
              <a:t>为</a:t>
            </a:r>
            <a:r>
              <a:rPr lang="en-US" altLang="zh-CN" dirty="0">
                <a:solidFill>
                  <a:srgbClr val="FFC000"/>
                </a:solidFill>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元。</a:t>
            </a: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zh-CN" altLang="en-US" dirty="0">
                <a:latin typeface="Microsoft YaHei UI" panose="020B0503020204020204" pitchFamily="34" charset="-122"/>
                <a:ea typeface="Microsoft YaHei UI" panose="020B0503020204020204" pitchFamily="34" charset="-122"/>
              </a:rPr>
              <a:t>而这</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元价值，纺纱工人用</a:t>
            </a:r>
            <a:r>
              <a:rPr lang="en-US" altLang="zh-CN" dirty="0">
                <a:solidFill>
                  <a:srgbClr val="FFC000"/>
                </a:solidFill>
                <a:latin typeface="Microsoft YaHei UI" panose="020B0503020204020204" pitchFamily="34" charset="-122"/>
                <a:ea typeface="Microsoft YaHei UI" panose="020B0503020204020204" pitchFamily="34" charset="-122"/>
              </a:rPr>
              <a:t>6</a:t>
            </a:r>
            <a:r>
              <a:rPr lang="zh-CN" altLang="en-US" dirty="0">
                <a:latin typeface="Microsoft YaHei UI" panose="020B0503020204020204" pitchFamily="34" charset="-122"/>
                <a:ea typeface="Microsoft YaHei UI" panose="020B0503020204020204" pitchFamily="34" charset="-122"/>
              </a:rPr>
              <a:t>小时的劳动就能够创造出来。</a:t>
            </a: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zh-CN" altLang="en-US" dirty="0">
                <a:latin typeface="Microsoft YaHei UI" panose="020B0503020204020204" pitchFamily="34" charset="-122"/>
                <a:ea typeface="Microsoft YaHei UI" panose="020B0503020204020204" pitchFamily="34" charset="-122"/>
              </a:rPr>
              <a:t>又假定工人纺</a:t>
            </a:r>
            <a:r>
              <a:rPr lang="en-US" altLang="zh-CN" dirty="0">
                <a:solidFill>
                  <a:srgbClr val="FFC000"/>
                </a:solidFill>
                <a:latin typeface="Microsoft YaHei UI" panose="020B0503020204020204" pitchFamily="34" charset="-122"/>
                <a:ea typeface="Microsoft YaHei UI" panose="020B0503020204020204" pitchFamily="34" charset="-122"/>
              </a:rPr>
              <a:t>6</a:t>
            </a:r>
            <a:r>
              <a:rPr lang="zh-CN" altLang="en-US" dirty="0">
                <a:latin typeface="Microsoft YaHei UI" panose="020B0503020204020204" pitchFamily="34" charset="-122"/>
                <a:ea typeface="Microsoft YaHei UI" panose="020B0503020204020204" pitchFamily="34" charset="-122"/>
              </a:rPr>
              <a:t>小时纱需消耗</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斤棉花，值</a:t>
            </a:r>
            <a:r>
              <a:rPr lang="en-US" altLang="zh-CN" dirty="0">
                <a:solidFill>
                  <a:srgbClr val="FFC000"/>
                </a:solidFill>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元。</a:t>
            </a: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zh-CN" altLang="en-US" dirty="0">
                <a:latin typeface="Microsoft YaHei UI" panose="020B0503020204020204" pitchFamily="34" charset="-122"/>
                <a:ea typeface="Microsoft YaHei UI" panose="020B0503020204020204" pitchFamily="34" charset="-122"/>
              </a:rPr>
              <a:t>生产过程消耗</a:t>
            </a:r>
            <a:r>
              <a:rPr lang="en-US" altLang="zh-CN" dirty="0">
                <a:solidFill>
                  <a:srgbClr val="FFC000"/>
                </a:solidFill>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个纱锭（为了计算简便起见，这里是用纱锭代表纺纱过程中所消耗的一切工具和设备），值</a:t>
            </a:r>
            <a:r>
              <a:rPr lang="en-US" altLang="zh-CN" dirty="0">
                <a:solidFill>
                  <a:srgbClr val="FFC000"/>
                </a:solidFill>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元。</a:t>
            </a: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zh-CN" altLang="en-US" dirty="0">
                <a:latin typeface="Microsoft YaHei UI" panose="020B0503020204020204" pitchFamily="34" charset="-122"/>
                <a:ea typeface="Microsoft YaHei UI" panose="020B0503020204020204" pitchFamily="34" charset="-122"/>
              </a:rPr>
              <a:t>这样，经过工人</a:t>
            </a:r>
            <a:r>
              <a:rPr lang="en-US" altLang="zh-CN" dirty="0">
                <a:solidFill>
                  <a:srgbClr val="FFC000"/>
                </a:solidFill>
                <a:latin typeface="Microsoft YaHei UI" panose="020B0503020204020204" pitchFamily="34" charset="-122"/>
                <a:ea typeface="Microsoft YaHei UI" panose="020B0503020204020204" pitchFamily="34" charset="-122"/>
              </a:rPr>
              <a:t>6</a:t>
            </a:r>
            <a:r>
              <a:rPr lang="zh-CN" altLang="en-US" dirty="0">
                <a:latin typeface="Microsoft YaHei UI" panose="020B0503020204020204" pitchFamily="34" charset="-122"/>
                <a:ea typeface="Microsoft YaHei UI" panose="020B0503020204020204" pitchFamily="34" charset="-122"/>
              </a:rPr>
              <a:t>小时的劳动之后，</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斤棉花便纺成了</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斤棉纱（为了计算简便起见，这里不单另计算棉花的损耗）。</a:t>
            </a:r>
          </a:p>
        </p:txBody>
      </p:sp>
      <p:pic>
        <p:nvPicPr>
          <p:cNvPr id="4" name="图片 3">
            <a:extLst>
              <a:ext uri="{FF2B5EF4-FFF2-40B4-BE49-F238E27FC236}">
                <a16:creationId xmlns:a16="http://schemas.microsoft.com/office/drawing/2014/main" xmlns="" id="{9A789BFA-DE42-47B9-A5FD-FF975E146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205" y="1066800"/>
            <a:ext cx="5718352" cy="1841203"/>
          </a:xfrm>
          <a:prstGeom prst="rect">
            <a:avLst/>
          </a:prstGeom>
          <a:effectLst>
            <a:softEdge rad="63500"/>
          </a:effectLst>
        </p:spPr>
      </p:pic>
      <p:pic>
        <p:nvPicPr>
          <p:cNvPr id="7" name="图片 6">
            <a:extLst>
              <a:ext uri="{FF2B5EF4-FFF2-40B4-BE49-F238E27FC236}">
                <a16:creationId xmlns:a16="http://schemas.microsoft.com/office/drawing/2014/main" xmlns="" id="{72E89493-FC97-4647-94F1-EEE2CC3C3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268" y="2983149"/>
            <a:ext cx="5258225" cy="2075069"/>
          </a:xfrm>
          <a:prstGeom prst="rect">
            <a:avLst/>
          </a:prstGeom>
          <a:effectLst>
            <a:softEdge rad="63500"/>
          </a:effectLst>
        </p:spPr>
      </p:pic>
      <p:pic>
        <p:nvPicPr>
          <p:cNvPr id="9" name="图片 8">
            <a:extLst>
              <a:ext uri="{FF2B5EF4-FFF2-40B4-BE49-F238E27FC236}">
                <a16:creationId xmlns:a16="http://schemas.microsoft.com/office/drawing/2014/main" xmlns="" id="{5DAF7F58-DF74-4116-8598-13DE4A76B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3414" y="5210377"/>
            <a:ext cx="4220643" cy="1161645"/>
          </a:xfrm>
          <a:prstGeom prst="rect">
            <a:avLst/>
          </a:prstGeom>
          <a:effectLst>
            <a:softEdge rad="50800"/>
          </a:effectLst>
        </p:spPr>
      </p:pic>
    </p:spTree>
    <p:extLst>
      <p:ext uri="{BB962C8B-B14F-4D97-AF65-F5344CB8AC3E}">
        <p14:creationId xmlns:p14="http://schemas.microsoft.com/office/powerpoint/2010/main" val="1935261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69C3A4E-C97C-4D2C-8F00-7CBC49F1121F}"/>
              </a:ext>
            </a:extLst>
          </p:cNvPr>
          <p:cNvSpPr>
            <a:spLocks noGrp="1"/>
          </p:cNvSpPr>
          <p:nvPr>
            <p:ph type="title"/>
          </p:nvPr>
        </p:nvSpPr>
        <p:spPr>
          <a:xfrm>
            <a:off x="913795" y="277091"/>
            <a:ext cx="10353762" cy="970450"/>
          </a:xfrm>
        </p:spPr>
        <p:txBody>
          <a:bodyPr/>
          <a:lstStyle/>
          <a:p>
            <a:r>
              <a:rPr lang="zh-CN" altLang="en-US" dirty="0">
                <a:latin typeface="Microsoft YaHei UI" panose="020B0503020204020204" pitchFamily="34" charset="-122"/>
                <a:ea typeface="Microsoft YaHei UI" panose="020B0503020204020204" pitchFamily="34" charset="-122"/>
              </a:rPr>
              <a:t>资本主义的生产过程</a:t>
            </a:r>
          </a:p>
        </p:txBody>
      </p:sp>
      <p:sp>
        <p:nvSpPr>
          <p:cNvPr id="4" name="文本框 3">
            <a:extLst>
              <a:ext uri="{FF2B5EF4-FFF2-40B4-BE49-F238E27FC236}">
                <a16:creationId xmlns:a16="http://schemas.microsoft.com/office/drawing/2014/main" xmlns="" id="{4C026365-6426-4C43-9F19-C30578DBD522}"/>
              </a:ext>
            </a:extLst>
          </p:cNvPr>
          <p:cNvSpPr txBox="1"/>
          <p:nvPr/>
        </p:nvSpPr>
        <p:spPr>
          <a:xfrm>
            <a:off x="913795" y="1520788"/>
            <a:ext cx="9116896" cy="923330"/>
          </a:xfrm>
          <a:prstGeom prst="rect">
            <a:avLst/>
          </a:prstGeom>
          <a:noFill/>
        </p:spPr>
        <p:txBody>
          <a:bodyPr wrap="square" rtlCol="0">
            <a:spAutoFit/>
          </a:bodyPr>
          <a:lstStyle/>
          <a:p>
            <a:pPr indent="457200"/>
            <a:r>
              <a:rPr lang="zh-CN" altLang="en-US" dirty="0">
                <a:latin typeface="Microsoft YaHei UI" panose="020B0503020204020204" pitchFamily="34" charset="-122"/>
                <a:ea typeface="Microsoft YaHei UI" panose="020B0503020204020204" pitchFamily="34" charset="-122"/>
              </a:rPr>
              <a:t>棉纱的原料成本纱锭和棉花一共</a:t>
            </a:r>
            <a:r>
              <a:rPr lang="en-US" altLang="zh-CN" dirty="0">
                <a:latin typeface="Microsoft YaHei UI" panose="020B0503020204020204" pitchFamily="34" charset="-122"/>
                <a:ea typeface="Microsoft YaHei UI" panose="020B0503020204020204" pitchFamily="34" charset="-122"/>
              </a:rPr>
              <a:t>12</a:t>
            </a:r>
            <a:r>
              <a:rPr lang="zh-CN" altLang="en-US" dirty="0">
                <a:latin typeface="Microsoft YaHei UI" panose="020B0503020204020204" pitchFamily="34" charset="-122"/>
                <a:ea typeface="Microsoft YaHei UI" panose="020B0503020204020204" pitchFamily="34" charset="-122"/>
              </a:rPr>
              <a:t>元价值，加上劳动力的</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元价值，一共是</a:t>
            </a:r>
            <a:r>
              <a:rPr lang="en-US" altLang="zh-CN" dirty="0">
                <a:latin typeface="Microsoft YaHei UI" panose="020B0503020204020204" pitchFamily="34" charset="-122"/>
                <a:ea typeface="Microsoft YaHei UI" panose="020B0503020204020204" pitchFamily="34" charset="-122"/>
              </a:rPr>
              <a:t>17</a:t>
            </a:r>
            <a:r>
              <a:rPr lang="zh-CN" altLang="en-US" dirty="0">
                <a:latin typeface="Microsoft YaHei UI" panose="020B0503020204020204" pitchFamily="34" charset="-122"/>
                <a:ea typeface="Microsoft YaHei UI" panose="020B0503020204020204" pitchFamily="34" charset="-122"/>
              </a:rPr>
              <a:t>元。</a:t>
            </a:r>
            <a:endParaRPr lang="en-US" altLang="zh-CN" dirty="0">
              <a:latin typeface="Microsoft YaHei UI" panose="020B0503020204020204" pitchFamily="34" charset="-122"/>
              <a:ea typeface="Microsoft YaHei UI" panose="020B0503020204020204" pitchFamily="34" charset="-122"/>
            </a:endParaRPr>
          </a:p>
          <a:p>
            <a:pPr indent="457200"/>
            <a:r>
              <a:rPr lang="zh-CN" altLang="en-US" dirty="0">
                <a:latin typeface="Microsoft YaHei UI" panose="020B0503020204020204" pitchFamily="34" charset="-122"/>
                <a:ea typeface="Microsoft YaHei UI" panose="020B0503020204020204" pitchFamily="34" charset="-122"/>
              </a:rPr>
              <a:t>太棒了，这似乎恰恰同资本家原来为购买棉花、纱锭和劳动力所支付的价值</a:t>
            </a:r>
            <a:r>
              <a:rPr lang="zh-CN" altLang="en-US" dirty="0">
                <a:solidFill>
                  <a:srgbClr val="FFC000"/>
                </a:solidFill>
                <a:latin typeface="Microsoft YaHei UI" panose="020B0503020204020204" pitchFamily="34" charset="-122"/>
                <a:ea typeface="Microsoft YaHei UI" panose="020B0503020204020204" pitchFamily="34" charset="-122"/>
              </a:rPr>
              <a:t>一样多</a:t>
            </a:r>
            <a:r>
              <a:rPr lang="zh-CN" altLang="en-US" dirty="0">
                <a:latin typeface="Microsoft YaHei UI" panose="020B0503020204020204" pitchFamily="34" charset="-122"/>
                <a:ea typeface="Microsoft YaHei UI" panose="020B0503020204020204" pitchFamily="34" charset="-122"/>
              </a:rPr>
              <a:t>。可事实真的如此吗？</a:t>
            </a:r>
            <a:endParaRPr lang="en-US" altLang="zh-CN" dirty="0">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xmlns="" id="{35FAAA91-C724-4400-92B3-10E25980AE1C}"/>
              </a:ext>
            </a:extLst>
          </p:cNvPr>
          <p:cNvSpPr txBox="1"/>
          <p:nvPr/>
        </p:nvSpPr>
        <p:spPr>
          <a:xfrm>
            <a:off x="913795" y="2619383"/>
            <a:ext cx="3630496" cy="3693319"/>
          </a:xfrm>
          <a:prstGeom prst="rect">
            <a:avLst/>
          </a:prstGeom>
          <a:noFill/>
        </p:spPr>
        <p:txBody>
          <a:bodyPr wrap="square">
            <a:spAutoFit/>
          </a:bodyPr>
          <a:lstStyle/>
          <a:p>
            <a:pPr indent="457200"/>
            <a:r>
              <a:rPr lang="zh-CN" altLang="en-US" dirty="0">
                <a:latin typeface="Microsoft YaHei UI" panose="020B0503020204020204" pitchFamily="34" charset="-122"/>
                <a:ea typeface="Microsoft YaHei UI" panose="020B0503020204020204" pitchFamily="34" charset="-122"/>
              </a:rPr>
              <a:t>如果生产过程的结果真的是这样，那么我们这位热心的“实业家”岂不白费心机了吗？事情当然不会是这样的。其实，资本家知道得很清楚，他购买的是工人</a:t>
            </a:r>
            <a:r>
              <a:rPr lang="zh-CN" altLang="en-US" dirty="0">
                <a:solidFill>
                  <a:srgbClr val="FFC000"/>
                </a:solidFill>
                <a:latin typeface="Microsoft YaHei UI" panose="020B0503020204020204" pitchFamily="34" charset="-122"/>
                <a:ea typeface="Microsoft YaHei UI" panose="020B0503020204020204" pitchFamily="34" charset="-122"/>
              </a:rPr>
              <a:t>一天的劳动力</a:t>
            </a:r>
            <a:r>
              <a:rPr lang="zh-CN" altLang="en-US" dirty="0">
                <a:latin typeface="Microsoft YaHei UI" panose="020B0503020204020204" pitchFamily="34" charset="-122"/>
                <a:ea typeface="Microsoft YaHei UI" panose="020B0503020204020204" pitchFamily="34" charset="-122"/>
              </a:rPr>
              <a:t>，在这一天之内，他要充分实行他的权利。尽管工人用 </a:t>
            </a:r>
            <a:r>
              <a:rPr lang="en-US" altLang="zh-CN" dirty="0">
                <a:latin typeface="Microsoft YaHei UI" panose="020B0503020204020204" pitchFamily="34" charset="-122"/>
                <a:ea typeface="Microsoft YaHei UI" panose="020B0503020204020204" pitchFamily="34" charset="-122"/>
              </a:rPr>
              <a:t>6 </a:t>
            </a:r>
            <a:r>
              <a:rPr lang="zh-CN" altLang="en-US" dirty="0">
                <a:latin typeface="Microsoft YaHei UI" panose="020B0503020204020204" pitchFamily="34" charset="-122"/>
                <a:ea typeface="Microsoft YaHei UI" panose="020B0503020204020204" pitchFamily="34" charset="-122"/>
              </a:rPr>
              <a:t>小时劳动就能够生产出</a:t>
            </a:r>
            <a:r>
              <a:rPr lang="zh-CN" altLang="en-US" dirty="0">
                <a:solidFill>
                  <a:srgbClr val="FFC000"/>
                </a:solidFill>
                <a:latin typeface="Microsoft YaHei UI" panose="020B0503020204020204" pitchFamily="34" charset="-122"/>
                <a:ea typeface="Microsoft YaHei UI" panose="020B0503020204020204" pitchFamily="34" charset="-122"/>
              </a:rPr>
              <a:t>劳动力价值的等价</a:t>
            </a:r>
            <a:r>
              <a:rPr lang="zh-CN" altLang="en-US" dirty="0">
                <a:latin typeface="Microsoft YaHei UI" panose="020B0503020204020204" pitchFamily="34" charset="-122"/>
                <a:ea typeface="Microsoft YaHei UI" panose="020B0503020204020204" pitchFamily="34" charset="-122"/>
              </a:rPr>
              <a:t>，但资本家绝不会让工人仅仅劳动</a:t>
            </a:r>
            <a:r>
              <a:rPr lang="en-US" altLang="zh-CN" dirty="0">
                <a:latin typeface="Microsoft YaHei UI" panose="020B0503020204020204" pitchFamily="34" charset="-122"/>
                <a:ea typeface="Microsoft YaHei UI" panose="020B0503020204020204" pitchFamily="34" charset="-122"/>
              </a:rPr>
              <a:t>6 </a:t>
            </a:r>
            <a:r>
              <a:rPr lang="zh-CN" altLang="en-US" dirty="0">
                <a:latin typeface="Microsoft YaHei UI" panose="020B0503020204020204" pitchFamily="34" charset="-122"/>
                <a:ea typeface="Microsoft YaHei UI" panose="020B0503020204020204" pitchFamily="34" charset="-122"/>
              </a:rPr>
              <a:t>小时。他会把工人的</a:t>
            </a:r>
            <a:r>
              <a:rPr lang="zh-CN" altLang="en-US" dirty="0">
                <a:solidFill>
                  <a:srgbClr val="FFC000"/>
                </a:solidFill>
                <a:latin typeface="Microsoft YaHei UI" panose="020B0503020204020204" pitchFamily="34" charset="-122"/>
                <a:ea typeface="Microsoft YaHei UI" panose="020B0503020204020204" pitchFamily="34" charset="-122"/>
              </a:rPr>
              <a:t>劳动时间延长到 </a:t>
            </a:r>
            <a:r>
              <a:rPr lang="en-US" altLang="zh-CN" dirty="0">
                <a:solidFill>
                  <a:srgbClr val="FFC000"/>
                </a:solidFill>
                <a:latin typeface="Microsoft YaHei UI" panose="020B0503020204020204" pitchFamily="34" charset="-122"/>
                <a:ea typeface="Microsoft YaHei UI" panose="020B0503020204020204" pitchFamily="34" charset="-122"/>
              </a:rPr>
              <a:t>6 </a:t>
            </a:r>
            <a:r>
              <a:rPr lang="zh-CN" altLang="en-US" dirty="0">
                <a:solidFill>
                  <a:srgbClr val="FFC000"/>
                </a:solidFill>
                <a:latin typeface="Microsoft YaHei UI" panose="020B0503020204020204" pitchFamily="34" charset="-122"/>
                <a:ea typeface="Microsoft YaHei UI" panose="020B0503020204020204" pitchFamily="34" charset="-122"/>
              </a:rPr>
              <a:t>小时以上</a:t>
            </a:r>
            <a:r>
              <a:rPr lang="zh-CN" altLang="en-US" dirty="0">
                <a:latin typeface="Microsoft YaHei UI" panose="020B0503020204020204" pitchFamily="34" charset="-122"/>
                <a:ea typeface="Microsoft YaHei UI" panose="020B0503020204020204" pitchFamily="34" charset="-122"/>
              </a:rPr>
              <a:t>，比方说 </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小时、</a:t>
            </a:r>
            <a:r>
              <a:rPr lang="en-US" altLang="zh-CN" dirty="0">
                <a:latin typeface="Microsoft YaHei UI" panose="020B0503020204020204" pitchFamily="34" charset="-122"/>
                <a:ea typeface="Microsoft YaHei UI" panose="020B0503020204020204" pitchFamily="34" charset="-122"/>
              </a:rPr>
              <a:t>12 </a:t>
            </a:r>
            <a:r>
              <a:rPr lang="zh-CN" altLang="en-US" dirty="0">
                <a:latin typeface="Microsoft YaHei UI" panose="020B0503020204020204" pitchFamily="34" charset="-122"/>
                <a:ea typeface="Microsoft YaHei UI" panose="020B0503020204020204" pitchFamily="34" charset="-122"/>
              </a:rPr>
              <a:t>小时、</a:t>
            </a:r>
            <a:r>
              <a:rPr lang="en-US" altLang="zh-CN" dirty="0">
                <a:latin typeface="Microsoft YaHei UI" panose="020B0503020204020204" pitchFamily="34" charset="-122"/>
                <a:ea typeface="Microsoft YaHei UI" panose="020B0503020204020204" pitchFamily="34" charset="-122"/>
              </a:rPr>
              <a:t>14 </a:t>
            </a:r>
            <a:r>
              <a:rPr lang="zh-CN" altLang="en-US" dirty="0">
                <a:latin typeface="Microsoft YaHei UI" panose="020B0503020204020204" pitchFamily="34" charset="-122"/>
                <a:ea typeface="Microsoft YaHei UI" panose="020B0503020204020204" pitchFamily="34" charset="-122"/>
              </a:rPr>
              <a:t>小时</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。如果这样，生产过程的结果就会完全改观。</a:t>
            </a:r>
          </a:p>
        </p:txBody>
      </p:sp>
      <p:pic>
        <p:nvPicPr>
          <p:cNvPr id="5" name="图片 4">
            <a:extLst>
              <a:ext uri="{FF2B5EF4-FFF2-40B4-BE49-F238E27FC236}">
                <a16:creationId xmlns:a16="http://schemas.microsoft.com/office/drawing/2014/main" xmlns="" id="{CE70628B-2E7E-4910-9532-95E35CF92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668" y="2391958"/>
            <a:ext cx="2939586" cy="2062452"/>
          </a:xfrm>
          <a:prstGeom prst="rect">
            <a:avLst/>
          </a:prstGeom>
          <a:effectLst>
            <a:softEdge rad="63500"/>
          </a:effectLst>
        </p:spPr>
      </p:pic>
      <p:pic>
        <p:nvPicPr>
          <p:cNvPr id="8" name="图片 7">
            <a:extLst>
              <a:ext uri="{FF2B5EF4-FFF2-40B4-BE49-F238E27FC236}">
                <a16:creationId xmlns:a16="http://schemas.microsoft.com/office/drawing/2014/main" xmlns="" id="{B58EAF83-6916-4F79-8E70-337671758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970" y="4564026"/>
            <a:ext cx="5430982" cy="1748676"/>
          </a:xfrm>
          <a:prstGeom prst="rect">
            <a:avLst/>
          </a:prstGeom>
          <a:effectLst>
            <a:softEdge rad="63500"/>
          </a:effectLst>
        </p:spPr>
      </p:pic>
    </p:spTree>
    <p:extLst>
      <p:ext uri="{BB962C8B-B14F-4D97-AF65-F5344CB8AC3E}">
        <p14:creationId xmlns:p14="http://schemas.microsoft.com/office/powerpoint/2010/main" val="164006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AF01D07-217C-46E4-AE25-ACD03ED0131E}"/>
              </a:ext>
            </a:extLst>
          </p:cNvPr>
          <p:cNvSpPr>
            <a:spLocks noGrp="1"/>
          </p:cNvSpPr>
          <p:nvPr>
            <p:ph type="title"/>
          </p:nvPr>
        </p:nvSpPr>
        <p:spPr>
          <a:xfrm>
            <a:off x="919119" y="240145"/>
            <a:ext cx="10353762" cy="970450"/>
          </a:xfrm>
        </p:spPr>
        <p:txBody>
          <a:bodyPr/>
          <a:lstStyle/>
          <a:p>
            <a:r>
              <a:rPr lang="zh-CN" altLang="en-US" dirty="0">
                <a:latin typeface="Microsoft YaHei UI" panose="020B0503020204020204" pitchFamily="34" charset="-122"/>
                <a:ea typeface="Microsoft YaHei UI" panose="020B0503020204020204" pitchFamily="34" charset="-122"/>
              </a:rPr>
              <a:t>资本主义的生产过程</a:t>
            </a:r>
          </a:p>
        </p:txBody>
      </p:sp>
      <p:sp>
        <p:nvSpPr>
          <p:cNvPr id="7" name="文本框 6">
            <a:extLst>
              <a:ext uri="{FF2B5EF4-FFF2-40B4-BE49-F238E27FC236}">
                <a16:creationId xmlns:a16="http://schemas.microsoft.com/office/drawing/2014/main" xmlns="" id="{380AFA58-D96A-43FB-8DE9-573C4E072703}"/>
              </a:ext>
            </a:extLst>
          </p:cNvPr>
          <p:cNvSpPr txBox="1"/>
          <p:nvPr/>
        </p:nvSpPr>
        <p:spPr>
          <a:xfrm>
            <a:off x="221674" y="1210595"/>
            <a:ext cx="5874326" cy="5632311"/>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Microsoft YaHei UI" panose="020B0503020204020204" pitchFamily="34" charset="-122"/>
                <a:ea typeface="Microsoft YaHei UI" panose="020B0503020204020204" pitchFamily="34" charset="-122"/>
              </a:rPr>
              <a:t>假定工人的工作日是</a:t>
            </a:r>
            <a:r>
              <a:rPr lang="en-US" altLang="zh-CN" dirty="0">
                <a:solidFill>
                  <a:srgbClr val="FFC000"/>
                </a:solidFill>
                <a:latin typeface="Microsoft YaHei UI" panose="020B0503020204020204" pitchFamily="34" charset="-122"/>
                <a:ea typeface="Microsoft YaHei UI" panose="020B0503020204020204" pitchFamily="34" charset="-122"/>
              </a:rPr>
              <a:t>12</a:t>
            </a:r>
            <a:r>
              <a:rPr lang="zh-CN" altLang="en-US" dirty="0">
                <a:latin typeface="Microsoft YaHei UI" panose="020B0503020204020204" pitchFamily="34" charset="-122"/>
                <a:ea typeface="Microsoft YaHei UI" panose="020B0503020204020204" pitchFamily="34" charset="-122"/>
              </a:rPr>
              <a:t>小时。工人劳动</a:t>
            </a:r>
            <a:r>
              <a:rPr lang="en-US" altLang="zh-CN" dirty="0">
                <a:solidFill>
                  <a:srgbClr val="FFC000"/>
                </a:solidFill>
                <a:latin typeface="Microsoft YaHei UI" panose="020B0503020204020204" pitchFamily="34" charset="-122"/>
                <a:ea typeface="Microsoft YaHei UI" panose="020B0503020204020204" pitchFamily="34" charset="-122"/>
              </a:rPr>
              <a:t>12</a:t>
            </a:r>
            <a:r>
              <a:rPr lang="zh-CN" altLang="en-US" dirty="0">
                <a:latin typeface="Microsoft YaHei UI" panose="020B0503020204020204" pitchFamily="34" charset="-122"/>
                <a:ea typeface="Microsoft YaHei UI" panose="020B0503020204020204" pitchFamily="34" charset="-122"/>
              </a:rPr>
              <a:t>小时，需要比过去多消耗</a:t>
            </a:r>
            <a:r>
              <a:rPr lang="en-US" altLang="zh-CN" dirty="0">
                <a:solidFill>
                  <a:srgbClr val="FFC000"/>
                </a:solidFill>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倍的棉花和纱锭，即</a:t>
            </a:r>
            <a:r>
              <a:rPr lang="en-US" altLang="zh-CN" dirty="0">
                <a:solidFill>
                  <a:srgbClr val="FFC000"/>
                </a:solidFill>
                <a:latin typeface="Microsoft YaHei UI" panose="020B0503020204020204" pitchFamily="34" charset="-122"/>
                <a:ea typeface="Microsoft YaHei UI" panose="020B0503020204020204" pitchFamily="34" charset="-122"/>
              </a:rPr>
              <a:t>20</a:t>
            </a:r>
            <a:r>
              <a:rPr lang="zh-CN" altLang="en-US" dirty="0">
                <a:latin typeface="Microsoft YaHei UI" panose="020B0503020204020204" pitchFamily="34" charset="-122"/>
                <a:ea typeface="Microsoft YaHei UI" panose="020B0503020204020204" pitchFamily="34" charset="-122"/>
              </a:rPr>
              <a:t>斤棉花和</a:t>
            </a:r>
            <a:r>
              <a:rPr lang="en-US" altLang="zh-CN" dirty="0">
                <a:solidFill>
                  <a:srgbClr val="FFC000"/>
                </a:solidFill>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个纱锭。</a:t>
            </a: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zh-CN" altLang="en-US" dirty="0">
                <a:latin typeface="Microsoft YaHei UI" panose="020B0503020204020204" pitchFamily="34" charset="-122"/>
                <a:ea typeface="Microsoft YaHei UI" panose="020B0503020204020204" pitchFamily="34" charset="-122"/>
              </a:rPr>
              <a:t>因此，资本家支付在购买棉花和纱锭上面的资本价值，相应地也得增加</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倍，即由</a:t>
            </a:r>
            <a:r>
              <a:rPr lang="en-US" altLang="zh-CN" dirty="0">
                <a:solidFill>
                  <a:srgbClr val="FFC000"/>
                </a:solidFill>
                <a:latin typeface="Microsoft YaHei UI" panose="020B0503020204020204" pitchFamily="34" charset="-122"/>
                <a:ea typeface="Microsoft YaHei UI" panose="020B0503020204020204" pitchFamily="34" charset="-122"/>
              </a:rPr>
              <a:t>12</a:t>
            </a:r>
            <a:r>
              <a:rPr lang="zh-CN" altLang="en-US" dirty="0">
                <a:latin typeface="Microsoft YaHei UI" panose="020B0503020204020204" pitchFamily="34" charset="-122"/>
                <a:ea typeface="Microsoft YaHei UI" panose="020B0503020204020204" pitchFamily="34" charset="-122"/>
              </a:rPr>
              <a:t>元增加到</a:t>
            </a:r>
            <a:r>
              <a:rPr lang="en-US" altLang="zh-CN" dirty="0">
                <a:solidFill>
                  <a:srgbClr val="FFC000"/>
                </a:solidFill>
                <a:latin typeface="Microsoft YaHei UI" panose="020B0503020204020204" pitchFamily="34" charset="-122"/>
                <a:ea typeface="Microsoft YaHei UI" panose="020B0503020204020204" pitchFamily="34" charset="-122"/>
              </a:rPr>
              <a:t>24</a:t>
            </a:r>
            <a:r>
              <a:rPr lang="zh-CN" altLang="en-US" dirty="0">
                <a:latin typeface="Microsoft YaHei UI" panose="020B0503020204020204" pitchFamily="34" charset="-122"/>
                <a:ea typeface="Microsoft YaHei UI" panose="020B0503020204020204" pitchFamily="34" charset="-122"/>
              </a:rPr>
              <a:t>元。但他购买一天劳动力所支付的价值仍然是</a:t>
            </a:r>
            <a:r>
              <a:rPr lang="en-US" altLang="zh-CN" dirty="0">
                <a:solidFill>
                  <a:srgbClr val="FFC000"/>
                </a:solidFill>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元。</a:t>
            </a: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zh-CN" altLang="en-US" dirty="0">
                <a:latin typeface="Microsoft YaHei UI" panose="020B0503020204020204" pitchFamily="34" charset="-122"/>
                <a:ea typeface="Microsoft YaHei UI" panose="020B0503020204020204" pitchFamily="34" charset="-122"/>
              </a:rPr>
              <a:t>这样，资本家在这</a:t>
            </a:r>
            <a:r>
              <a:rPr lang="en-US" altLang="zh-CN" dirty="0">
                <a:latin typeface="Microsoft YaHei UI" panose="020B0503020204020204" pitchFamily="34" charset="-122"/>
                <a:ea typeface="Microsoft YaHei UI" panose="020B0503020204020204" pitchFamily="34" charset="-122"/>
              </a:rPr>
              <a:t>20</a:t>
            </a:r>
            <a:r>
              <a:rPr lang="zh-CN" altLang="en-US" dirty="0">
                <a:latin typeface="Microsoft YaHei UI" panose="020B0503020204020204" pitchFamily="34" charset="-122"/>
                <a:ea typeface="Microsoft YaHei UI" panose="020B0503020204020204" pitchFamily="34" charset="-122"/>
              </a:rPr>
              <a:t>斤棉纱生产上的花费，一共是</a:t>
            </a:r>
            <a:r>
              <a:rPr lang="en-US" altLang="zh-CN" dirty="0">
                <a:solidFill>
                  <a:srgbClr val="FFC000"/>
                </a:solidFill>
                <a:latin typeface="Microsoft YaHei UI" panose="020B0503020204020204" pitchFamily="34" charset="-122"/>
                <a:ea typeface="Microsoft YaHei UI" panose="020B0503020204020204" pitchFamily="34" charset="-122"/>
              </a:rPr>
              <a:t>29</a:t>
            </a:r>
            <a:r>
              <a:rPr lang="zh-CN" altLang="en-US" dirty="0">
                <a:latin typeface="Microsoft YaHei UI" panose="020B0503020204020204" pitchFamily="34" charset="-122"/>
                <a:ea typeface="Microsoft YaHei UI" panose="020B0503020204020204" pitchFamily="34" charset="-122"/>
              </a:rPr>
              <a:t>元。经过工人</a:t>
            </a:r>
            <a:r>
              <a:rPr lang="en-US" altLang="zh-CN" dirty="0">
                <a:solidFill>
                  <a:srgbClr val="FFC000"/>
                </a:solidFill>
                <a:latin typeface="Microsoft YaHei UI" panose="020B0503020204020204" pitchFamily="34" charset="-122"/>
                <a:ea typeface="Microsoft YaHei UI" panose="020B0503020204020204" pitchFamily="34" charset="-122"/>
              </a:rPr>
              <a:t>12</a:t>
            </a:r>
            <a:r>
              <a:rPr lang="zh-CN" altLang="en-US" dirty="0">
                <a:latin typeface="Microsoft YaHei UI" panose="020B0503020204020204" pitchFamily="34" charset="-122"/>
                <a:ea typeface="Microsoft YaHei UI" panose="020B0503020204020204" pitchFamily="34" charset="-122"/>
              </a:rPr>
              <a:t>小时劳动之后，</a:t>
            </a:r>
            <a:r>
              <a:rPr lang="en-US" altLang="zh-CN" dirty="0">
                <a:solidFill>
                  <a:srgbClr val="FFC000"/>
                </a:solidFill>
                <a:latin typeface="Microsoft YaHei UI" panose="020B0503020204020204" pitchFamily="34" charset="-122"/>
                <a:ea typeface="Microsoft YaHei UI" panose="020B0503020204020204" pitchFamily="34" charset="-122"/>
              </a:rPr>
              <a:t>24</a:t>
            </a:r>
            <a:r>
              <a:rPr lang="zh-CN" altLang="en-US" dirty="0">
                <a:latin typeface="Microsoft YaHei UI" panose="020B0503020204020204" pitchFamily="34" charset="-122"/>
                <a:ea typeface="Microsoft YaHei UI" panose="020B0503020204020204" pitchFamily="34" charset="-122"/>
              </a:rPr>
              <a:t>元棉花和纱锭的价值，照旧不增不减地转移到棉纱上来。</a:t>
            </a: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zh-CN" altLang="en-US" dirty="0">
                <a:latin typeface="Microsoft YaHei UI" panose="020B0503020204020204" pitchFamily="34" charset="-122"/>
                <a:ea typeface="Microsoft YaHei UI" panose="020B0503020204020204" pitchFamily="34" charset="-122"/>
              </a:rPr>
              <a:t>可是纺纱工人新创造的价值却比资本家用来购买劳动力的价值多出了</a:t>
            </a:r>
            <a:r>
              <a:rPr lang="en-US" altLang="zh-CN" dirty="0">
                <a:solidFill>
                  <a:srgbClr val="FFC000"/>
                </a:solidFill>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倍，因为他在</a:t>
            </a:r>
            <a:r>
              <a:rPr lang="en-US" altLang="zh-CN" dirty="0">
                <a:solidFill>
                  <a:srgbClr val="FFC000"/>
                </a:solidFill>
                <a:latin typeface="Microsoft YaHei UI" panose="020B0503020204020204" pitchFamily="34" charset="-122"/>
                <a:ea typeface="Microsoft YaHei UI" panose="020B0503020204020204" pitchFamily="34" charset="-122"/>
              </a:rPr>
              <a:t>12</a:t>
            </a:r>
            <a:r>
              <a:rPr lang="zh-CN" altLang="en-US" dirty="0">
                <a:latin typeface="Microsoft YaHei UI" panose="020B0503020204020204" pitchFamily="34" charset="-122"/>
                <a:ea typeface="Microsoft YaHei UI" panose="020B0503020204020204" pitchFamily="34" charset="-122"/>
              </a:rPr>
              <a:t>小时里所创造的新价值已经不是</a:t>
            </a:r>
            <a:r>
              <a:rPr lang="en-US" altLang="zh-CN" dirty="0">
                <a:solidFill>
                  <a:srgbClr val="FFC000"/>
                </a:solidFill>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元，而是</a:t>
            </a:r>
            <a:r>
              <a:rPr lang="en-US" altLang="zh-CN" dirty="0">
                <a:solidFill>
                  <a:srgbClr val="FFC000"/>
                </a:solidFill>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元。</a:t>
            </a: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zh-CN" altLang="en-US" dirty="0">
                <a:latin typeface="Microsoft YaHei UI" panose="020B0503020204020204" pitchFamily="34" charset="-122"/>
                <a:ea typeface="Microsoft YaHei UI" panose="020B0503020204020204" pitchFamily="34" charset="-122"/>
              </a:rPr>
              <a:t>这样，生产过程结束时，在</a:t>
            </a:r>
            <a:r>
              <a:rPr lang="en-US" altLang="zh-CN" dirty="0">
                <a:latin typeface="Microsoft YaHei UI" panose="020B0503020204020204" pitchFamily="34" charset="-122"/>
                <a:ea typeface="Microsoft YaHei UI" panose="020B0503020204020204" pitchFamily="34" charset="-122"/>
              </a:rPr>
              <a:t>20</a:t>
            </a:r>
            <a:r>
              <a:rPr lang="zh-CN" altLang="en-US" dirty="0">
                <a:latin typeface="Microsoft YaHei UI" panose="020B0503020204020204" pitchFamily="34" charset="-122"/>
                <a:ea typeface="Microsoft YaHei UI" panose="020B0503020204020204" pitchFamily="34" charset="-122"/>
              </a:rPr>
              <a:t>斤棉纱当中，就总共包含了</a:t>
            </a:r>
            <a:r>
              <a:rPr lang="en-US" altLang="zh-CN" dirty="0">
                <a:solidFill>
                  <a:srgbClr val="FFC000"/>
                </a:solidFill>
                <a:latin typeface="Microsoft YaHei UI" panose="020B0503020204020204" pitchFamily="34" charset="-122"/>
                <a:ea typeface="Microsoft YaHei UI" panose="020B0503020204020204" pitchFamily="34" charset="-122"/>
              </a:rPr>
              <a:t>34</a:t>
            </a:r>
            <a:r>
              <a:rPr lang="zh-CN" altLang="en-US" dirty="0">
                <a:latin typeface="Microsoft YaHei UI" panose="020B0503020204020204" pitchFamily="34" charset="-122"/>
                <a:ea typeface="Microsoft YaHei UI" panose="020B0503020204020204" pitchFamily="34" charset="-122"/>
              </a:rPr>
              <a:t>元的价值，这个数字比资本家所花费的</a:t>
            </a:r>
            <a:r>
              <a:rPr lang="en-US" altLang="zh-CN" dirty="0">
                <a:solidFill>
                  <a:srgbClr val="FFC000"/>
                </a:solidFill>
                <a:latin typeface="Microsoft YaHei UI" panose="020B0503020204020204" pitchFamily="34" charset="-122"/>
                <a:ea typeface="Microsoft YaHei UI" panose="020B0503020204020204" pitchFamily="34" charset="-122"/>
              </a:rPr>
              <a:t>29</a:t>
            </a:r>
            <a:r>
              <a:rPr lang="zh-CN" altLang="en-US" dirty="0">
                <a:latin typeface="Microsoft YaHei UI" panose="020B0503020204020204" pitchFamily="34" charset="-122"/>
                <a:ea typeface="Microsoft YaHei UI" panose="020B0503020204020204" pitchFamily="34" charset="-122"/>
              </a:rPr>
              <a:t>元多出了</a:t>
            </a:r>
            <a:r>
              <a:rPr lang="en-US" altLang="zh-CN" dirty="0">
                <a:solidFill>
                  <a:srgbClr val="FFC000"/>
                </a:solidFill>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元。</a:t>
            </a:r>
            <a:endParaRPr lang="en-US" altLang="zh-CN"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endParaRPr lang="en-US" altLang="zh-CN" dirty="0">
              <a:latin typeface="Microsoft YaHei UI" panose="020B0503020204020204" pitchFamily="34" charset="-122"/>
              <a:ea typeface="Microsoft YaHei UI" panose="020B0503020204020204" pitchFamily="34" charset="-122"/>
            </a:endParaRPr>
          </a:p>
        </p:txBody>
      </p:sp>
      <p:sp>
        <p:nvSpPr>
          <p:cNvPr id="11" name="文本框 10">
            <a:extLst>
              <a:ext uri="{FF2B5EF4-FFF2-40B4-BE49-F238E27FC236}">
                <a16:creationId xmlns:a16="http://schemas.microsoft.com/office/drawing/2014/main" xmlns="" id="{39034A6A-0C57-4FDF-8CDE-D1224727CAB7}"/>
              </a:ext>
            </a:extLst>
          </p:cNvPr>
          <p:cNvSpPr txBox="1"/>
          <p:nvPr/>
        </p:nvSpPr>
        <p:spPr>
          <a:xfrm>
            <a:off x="6846807" y="6136704"/>
            <a:ext cx="4580430" cy="369332"/>
          </a:xfrm>
          <a:prstGeom prst="rect">
            <a:avLst/>
          </a:prstGeom>
          <a:noFill/>
        </p:spPr>
        <p:txBody>
          <a:bodyPr wrap="square">
            <a:spAutoFit/>
          </a:bodyPr>
          <a:lstStyle/>
          <a:p>
            <a:r>
              <a:rPr lang="zh-CN" altLang="en-US" dirty="0">
                <a:solidFill>
                  <a:srgbClr val="92D050"/>
                </a:solidFill>
                <a:latin typeface="Microsoft YaHei UI" panose="020B0503020204020204" pitchFamily="34" charset="-122"/>
                <a:ea typeface="Microsoft YaHei UI" panose="020B0503020204020204" pitchFamily="34" charset="-122"/>
              </a:rPr>
              <a:t>剩余价值终于被生产出来了，资本生了金蛋。</a:t>
            </a:r>
          </a:p>
        </p:txBody>
      </p:sp>
      <p:pic>
        <p:nvPicPr>
          <p:cNvPr id="4" name="图片 3">
            <a:extLst>
              <a:ext uri="{FF2B5EF4-FFF2-40B4-BE49-F238E27FC236}">
                <a16:creationId xmlns:a16="http://schemas.microsoft.com/office/drawing/2014/main" xmlns="" id="{D7AD4ADD-15FE-47A9-A6D0-6164922A3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1677" y="1210595"/>
            <a:ext cx="4321204" cy="1715287"/>
          </a:xfrm>
          <a:prstGeom prst="rect">
            <a:avLst/>
          </a:prstGeom>
          <a:effectLst>
            <a:softEdge rad="38100"/>
          </a:effectLst>
        </p:spPr>
      </p:pic>
      <p:pic>
        <p:nvPicPr>
          <p:cNvPr id="6" name="图片 5">
            <a:extLst>
              <a:ext uri="{FF2B5EF4-FFF2-40B4-BE49-F238E27FC236}">
                <a16:creationId xmlns:a16="http://schemas.microsoft.com/office/drawing/2014/main" xmlns="" id="{924352BC-6A8F-460D-9A80-67B0232448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1677" y="3300276"/>
            <a:ext cx="4321204" cy="1099592"/>
          </a:xfrm>
          <a:prstGeom prst="rect">
            <a:avLst/>
          </a:prstGeom>
          <a:effectLst>
            <a:softEdge rad="25400"/>
          </a:effectLst>
        </p:spPr>
      </p:pic>
      <p:pic>
        <p:nvPicPr>
          <p:cNvPr id="9" name="图片 8">
            <a:extLst>
              <a:ext uri="{FF2B5EF4-FFF2-40B4-BE49-F238E27FC236}">
                <a16:creationId xmlns:a16="http://schemas.microsoft.com/office/drawing/2014/main" xmlns="" id="{EAAD469C-6EA5-4175-9628-0A13185E6C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1163" y="4774262"/>
            <a:ext cx="4271718" cy="1086999"/>
          </a:xfrm>
          <a:prstGeom prst="rect">
            <a:avLst/>
          </a:prstGeom>
          <a:effectLst>
            <a:softEdge rad="25400"/>
          </a:effectLst>
        </p:spPr>
      </p:pic>
    </p:spTree>
    <p:extLst>
      <p:ext uri="{BB962C8B-B14F-4D97-AF65-F5344CB8AC3E}">
        <p14:creationId xmlns:p14="http://schemas.microsoft.com/office/powerpoint/2010/main" val="174974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2D210279-3263-4362-85F0-8E9C985F8CCC}"/>
              </a:ext>
            </a:extLst>
          </p:cNvPr>
          <p:cNvPicPr>
            <a:picLocks noChangeAspect="1"/>
          </p:cNvPicPr>
          <p:nvPr/>
        </p:nvPicPr>
        <p:blipFill rotWithShape="1">
          <a:blip r:embed="rId2"/>
          <a:srcRect l="19192" r="11634"/>
          <a:stretch/>
        </p:blipFill>
        <p:spPr>
          <a:xfrm>
            <a:off x="284479" y="2787604"/>
            <a:ext cx="4170180" cy="3745276"/>
          </a:xfrm>
          <a:prstGeom prst="rect">
            <a:avLst/>
          </a:prstGeom>
          <a:effectLst>
            <a:softEdge rad="101600"/>
          </a:effectLst>
        </p:spPr>
      </p:pic>
      <p:sp>
        <p:nvSpPr>
          <p:cNvPr id="5" name="对话气泡: 圆角矩形 4">
            <a:extLst>
              <a:ext uri="{FF2B5EF4-FFF2-40B4-BE49-F238E27FC236}">
                <a16:creationId xmlns:a16="http://schemas.microsoft.com/office/drawing/2014/main" xmlns="" id="{08FC21FA-A613-4265-8BE4-CEF0512F07B6}"/>
              </a:ext>
            </a:extLst>
          </p:cNvPr>
          <p:cNvSpPr/>
          <p:nvPr/>
        </p:nvSpPr>
        <p:spPr>
          <a:xfrm>
            <a:off x="5014469" y="168779"/>
            <a:ext cx="5445748" cy="2618825"/>
          </a:xfrm>
          <a:prstGeom prst="wedgeRoundRectCallout">
            <a:avLst>
              <a:gd name="adj1" fmla="val -56908"/>
              <a:gd name="adj2" fmla="val 86623"/>
              <a:gd name="adj3" fmla="val 16667"/>
            </a:avLst>
          </a:prstGeom>
          <a:solidFill>
            <a:schemeClr val="tx1"/>
          </a:solidFill>
          <a:ln>
            <a:solidFill>
              <a:schemeClr val="tx1"/>
            </a:soli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zh-CN" altLang="en-US" sz="2800" dirty="0">
                <a:solidFill>
                  <a:schemeClr val="bg1"/>
                </a:solidFill>
                <a:latin typeface="Microsoft YaHei UI" panose="020B0503020204020204" pitchFamily="34" charset="-122"/>
                <a:ea typeface="Microsoft YaHei UI" panose="020B0503020204020204" pitchFamily="34" charset="-122"/>
              </a:rPr>
              <a:t>“这些资产阶级经济学者实际上有这种正确的本能，知道深入论究</a:t>
            </a:r>
            <a:r>
              <a:rPr lang="zh-CN" altLang="en-US" sz="2800" dirty="0">
                <a:solidFill>
                  <a:srgbClr val="FF0000"/>
                </a:solidFill>
                <a:latin typeface="Microsoft YaHei UI" panose="020B0503020204020204" pitchFamily="34" charset="-122"/>
                <a:ea typeface="Microsoft YaHei UI" panose="020B0503020204020204" pitchFamily="34" charset="-122"/>
              </a:rPr>
              <a:t>剩余价值起源</a:t>
            </a:r>
            <a:r>
              <a:rPr lang="zh-CN" altLang="en-US" sz="2800" dirty="0">
                <a:solidFill>
                  <a:schemeClr val="bg1"/>
                </a:solidFill>
                <a:latin typeface="Microsoft YaHei UI" panose="020B0503020204020204" pitchFamily="34" charset="-122"/>
                <a:ea typeface="Microsoft YaHei UI" panose="020B0503020204020204" pitchFamily="34" charset="-122"/>
              </a:rPr>
              <a:t>这个爆炸性的问题，是极其危险的。</a:t>
            </a:r>
          </a:p>
        </p:txBody>
      </p:sp>
      <p:sp>
        <p:nvSpPr>
          <p:cNvPr id="7" name="文本框 6">
            <a:extLst>
              <a:ext uri="{FF2B5EF4-FFF2-40B4-BE49-F238E27FC236}">
                <a16:creationId xmlns:a16="http://schemas.microsoft.com/office/drawing/2014/main" xmlns="" id="{E2D175D9-4984-49CA-97F7-6596F0C32EAE}"/>
              </a:ext>
            </a:extLst>
          </p:cNvPr>
          <p:cNvSpPr txBox="1"/>
          <p:nvPr/>
        </p:nvSpPr>
        <p:spPr>
          <a:xfrm>
            <a:off x="4742095" y="6063044"/>
            <a:ext cx="6979735" cy="369332"/>
          </a:xfrm>
          <a:prstGeom prst="rect">
            <a:avLst/>
          </a:prstGeom>
          <a:noFill/>
        </p:spPr>
        <p:txBody>
          <a:bodyPr wrap="square">
            <a:spAutoFit/>
          </a:bodyPr>
          <a:lstStyle/>
          <a:p>
            <a:r>
              <a:rPr lang="zh-CN" altLang="en-US" dirty="0">
                <a:latin typeface="Microsoft YaHei UI" panose="020B0503020204020204" pitchFamily="34" charset="-122"/>
                <a:ea typeface="Microsoft YaHei UI" panose="020B0503020204020204" pitchFamily="34" charset="-122"/>
              </a:rPr>
              <a:t>马克思：</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资本论</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，第 </a:t>
            </a:r>
            <a:r>
              <a:rPr lang="en-US" altLang="zh-CN" dirty="0">
                <a:latin typeface="Microsoft YaHei UI" panose="020B0503020204020204" pitchFamily="34" charset="-122"/>
                <a:ea typeface="Microsoft YaHei UI" panose="020B0503020204020204" pitchFamily="34" charset="-122"/>
              </a:rPr>
              <a:t>1 </a:t>
            </a:r>
            <a:r>
              <a:rPr lang="zh-CN" altLang="en-US" dirty="0">
                <a:latin typeface="Microsoft YaHei UI" panose="020B0503020204020204" pitchFamily="34" charset="-122"/>
                <a:ea typeface="Microsoft YaHei UI" panose="020B0503020204020204" pitchFamily="34" charset="-122"/>
              </a:rPr>
              <a:t>卷，人民出版社 </a:t>
            </a:r>
            <a:r>
              <a:rPr lang="en-US" altLang="zh-CN" dirty="0">
                <a:latin typeface="Microsoft YaHei UI" panose="020B0503020204020204" pitchFamily="34" charset="-122"/>
                <a:ea typeface="Microsoft YaHei UI" panose="020B0503020204020204" pitchFamily="34" charset="-122"/>
              </a:rPr>
              <a:t>1963 </a:t>
            </a:r>
            <a:r>
              <a:rPr lang="zh-CN" altLang="en-US" dirty="0">
                <a:latin typeface="Microsoft YaHei UI" panose="020B0503020204020204" pitchFamily="34" charset="-122"/>
                <a:ea typeface="Microsoft YaHei UI" panose="020B0503020204020204" pitchFamily="34" charset="-122"/>
              </a:rPr>
              <a:t>年版，第 </a:t>
            </a:r>
            <a:r>
              <a:rPr lang="en-US" altLang="zh-CN" dirty="0">
                <a:latin typeface="Microsoft YaHei UI" panose="020B0503020204020204" pitchFamily="34" charset="-122"/>
                <a:ea typeface="Microsoft YaHei UI" panose="020B0503020204020204" pitchFamily="34" charset="-122"/>
              </a:rPr>
              <a:t>558 </a:t>
            </a:r>
            <a:r>
              <a:rPr lang="zh-CN" altLang="en-US" dirty="0">
                <a:latin typeface="Microsoft YaHei UI" panose="020B0503020204020204" pitchFamily="34" charset="-122"/>
                <a:ea typeface="Microsoft YaHei UI" panose="020B0503020204020204" pitchFamily="34" charset="-122"/>
              </a:rPr>
              <a:t>页。 </a:t>
            </a:r>
          </a:p>
        </p:txBody>
      </p:sp>
    </p:spTree>
    <p:extLst>
      <p:ext uri="{BB962C8B-B14F-4D97-AF65-F5344CB8AC3E}">
        <p14:creationId xmlns:p14="http://schemas.microsoft.com/office/powerpoint/2010/main" val="1162136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41B126CC-4CBD-40C1-A343-D4E6ABDAB997}"/>
              </a:ext>
            </a:extLst>
          </p:cNvPr>
          <p:cNvPicPr>
            <a:picLocks noChangeAspect="1"/>
          </p:cNvPicPr>
          <p:nvPr/>
        </p:nvPicPr>
        <p:blipFill rotWithShape="1">
          <a:blip r:embed="rId2">
            <a:extLst>
              <a:ext uri="{28A0092B-C50C-407E-A947-70E740481C1C}">
                <a14:useLocalDpi xmlns:a14="http://schemas.microsoft.com/office/drawing/2010/main" val="0"/>
              </a:ext>
            </a:extLst>
          </a:blip>
          <a:srcRect l="1807" b="2538"/>
          <a:stretch/>
        </p:blipFill>
        <p:spPr>
          <a:xfrm>
            <a:off x="696559" y="3673710"/>
            <a:ext cx="2070099" cy="2859232"/>
          </a:xfrm>
          <a:prstGeom prst="rect">
            <a:avLst/>
          </a:prstGeom>
          <a:effectLst>
            <a:softEdge rad="63500"/>
          </a:effectLst>
        </p:spPr>
      </p:pic>
      <p:pic>
        <p:nvPicPr>
          <p:cNvPr id="1026" name="Picture 2" descr="查看源图像">
            <a:extLst>
              <a:ext uri="{FF2B5EF4-FFF2-40B4-BE49-F238E27FC236}">
                <a16:creationId xmlns:a16="http://schemas.microsoft.com/office/drawing/2014/main" xmlns="" id="{2F4AB260-CCA9-48AC-AF60-5F3F5DD7C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763" y="3673710"/>
            <a:ext cx="2339372" cy="2859232"/>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10" name="对话气泡: 圆角矩形 9">
            <a:extLst>
              <a:ext uri="{FF2B5EF4-FFF2-40B4-BE49-F238E27FC236}">
                <a16:creationId xmlns:a16="http://schemas.microsoft.com/office/drawing/2014/main" xmlns="" id="{61C57B1E-35CF-4B25-95A6-0656F3142A7D}"/>
              </a:ext>
            </a:extLst>
          </p:cNvPr>
          <p:cNvSpPr/>
          <p:nvPr/>
        </p:nvSpPr>
        <p:spPr>
          <a:xfrm>
            <a:off x="3629301" y="357416"/>
            <a:ext cx="5223753" cy="2563238"/>
          </a:xfrm>
          <a:prstGeom prst="wedgeRoundRectCallout">
            <a:avLst>
              <a:gd name="adj1" fmla="val -59194"/>
              <a:gd name="adj2" fmla="val 73885"/>
              <a:gd name="adj3" fmla="val 166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zh-CN" altLang="en-US" sz="2000" dirty="0">
                <a:solidFill>
                  <a:schemeClr val="bg1"/>
                </a:solidFill>
                <a:latin typeface="Microsoft YaHei UI" panose="020B0503020204020204" pitchFamily="34" charset="-122"/>
                <a:ea typeface="Microsoft YaHei UI" panose="020B0503020204020204" pitchFamily="34" charset="-122"/>
              </a:rPr>
              <a:t>资本家对工人并无剥削，他们所得到的利润乃是对他们的“经营业务的报酬”；如同工人劳动要得“劳动工资”一样，资本家由于进行了</a:t>
            </a:r>
            <a:r>
              <a:rPr lang="zh-CN" altLang="en-US" sz="2000" dirty="0">
                <a:solidFill>
                  <a:srgbClr val="FF0000"/>
                </a:solidFill>
                <a:latin typeface="Microsoft YaHei UI" panose="020B0503020204020204" pitchFamily="34" charset="-122"/>
                <a:ea typeface="Microsoft YaHei UI" panose="020B0503020204020204" pitchFamily="34" charset="-122"/>
              </a:rPr>
              <a:t>监督工人生产</a:t>
            </a:r>
            <a:r>
              <a:rPr lang="zh-CN" altLang="en-US" sz="2000" dirty="0">
                <a:solidFill>
                  <a:schemeClr val="bg1"/>
                </a:solidFill>
                <a:latin typeface="Microsoft YaHei UI" panose="020B0503020204020204" pitchFamily="34" charset="-122"/>
                <a:ea typeface="Microsoft YaHei UI" panose="020B0503020204020204" pitchFamily="34" charset="-122"/>
              </a:rPr>
              <a:t>和</a:t>
            </a:r>
            <a:r>
              <a:rPr lang="zh-CN" altLang="en-US" sz="2000" dirty="0">
                <a:solidFill>
                  <a:srgbClr val="FF0000"/>
                </a:solidFill>
                <a:latin typeface="Microsoft YaHei UI" panose="020B0503020204020204" pitchFamily="34" charset="-122"/>
                <a:ea typeface="Microsoft YaHei UI" panose="020B0503020204020204" pitchFamily="34" charset="-122"/>
              </a:rPr>
              <a:t>经营企业</a:t>
            </a:r>
            <a:r>
              <a:rPr lang="zh-CN" altLang="en-US" sz="2000" dirty="0">
                <a:solidFill>
                  <a:schemeClr val="bg1"/>
                </a:solidFill>
                <a:latin typeface="Microsoft YaHei UI" panose="020B0503020204020204" pitchFamily="34" charset="-122"/>
                <a:ea typeface="Microsoft YaHei UI" panose="020B0503020204020204" pitchFamily="34" charset="-122"/>
              </a:rPr>
              <a:t>的</a:t>
            </a:r>
            <a:r>
              <a:rPr lang="zh-CN" altLang="en-US" sz="2000" dirty="0">
                <a:solidFill>
                  <a:srgbClr val="FF0000"/>
                </a:solidFill>
                <a:latin typeface="Microsoft YaHei UI" panose="020B0503020204020204" pitchFamily="34" charset="-122"/>
                <a:ea typeface="Microsoft YaHei UI" panose="020B0503020204020204" pitchFamily="34" charset="-122"/>
              </a:rPr>
              <a:t>“劳动”</a:t>
            </a:r>
            <a:r>
              <a:rPr lang="zh-CN" altLang="en-US" sz="2000" dirty="0">
                <a:solidFill>
                  <a:schemeClr val="bg1"/>
                </a:solidFill>
                <a:latin typeface="Microsoft YaHei UI" panose="020B0503020204020204" pitchFamily="34" charset="-122"/>
                <a:ea typeface="Microsoft YaHei UI" panose="020B0503020204020204" pitchFamily="34" charset="-122"/>
              </a:rPr>
              <a:t>，因而也应该得到“监督工资”或“管理工资”。</a:t>
            </a:r>
          </a:p>
        </p:txBody>
      </p:sp>
      <p:sp>
        <p:nvSpPr>
          <p:cNvPr id="11" name="文本框 10">
            <a:extLst>
              <a:ext uri="{FF2B5EF4-FFF2-40B4-BE49-F238E27FC236}">
                <a16:creationId xmlns:a16="http://schemas.microsoft.com/office/drawing/2014/main" xmlns="" id="{3D9127CE-386C-4C24-9F16-D47F52AFC371}"/>
              </a:ext>
            </a:extLst>
          </p:cNvPr>
          <p:cNvSpPr txBox="1"/>
          <p:nvPr/>
        </p:nvSpPr>
        <p:spPr>
          <a:xfrm>
            <a:off x="9852898" y="5578835"/>
            <a:ext cx="2339102" cy="954107"/>
          </a:xfrm>
          <a:prstGeom prst="rect">
            <a:avLst/>
          </a:prstGeom>
          <a:noFill/>
        </p:spPr>
        <p:txBody>
          <a:bodyPr wrap="none" rtlCol="0">
            <a:spAutoFit/>
          </a:bodyPr>
          <a:lstStyle/>
          <a:p>
            <a:r>
              <a:rPr lang="zh-CN" altLang="en-US" sz="2800" dirty="0">
                <a:latin typeface="Microsoft YaHei UI" panose="020B0503020204020204" pitchFamily="34" charset="-122"/>
                <a:ea typeface="Microsoft YaHei UI" panose="020B0503020204020204" pitchFamily="34" charset="-122"/>
              </a:rPr>
              <a:t>左：萨伊</a:t>
            </a:r>
            <a:endParaRPr lang="en-US" altLang="zh-CN" sz="2800" dirty="0">
              <a:latin typeface="Microsoft YaHei UI" panose="020B0503020204020204" pitchFamily="34" charset="-122"/>
              <a:ea typeface="Microsoft YaHei UI" panose="020B0503020204020204" pitchFamily="34" charset="-122"/>
            </a:endParaRPr>
          </a:p>
          <a:p>
            <a:r>
              <a:rPr lang="zh-CN" altLang="en-US" sz="2800" dirty="0">
                <a:latin typeface="Microsoft YaHei UI" panose="020B0503020204020204" pitchFamily="34" charset="-122"/>
                <a:ea typeface="Microsoft YaHei UI" panose="020B0503020204020204" pitchFamily="34" charset="-122"/>
              </a:rPr>
              <a:t>右：萨缪尔森</a:t>
            </a:r>
          </a:p>
        </p:txBody>
      </p:sp>
    </p:spTree>
    <p:extLst>
      <p:ext uri="{BB962C8B-B14F-4D97-AF65-F5344CB8AC3E}">
        <p14:creationId xmlns:p14="http://schemas.microsoft.com/office/powerpoint/2010/main" val="291553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8A1DA3-8BEF-4A77-B610-3AD34954C723}"/>
              </a:ext>
            </a:extLst>
          </p:cNvPr>
          <p:cNvSpPr>
            <a:spLocks noGrp="1"/>
          </p:cNvSpPr>
          <p:nvPr>
            <p:ph type="title"/>
          </p:nvPr>
        </p:nvSpPr>
        <p:spPr/>
        <p:txBody>
          <a:bodyPr/>
          <a:lstStyle/>
          <a:p>
            <a:r>
              <a:rPr lang="zh-CN" altLang="en-US" b="1" dirty="0">
                <a:latin typeface="Microsoft YaHei UI" panose="020B0503020204020204" pitchFamily="34" charset="-122"/>
                <a:ea typeface="Microsoft YaHei UI" panose="020B0503020204020204" pitchFamily="34" charset="-122"/>
              </a:rPr>
              <a:t>货币到资本的转化</a:t>
            </a:r>
          </a:p>
        </p:txBody>
      </p:sp>
      <p:sp>
        <p:nvSpPr>
          <p:cNvPr id="7" name="文本框 6">
            <a:extLst>
              <a:ext uri="{FF2B5EF4-FFF2-40B4-BE49-F238E27FC236}">
                <a16:creationId xmlns:a16="http://schemas.microsoft.com/office/drawing/2014/main" xmlns="" id="{5288A9AD-A80F-4863-8F18-4B31ABE11374}"/>
              </a:ext>
            </a:extLst>
          </p:cNvPr>
          <p:cNvSpPr txBox="1"/>
          <p:nvPr/>
        </p:nvSpPr>
        <p:spPr>
          <a:xfrm>
            <a:off x="2029188" y="3244334"/>
            <a:ext cx="2180405" cy="369332"/>
          </a:xfrm>
          <a:prstGeom prst="rect">
            <a:avLst/>
          </a:prstGeom>
          <a:noFill/>
        </p:spPr>
        <p:txBody>
          <a:bodyPr wrap="none" rtlCol="0">
            <a:spAutoFit/>
          </a:bodyPr>
          <a:lstStyle/>
          <a:p>
            <a:r>
              <a:rPr lang="zh-CN" altLang="en-US" dirty="0">
                <a:latin typeface="Microsoft YaHei UI" panose="020B0503020204020204" pitchFamily="34" charset="-122"/>
                <a:ea typeface="Microsoft YaHei UI" panose="020B0503020204020204" pitchFamily="34" charset="-122"/>
              </a:rPr>
              <a:t>商品流通：</a:t>
            </a:r>
            <a:r>
              <a:rPr lang="en-US" altLang="zh-CN" dirty="0">
                <a:latin typeface="Microsoft YaHei UI" panose="020B0503020204020204" pitchFamily="34" charset="-122"/>
                <a:ea typeface="Microsoft YaHei UI" panose="020B0503020204020204" pitchFamily="34" charset="-122"/>
              </a:rPr>
              <a:t>W-G-W</a:t>
            </a:r>
          </a:p>
        </p:txBody>
      </p:sp>
      <p:sp>
        <p:nvSpPr>
          <p:cNvPr id="8" name="文本框 7">
            <a:extLst>
              <a:ext uri="{FF2B5EF4-FFF2-40B4-BE49-F238E27FC236}">
                <a16:creationId xmlns:a16="http://schemas.microsoft.com/office/drawing/2014/main" xmlns="" id="{131D98A7-41A2-4831-9D9F-D208FAAD4351}"/>
              </a:ext>
            </a:extLst>
          </p:cNvPr>
          <p:cNvSpPr txBox="1"/>
          <p:nvPr/>
        </p:nvSpPr>
        <p:spPr>
          <a:xfrm>
            <a:off x="7899721" y="3244334"/>
            <a:ext cx="2116285" cy="369332"/>
          </a:xfrm>
          <a:prstGeom prst="rect">
            <a:avLst/>
          </a:prstGeom>
          <a:noFill/>
        </p:spPr>
        <p:txBody>
          <a:bodyPr wrap="none" rtlCol="0">
            <a:spAutoFit/>
          </a:bodyPr>
          <a:lstStyle/>
          <a:p>
            <a:r>
              <a:rPr lang="zh-CN" altLang="en-US" dirty="0">
                <a:latin typeface="Microsoft YaHei UI" panose="020B0503020204020204" pitchFamily="34" charset="-122"/>
                <a:ea typeface="Microsoft YaHei UI" panose="020B0503020204020204" pitchFamily="34" charset="-122"/>
              </a:rPr>
              <a:t>资本流通：</a:t>
            </a:r>
            <a:r>
              <a:rPr lang="en-US" altLang="zh-CN" dirty="0">
                <a:latin typeface="Microsoft YaHei UI" panose="020B0503020204020204" pitchFamily="34" charset="-122"/>
                <a:ea typeface="Microsoft YaHei UI" panose="020B0503020204020204" pitchFamily="34" charset="-122"/>
              </a:rPr>
              <a:t>G-W-G</a:t>
            </a:r>
            <a:endParaRPr lang="zh-CN" altLang="en-US" dirty="0">
              <a:latin typeface="Microsoft YaHei UI" panose="020B0503020204020204" pitchFamily="34" charset="-122"/>
              <a:ea typeface="Microsoft YaHei UI" panose="020B0503020204020204" pitchFamily="34" charset="-122"/>
            </a:endParaRPr>
          </a:p>
        </p:txBody>
      </p:sp>
      <p:grpSp>
        <p:nvGrpSpPr>
          <p:cNvPr id="17" name="组合 16">
            <a:extLst>
              <a:ext uri="{FF2B5EF4-FFF2-40B4-BE49-F238E27FC236}">
                <a16:creationId xmlns:a16="http://schemas.microsoft.com/office/drawing/2014/main" xmlns="" id="{01EA5CD2-8519-449C-9E1D-14009FA52078}"/>
              </a:ext>
            </a:extLst>
          </p:cNvPr>
          <p:cNvGrpSpPr/>
          <p:nvPr/>
        </p:nvGrpSpPr>
        <p:grpSpPr>
          <a:xfrm>
            <a:off x="1093501" y="2054125"/>
            <a:ext cx="3863521" cy="982513"/>
            <a:chOff x="987559" y="3499828"/>
            <a:chExt cx="3863521" cy="982513"/>
          </a:xfrm>
        </p:grpSpPr>
        <p:pic>
          <p:nvPicPr>
            <p:cNvPr id="9" name="图片 8">
              <a:extLst>
                <a:ext uri="{FF2B5EF4-FFF2-40B4-BE49-F238E27FC236}">
                  <a16:creationId xmlns:a16="http://schemas.microsoft.com/office/drawing/2014/main" xmlns="" id="{37914848-7094-47D6-95F3-A4FB2FD88FB4}"/>
                </a:ext>
              </a:extLst>
            </p:cNvPr>
            <p:cNvPicPr>
              <a:picLocks noChangeAspect="1"/>
            </p:cNvPicPr>
            <p:nvPr/>
          </p:nvPicPr>
          <p:blipFill>
            <a:blip r:embed="rId2"/>
            <a:stretch>
              <a:fillRect/>
            </a:stretch>
          </p:blipFill>
          <p:spPr>
            <a:xfrm>
              <a:off x="987559" y="3531031"/>
              <a:ext cx="740372" cy="555778"/>
            </a:xfrm>
            <a:prstGeom prst="rect">
              <a:avLst/>
            </a:prstGeom>
          </p:spPr>
        </p:pic>
        <p:pic>
          <p:nvPicPr>
            <p:cNvPr id="10" name="图片 9">
              <a:extLst>
                <a:ext uri="{FF2B5EF4-FFF2-40B4-BE49-F238E27FC236}">
                  <a16:creationId xmlns:a16="http://schemas.microsoft.com/office/drawing/2014/main" xmlns="" id="{82A59DDC-B887-405F-A00C-67F26957895C}"/>
                </a:ext>
              </a:extLst>
            </p:cNvPr>
            <p:cNvPicPr>
              <a:picLocks noChangeAspect="1"/>
            </p:cNvPicPr>
            <p:nvPr/>
          </p:nvPicPr>
          <p:blipFill>
            <a:blip r:embed="rId3"/>
            <a:stretch>
              <a:fillRect/>
            </a:stretch>
          </p:blipFill>
          <p:spPr>
            <a:xfrm>
              <a:off x="2758027" y="3499828"/>
              <a:ext cx="462982" cy="555778"/>
            </a:xfrm>
            <a:prstGeom prst="rect">
              <a:avLst/>
            </a:prstGeom>
          </p:spPr>
        </p:pic>
        <p:pic>
          <p:nvPicPr>
            <p:cNvPr id="11" name="图片 10">
              <a:extLst>
                <a:ext uri="{FF2B5EF4-FFF2-40B4-BE49-F238E27FC236}">
                  <a16:creationId xmlns:a16="http://schemas.microsoft.com/office/drawing/2014/main" xmlns="" id="{9E188100-C82E-466A-A74B-59CCD517DFD2}"/>
                </a:ext>
              </a:extLst>
            </p:cNvPr>
            <p:cNvPicPr>
              <a:picLocks noChangeAspect="1"/>
            </p:cNvPicPr>
            <p:nvPr/>
          </p:nvPicPr>
          <p:blipFill>
            <a:blip r:embed="rId4"/>
            <a:stretch>
              <a:fillRect/>
            </a:stretch>
          </p:blipFill>
          <p:spPr>
            <a:xfrm>
              <a:off x="4251105" y="3531031"/>
              <a:ext cx="553621" cy="555778"/>
            </a:xfrm>
            <a:prstGeom prst="rect">
              <a:avLst/>
            </a:prstGeom>
          </p:spPr>
        </p:pic>
        <p:cxnSp>
          <p:nvCxnSpPr>
            <p:cNvPr id="12" name="直接箭头连接符 11">
              <a:extLst>
                <a:ext uri="{FF2B5EF4-FFF2-40B4-BE49-F238E27FC236}">
                  <a16:creationId xmlns:a16="http://schemas.microsoft.com/office/drawing/2014/main" xmlns="" id="{5DA5C322-2220-4FBC-8030-7B99E768FE87}"/>
                </a:ext>
              </a:extLst>
            </p:cNvPr>
            <p:cNvCxnSpPr>
              <a:cxnSpLocks/>
            </p:cNvCxnSpPr>
            <p:nvPr/>
          </p:nvCxnSpPr>
          <p:spPr>
            <a:xfrm>
              <a:off x="1813992" y="3808920"/>
              <a:ext cx="828339"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7A7B2C17-27B5-4DD4-972C-FA875DFAD158}"/>
                </a:ext>
              </a:extLst>
            </p:cNvPr>
            <p:cNvCxnSpPr>
              <a:cxnSpLocks/>
            </p:cNvCxnSpPr>
            <p:nvPr/>
          </p:nvCxnSpPr>
          <p:spPr>
            <a:xfrm>
              <a:off x="3391781" y="3808920"/>
              <a:ext cx="828339"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xmlns="" id="{C6240525-4B6E-4365-ACDA-0D2FB9F0C0F1}"/>
                </a:ext>
              </a:extLst>
            </p:cNvPr>
            <p:cNvSpPr txBox="1"/>
            <p:nvPr/>
          </p:nvSpPr>
          <p:spPr>
            <a:xfrm>
              <a:off x="1034579" y="4109216"/>
              <a:ext cx="646331" cy="369332"/>
            </a:xfrm>
            <a:prstGeom prst="rect">
              <a:avLst/>
            </a:prstGeom>
            <a:noFill/>
          </p:spPr>
          <p:txBody>
            <a:bodyPr wrap="non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商品</a:t>
              </a:r>
            </a:p>
          </p:txBody>
        </p:sp>
        <p:sp>
          <p:nvSpPr>
            <p:cNvPr id="15" name="文本框 14">
              <a:extLst>
                <a:ext uri="{FF2B5EF4-FFF2-40B4-BE49-F238E27FC236}">
                  <a16:creationId xmlns:a16="http://schemas.microsoft.com/office/drawing/2014/main" xmlns="" id="{E3388081-44F7-408C-B2BA-A20302BB2858}"/>
                </a:ext>
              </a:extLst>
            </p:cNvPr>
            <p:cNvSpPr txBox="1"/>
            <p:nvPr/>
          </p:nvSpPr>
          <p:spPr>
            <a:xfrm>
              <a:off x="2690284" y="4109216"/>
              <a:ext cx="646331" cy="369332"/>
            </a:xfrm>
            <a:prstGeom prst="rect">
              <a:avLst/>
            </a:prstGeom>
            <a:noFill/>
          </p:spPr>
          <p:txBody>
            <a:bodyPr wrap="non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货币</a:t>
              </a:r>
            </a:p>
          </p:txBody>
        </p:sp>
        <p:sp>
          <p:nvSpPr>
            <p:cNvPr id="16" name="文本框 15">
              <a:extLst>
                <a:ext uri="{FF2B5EF4-FFF2-40B4-BE49-F238E27FC236}">
                  <a16:creationId xmlns:a16="http://schemas.microsoft.com/office/drawing/2014/main" xmlns="" id="{3BC2EA74-B100-4A72-8419-18DD40B7DCAF}"/>
                </a:ext>
              </a:extLst>
            </p:cNvPr>
            <p:cNvSpPr txBox="1"/>
            <p:nvPr/>
          </p:nvSpPr>
          <p:spPr>
            <a:xfrm>
              <a:off x="4204749" y="4113009"/>
              <a:ext cx="646331" cy="369332"/>
            </a:xfrm>
            <a:prstGeom prst="rect">
              <a:avLst/>
            </a:prstGeom>
            <a:noFill/>
          </p:spPr>
          <p:txBody>
            <a:bodyPr wrap="non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商品</a:t>
              </a:r>
            </a:p>
          </p:txBody>
        </p:sp>
      </p:grpSp>
      <p:grpSp>
        <p:nvGrpSpPr>
          <p:cNvPr id="32" name="组合 31">
            <a:extLst>
              <a:ext uri="{FF2B5EF4-FFF2-40B4-BE49-F238E27FC236}">
                <a16:creationId xmlns:a16="http://schemas.microsoft.com/office/drawing/2014/main" xmlns="" id="{4CBF2C11-5DEF-4C68-A8DC-35EF4F94624C}"/>
              </a:ext>
            </a:extLst>
          </p:cNvPr>
          <p:cNvGrpSpPr/>
          <p:nvPr/>
        </p:nvGrpSpPr>
        <p:grpSpPr>
          <a:xfrm>
            <a:off x="6849236" y="2054125"/>
            <a:ext cx="3909877" cy="978720"/>
            <a:chOff x="7010157" y="3150883"/>
            <a:chExt cx="3909877" cy="978720"/>
          </a:xfrm>
        </p:grpSpPr>
        <p:pic>
          <p:nvPicPr>
            <p:cNvPr id="18" name="图片 17">
              <a:extLst>
                <a:ext uri="{FF2B5EF4-FFF2-40B4-BE49-F238E27FC236}">
                  <a16:creationId xmlns:a16="http://schemas.microsoft.com/office/drawing/2014/main" xmlns="" id="{2CD1F860-E8AC-4F9B-A34F-0E1711E72372}"/>
                </a:ext>
              </a:extLst>
            </p:cNvPr>
            <p:cNvPicPr>
              <a:picLocks noChangeAspect="1"/>
            </p:cNvPicPr>
            <p:nvPr/>
          </p:nvPicPr>
          <p:blipFill>
            <a:blip r:embed="rId2"/>
            <a:stretch>
              <a:fillRect/>
            </a:stretch>
          </p:blipFill>
          <p:spPr>
            <a:xfrm>
              <a:off x="8583201" y="3150883"/>
              <a:ext cx="740372" cy="555778"/>
            </a:xfrm>
            <a:prstGeom prst="rect">
              <a:avLst/>
            </a:prstGeom>
          </p:spPr>
        </p:pic>
        <p:pic>
          <p:nvPicPr>
            <p:cNvPr id="19" name="图片 18">
              <a:extLst>
                <a:ext uri="{FF2B5EF4-FFF2-40B4-BE49-F238E27FC236}">
                  <a16:creationId xmlns:a16="http://schemas.microsoft.com/office/drawing/2014/main" xmlns="" id="{81ECE6C6-43CB-4711-920F-E1B5BC9725A4}"/>
                </a:ext>
              </a:extLst>
            </p:cNvPr>
            <p:cNvPicPr>
              <a:picLocks noChangeAspect="1"/>
            </p:cNvPicPr>
            <p:nvPr/>
          </p:nvPicPr>
          <p:blipFill>
            <a:blip r:embed="rId3"/>
            <a:stretch>
              <a:fillRect/>
            </a:stretch>
          </p:blipFill>
          <p:spPr>
            <a:xfrm>
              <a:off x="10365377" y="3150883"/>
              <a:ext cx="462982" cy="555778"/>
            </a:xfrm>
            <a:prstGeom prst="rect">
              <a:avLst/>
            </a:prstGeom>
          </p:spPr>
        </p:pic>
        <p:cxnSp>
          <p:nvCxnSpPr>
            <p:cNvPr id="21" name="直接箭头连接符 20">
              <a:extLst>
                <a:ext uri="{FF2B5EF4-FFF2-40B4-BE49-F238E27FC236}">
                  <a16:creationId xmlns:a16="http://schemas.microsoft.com/office/drawing/2014/main" xmlns="" id="{FA2C3710-5888-4067-AF9A-FD4388A3D4C5}"/>
                </a:ext>
              </a:extLst>
            </p:cNvPr>
            <p:cNvCxnSpPr>
              <a:cxnSpLocks/>
            </p:cNvCxnSpPr>
            <p:nvPr/>
          </p:nvCxnSpPr>
          <p:spPr>
            <a:xfrm>
              <a:off x="7656488" y="3459975"/>
              <a:ext cx="839413"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xmlns="" id="{DA9A4A64-7D9F-42C5-8A64-E25307D0AA85}"/>
                </a:ext>
              </a:extLst>
            </p:cNvPr>
            <p:cNvSpPr txBox="1"/>
            <p:nvPr/>
          </p:nvSpPr>
          <p:spPr>
            <a:xfrm>
              <a:off x="10273703" y="3760271"/>
              <a:ext cx="646331" cy="369332"/>
            </a:xfrm>
            <a:prstGeom prst="rect">
              <a:avLst/>
            </a:prstGeom>
            <a:noFill/>
          </p:spPr>
          <p:txBody>
            <a:bodyPr wrap="non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货币</a:t>
              </a:r>
            </a:p>
          </p:txBody>
        </p:sp>
        <p:sp>
          <p:nvSpPr>
            <p:cNvPr id="25" name="文本框 24">
              <a:extLst>
                <a:ext uri="{FF2B5EF4-FFF2-40B4-BE49-F238E27FC236}">
                  <a16:creationId xmlns:a16="http://schemas.microsoft.com/office/drawing/2014/main" xmlns="" id="{26E2D215-9E3F-430A-9358-159A80B7FAE7}"/>
                </a:ext>
              </a:extLst>
            </p:cNvPr>
            <p:cNvSpPr txBox="1"/>
            <p:nvPr/>
          </p:nvSpPr>
          <p:spPr>
            <a:xfrm>
              <a:off x="8630221" y="3760271"/>
              <a:ext cx="646331" cy="369332"/>
            </a:xfrm>
            <a:prstGeom prst="rect">
              <a:avLst/>
            </a:prstGeom>
            <a:noFill/>
          </p:spPr>
          <p:txBody>
            <a:bodyPr wrap="non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商品</a:t>
              </a:r>
            </a:p>
          </p:txBody>
        </p:sp>
        <p:sp>
          <p:nvSpPr>
            <p:cNvPr id="26" name="文本框 25">
              <a:extLst>
                <a:ext uri="{FF2B5EF4-FFF2-40B4-BE49-F238E27FC236}">
                  <a16:creationId xmlns:a16="http://schemas.microsoft.com/office/drawing/2014/main" xmlns="" id="{D1715639-A0FC-4AA0-9C82-1AE31DE93767}"/>
                </a:ext>
              </a:extLst>
            </p:cNvPr>
            <p:cNvSpPr txBox="1"/>
            <p:nvPr/>
          </p:nvSpPr>
          <p:spPr>
            <a:xfrm>
              <a:off x="7010157" y="3760271"/>
              <a:ext cx="646331" cy="369332"/>
            </a:xfrm>
            <a:prstGeom prst="rect">
              <a:avLst/>
            </a:prstGeom>
            <a:noFill/>
          </p:spPr>
          <p:txBody>
            <a:bodyPr wrap="non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货币</a:t>
              </a:r>
            </a:p>
          </p:txBody>
        </p:sp>
        <p:pic>
          <p:nvPicPr>
            <p:cNvPr id="27" name="图片 26">
              <a:extLst>
                <a:ext uri="{FF2B5EF4-FFF2-40B4-BE49-F238E27FC236}">
                  <a16:creationId xmlns:a16="http://schemas.microsoft.com/office/drawing/2014/main" xmlns="" id="{A5F97910-49A2-4C13-A279-5C95282D2DBF}"/>
                </a:ext>
              </a:extLst>
            </p:cNvPr>
            <p:cNvPicPr>
              <a:picLocks noChangeAspect="1"/>
            </p:cNvPicPr>
            <p:nvPr/>
          </p:nvPicPr>
          <p:blipFill>
            <a:blip r:embed="rId3"/>
            <a:stretch>
              <a:fillRect/>
            </a:stretch>
          </p:blipFill>
          <p:spPr>
            <a:xfrm>
              <a:off x="7101831" y="3160135"/>
              <a:ext cx="462982" cy="555778"/>
            </a:xfrm>
            <a:prstGeom prst="rect">
              <a:avLst/>
            </a:prstGeom>
          </p:spPr>
        </p:pic>
        <p:cxnSp>
          <p:nvCxnSpPr>
            <p:cNvPr id="31" name="直接箭头连接符 30">
              <a:extLst>
                <a:ext uri="{FF2B5EF4-FFF2-40B4-BE49-F238E27FC236}">
                  <a16:creationId xmlns:a16="http://schemas.microsoft.com/office/drawing/2014/main" xmlns="" id="{79AF864F-DCB1-45DC-B522-F7743A3AE515}"/>
                </a:ext>
              </a:extLst>
            </p:cNvPr>
            <p:cNvCxnSpPr>
              <a:cxnSpLocks/>
            </p:cNvCxnSpPr>
            <p:nvPr/>
          </p:nvCxnSpPr>
          <p:spPr>
            <a:xfrm>
              <a:off x="9434290" y="3459975"/>
              <a:ext cx="839413"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文本框 33">
            <a:extLst>
              <a:ext uri="{FF2B5EF4-FFF2-40B4-BE49-F238E27FC236}">
                <a16:creationId xmlns:a16="http://schemas.microsoft.com/office/drawing/2014/main" xmlns="" id="{3ECBA9C5-1FD4-4701-8623-F1D82E43AD55}"/>
              </a:ext>
            </a:extLst>
          </p:cNvPr>
          <p:cNvSpPr txBox="1"/>
          <p:nvPr/>
        </p:nvSpPr>
        <p:spPr>
          <a:xfrm>
            <a:off x="1093501" y="3821363"/>
            <a:ext cx="3944722" cy="2031325"/>
          </a:xfrm>
          <a:prstGeom prst="rect">
            <a:avLst/>
          </a:prstGeom>
          <a:noFill/>
        </p:spPr>
        <p:txBody>
          <a:bodyPr wrap="square">
            <a:spAutoFit/>
          </a:bodyPr>
          <a:lstStyle/>
          <a:p>
            <a:pPr indent="457200"/>
            <a:r>
              <a:rPr lang="zh-CN" altLang="en-US" dirty="0">
                <a:latin typeface="Microsoft YaHei UI" panose="020B0503020204020204" pitchFamily="34" charset="-122"/>
                <a:ea typeface="Microsoft YaHei UI" panose="020B0503020204020204" pitchFamily="34" charset="-122"/>
              </a:rPr>
              <a:t>在</a:t>
            </a:r>
            <a:r>
              <a:rPr lang="en-US" altLang="zh-CN" dirty="0">
                <a:latin typeface="Microsoft YaHei UI" panose="020B0503020204020204" pitchFamily="34" charset="-122"/>
                <a:ea typeface="Microsoft YaHei UI" panose="020B0503020204020204" pitchFamily="34" charset="-122"/>
              </a:rPr>
              <a:t>W—G—W</a:t>
            </a:r>
            <a:r>
              <a:rPr lang="zh-CN" altLang="en-US" dirty="0">
                <a:latin typeface="Microsoft YaHei UI" panose="020B0503020204020204" pitchFamily="34" charset="-122"/>
                <a:ea typeface="Microsoft YaHei UI" panose="020B0503020204020204" pitchFamily="34" charset="-122"/>
              </a:rPr>
              <a:t>的流通中，商品所有者是</a:t>
            </a:r>
            <a:r>
              <a:rPr lang="zh-CN" altLang="en-US" b="1" u="sng" dirty="0">
                <a:solidFill>
                  <a:srgbClr val="FFC000"/>
                </a:solidFill>
                <a:latin typeface="Microsoft YaHei UI" panose="020B0503020204020204" pitchFamily="34" charset="-122"/>
                <a:ea typeface="Microsoft YaHei UI" panose="020B0503020204020204" pitchFamily="34" charset="-122"/>
              </a:rPr>
              <a:t>为买而卖</a:t>
            </a:r>
            <a:r>
              <a:rPr lang="zh-CN" altLang="en-US" dirty="0">
                <a:latin typeface="Microsoft YaHei UI" panose="020B0503020204020204" pitchFamily="34" charset="-122"/>
                <a:ea typeface="Microsoft YaHei UI" panose="020B0503020204020204" pitchFamily="34" charset="-122"/>
              </a:rPr>
              <a:t>，他所以要出卖商品，是为了</a:t>
            </a:r>
            <a:r>
              <a:rPr lang="zh-CN" altLang="en-US" b="1" u="sng" dirty="0">
                <a:solidFill>
                  <a:srgbClr val="FFC000"/>
                </a:solidFill>
                <a:latin typeface="Microsoft YaHei UI" panose="020B0503020204020204" pitchFamily="34" charset="-122"/>
                <a:ea typeface="Microsoft YaHei UI" panose="020B0503020204020204" pitchFamily="34" charset="-122"/>
              </a:rPr>
              <a:t>能够购买他所需要的另一种商品</a:t>
            </a:r>
            <a:r>
              <a:rPr lang="zh-CN" altLang="en-US" dirty="0">
                <a:latin typeface="Microsoft YaHei UI" panose="020B0503020204020204" pitchFamily="34" charset="-122"/>
                <a:ea typeface="Microsoft YaHei UI" panose="020B0503020204020204" pitchFamily="34" charset="-122"/>
              </a:rPr>
              <a:t>。因此，这种流通的目的，是为了获得一定的</a:t>
            </a:r>
            <a:r>
              <a:rPr lang="zh-CN" altLang="en-US" b="1" u="sng" dirty="0">
                <a:solidFill>
                  <a:srgbClr val="FFC000"/>
                </a:solidFill>
                <a:latin typeface="Microsoft YaHei UI" panose="020B0503020204020204" pitchFamily="34" charset="-122"/>
                <a:ea typeface="Microsoft YaHei UI" panose="020B0503020204020204" pitchFamily="34" charset="-122"/>
              </a:rPr>
              <a:t>使用价值</a:t>
            </a:r>
            <a:r>
              <a:rPr lang="zh-CN" altLang="en-US" dirty="0">
                <a:latin typeface="Microsoft YaHei UI" panose="020B0503020204020204" pitchFamily="34" charset="-122"/>
                <a:ea typeface="Microsoft YaHei UI" panose="020B0503020204020204" pitchFamily="34" charset="-122"/>
              </a:rPr>
              <a:t>。不同使用价值之间的交换，便构成了</a:t>
            </a:r>
            <a:r>
              <a:rPr lang="en-US" altLang="zh-CN" dirty="0">
                <a:latin typeface="Microsoft YaHei UI" panose="020B0503020204020204" pitchFamily="34" charset="-122"/>
                <a:ea typeface="Microsoft YaHei UI" panose="020B0503020204020204" pitchFamily="34" charset="-122"/>
              </a:rPr>
              <a:t>W—G—W</a:t>
            </a:r>
            <a:r>
              <a:rPr lang="zh-CN" altLang="en-US" dirty="0">
                <a:latin typeface="Microsoft YaHei UI" panose="020B0503020204020204" pitchFamily="34" charset="-122"/>
                <a:ea typeface="Microsoft YaHei UI" panose="020B0503020204020204" pitchFamily="34" charset="-122"/>
              </a:rPr>
              <a:t>这一流通的实际内容。</a:t>
            </a:r>
          </a:p>
        </p:txBody>
      </p:sp>
      <p:sp>
        <p:nvSpPr>
          <p:cNvPr id="36" name="文本框 35">
            <a:extLst>
              <a:ext uri="{FF2B5EF4-FFF2-40B4-BE49-F238E27FC236}">
                <a16:creationId xmlns:a16="http://schemas.microsoft.com/office/drawing/2014/main" xmlns="" id="{CFBD15BE-1A9D-4337-8A3F-84DDBBE5C861}"/>
              </a:ext>
            </a:extLst>
          </p:cNvPr>
          <p:cNvSpPr txBox="1"/>
          <p:nvPr/>
        </p:nvSpPr>
        <p:spPr>
          <a:xfrm>
            <a:off x="7065265" y="3819966"/>
            <a:ext cx="3454400" cy="1754326"/>
          </a:xfrm>
          <a:prstGeom prst="rect">
            <a:avLst/>
          </a:prstGeom>
          <a:noFill/>
        </p:spPr>
        <p:txBody>
          <a:bodyPr wrap="square">
            <a:spAutoFit/>
          </a:bodyPr>
          <a:lstStyle/>
          <a:p>
            <a:pPr indent="457200"/>
            <a:r>
              <a:rPr lang="zh-CN" altLang="en-US" dirty="0">
                <a:latin typeface="Microsoft YaHei UI" panose="020B0503020204020204" pitchFamily="34" charset="-122"/>
                <a:ea typeface="Microsoft YaHei UI" panose="020B0503020204020204" pitchFamily="34" charset="-122"/>
              </a:rPr>
              <a:t>在 </a:t>
            </a:r>
            <a:r>
              <a:rPr lang="en-US" altLang="zh-CN" dirty="0">
                <a:latin typeface="Microsoft YaHei UI" panose="020B0503020204020204" pitchFamily="34" charset="-122"/>
                <a:ea typeface="Microsoft YaHei UI" panose="020B0503020204020204" pitchFamily="34" charset="-122"/>
              </a:rPr>
              <a:t>G—W—G </a:t>
            </a:r>
            <a:r>
              <a:rPr lang="zh-CN" altLang="en-US" dirty="0">
                <a:latin typeface="Microsoft YaHei UI" panose="020B0503020204020204" pitchFamily="34" charset="-122"/>
                <a:ea typeface="Microsoft YaHei UI" panose="020B0503020204020204" pitchFamily="34" charset="-122"/>
              </a:rPr>
              <a:t>的流通中，资本家却是</a:t>
            </a:r>
            <a:r>
              <a:rPr lang="zh-CN" altLang="en-US" b="1" u="sng" dirty="0">
                <a:solidFill>
                  <a:srgbClr val="FFC000"/>
                </a:solidFill>
                <a:latin typeface="Microsoft YaHei UI" panose="020B0503020204020204" pitchFamily="34" charset="-122"/>
                <a:ea typeface="Microsoft YaHei UI" panose="020B0503020204020204" pitchFamily="34" charset="-122"/>
              </a:rPr>
              <a:t>为卖而买</a:t>
            </a:r>
            <a:r>
              <a:rPr lang="zh-CN" altLang="en-US" dirty="0">
                <a:latin typeface="Microsoft YaHei UI" panose="020B0503020204020204" pitchFamily="34" charset="-122"/>
                <a:ea typeface="Microsoft YaHei UI" panose="020B0503020204020204" pitchFamily="34" charset="-122"/>
              </a:rPr>
              <a:t>，他起初垫付出去的是货币，而最后从流通中取回的也是货币。所以，这种流通的目的，是</a:t>
            </a:r>
            <a:r>
              <a:rPr lang="zh-CN" altLang="en-US" b="1" u="sng" dirty="0">
                <a:solidFill>
                  <a:srgbClr val="FFC000"/>
                </a:solidFill>
                <a:latin typeface="Microsoft YaHei UI" panose="020B0503020204020204" pitchFamily="34" charset="-122"/>
                <a:ea typeface="Microsoft YaHei UI" panose="020B0503020204020204" pitchFamily="34" charset="-122"/>
              </a:rPr>
              <a:t>为了取得货币</a:t>
            </a:r>
            <a:r>
              <a:rPr lang="zh-CN" altLang="en-US" dirty="0">
                <a:latin typeface="Microsoft YaHei UI" panose="020B0503020204020204" pitchFamily="34" charset="-122"/>
                <a:ea typeface="Microsoft YaHei UI" panose="020B0503020204020204" pitchFamily="34" charset="-122"/>
              </a:rPr>
              <a:t>，即</a:t>
            </a:r>
            <a:r>
              <a:rPr lang="zh-CN" altLang="en-US" b="1" u="sng" dirty="0">
                <a:solidFill>
                  <a:srgbClr val="FFC000"/>
                </a:solidFill>
                <a:latin typeface="Microsoft YaHei UI" panose="020B0503020204020204" pitchFamily="34" charset="-122"/>
                <a:ea typeface="Microsoft YaHei UI" panose="020B0503020204020204" pitchFamily="34" charset="-122"/>
              </a:rPr>
              <a:t>交换价值</a:t>
            </a:r>
            <a:r>
              <a:rPr lang="zh-CN" altLang="en-US" dirty="0">
                <a:latin typeface="Microsoft YaHei UI" panose="020B0503020204020204" pitchFamily="34" charset="-122"/>
                <a:ea typeface="Microsoft YaHei UI" panose="020B0503020204020204" pitchFamily="34" charset="-122"/>
              </a:rPr>
              <a:t>本身。 </a:t>
            </a:r>
          </a:p>
        </p:txBody>
      </p:sp>
    </p:spTree>
    <p:extLst>
      <p:ext uri="{BB962C8B-B14F-4D97-AF65-F5344CB8AC3E}">
        <p14:creationId xmlns:p14="http://schemas.microsoft.com/office/powerpoint/2010/main" val="361779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话气泡: 圆角矩形 3">
            <a:extLst>
              <a:ext uri="{FF2B5EF4-FFF2-40B4-BE49-F238E27FC236}">
                <a16:creationId xmlns:a16="http://schemas.microsoft.com/office/drawing/2014/main" xmlns="" id="{BD39C28B-3999-44C7-B726-AF8301F741B1}"/>
              </a:ext>
            </a:extLst>
          </p:cNvPr>
          <p:cNvSpPr/>
          <p:nvPr/>
        </p:nvSpPr>
        <p:spPr>
          <a:xfrm>
            <a:off x="5329382" y="678615"/>
            <a:ext cx="5563828" cy="2744484"/>
          </a:xfrm>
          <a:prstGeom prst="wedgeRoundRectCallout">
            <a:avLst>
              <a:gd name="adj1" fmla="val -47793"/>
              <a:gd name="adj2" fmla="val 77995"/>
              <a:gd name="adj3" fmla="val 166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zh-CN" altLang="en-US" sz="2200" dirty="0">
                <a:solidFill>
                  <a:schemeClr val="bg1"/>
                </a:solidFill>
                <a:latin typeface="Microsoft YaHei UI" panose="020B0503020204020204" pitchFamily="34" charset="-122"/>
                <a:ea typeface="Microsoft YaHei UI" panose="020B0503020204020204" pitchFamily="34" charset="-122"/>
              </a:rPr>
              <a:t>资本主义生产的实质是</a:t>
            </a:r>
            <a:r>
              <a:rPr lang="zh-CN" altLang="en-US" sz="2200" dirty="0">
                <a:solidFill>
                  <a:srgbClr val="FF0000"/>
                </a:solidFill>
                <a:latin typeface="Microsoft YaHei UI" panose="020B0503020204020204" pitchFamily="34" charset="-122"/>
                <a:ea typeface="Microsoft YaHei UI" panose="020B0503020204020204" pitchFamily="34" charset="-122"/>
              </a:rPr>
              <a:t>剩余价值的生产</a:t>
            </a:r>
            <a:r>
              <a:rPr lang="zh-CN" altLang="en-US" sz="2200" dirty="0">
                <a:solidFill>
                  <a:schemeClr val="bg1"/>
                </a:solidFill>
                <a:latin typeface="Microsoft YaHei UI" panose="020B0503020204020204" pitchFamily="34" charset="-122"/>
                <a:ea typeface="Microsoft YaHei UI" panose="020B0503020204020204" pitchFamily="34" charset="-122"/>
              </a:rPr>
              <a:t>，攫取剩余价值是资本家经营企业的</a:t>
            </a:r>
            <a:r>
              <a:rPr lang="zh-CN" altLang="en-US" sz="2200" dirty="0">
                <a:solidFill>
                  <a:srgbClr val="FF0000"/>
                </a:solidFill>
                <a:latin typeface="Microsoft YaHei UI" panose="020B0503020204020204" pitchFamily="34" charset="-122"/>
                <a:ea typeface="Microsoft YaHei UI" panose="020B0503020204020204" pitchFamily="34" charset="-122"/>
              </a:rPr>
              <a:t>唯一动机</a:t>
            </a:r>
            <a:r>
              <a:rPr lang="zh-CN" altLang="en-US" sz="2200" dirty="0">
                <a:solidFill>
                  <a:schemeClr val="bg1"/>
                </a:solidFill>
                <a:latin typeface="Microsoft YaHei UI" panose="020B0503020204020204" pitchFamily="34" charset="-122"/>
                <a:ea typeface="Microsoft YaHei UI" panose="020B0503020204020204" pitchFamily="34" charset="-122"/>
              </a:rPr>
              <a:t>。他们所从事的经营管理活动，归根结底，不外是为了</a:t>
            </a:r>
            <a:r>
              <a:rPr lang="zh-CN" altLang="en-US" sz="2200" dirty="0">
                <a:solidFill>
                  <a:srgbClr val="FF0000"/>
                </a:solidFill>
                <a:latin typeface="Microsoft YaHei UI" panose="020B0503020204020204" pitchFamily="34" charset="-122"/>
                <a:ea typeface="Microsoft YaHei UI" panose="020B0503020204020204" pitchFamily="34" charset="-122"/>
              </a:rPr>
              <a:t>强迫工人</a:t>
            </a:r>
            <a:r>
              <a:rPr lang="zh-CN" altLang="en-US" sz="2200" dirty="0">
                <a:solidFill>
                  <a:schemeClr val="bg1"/>
                </a:solidFill>
                <a:latin typeface="Microsoft YaHei UI" panose="020B0503020204020204" pitchFamily="34" charset="-122"/>
                <a:ea typeface="Microsoft YaHei UI" panose="020B0503020204020204" pitchFamily="34" charset="-122"/>
              </a:rPr>
              <a:t>为他们更加紧张更加有效地</a:t>
            </a:r>
            <a:r>
              <a:rPr lang="zh-CN" altLang="en-US" sz="2200" dirty="0">
                <a:solidFill>
                  <a:srgbClr val="FF0000"/>
                </a:solidFill>
                <a:latin typeface="Microsoft YaHei UI" panose="020B0503020204020204" pitchFamily="34" charset="-122"/>
                <a:ea typeface="Microsoft YaHei UI" panose="020B0503020204020204" pitchFamily="34" charset="-122"/>
              </a:rPr>
              <a:t>劳动</a:t>
            </a:r>
            <a:r>
              <a:rPr lang="zh-CN" altLang="en-US" sz="2200" dirty="0">
                <a:solidFill>
                  <a:schemeClr val="bg1"/>
                </a:solidFill>
                <a:latin typeface="Microsoft YaHei UI" panose="020B0503020204020204" pitchFamily="34" charset="-122"/>
                <a:ea typeface="Microsoft YaHei UI" panose="020B0503020204020204" pitchFamily="34" charset="-122"/>
              </a:rPr>
              <a:t>，以便从工人身上榨取更多的剩余价值。</a:t>
            </a:r>
          </a:p>
        </p:txBody>
      </p:sp>
      <p:pic>
        <p:nvPicPr>
          <p:cNvPr id="6" name="图片 5">
            <a:extLst>
              <a:ext uri="{FF2B5EF4-FFF2-40B4-BE49-F238E27FC236}">
                <a16:creationId xmlns:a16="http://schemas.microsoft.com/office/drawing/2014/main" xmlns="" id="{C2500612-392B-492D-A09D-B2865DDA39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565" y="3860800"/>
            <a:ext cx="4501914" cy="2592084"/>
          </a:xfrm>
          <a:prstGeom prst="rect">
            <a:avLst/>
          </a:prstGeom>
          <a:effectLst>
            <a:softEdge rad="63500"/>
          </a:effectLst>
        </p:spPr>
      </p:pic>
    </p:spTree>
    <p:extLst>
      <p:ext uri="{BB962C8B-B14F-4D97-AF65-F5344CB8AC3E}">
        <p14:creationId xmlns:p14="http://schemas.microsoft.com/office/powerpoint/2010/main" val="228746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8E618AD-33F4-4DB3-BCA7-27B3B89F7FB4}"/>
              </a:ext>
            </a:extLst>
          </p:cNvPr>
          <p:cNvSpPr>
            <a:spLocks noGrp="1"/>
          </p:cNvSpPr>
          <p:nvPr>
            <p:ph type="title"/>
          </p:nvPr>
        </p:nvSpPr>
        <p:spPr>
          <a:xfrm>
            <a:off x="1667265" y="551411"/>
            <a:ext cx="1408445" cy="970450"/>
          </a:xfrm>
        </p:spPr>
        <p:txBody>
          <a:bodyPr/>
          <a:lstStyle/>
          <a:p>
            <a:r>
              <a:rPr lang="zh-CN" altLang="en-US" b="1" dirty="0">
                <a:latin typeface="Microsoft YaHei UI" panose="020B0503020204020204" pitchFamily="34" charset="-122"/>
                <a:ea typeface="Microsoft YaHei UI" panose="020B0503020204020204" pitchFamily="34" charset="-122"/>
              </a:rPr>
              <a:t>小结</a:t>
            </a:r>
          </a:p>
        </p:txBody>
      </p:sp>
      <p:pic>
        <p:nvPicPr>
          <p:cNvPr id="4" name="图片 3">
            <a:extLst>
              <a:ext uri="{FF2B5EF4-FFF2-40B4-BE49-F238E27FC236}">
                <a16:creationId xmlns:a16="http://schemas.microsoft.com/office/drawing/2014/main" xmlns="" id="{95E4E232-3918-49AC-98CA-1FEDDD21B5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1" y="-9216"/>
            <a:ext cx="7620000" cy="6867216"/>
          </a:xfrm>
          <a:prstGeom prst="rect">
            <a:avLst/>
          </a:prstGeom>
          <a:effectLst>
            <a:softEdge rad="127000"/>
          </a:effectLst>
        </p:spPr>
      </p:pic>
    </p:spTree>
    <p:extLst>
      <p:ext uri="{BB962C8B-B14F-4D97-AF65-F5344CB8AC3E}">
        <p14:creationId xmlns:p14="http://schemas.microsoft.com/office/powerpoint/2010/main" val="152610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xmlns="" id="{0C4284FD-996A-42D8-8B51-878298413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1" y="983067"/>
            <a:ext cx="5986221" cy="5850903"/>
          </a:xfrm>
          <a:prstGeom prst="rect">
            <a:avLst/>
          </a:prstGeom>
          <a:effectLst>
            <a:softEdge rad="63500"/>
          </a:effectLst>
        </p:spPr>
      </p:pic>
      <p:pic>
        <p:nvPicPr>
          <p:cNvPr id="35" name="图片 34">
            <a:extLst>
              <a:ext uri="{FF2B5EF4-FFF2-40B4-BE49-F238E27FC236}">
                <a16:creationId xmlns:a16="http://schemas.microsoft.com/office/drawing/2014/main" xmlns="" id="{BE4F583B-8828-4068-A805-8CB06A9C6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638" y="983069"/>
            <a:ext cx="6057015" cy="5920096"/>
          </a:xfrm>
          <a:prstGeom prst="rect">
            <a:avLst/>
          </a:prstGeom>
          <a:effectLst>
            <a:softEdge rad="63500"/>
          </a:effectLst>
        </p:spPr>
      </p:pic>
      <p:sp>
        <p:nvSpPr>
          <p:cNvPr id="2" name="标题 1">
            <a:extLst>
              <a:ext uri="{FF2B5EF4-FFF2-40B4-BE49-F238E27FC236}">
                <a16:creationId xmlns:a16="http://schemas.microsoft.com/office/drawing/2014/main" xmlns="" id="{CA70CC2C-7E52-41D9-89F1-CB004FD3A5D7}"/>
              </a:ext>
            </a:extLst>
          </p:cNvPr>
          <p:cNvSpPr>
            <a:spLocks noGrp="1"/>
          </p:cNvSpPr>
          <p:nvPr>
            <p:ph type="title"/>
          </p:nvPr>
        </p:nvSpPr>
        <p:spPr>
          <a:xfrm>
            <a:off x="4170377" y="162560"/>
            <a:ext cx="3851245" cy="1757680"/>
          </a:xfrm>
        </p:spPr>
        <p:txBody>
          <a:bodyPr>
            <a:noAutofit/>
          </a:bodyPr>
          <a:lstStyle/>
          <a:p>
            <a:r>
              <a:rPr lang="en-US" altLang="zh-CN" sz="6000" dirty="0">
                <a:latin typeface="Microsoft YaHei UI" panose="020B0503020204020204" pitchFamily="34" charset="-122"/>
                <a:ea typeface="Microsoft YaHei UI" panose="020B0503020204020204" pitchFamily="34" charset="-122"/>
              </a:rPr>
              <a:t/>
            </a:r>
            <a:br>
              <a:rPr lang="en-US" altLang="zh-CN" sz="6000" dirty="0">
                <a:latin typeface="Microsoft YaHei UI" panose="020B0503020204020204" pitchFamily="34" charset="-122"/>
                <a:ea typeface="Microsoft YaHei UI" panose="020B0503020204020204" pitchFamily="34" charset="-122"/>
              </a:rPr>
            </a:br>
            <a:endParaRPr lang="zh-CN" altLang="en-US" sz="6000"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xmlns="" id="{8B780A0D-3E2C-42BD-8828-38EA5D449861}"/>
              </a:ext>
            </a:extLst>
          </p:cNvPr>
          <p:cNvSpPr txBox="1"/>
          <p:nvPr/>
        </p:nvSpPr>
        <p:spPr>
          <a:xfrm>
            <a:off x="8129968" y="336736"/>
            <a:ext cx="2181066" cy="646331"/>
          </a:xfrm>
          <a:prstGeom prst="rect">
            <a:avLst/>
          </a:prstGeom>
          <a:noFill/>
        </p:spPr>
        <p:txBody>
          <a:bodyPr wrap="square">
            <a:spAutoFit/>
          </a:bodyPr>
          <a:lstStyle/>
          <a:p>
            <a:r>
              <a:rPr lang="en-US" altLang="zh-CN" sz="3600" dirty="0">
                <a:latin typeface="Microsoft YaHei UI" panose="020B0503020204020204" pitchFamily="34" charset="-122"/>
                <a:ea typeface="Microsoft YaHei UI" panose="020B0503020204020204" pitchFamily="34" charset="-122"/>
              </a:rPr>
              <a:t>G-W-G’ </a:t>
            </a:r>
            <a:r>
              <a:rPr lang="zh-CN" altLang="en-US" sz="3600" dirty="0">
                <a:latin typeface="Microsoft YaHei UI" panose="020B0503020204020204" pitchFamily="34" charset="-122"/>
                <a:ea typeface="Microsoft YaHei UI" panose="020B0503020204020204" pitchFamily="34" charset="-122"/>
              </a:rPr>
              <a:t>！</a:t>
            </a:r>
            <a:endParaRPr lang="zh-CN" altLang="en-US" sz="3600" dirty="0"/>
          </a:p>
        </p:txBody>
      </p:sp>
      <p:sp>
        <p:nvSpPr>
          <p:cNvPr id="7" name="文本框 6">
            <a:extLst>
              <a:ext uri="{FF2B5EF4-FFF2-40B4-BE49-F238E27FC236}">
                <a16:creationId xmlns:a16="http://schemas.microsoft.com/office/drawing/2014/main" xmlns="" id="{F1B94F77-04B9-4D5C-9892-69E311211291}"/>
              </a:ext>
            </a:extLst>
          </p:cNvPr>
          <p:cNvSpPr txBox="1"/>
          <p:nvPr/>
        </p:nvSpPr>
        <p:spPr>
          <a:xfrm>
            <a:off x="1670657" y="336736"/>
            <a:ext cx="2626057" cy="646331"/>
          </a:xfrm>
          <a:prstGeom prst="rect">
            <a:avLst/>
          </a:prstGeom>
          <a:noFill/>
        </p:spPr>
        <p:txBody>
          <a:bodyPr wrap="square">
            <a:spAutoFit/>
          </a:bodyPr>
          <a:lstStyle/>
          <a:p>
            <a:r>
              <a:rPr lang="en-US" altLang="zh-CN" sz="3600" dirty="0">
                <a:latin typeface="Microsoft YaHei UI" panose="020B0503020204020204" pitchFamily="34" charset="-122"/>
                <a:ea typeface="Microsoft YaHei UI" panose="020B0503020204020204" pitchFamily="34" charset="-122"/>
              </a:rPr>
              <a:t>G-W-G </a:t>
            </a:r>
            <a:r>
              <a:rPr lang="zh-CN" altLang="en-US" sz="3600" dirty="0">
                <a:latin typeface="Microsoft YaHei UI" panose="020B0503020204020204" pitchFamily="34" charset="-122"/>
                <a:ea typeface="Microsoft YaHei UI" panose="020B0503020204020204" pitchFamily="34" charset="-122"/>
              </a:rPr>
              <a:t>？</a:t>
            </a:r>
            <a:endParaRPr lang="zh-CN" altLang="en-US" sz="3600" dirty="0"/>
          </a:p>
        </p:txBody>
      </p:sp>
      <p:sp>
        <p:nvSpPr>
          <p:cNvPr id="9" name="文本框 8">
            <a:extLst>
              <a:ext uri="{FF2B5EF4-FFF2-40B4-BE49-F238E27FC236}">
                <a16:creationId xmlns:a16="http://schemas.microsoft.com/office/drawing/2014/main" xmlns="" id="{7085D98D-2C3E-4AC8-96D9-B383063DDFA0}"/>
              </a:ext>
            </a:extLst>
          </p:cNvPr>
          <p:cNvSpPr txBox="1"/>
          <p:nvPr/>
        </p:nvSpPr>
        <p:spPr>
          <a:xfrm>
            <a:off x="2983686" y="3747439"/>
            <a:ext cx="1838836" cy="2031325"/>
          </a:xfrm>
          <a:prstGeom prst="rect">
            <a:avLst/>
          </a:prstGeom>
          <a:noFill/>
        </p:spPr>
        <p:txBody>
          <a:bodyPr wrap="square">
            <a:spAutoFit/>
          </a:bodyPr>
          <a:lstStyle/>
          <a:p>
            <a:pPr indent="457200"/>
            <a:r>
              <a:rPr lang="zh-CN" altLang="en-US" b="1" dirty="0">
                <a:solidFill>
                  <a:schemeClr val="bg1"/>
                </a:solidFill>
                <a:latin typeface="Microsoft YaHei UI" panose="020B0503020204020204" pitchFamily="34" charset="-122"/>
                <a:ea typeface="Microsoft YaHei UI" panose="020B0503020204020204" pitchFamily="34" charset="-122"/>
              </a:rPr>
              <a:t>乍一看来 </a:t>
            </a:r>
            <a:r>
              <a:rPr lang="en-US" altLang="zh-CN" b="1" dirty="0">
                <a:solidFill>
                  <a:schemeClr val="bg1"/>
                </a:solidFill>
                <a:latin typeface="Microsoft YaHei UI" panose="020B0503020204020204" pitchFamily="34" charset="-122"/>
                <a:ea typeface="Microsoft YaHei UI" panose="020B0503020204020204" pitchFamily="34" charset="-122"/>
              </a:rPr>
              <a:t>G—W—G </a:t>
            </a:r>
            <a:r>
              <a:rPr lang="zh-CN" altLang="en-US" b="1" dirty="0">
                <a:solidFill>
                  <a:schemeClr val="bg1"/>
                </a:solidFill>
                <a:latin typeface="Microsoft YaHei UI" panose="020B0503020204020204" pitchFamily="34" charset="-122"/>
                <a:ea typeface="Microsoft YaHei UI" panose="020B0503020204020204" pitchFamily="34" charset="-122"/>
              </a:rPr>
              <a:t>的流通似乎是不合理的，毫无意义的，好像是用货币换了货币这种同义反复。</a:t>
            </a:r>
          </a:p>
        </p:txBody>
      </p:sp>
      <p:cxnSp>
        <p:nvCxnSpPr>
          <p:cNvPr id="20" name="直接连接符 19">
            <a:extLst>
              <a:ext uri="{FF2B5EF4-FFF2-40B4-BE49-F238E27FC236}">
                <a16:creationId xmlns:a16="http://schemas.microsoft.com/office/drawing/2014/main" xmlns="" id="{EE198F8C-D14C-48DD-9D6F-4CA138EADF32}"/>
              </a:ext>
            </a:extLst>
          </p:cNvPr>
          <p:cNvCxnSpPr>
            <a:cxnSpLocks/>
          </p:cNvCxnSpPr>
          <p:nvPr/>
        </p:nvCxnSpPr>
        <p:spPr>
          <a:xfrm>
            <a:off x="6075679" y="116840"/>
            <a:ext cx="0" cy="662432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xmlns="" id="{E9D15A91-44F7-445F-BAE4-8113B175EA0B}"/>
              </a:ext>
            </a:extLst>
          </p:cNvPr>
          <p:cNvSpPr txBox="1"/>
          <p:nvPr/>
        </p:nvSpPr>
        <p:spPr>
          <a:xfrm>
            <a:off x="9161868" y="3747439"/>
            <a:ext cx="2641600" cy="2585323"/>
          </a:xfrm>
          <a:prstGeom prst="rect">
            <a:avLst/>
          </a:prstGeom>
          <a:noFill/>
        </p:spPr>
        <p:txBody>
          <a:bodyPr wrap="square">
            <a:spAutoFit/>
          </a:bodyPr>
          <a:lstStyle/>
          <a:p>
            <a:pPr indent="457200"/>
            <a:r>
              <a:rPr lang="zh-CN" altLang="en-US" b="1" dirty="0">
                <a:solidFill>
                  <a:schemeClr val="bg1"/>
                </a:solidFill>
                <a:latin typeface="Microsoft YaHei UI" panose="020B0503020204020204" pitchFamily="34" charset="-122"/>
                <a:ea typeface="Microsoft YaHei UI" panose="020B0503020204020204" pitchFamily="34" charset="-122"/>
              </a:rPr>
              <a:t>我们有必要把资本流通的公式做一个小小的修正：应当是 </a:t>
            </a:r>
            <a:r>
              <a:rPr lang="en-US" altLang="zh-CN" b="1" dirty="0">
                <a:solidFill>
                  <a:schemeClr val="bg1"/>
                </a:solidFill>
                <a:latin typeface="Microsoft YaHei UI" panose="020B0503020204020204" pitchFamily="34" charset="-122"/>
                <a:ea typeface="Microsoft YaHei UI" panose="020B0503020204020204" pitchFamily="34" charset="-122"/>
              </a:rPr>
              <a:t>G—W—G’</a:t>
            </a:r>
            <a:r>
              <a:rPr lang="zh-CN" altLang="en-US" b="1" dirty="0">
                <a:solidFill>
                  <a:schemeClr val="bg1"/>
                </a:solidFill>
                <a:latin typeface="Microsoft YaHei UI" panose="020B0503020204020204" pitchFamily="34" charset="-122"/>
                <a:ea typeface="Microsoft YaHei UI" panose="020B0503020204020204" pitchFamily="34" charset="-122"/>
              </a:rPr>
              <a:t>。</a:t>
            </a:r>
            <a:endParaRPr lang="en-US" altLang="zh-CN" b="1" dirty="0">
              <a:solidFill>
                <a:schemeClr val="bg1"/>
              </a:solidFill>
              <a:latin typeface="Microsoft YaHei UI" panose="020B0503020204020204" pitchFamily="34" charset="-122"/>
              <a:ea typeface="Microsoft YaHei UI" panose="020B0503020204020204" pitchFamily="34" charset="-122"/>
            </a:endParaRPr>
          </a:p>
          <a:p>
            <a:pPr indent="457200"/>
            <a:r>
              <a:rPr lang="zh-CN" altLang="en-US" b="1" dirty="0">
                <a:solidFill>
                  <a:schemeClr val="bg1"/>
                </a:solidFill>
                <a:latin typeface="Microsoft YaHei UI" panose="020B0503020204020204" pitchFamily="34" charset="-122"/>
                <a:ea typeface="Microsoft YaHei UI" panose="020B0503020204020204" pitchFamily="34" charset="-122"/>
              </a:rPr>
              <a:t> 其中，</a:t>
            </a:r>
            <a:r>
              <a:rPr lang="en-US" altLang="zh-CN" b="1" dirty="0">
                <a:solidFill>
                  <a:schemeClr val="bg1"/>
                </a:solidFill>
                <a:latin typeface="Microsoft YaHei UI" panose="020B0503020204020204" pitchFamily="34" charset="-122"/>
                <a:ea typeface="Microsoft YaHei UI" panose="020B0503020204020204" pitchFamily="34" charset="-122"/>
              </a:rPr>
              <a:t>G'=G+ΔG</a:t>
            </a:r>
            <a:r>
              <a:rPr lang="zh-CN" altLang="en-US" b="1" dirty="0">
                <a:solidFill>
                  <a:schemeClr val="bg1"/>
                </a:solidFill>
                <a:latin typeface="Microsoft YaHei UI" panose="020B0503020204020204" pitchFamily="34" charset="-122"/>
                <a:ea typeface="Microsoft YaHei UI" panose="020B0503020204020204" pitchFamily="34" charset="-122"/>
              </a:rPr>
              <a:t>，即等于原来垫付的货币额 </a:t>
            </a:r>
            <a:r>
              <a:rPr lang="en-US" altLang="zh-CN" b="1" dirty="0">
                <a:solidFill>
                  <a:schemeClr val="bg1"/>
                </a:solidFill>
                <a:latin typeface="Microsoft YaHei UI" panose="020B0503020204020204" pitchFamily="34" charset="-122"/>
                <a:ea typeface="Microsoft YaHei UI" panose="020B0503020204020204" pitchFamily="34" charset="-122"/>
              </a:rPr>
              <a:t>G </a:t>
            </a:r>
            <a:r>
              <a:rPr lang="zh-CN" altLang="en-US" b="1" dirty="0">
                <a:solidFill>
                  <a:schemeClr val="bg1"/>
                </a:solidFill>
                <a:latin typeface="Microsoft YaHei UI" panose="020B0503020204020204" pitchFamily="34" charset="-122"/>
                <a:ea typeface="Microsoft YaHei UI" panose="020B0503020204020204" pitchFamily="34" charset="-122"/>
              </a:rPr>
              <a:t>加上一个增殖额</a:t>
            </a:r>
            <a:r>
              <a:rPr lang="en-US" altLang="zh-CN" b="1" dirty="0">
                <a:solidFill>
                  <a:schemeClr val="bg1"/>
                </a:solidFill>
                <a:latin typeface="Microsoft YaHei UI" panose="020B0503020204020204" pitchFamily="34" charset="-122"/>
                <a:ea typeface="Microsoft YaHei UI" panose="020B0503020204020204" pitchFamily="34" charset="-122"/>
              </a:rPr>
              <a:t>ΔG</a:t>
            </a:r>
            <a:r>
              <a:rPr lang="zh-CN" altLang="en-US" b="1" dirty="0">
                <a:solidFill>
                  <a:schemeClr val="bg1"/>
                </a:solidFill>
                <a:latin typeface="Microsoft YaHei UI" panose="020B0503020204020204" pitchFamily="34" charset="-122"/>
                <a:ea typeface="Microsoft YaHei UI" panose="020B0503020204020204" pitchFamily="34" charset="-122"/>
              </a:rPr>
              <a:t>。马克思把这个增殖额叫做剩余价值。 </a:t>
            </a:r>
          </a:p>
        </p:txBody>
      </p:sp>
    </p:spTree>
    <p:extLst>
      <p:ext uri="{BB962C8B-B14F-4D97-AF65-F5344CB8AC3E}">
        <p14:creationId xmlns:p14="http://schemas.microsoft.com/office/powerpoint/2010/main" val="73976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DFBAA0-7982-4157-B1F3-6D6C8DCE9197}"/>
              </a:ext>
            </a:extLst>
          </p:cNvPr>
          <p:cNvSpPr>
            <a:spLocks noGrp="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剩余价值（</a:t>
            </a:r>
            <a:r>
              <a:rPr lang="en-US" altLang="zh-CN" dirty="0">
                <a:latin typeface="Microsoft YaHei UI" panose="020B0503020204020204" pitchFamily="34" charset="-122"/>
                <a:ea typeface="Microsoft YaHei UI" panose="020B0503020204020204" pitchFamily="34" charset="-122"/>
              </a:rPr>
              <a:t>ΔG</a:t>
            </a:r>
            <a:r>
              <a:rPr lang="zh-CN" altLang="en-US" dirty="0">
                <a:latin typeface="Microsoft YaHei UI" panose="020B0503020204020204" pitchFamily="34" charset="-122"/>
                <a:ea typeface="Microsoft YaHei UI" panose="020B0503020204020204" pitchFamily="34" charset="-122"/>
              </a:rPr>
              <a:t>）从哪里而来？</a:t>
            </a:r>
          </a:p>
        </p:txBody>
      </p:sp>
      <p:sp>
        <p:nvSpPr>
          <p:cNvPr id="9" name="文本框 8">
            <a:extLst>
              <a:ext uri="{FF2B5EF4-FFF2-40B4-BE49-F238E27FC236}">
                <a16:creationId xmlns:a16="http://schemas.microsoft.com/office/drawing/2014/main" xmlns="" id="{44090A3B-4346-4EBE-9EFE-A0771CE6D21D}"/>
              </a:ext>
            </a:extLst>
          </p:cNvPr>
          <p:cNvSpPr txBox="1"/>
          <p:nvPr/>
        </p:nvSpPr>
        <p:spPr>
          <a:xfrm>
            <a:off x="690880" y="1884809"/>
            <a:ext cx="5399796" cy="4524315"/>
          </a:xfrm>
          <a:prstGeom prst="rect">
            <a:avLst/>
          </a:prstGeom>
          <a:noFill/>
        </p:spPr>
        <p:txBody>
          <a:bodyPr wrap="square">
            <a:spAutoFit/>
          </a:bodyPr>
          <a:lstStyle/>
          <a:p>
            <a:pPr indent="457200"/>
            <a:r>
              <a:rPr lang="zh-CN" altLang="en-US" dirty="0">
                <a:latin typeface="Microsoft YaHei UI" panose="020B0503020204020204" pitchFamily="34" charset="-122"/>
                <a:ea typeface="Microsoft YaHei UI" panose="020B0503020204020204" pitchFamily="34" charset="-122"/>
              </a:rPr>
              <a:t>从形式上看，资本流通的一般公式是和商品交换的原则相矛盾的。因为按照等价交换的原则，交换的结果，只能使</a:t>
            </a:r>
            <a:r>
              <a:rPr lang="zh-CN" altLang="en-US" b="1" u="sng" dirty="0">
                <a:solidFill>
                  <a:srgbClr val="FFC000"/>
                </a:solidFill>
                <a:latin typeface="Microsoft YaHei UI" panose="020B0503020204020204" pitchFamily="34" charset="-122"/>
                <a:ea typeface="Microsoft YaHei UI" panose="020B0503020204020204" pitchFamily="34" charset="-122"/>
              </a:rPr>
              <a:t>价值形式发生变化</a:t>
            </a:r>
            <a:r>
              <a:rPr lang="zh-CN" altLang="en-US" dirty="0">
                <a:latin typeface="Microsoft YaHei UI" panose="020B0503020204020204" pitchFamily="34" charset="-122"/>
                <a:ea typeface="Microsoft YaHei UI" panose="020B0503020204020204" pitchFamily="34" charset="-122"/>
              </a:rPr>
              <a:t>，而不能引起</a:t>
            </a:r>
            <a:r>
              <a:rPr lang="zh-CN" altLang="en-US" b="1" u="sng" dirty="0">
                <a:solidFill>
                  <a:srgbClr val="FFC000"/>
                </a:solidFill>
                <a:latin typeface="Microsoft YaHei UI" panose="020B0503020204020204" pitchFamily="34" charset="-122"/>
                <a:ea typeface="Microsoft YaHei UI" panose="020B0503020204020204" pitchFamily="34" charset="-122"/>
              </a:rPr>
              <a:t>价值量的增减</a:t>
            </a: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p>
            <a:pPr indent="457200"/>
            <a:r>
              <a:rPr lang="zh-CN" altLang="en-US" dirty="0">
                <a:latin typeface="Microsoft YaHei UI" panose="020B0503020204020204" pitchFamily="34" charset="-122"/>
                <a:ea typeface="Microsoft YaHei UI" panose="020B0503020204020204" pitchFamily="34" charset="-122"/>
              </a:rPr>
              <a:t>但问题也就发生在这里。资本家通过流通所取得的剩余价值又是从哪里来的呢？</a:t>
            </a:r>
            <a:endParaRPr lang="en-US" altLang="zh-CN" dirty="0">
              <a:latin typeface="Microsoft YaHei UI" panose="020B0503020204020204" pitchFamily="34" charset="-122"/>
              <a:ea typeface="Microsoft YaHei UI" panose="020B0503020204020204" pitchFamily="34" charset="-122"/>
            </a:endParaRPr>
          </a:p>
          <a:p>
            <a:pPr indent="457200"/>
            <a:r>
              <a:rPr lang="zh-CN" altLang="en-US" dirty="0">
                <a:latin typeface="Microsoft YaHei UI" panose="020B0503020204020204" pitchFamily="34" charset="-122"/>
                <a:ea typeface="Microsoft YaHei UI" panose="020B0503020204020204" pitchFamily="34" charset="-122"/>
              </a:rPr>
              <a:t>根据</a:t>
            </a:r>
            <a:r>
              <a:rPr lang="zh-CN" altLang="en-US" b="1" u="sng" dirty="0">
                <a:solidFill>
                  <a:srgbClr val="FFC000"/>
                </a:solidFill>
                <a:latin typeface="Microsoft YaHei UI" panose="020B0503020204020204" pitchFamily="34" charset="-122"/>
                <a:ea typeface="Microsoft YaHei UI" panose="020B0503020204020204" pitchFamily="34" charset="-122"/>
              </a:rPr>
              <a:t>资产阶级经济学者</a:t>
            </a:r>
            <a:r>
              <a:rPr lang="zh-CN" altLang="en-US" dirty="0">
                <a:latin typeface="Microsoft YaHei UI" panose="020B0503020204020204" pitchFamily="34" charset="-122"/>
                <a:ea typeface="Microsoft YaHei UI" panose="020B0503020204020204" pitchFamily="34" charset="-122"/>
              </a:rPr>
              <a:t>的说法：剩余价值系来自不等价的交换，即来自</a:t>
            </a:r>
            <a:r>
              <a:rPr lang="zh-CN" altLang="en-US" b="1" u="sng" dirty="0">
                <a:solidFill>
                  <a:srgbClr val="FFC000"/>
                </a:solidFill>
                <a:latin typeface="Microsoft YaHei UI" panose="020B0503020204020204" pitchFamily="34" charset="-122"/>
                <a:ea typeface="Microsoft YaHei UI" panose="020B0503020204020204" pitchFamily="34" charset="-122"/>
              </a:rPr>
              <a:t>贱买或贵卖本身</a:t>
            </a:r>
            <a:r>
              <a:rPr lang="zh-CN" altLang="en-US" dirty="0">
                <a:latin typeface="Microsoft YaHei UI" panose="020B0503020204020204" pitchFamily="34" charset="-122"/>
                <a:ea typeface="Microsoft YaHei UI" panose="020B0503020204020204" pitchFamily="34" charset="-122"/>
              </a:rPr>
              <a:t>。譬如，甲的苹果值</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元，却按</a:t>
            </a:r>
            <a:r>
              <a:rPr lang="en-US" altLang="zh-CN" dirty="0">
                <a:latin typeface="Microsoft YaHei UI" panose="020B0503020204020204" pitchFamily="34" charset="-122"/>
                <a:ea typeface="Microsoft YaHei UI" panose="020B0503020204020204" pitchFamily="34" charset="-122"/>
              </a:rPr>
              <a:t>12</a:t>
            </a:r>
            <a:r>
              <a:rPr lang="zh-CN" altLang="en-US" dirty="0">
                <a:latin typeface="Microsoft YaHei UI" panose="020B0503020204020204" pitchFamily="34" charset="-122"/>
                <a:ea typeface="Microsoft YaHei UI" panose="020B0503020204020204" pitchFamily="34" charset="-122"/>
              </a:rPr>
              <a:t>元向乙出卖，于是他便得到了</a:t>
            </a:r>
            <a:r>
              <a:rPr lang="en-US" altLang="zh-CN" dirty="0">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元的剩余价值。</a:t>
            </a:r>
            <a:endParaRPr lang="en-US" altLang="zh-CN" dirty="0">
              <a:latin typeface="Microsoft YaHei UI" panose="020B0503020204020204" pitchFamily="34" charset="-122"/>
              <a:ea typeface="Microsoft YaHei UI" panose="020B0503020204020204" pitchFamily="34" charset="-122"/>
            </a:endParaRPr>
          </a:p>
          <a:p>
            <a:pPr indent="457200"/>
            <a:r>
              <a:rPr lang="zh-CN" altLang="en-US" dirty="0">
                <a:latin typeface="Microsoft YaHei UI" panose="020B0503020204020204" pitchFamily="34" charset="-122"/>
                <a:ea typeface="Microsoft YaHei UI" panose="020B0503020204020204" pitchFamily="34" charset="-122"/>
              </a:rPr>
              <a:t>这种说法并不能自圆其说。因为商品交换所赋予每个商品所有者的权利是一样的，甲既然能够按</a:t>
            </a:r>
            <a:r>
              <a:rPr lang="zh-CN" altLang="en-US" b="1" u="sng" dirty="0">
                <a:solidFill>
                  <a:srgbClr val="FFC000"/>
                </a:solidFill>
                <a:latin typeface="Microsoft YaHei UI" panose="020B0503020204020204" pitchFamily="34" charset="-122"/>
                <a:ea typeface="Microsoft YaHei UI" panose="020B0503020204020204" pitchFamily="34" charset="-122"/>
              </a:rPr>
              <a:t>高于自己商品的价值出卖</a:t>
            </a:r>
            <a:r>
              <a:rPr lang="zh-CN" altLang="en-US" dirty="0">
                <a:latin typeface="Microsoft YaHei UI" panose="020B0503020204020204" pitchFamily="34" charset="-122"/>
                <a:ea typeface="Microsoft YaHei UI" panose="020B0503020204020204" pitchFamily="34" charset="-122"/>
              </a:rPr>
              <a:t>，那么乙为什么不能如</a:t>
            </a:r>
            <a:r>
              <a:rPr lang="zh-CN" altLang="en-US" b="1" u="sng" dirty="0">
                <a:solidFill>
                  <a:srgbClr val="FFC000"/>
                </a:solidFill>
                <a:latin typeface="Microsoft YaHei UI" panose="020B0503020204020204" pitchFamily="34" charset="-122"/>
                <a:ea typeface="Microsoft YaHei UI" panose="020B0503020204020204" pitchFamily="34" charset="-122"/>
              </a:rPr>
              <a:t>法炮制</a:t>
            </a:r>
            <a:r>
              <a:rPr lang="zh-CN" altLang="en-US" dirty="0">
                <a:latin typeface="Microsoft YaHei UI" panose="020B0503020204020204" pitchFamily="34" charset="-122"/>
                <a:ea typeface="Microsoft YaHei UI" panose="020B0503020204020204" pitchFamily="34" charset="-122"/>
              </a:rPr>
              <a:t>呢？</a:t>
            </a:r>
            <a:endParaRPr lang="en-US" altLang="zh-CN" dirty="0">
              <a:latin typeface="Microsoft YaHei UI" panose="020B0503020204020204" pitchFamily="34" charset="-122"/>
              <a:ea typeface="Microsoft YaHei UI" panose="020B0503020204020204" pitchFamily="34" charset="-122"/>
            </a:endParaRPr>
          </a:p>
          <a:p>
            <a:pPr indent="457200"/>
            <a:r>
              <a:rPr lang="zh-CN" altLang="en-US" dirty="0">
                <a:latin typeface="Microsoft YaHei UI" panose="020B0503020204020204" pitchFamily="34" charset="-122"/>
                <a:ea typeface="Microsoft YaHei UI" panose="020B0503020204020204" pitchFamily="34" charset="-122"/>
              </a:rPr>
              <a:t>如果大家都实行贵卖，其结果不是</a:t>
            </a:r>
            <a:r>
              <a:rPr lang="zh-CN" altLang="en-US" b="1" u="sng" dirty="0">
                <a:solidFill>
                  <a:srgbClr val="FFC000"/>
                </a:solidFill>
                <a:latin typeface="Microsoft YaHei UI" panose="020B0503020204020204" pitchFamily="34" charset="-122"/>
                <a:ea typeface="Microsoft YaHei UI" panose="020B0503020204020204" pitchFamily="34" charset="-122"/>
              </a:rPr>
              <a:t>两者正好抵销，谁也占不了谁的便宜</a:t>
            </a:r>
            <a:r>
              <a:rPr lang="zh-CN" altLang="en-US" dirty="0">
                <a:latin typeface="Microsoft YaHei UI" panose="020B0503020204020204" pitchFamily="34" charset="-122"/>
                <a:ea typeface="Microsoft YaHei UI" panose="020B0503020204020204" pitchFamily="34" charset="-122"/>
              </a:rPr>
              <a:t>吗？</a:t>
            </a:r>
          </a:p>
        </p:txBody>
      </p:sp>
      <p:pic>
        <p:nvPicPr>
          <p:cNvPr id="13" name="图片 12">
            <a:extLst>
              <a:ext uri="{FF2B5EF4-FFF2-40B4-BE49-F238E27FC236}">
                <a16:creationId xmlns:a16="http://schemas.microsoft.com/office/drawing/2014/main" xmlns="" id="{417A1776-FEA9-4CBE-8B68-AB8B7D80B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5308" y="1884809"/>
            <a:ext cx="4402249" cy="4755148"/>
          </a:xfrm>
          <a:prstGeom prst="rect">
            <a:avLst/>
          </a:prstGeom>
          <a:effectLst>
            <a:softEdge rad="127000"/>
          </a:effectLst>
        </p:spPr>
      </p:pic>
    </p:spTree>
    <p:extLst>
      <p:ext uri="{BB962C8B-B14F-4D97-AF65-F5344CB8AC3E}">
        <p14:creationId xmlns:p14="http://schemas.microsoft.com/office/powerpoint/2010/main" val="117501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AF5CF9FB-C74E-4C66-82F3-A84C917A211C}"/>
              </a:ext>
            </a:extLst>
          </p:cNvPr>
          <p:cNvPicPr>
            <a:picLocks noChangeAspect="1"/>
          </p:cNvPicPr>
          <p:nvPr/>
        </p:nvPicPr>
        <p:blipFill rotWithShape="1">
          <a:blip r:embed="rId2"/>
          <a:srcRect l="19192" r="11634"/>
          <a:stretch/>
        </p:blipFill>
        <p:spPr>
          <a:xfrm>
            <a:off x="518159" y="3429000"/>
            <a:ext cx="3431978" cy="3082290"/>
          </a:xfrm>
          <a:prstGeom prst="rect">
            <a:avLst/>
          </a:prstGeom>
          <a:effectLst>
            <a:softEdge rad="101600"/>
          </a:effectLst>
        </p:spPr>
      </p:pic>
      <p:sp>
        <p:nvSpPr>
          <p:cNvPr id="5" name="对话气泡: 圆角矩形 4">
            <a:extLst>
              <a:ext uri="{FF2B5EF4-FFF2-40B4-BE49-F238E27FC236}">
                <a16:creationId xmlns:a16="http://schemas.microsoft.com/office/drawing/2014/main" xmlns="" id="{94881EA8-AC36-41D5-9716-823D836678D2}"/>
              </a:ext>
            </a:extLst>
          </p:cNvPr>
          <p:cNvSpPr/>
          <p:nvPr/>
        </p:nvSpPr>
        <p:spPr>
          <a:xfrm>
            <a:off x="4452851" y="466436"/>
            <a:ext cx="6451600" cy="3225800"/>
          </a:xfrm>
          <a:prstGeom prst="wedgeRoundRectCallout">
            <a:avLst>
              <a:gd name="adj1" fmla="val -56850"/>
              <a:gd name="adj2" fmla="val 77853"/>
              <a:gd name="adj3" fmla="val 16667"/>
            </a:avLst>
          </a:prstGeom>
          <a:solidFill>
            <a:schemeClr val="tx1"/>
          </a:solidFill>
          <a:ln>
            <a:solidFill>
              <a:schemeClr val="tx1"/>
            </a:soli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a:r>
              <a:rPr lang="zh-CN" altLang="en-US" sz="2800" dirty="0">
                <a:solidFill>
                  <a:schemeClr val="bg1"/>
                </a:solidFill>
                <a:latin typeface="Microsoft YaHei UI" panose="020B0503020204020204" pitchFamily="34" charset="-122"/>
                <a:ea typeface="Microsoft YaHei UI" panose="020B0503020204020204" pitchFamily="34" charset="-122"/>
              </a:rPr>
              <a:t>“无论我们怎样转弯抹角，结果还是一样。如果是等价物互相交换，那不会有剩余价值发生；如果是不等价物互相交换，那也不会有剩余价值发生。流通或商品交换是不会创造价值的。”</a:t>
            </a:r>
          </a:p>
        </p:txBody>
      </p:sp>
      <p:sp>
        <p:nvSpPr>
          <p:cNvPr id="7" name="文本框 6">
            <a:extLst>
              <a:ext uri="{FF2B5EF4-FFF2-40B4-BE49-F238E27FC236}">
                <a16:creationId xmlns:a16="http://schemas.microsoft.com/office/drawing/2014/main" xmlns="" id="{D20EF172-7350-464F-97BE-97DB5C9EB653}"/>
              </a:ext>
            </a:extLst>
          </p:cNvPr>
          <p:cNvSpPr txBox="1"/>
          <p:nvPr/>
        </p:nvSpPr>
        <p:spPr>
          <a:xfrm>
            <a:off x="4254256" y="6141958"/>
            <a:ext cx="7029829" cy="369332"/>
          </a:xfrm>
          <a:prstGeom prst="rect">
            <a:avLst/>
          </a:prstGeom>
          <a:noFill/>
        </p:spPr>
        <p:txBody>
          <a:bodyPr wrap="square">
            <a:spAutoFit/>
          </a:bodyPr>
          <a:lstStyle/>
          <a:p>
            <a:r>
              <a:rPr lang="zh-CN" altLang="en-US" dirty="0">
                <a:latin typeface="Microsoft YaHei UI" panose="020B0503020204020204" pitchFamily="34" charset="-122"/>
                <a:ea typeface="Microsoft YaHei UI" panose="020B0503020204020204" pitchFamily="34" charset="-122"/>
              </a:rPr>
              <a:t>马克思：</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资本论</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，第 </a:t>
            </a:r>
            <a:r>
              <a:rPr lang="en-US" altLang="zh-CN" dirty="0">
                <a:latin typeface="Microsoft YaHei UI" panose="020B0503020204020204" pitchFamily="34" charset="-122"/>
                <a:ea typeface="Microsoft YaHei UI" panose="020B0503020204020204" pitchFamily="34" charset="-122"/>
              </a:rPr>
              <a:t>1 </a:t>
            </a:r>
            <a:r>
              <a:rPr lang="zh-CN" altLang="en-US" dirty="0">
                <a:latin typeface="Microsoft YaHei UI" panose="020B0503020204020204" pitchFamily="34" charset="-122"/>
                <a:ea typeface="Microsoft YaHei UI" panose="020B0503020204020204" pitchFamily="34" charset="-122"/>
              </a:rPr>
              <a:t>卷，人民出版社 </a:t>
            </a:r>
            <a:r>
              <a:rPr lang="en-US" altLang="zh-CN" dirty="0">
                <a:latin typeface="Microsoft YaHei UI" panose="020B0503020204020204" pitchFamily="34" charset="-122"/>
                <a:ea typeface="Microsoft YaHei UI" panose="020B0503020204020204" pitchFamily="34" charset="-122"/>
              </a:rPr>
              <a:t>1963 </a:t>
            </a:r>
            <a:r>
              <a:rPr lang="zh-CN" altLang="en-US" dirty="0">
                <a:latin typeface="Microsoft YaHei UI" panose="020B0503020204020204" pitchFamily="34" charset="-122"/>
                <a:ea typeface="Microsoft YaHei UI" panose="020B0503020204020204" pitchFamily="34" charset="-122"/>
              </a:rPr>
              <a:t>年版，第 </a:t>
            </a:r>
            <a:r>
              <a:rPr lang="en-US" altLang="zh-CN" dirty="0">
                <a:latin typeface="Microsoft YaHei UI" panose="020B0503020204020204" pitchFamily="34" charset="-122"/>
                <a:ea typeface="Microsoft YaHei UI" panose="020B0503020204020204" pitchFamily="34" charset="-122"/>
              </a:rPr>
              <a:t>153 </a:t>
            </a:r>
            <a:r>
              <a:rPr lang="zh-CN" altLang="en-US" dirty="0">
                <a:latin typeface="Microsoft YaHei UI" panose="020B0503020204020204" pitchFamily="34" charset="-122"/>
                <a:ea typeface="Microsoft YaHei UI" panose="020B0503020204020204" pitchFamily="34" charset="-122"/>
              </a:rPr>
              <a:t>页。 </a:t>
            </a:r>
          </a:p>
        </p:txBody>
      </p:sp>
    </p:spTree>
    <p:extLst>
      <p:ext uri="{BB962C8B-B14F-4D97-AF65-F5344CB8AC3E}">
        <p14:creationId xmlns:p14="http://schemas.microsoft.com/office/powerpoint/2010/main" val="51537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8637DF1-B20C-4CA4-A65D-865618F0379D}"/>
              </a:ext>
            </a:extLst>
          </p:cNvPr>
          <p:cNvSpPr>
            <a:spLocks noGrp="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劳动创造了全部的价值</a:t>
            </a:r>
          </a:p>
        </p:txBody>
      </p:sp>
      <p:sp>
        <p:nvSpPr>
          <p:cNvPr id="5" name="文本框 4">
            <a:extLst>
              <a:ext uri="{FF2B5EF4-FFF2-40B4-BE49-F238E27FC236}">
                <a16:creationId xmlns:a16="http://schemas.microsoft.com/office/drawing/2014/main" xmlns="" id="{0B141DEE-6FE9-4A4E-8734-2A91318C89AB}"/>
              </a:ext>
            </a:extLst>
          </p:cNvPr>
          <p:cNvSpPr txBox="1"/>
          <p:nvPr/>
        </p:nvSpPr>
        <p:spPr>
          <a:xfrm>
            <a:off x="1142414" y="1925593"/>
            <a:ext cx="5218249" cy="1754326"/>
          </a:xfrm>
          <a:prstGeom prst="rect">
            <a:avLst/>
          </a:prstGeom>
          <a:noFill/>
        </p:spPr>
        <p:txBody>
          <a:bodyPr wrap="square">
            <a:spAutoFit/>
          </a:bodyPr>
          <a:lstStyle/>
          <a:p>
            <a:pPr indent="457200"/>
            <a:r>
              <a:rPr lang="zh-CN" altLang="en-US" dirty="0">
                <a:latin typeface="Microsoft YaHei UI" panose="020B0503020204020204" pitchFamily="34" charset="-122"/>
                <a:ea typeface="Microsoft YaHei UI" panose="020B0503020204020204" pitchFamily="34" charset="-122"/>
              </a:rPr>
              <a:t>商品价值是由一个人的劳动形成的。但他的一份劳动，</a:t>
            </a:r>
            <a:r>
              <a:rPr lang="zh-CN" altLang="en-US" b="1" u="sng" dirty="0">
                <a:solidFill>
                  <a:srgbClr val="FFC000"/>
                </a:solidFill>
                <a:latin typeface="Microsoft YaHei UI" panose="020B0503020204020204" pitchFamily="34" charset="-122"/>
                <a:ea typeface="Microsoft YaHei UI" panose="020B0503020204020204" pitchFamily="34" charset="-122"/>
              </a:rPr>
              <a:t>只能形成一份价值</a:t>
            </a:r>
            <a:r>
              <a:rPr lang="zh-CN" altLang="en-US" dirty="0">
                <a:latin typeface="Microsoft YaHei UI" panose="020B0503020204020204" pitchFamily="34" charset="-122"/>
                <a:ea typeface="Microsoft YaHei UI" panose="020B0503020204020204" pitchFamily="34" charset="-122"/>
              </a:rPr>
              <a:t>，而不能在形成一份价值的同时，又形成另一份剩余价值。例如，某人劳动</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小时（假定他的劳动具有社会平均劳动的性质），便只能形成</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小时的价值，而不会形成</a:t>
            </a:r>
            <a:r>
              <a:rPr lang="en-US" altLang="zh-CN" dirty="0">
                <a:latin typeface="Microsoft YaHei UI" panose="020B0503020204020204" pitchFamily="34" charset="-122"/>
                <a:ea typeface="Microsoft YaHei UI" panose="020B0503020204020204" pitchFamily="34" charset="-122"/>
              </a:rPr>
              <a:t>11</a:t>
            </a:r>
            <a:r>
              <a:rPr lang="zh-CN" altLang="en-US" dirty="0">
                <a:latin typeface="Microsoft YaHei UI" panose="020B0503020204020204" pitchFamily="34" charset="-122"/>
                <a:ea typeface="Microsoft YaHei UI" panose="020B0503020204020204" pitchFamily="34" charset="-122"/>
              </a:rPr>
              <a:t>小时的价值。</a:t>
            </a:r>
          </a:p>
        </p:txBody>
      </p:sp>
      <p:sp>
        <p:nvSpPr>
          <p:cNvPr id="7" name="文本框 6">
            <a:extLst>
              <a:ext uri="{FF2B5EF4-FFF2-40B4-BE49-F238E27FC236}">
                <a16:creationId xmlns:a16="http://schemas.microsoft.com/office/drawing/2014/main" xmlns="" id="{D492ECCE-3F7F-4AA4-ABDA-D4B7F3E568FE}"/>
              </a:ext>
            </a:extLst>
          </p:cNvPr>
          <p:cNvSpPr txBox="1"/>
          <p:nvPr/>
        </p:nvSpPr>
        <p:spPr>
          <a:xfrm>
            <a:off x="6738708" y="4868349"/>
            <a:ext cx="4973395" cy="1477328"/>
          </a:xfrm>
          <a:prstGeom prst="rect">
            <a:avLst/>
          </a:prstGeom>
          <a:noFill/>
        </p:spPr>
        <p:txBody>
          <a:bodyPr wrap="square">
            <a:spAutoFit/>
          </a:bodyPr>
          <a:lstStyle/>
          <a:p>
            <a:pPr indent="457200"/>
            <a:r>
              <a:rPr lang="zh-CN" altLang="en-US" dirty="0">
                <a:latin typeface="Microsoft YaHei UI" panose="020B0503020204020204" pitchFamily="34" charset="-122"/>
                <a:ea typeface="Microsoft YaHei UI" panose="020B0503020204020204" pitchFamily="34" charset="-122"/>
              </a:rPr>
              <a:t>货币所有者必须在市场上买到这样一种特殊的商品，它的使用价值具有</a:t>
            </a:r>
            <a:r>
              <a:rPr lang="zh-CN" altLang="en-US" b="1" u="sng" dirty="0">
                <a:solidFill>
                  <a:srgbClr val="FFC000"/>
                </a:solidFill>
                <a:latin typeface="Microsoft YaHei UI" panose="020B0503020204020204" pitchFamily="34" charset="-122"/>
                <a:ea typeface="Microsoft YaHei UI" panose="020B0503020204020204" pitchFamily="34" charset="-122"/>
              </a:rPr>
              <a:t>创造价值的能力</a:t>
            </a:r>
            <a:r>
              <a:rPr lang="zh-CN" altLang="en-US" dirty="0">
                <a:latin typeface="Microsoft YaHei UI" panose="020B0503020204020204" pitchFamily="34" charset="-122"/>
                <a:ea typeface="Microsoft YaHei UI" panose="020B0503020204020204" pitchFamily="34" charset="-122"/>
              </a:rPr>
              <a:t>，只有这样，才能够使货币转化成为资本。</a:t>
            </a:r>
          </a:p>
          <a:p>
            <a:pPr indent="457200"/>
            <a:r>
              <a:rPr lang="zh-CN" altLang="en-US" dirty="0">
                <a:latin typeface="Microsoft YaHei UI" panose="020B0503020204020204" pitchFamily="34" charset="-122"/>
                <a:ea typeface="Microsoft YaHei UI" panose="020B0503020204020204" pitchFamily="34" charset="-122"/>
              </a:rPr>
              <a:t>这种特殊商品是有的，他也果然买到了，这就是</a:t>
            </a:r>
            <a:r>
              <a:rPr lang="zh-CN" altLang="en-US" b="1" u="sng" dirty="0">
                <a:solidFill>
                  <a:srgbClr val="FFC000"/>
                </a:solidFill>
                <a:latin typeface="Microsoft YaHei UI" panose="020B0503020204020204" pitchFamily="34" charset="-122"/>
                <a:ea typeface="Microsoft YaHei UI" panose="020B0503020204020204" pitchFamily="34" charset="-122"/>
              </a:rPr>
              <a:t>劳动力</a:t>
            </a:r>
            <a:r>
              <a:rPr lang="zh-CN" altLang="en-US" dirty="0">
                <a:latin typeface="Microsoft YaHei UI" panose="020B0503020204020204" pitchFamily="34" charset="-122"/>
                <a:ea typeface="Microsoft YaHei UI" panose="020B0503020204020204" pitchFamily="34" charset="-122"/>
              </a:rPr>
              <a:t>。</a:t>
            </a:r>
          </a:p>
        </p:txBody>
      </p:sp>
      <p:grpSp>
        <p:nvGrpSpPr>
          <p:cNvPr id="16" name="组合 15">
            <a:extLst>
              <a:ext uri="{FF2B5EF4-FFF2-40B4-BE49-F238E27FC236}">
                <a16:creationId xmlns:a16="http://schemas.microsoft.com/office/drawing/2014/main" xmlns="" id="{F7AB0D00-177A-4F04-AB2B-D684CF37B247}"/>
              </a:ext>
            </a:extLst>
          </p:cNvPr>
          <p:cNvGrpSpPr/>
          <p:nvPr/>
        </p:nvGrpSpPr>
        <p:grpSpPr>
          <a:xfrm>
            <a:off x="9225405" y="2586761"/>
            <a:ext cx="2704454" cy="520382"/>
            <a:chOff x="8818937" y="1822767"/>
            <a:chExt cx="2671377" cy="528320"/>
          </a:xfrm>
        </p:grpSpPr>
        <p:sp>
          <p:nvSpPr>
            <p:cNvPr id="8" name="文本框 7">
              <a:extLst>
                <a:ext uri="{FF2B5EF4-FFF2-40B4-BE49-F238E27FC236}">
                  <a16:creationId xmlns:a16="http://schemas.microsoft.com/office/drawing/2014/main" xmlns="" id="{A89BE794-A1F5-4589-BA2B-B75B64A8088D}"/>
                </a:ext>
              </a:extLst>
            </p:cNvPr>
            <p:cNvSpPr txBox="1"/>
            <p:nvPr/>
          </p:nvSpPr>
          <p:spPr>
            <a:xfrm>
              <a:off x="9955735" y="1856093"/>
              <a:ext cx="359394" cy="461665"/>
            </a:xfrm>
            <a:prstGeom prst="rect">
              <a:avLst/>
            </a:prstGeom>
            <a:noFill/>
          </p:spPr>
          <p:txBody>
            <a:bodyPr wrap="none" rtlCol="0">
              <a:spAutoFit/>
            </a:bodyPr>
            <a:lstStyle/>
            <a:p>
              <a:r>
                <a:rPr lang="zh-CN" altLang="en-US" sz="2400" b="1" dirty="0"/>
                <a:t>≠</a:t>
              </a:r>
            </a:p>
          </p:txBody>
        </p:sp>
        <p:pic>
          <p:nvPicPr>
            <p:cNvPr id="10" name="图形 9" descr="秒表">
              <a:extLst>
                <a:ext uri="{FF2B5EF4-FFF2-40B4-BE49-F238E27FC236}">
                  <a16:creationId xmlns:a16="http://schemas.microsoft.com/office/drawing/2014/main" xmlns="" id="{458B380C-BF24-4A39-93E6-6E9A7AE4A25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818937" y="1822767"/>
              <a:ext cx="528320" cy="528320"/>
            </a:xfrm>
            <a:prstGeom prst="rect">
              <a:avLst/>
            </a:prstGeom>
          </p:spPr>
        </p:pic>
        <p:pic>
          <p:nvPicPr>
            <p:cNvPr id="11" name="图形 10" descr="秒表">
              <a:extLst>
                <a:ext uri="{FF2B5EF4-FFF2-40B4-BE49-F238E27FC236}">
                  <a16:creationId xmlns:a16="http://schemas.microsoft.com/office/drawing/2014/main" xmlns="" id="{1C9B1AE0-4E0D-46A9-8E6E-02A73994732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95025" y="1822767"/>
              <a:ext cx="528320" cy="528320"/>
            </a:xfrm>
            <a:prstGeom prst="rect">
              <a:avLst/>
            </a:prstGeom>
          </p:spPr>
        </p:pic>
        <p:sp>
          <p:nvSpPr>
            <p:cNvPr id="13" name="文本框 12">
              <a:extLst>
                <a:ext uri="{FF2B5EF4-FFF2-40B4-BE49-F238E27FC236}">
                  <a16:creationId xmlns:a16="http://schemas.microsoft.com/office/drawing/2014/main" xmlns="" id="{F37558EA-22B3-442C-82B9-81F189854C2E}"/>
                </a:ext>
              </a:extLst>
            </p:cNvPr>
            <p:cNvSpPr txBox="1"/>
            <p:nvPr/>
          </p:nvSpPr>
          <p:spPr>
            <a:xfrm>
              <a:off x="10774278" y="1856094"/>
              <a:ext cx="716036" cy="461665"/>
            </a:xfrm>
            <a:prstGeom prst="rect">
              <a:avLst/>
            </a:prstGeom>
            <a:noFill/>
          </p:spPr>
          <p:txBody>
            <a:bodyPr wrap="square">
              <a:spAutoFit/>
            </a:bodyPr>
            <a:lstStyle/>
            <a:p>
              <a:r>
                <a:rPr lang="en-US" altLang="zh-CN" sz="2400" b="1" dirty="0"/>
                <a:t>*11 </a:t>
              </a:r>
              <a:endParaRPr lang="zh-CN" altLang="en-US" sz="2400" b="1" dirty="0"/>
            </a:p>
          </p:txBody>
        </p:sp>
        <p:sp>
          <p:nvSpPr>
            <p:cNvPr id="15" name="文本框 14">
              <a:extLst>
                <a:ext uri="{FF2B5EF4-FFF2-40B4-BE49-F238E27FC236}">
                  <a16:creationId xmlns:a16="http://schemas.microsoft.com/office/drawing/2014/main" xmlns="" id="{8DA8F305-A99F-47F5-BC91-51A14EC772EA}"/>
                </a:ext>
              </a:extLst>
            </p:cNvPr>
            <p:cNvSpPr txBox="1"/>
            <p:nvPr/>
          </p:nvSpPr>
          <p:spPr>
            <a:xfrm>
              <a:off x="9224251" y="1856093"/>
              <a:ext cx="647460" cy="461665"/>
            </a:xfrm>
            <a:prstGeom prst="rect">
              <a:avLst/>
            </a:prstGeom>
            <a:noFill/>
          </p:spPr>
          <p:txBody>
            <a:bodyPr wrap="square">
              <a:spAutoFit/>
            </a:bodyPr>
            <a:lstStyle/>
            <a:p>
              <a:r>
                <a:rPr lang="en-US" altLang="zh-CN" sz="2400" b="1" dirty="0"/>
                <a:t>*10</a:t>
              </a:r>
              <a:endParaRPr lang="zh-CN" altLang="en-US" sz="2400" b="1" dirty="0"/>
            </a:p>
          </p:txBody>
        </p:sp>
      </p:grpSp>
      <p:pic>
        <p:nvPicPr>
          <p:cNvPr id="18" name="图片 17">
            <a:extLst>
              <a:ext uri="{FF2B5EF4-FFF2-40B4-BE49-F238E27FC236}">
                <a16:creationId xmlns:a16="http://schemas.microsoft.com/office/drawing/2014/main" xmlns="" id="{3626AF1B-2F5E-4F73-A474-44DE6EDD0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7728" y="1625583"/>
            <a:ext cx="2127820" cy="2963121"/>
          </a:xfrm>
          <a:prstGeom prst="rect">
            <a:avLst/>
          </a:prstGeom>
          <a:effectLst>
            <a:softEdge rad="63500"/>
          </a:effectLst>
        </p:spPr>
      </p:pic>
      <p:pic>
        <p:nvPicPr>
          <p:cNvPr id="20" name="图片 19">
            <a:extLst>
              <a:ext uri="{FF2B5EF4-FFF2-40B4-BE49-F238E27FC236}">
                <a16:creationId xmlns:a16="http://schemas.microsoft.com/office/drawing/2014/main" xmlns="" id="{634E18C1-812C-4EAD-B139-64E5380C78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9782" y="3793787"/>
            <a:ext cx="3403512" cy="2811294"/>
          </a:xfrm>
          <a:prstGeom prst="rect">
            <a:avLst/>
          </a:prstGeom>
          <a:effectLst>
            <a:softEdge rad="101600"/>
          </a:effectLst>
        </p:spPr>
      </p:pic>
    </p:spTree>
    <p:extLst>
      <p:ext uri="{BB962C8B-B14F-4D97-AF65-F5344CB8AC3E}">
        <p14:creationId xmlns:p14="http://schemas.microsoft.com/office/powerpoint/2010/main" val="194727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C20F497-932B-497F-8152-604833C73C70}"/>
              </a:ext>
            </a:extLst>
          </p:cNvPr>
          <p:cNvSpPr>
            <a:spLocks noGrp="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劳动力商品的历史条件</a:t>
            </a:r>
          </a:p>
        </p:txBody>
      </p:sp>
      <p:sp>
        <p:nvSpPr>
          <p:cNvPr id="3" name="内容占位符 2">
            <a:extLst>
              <a:ext uri="{FF2B5EF4-FFF2-40B4-BE49-F238E27FC236}">
                <a16:creationId xmlns:a16="http://schemas.microsoft.com/office/drawing/2014/main" xmlns="" id="{4E4C012D-07F6-465D-9193-B44454B78A55}"/>
              </a:ext>
            </a:extLst>
          </p:cNvPr>
          <p:cNvSpPr>
            <a:spLocks noGrp="1"/>
          </p:cNvSpPr>
          <p:nvPr>
            <p:ph idx="1"/>
          </p:nvPr>
        </p:nvSpPr>
        <p:spPr>
          <a:xfrm>
            <a:off x="517555" y="1752769"/>
            <a:ext cx="7498685" cy="4800431"/>
          </a:xfrm>
        </p:spPr>
        <p:txBody>
          <a:bodyPr>
            <a:normAutofit/>
          </a:bodyPr>
          <a:lstStyle/>
          <a:p>
            <a:r>
              <a:rPr lang="zh-CN" altLang="en-US" sz="2300" dirty="0">
                <a:latin typeface="Microsoft YaHei UI" panose="020B0503020204020204" pitchFamily="34" charset="-122"/>
                <a:ea typeface="Microsoft YaHei UI" panose="020B0503020204020204" pitchFamily="34" charset="-122"/>
              </a:rPr>
              <a:t>第一，劳动力的所有者必须是</a:t>
            </a:r>
            <a:r>
              <a:rPr lang="zh-CN" altLang="en-US" sz="2300" b="1" u="sng" dirty="0">
                <a:solidFill>
                  <a:srgbClr val="FFC000"/>
                </a:solidFill>
                <a:latin typeface="Microsoft YaHei UI" panose="020B0503020204020204" pitchFamily="34" charset="-122"/>
                <a:ea typeface="Microsoft YaHei UI" panose="020B0503020204020204" pitchFamily="34" charset="-122"/>
              </a:rPr>
              <a:t>法律上自由的人</a:t>
            </a:r>
            <a:r>
              <a:rPr lang="zh-CN" altLang="en-US" sz="2300" dirty="0">
                <a:latin typeface="Microsoft YaHei UI" panose="020B0503020204020204" pitchFamily="34" charset="-122"/>
                <a:ea typeface="Microsoft YaHei UI" panose="020B0503020204020204" pitchFamily="34" charset="-122"/>
              </a:rPr>
              <a:t>，只有这样，他才能够“自由地”支配自己，把自己的劳动力作为商品来出卖。同时， 这种出卖还必须是按照一定的时间</a:t>
            </a:r>
            <a:r>
              <a:rPr lang="zh-CN" altLang="en-US" sz="2300" b="1" u="sng" dirty="0">
                <a:solidFill>
                  <a:srgbClr val="FFC000"/>
                </a:solidFill>
                <a:latin typeface="Microsoft YaHei UI" panose="020B0503020204020204" pitchFamily="34" charset="-122"/>
                <a:ea typeface="Microsoft YaHei UI" panose="020B0503020204020204" pitchFamily="34" charset="-122"/>
              </a:rPr>
              <a:t>一次一次地出卖</a:t>
            </a:r>
            <a:r>
              <a:rPr lang="zh-CN" altLang="en-US" sz="2300" dirty="0">
                <a:latin typeface="Microsoft YaHei UI" panose="020B0503020204020204" pitchFamily="34" charset="-122"/>
                <a:ea typeface="Microsoft YaHei UI" panose="020B0503020204020204" pitchFamily="34" charset="-122"/>
              </a:rPr>
              <a:t>，如果是一次卖尽，那就是卖身为奴，是出卖自己的身体而不是出卖身体中的劳动力。</a:t>
            </a:r>
            <a:endParaRPr lang="en-US" altLang="zh-CN" sz="2300" dirty="0">
              <a:latin typeface="Microsoft YaHei UI" panose="020B0503020204020204" pitchFamily="34" charset="-122"/>
              <a:ea typeface="Microsoft YaHei UI" panose="020B0503020204020204" pitchFamily="34" charset="-122"/>
            </a:endParaRPr>
          </a:p>
          <a:p>
            <a:r>
              <a:rPr lang="zh-CN" altLang="en-US" sz="2300" dirty="0">
                <a:latin typeface="Microsoft YaHei UI" panose="020B0503020204020204" pitchFamily="34" charset="-122"/>
                <a:ea typeface="Microsoft YaHei UI" panose="020B0503020204020204" pitchFamily="34" charset="-122"/>
              </a:rPr>
              <a:t>第二，劳动力的所有者必须</a:t>
            </a:r>
            <a:r>
              <a:rPr lang="zh-CN" altLang="en-US" sz="2300" b="1" u="sng" dirty="0">
                <a:solidFill>
                  <a:srgbClr val="FFC000"/>
                </a:solidFill>
                <a:latin typeface="Microsoft YaHei UI" panose="020B0503020204020204" pitchFamily="34" charset="-122"/>
                <a:ea typeface="Microsoft YaHei UI" panose="020B0503020204020204" pitchFamily="34" charset="-122"/>
              </a:rPr>
              <a:t>没有任何生产资料和生活资料</a:t>
            </a:r>
            <a:r>
              <a:rPr lang="zh-CN" altLang="en-US" sz="2300" dirty="0">
                <a:latin typeface="Microsoft YaHei UI" panose="020B0503020204020204" pitchFamily="34" charset="-122"/>
                <a:ea typeface="Microsoft YaHei UI" panose="020B0503020204020204" pitchFamily="34" charset="-122"/>
              </a:rPr>
              <a:t>。也就是说，他除了把自己的劳动力作为商品出卖之外，再无别的谋生之道。假如他还能够出卖自己的劳动产品，那他就是一个小生产者，而不是雇佣劳动者。</a:t>
            </a:r>
          </a:p>
        </p:txBody>
      </p:sp>
      <p:pic>
        <p:nvPicPr>
          <p:cNvPr id="9" name="图片 8">
            <a:extLst>
              <a:ext uri="{FF2B5EF4-FFF2-40B4-BE49-F238E27FC236}">
                <a16:creationId xmlns:a16="http://schemas.microsoft.com/office/drawing/2014/main" xmlns="" id="{A4536AE0-537E-4AAB-A732-EC7668110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636" y="1684104"/>
            <a:ext cx="3504217" cy="4937760"/>
          </a:xfrm>
          <a:prstGeom prst="rect">
            <a:avLst/>
          </a:prstGeom>
          <a:effectLst>
            <a:softEdge rad="63500"/>
          </a:effectLst>
        </p:spPr>
      </p:pic>
    </p:spTree>
    <p:extLst>
      <p:ext uri="{BB962C8B-B14F-4D97-AF65-F5344CB8AC3E}">
        <p14:creationId xmlns:p14="http://schemas.microsoft.com/office/powerpoint/2010/main" val="3962289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2810265-8309-41B5-BF57-2B898A0AC64E}"/>
              </a:ext>
            </a:extLst>
          </p:cNvPr>
          <p:cNvSpPr>
            <a:spLocks noGrp="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劳动力商品</a:t>
            </a:r>
          </a:p>
        </p:txBody>
      </p:sp>
      <p:sp>
        <p:nvSpPr>
          <p:cNvPr id="5" name="文本框 4">
            <a:extLst>
              <a:ext uri="{FF2B5EF4-FFF2-40B4-BE49-F238E27FC236}">
                <a16:creationId xmlns:a16="http://schemas.microsoft.com/office/drawing/2014/main" xmlns="" id="{920A1C0F-F577-4AB7-BD5F-A836CE4EB77E}"/>
              </a:ext>
            </a:extLst>
          </p:cNvPr>
          <p:cNvSpPr txBox="1"/>
          <p:nvPr/>
        </p:nvSpPr>
        <p:spPr>
          <a:xfrm>
            <a:off x="1771595" y="1887185"/>
            <a:ext cx="8638161" cy="369332"/>
          </a:xfrm>
          <a:prstGeom prst="rect">
            <a:avLst/>
          </a:prstGeom>
          <a:noFill/>
        </p:spPr>
        <p:txBody>
          <a:bodyPr wrap="square">
            <a:spAutoFit/>
          </a:bodyPr>
          <a:lstStyle/>
          <a:p>
            <a:pPr indent="457200"/>
            <a:r>
              <a:rPr lang="zh-CN" altLang="en-US" dirty="0">
                <a:latin typeface="Microsoft YaHei UI" panose="020B0503020204020204" pitchFamily="34" charset="-122"/>
                <a:ea typeface="Microsoft YaHei UI" panose="020B0503020204020204" pitchFamily="34" charset="-122"/>
              </a:rPr>
              <a:t>劳动力商品的价值，也是由生产这种商品所耗费的社会必要劳动时间来决定的。</a:t>
            </a:r>
            <a:endParaRPr lang="en-US" altLang="zh-CN" dirty="0">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xmlns="" id="{85256A2F-0249-44F4-8AC1-503A045BF30E}"/>
              </a:ext>
            </a:extLst>
          </p:cNvPr>
          <p:cNvSpPr txBox="1"/>
          <p:nvPr/>
        </p:nvSpPr>
        <p:spPr>
          <a:xfrm>
            <a:off x="479089" y="2840654"/>
            <a:ext cx="3052054" cy="646331"/>
          </a:xfrm>
          <a:prstGeom prst="rect">
            <a:avLst/>
          </a:prstGeom>
          <a:noFill/>
        </p:spPr>
        <p:txBody>
          <a:bodyPr wrap="square">
            <a:spAutoFit/>
          </a:bodyPr>
          <a:lstStyle/>
          <a:p>
            <a:pPr indent="457200"/>
            <a:r>
              <a:rPr lang="zh-CN" altLang="en-US" dirty="0">
                <a:latin typeface="Microsoft YaHei UI" panose="020B0503020204020204" pitchFamily="34" charset="-122"/>
                <a:ea typeface="Microsoft YaHei UI" panose="020B0503020204020204" pitchFamily="34" charset="-122"/>
              </a:rPr>
              <a:t>工人</a:t>
            </a:r>
            <a:r>
              <a:rPr lang="zh-CN" altLang="en-US" b="1" u="sng" dirty="0">
                <a:solidFill>
                  <a:srgbClr val="FFC000"/>
                </a:solidFill>
                <a:latin typeface="Microsoft YaHei UI" panose="020B0503020204020204" pitchFamily="34" charset="-122"/>
                <a:ea typeface="Microsoft YaHei UI" panose="020B0503020204020204" pitchFamily="34" charset="-122"/>
              </a:rPr>
              <a:t>自己生存</a:t>
            </a:r>
            <a:r>
              <a:rPr lang="zh-CN" altLang="en-US" dirty="0">
                <a:latin typeface="Microsoft YaHei UI" panose="020B0503020204020204" pitchFamily="34" charset="-122"/>
                <a:ea typeface="Microsoft YaHei UI" panose="020B0503020204020204" pitchFamily="34" charset="-122"/>
              </a:rPr>
              <a:t>需要一定数量的</a:t>
            </a:r>
            <a:r>
              <a:rPr lang="zh-CN" altLang="en-US" b="1" u="sng" dirty="0">
                <a:solidFill>
                  <a:srgbClr val="FFC000"/>
                </a:solidFill>
                <a:latin typeface="Microsoft YaHei UI" panose="020B0503020204020204" pitchFamily="34" charset="-122"/>
                <a:ea typeface="Microsoft YaHei UI" panose="020B0503020204020204" pitchFamily="34" charset="-122"/>
              </a:rPr>
              <a:t>生活资料</a:t>
            </a:r>
            <a:r>
              <a:rPr lang="zh-CN" altLang="en-US" dirty="0">
                <a:latin typeface="Microsoft YaHei UI" panose="020B0503020204020204" pitchFamily="34" charset="-122"/>
                <a:ea typeface="Microsoft YaHei UI" panose="020B0503020204020204" pitchFamily="34" charset="-122"/>
              </a:rPr>
              <a:t>。</a:t>
            </a:r>
            <a:endParaRPr lang="zh-CN" altLang="en-US" dirty="0"/>
          </a:p>
        </p:txBody>
      </p:sp>
      <p:sp>
        <p:nvSpPr>
          <p:cNvPr id="11" name="文本框 10">
            <a:extLst>
              <a:ext uri="{FF2B5EF4-FFF2-40B4-BE49-F238E27FC236}">
                <a16:creationId xmlns:a16="http://schemas.microsoft.com/office/drawing/2014/main" xmlns="" id="{38A8908F-6B38-4744-8EC7-6B6C6CC129A6}"/>
              </a:ext>
            </a:extLst>
          </p:cNvPr>
          <p:cNvSpPr txBox="1"/>
          <p:nvPr/>
        </p:nvSpPr>
        <p:spPr>
          <a:xfrm>
            <a:off x="4290870" y="2563656"/>
            <a:ext cx="3599612" cy="1200329"/>
          </a:xfrm>
          <a:prstGeom prst="rect">
            <a:avLst/>
          </a:prstGeom>
          <a:noFill/>
        </p:spPr>
        <p:txBody>
          <a:bodyPr wrap="square">
            <a:spAutoFit/>
          </a:bodyPr>
          <a:lstStyle/>
          <a:p>
            <a:pPr indent="457200"/>
            <a:r>
              <a:rPr lang="zh-CN" altLang="en-US" dirty="0">
                <a:latin typeface="Microsoft YaHei UI" panose="020B0503020204020204" pitchFamily="34" charset="-122"/>
                <a:ea typeface="Microsoft YaHei UI" panose="020B0503020204020204" pitchFamily="34" charset="-122"/>
              </a:rPr>
              <a:t>其次，劳动力的所有者是要衰老、死亡的。还应当考虑工人为</a:t>
            </a:r>
            <a:r>
              <a:rPr lang="zh-CN" altLang="en-US" b="1" u="sng" dirty="0">
                <a:solidFill>
                  <a:srgbClr val="FFC000"/>
                </a:solidFill>
                <a:latin typeface="Microsoft YaHei UI" panose="020B0503020204020204" pitchFamily="34" charset="-122"/>
                <a:ea typeface="Microsoft YaHei UI" panose="020B0503020204020204" pitchFamily="34" charset="-122"/>
              </a:rPr>
              <a:t>养活其子女</a:t>
            </a:r>
            <a:r>
              <a:rPr lang="zh-CN" altLang="en-US" dirty="0">
                <a:latin typeface="Microsoft YaHei UI" panose="020B0503020204020204" pitchFamily="34" charset="-122"/>
                <a:ea typeface="Microsoft YaHei UI" panose="020B0503020204020204" pitchFamily="34" charset="-122"/>
              </a:rPr>
              <a:t>所必需的那一部分</a:t>
            </a:r>
            <a:r>
              <a:rPr lang="zh-CN" altLang="en-US" b="1" u="sng" dirty="0">
                <a:solidFill>
                  <a:srgbClr val="FFC000"/>
                </a:solidFill>
                <a:latin typeface="Microsoft YaHei UI" panose="020B0503020204020204" pitchFamily="34" charset="-122"/>
                <a:ea typeface="Microsoft YaHei UI" panose="020B0503020204020204" pitchFamily="34" charset="-122"/>
              </a:rPr>
              <a:t>生活资料</a:t>
            </a:r>
            <a:r>
              <a:rPr lang="zh-CN" altLang="en-US" dirty="0">
                <a:latin typeface="Microsoft YaHei UI" panose="020B0503020204020204" pitchFamily="34" charset="-122"/>
                <a:ea typeface="Microsoft YaHei UI" panose="020B0503020204020204" pitchFamily="34" charset="-122"/>
              </a:rPr>
              <a:t>。</a:t>
            </a:r>
          </a:p>
        </p:txBody>
      </p:sp>
      <p:sp>
        <p:nvSpPr>
          <p:cNvPr id="13" name="文本框 12">
            <a:extLst>
              <a:ext uri="{FF2B5EF4-FFF2-40B4-BE49-F238E27FC236}">
                <a16:creationId xmlns:a16="http://schemas.microsoft.com/office/drawing/2014/main" xmlns="" id="{C2F2D466-4136-4B7D-A8F4-154A3E120703}"/>
              </a:ext>
            </a:extLst>
          </p:cNvPr>
          <p:cNvSpPr txBox="1"/>
          <p:nvPr/>
        </p:nvSpPr>
        <p:spPr>
          <a:xfrm>
            <a:off x="8650209" y="2563654"/>
            <a:ext cx="3052054" cy="1200329"/>
          </a:xfrm>
          <a:prstGeom prst="rect">
            <a:avLst/>
          </a:prstGeom>
          <a:noFill/>
        </p:spPr>
        <p:txBody>
          <a:bodyPr wrap="square">
            <a:spAutoFit/>
          </a:bodyPr>
          <a:lstStyle/>
          <a:p>
            <a:pPr indent="457200"/>
            <a:r>
              <a:rPr lang="zh-CN" altLang="en-US" dirty="0">
                <a:latin typeface="Microsoft YaHei UI" panose="020B0503020204020204" pitchFamily="34" charset="-122"/>
                <a:ea typeface="Microsoft YaHei UI" panose="020B0503020204020204" pitchFamily="34" charset="-122"/>
              </a:rPr>
              <a:t>最后，资本家也需要训练一定数量的</a:t>
            </a:r>
            <a:r>
              <a:rPr lang="zh-CN" altLang="en-US" b="1" u="sng" dirty="0">
                <a:solidFill>
                  <a:srgbClr val="FFC000"/>
                </a:solidFill>
                <a:latin typeface="Microsoft YaHei UI" panose="020B0503020204020204" pitchFamily="34" charset="-122"/>
                <a:ea typeface="Microsoft YaHei UI" panose="020B0503020204020204" pitchFamily="34" charset="-122"/>
              </a:rPr>
              <a:t>技术工人</a:t>
            </a:r>
            <a:r>
              <a:rPr lang="zh-CN" altLang="en-US" dirty="0">
                <a:latin typeface="Microsoft YaHei UI" panose="020B0503020204020204" pitchFamily="34" charset="-122"/>
                <a:ea typeface="Microsoft YaHei UI" panose="020B0503020204020204" pitchFamily="34" charset="-122"/>
              </a:rPr>
              <a:t>，还要考虑劳动者在</a:t>
            </a:r>
            <a:r>
              <a:rPr lang="zh-CN" altLang="en-US" b="1" u="sng" dirty="0">
                <a:solidFill>
                  <a:srgbClr val="FFC000"/>
                </a:solidFill>
                <a:latin typeface="Microsoft YaHei UI" panose="020B0503020204020204" pitchFamily="34" charset="-122"/>
                <a:ea typeface="Microsoft YaHei UI" panose="020B0503020204020204" pitchFamily="34" charset="-122"/>
              </a:rPr>
              <a:t>训练和学习</a:t>
            </a:r>
            <a:r>
              <a:rPr lang="zh-CN" altLang="en-US" dirty="0">
                <a:latin typeface="Microsoft YaHei UI" panose="020B0503020204020204" pitchFamily="34" charset="-122"/>
                <a:ea typeface="Microsoft YaHei UI" panose="020B0503020204020204" pitchFamily="34" charset="-122"/>
              </a:rPr>
              <a:t>上所支出的费用。</a:t>
            </a:r>
          </a:p>
        </p:txBody>
      </p:sp>
      <p:pic>
        <p:nvPicPr>
          <p:cNvPr id="15" name="图片 14">
            <a:extLst>
              <a:ext uri="{FF2B5EF4-FFF2-40B4-BE49-F238E27FC236}">
                <a16:creationId xmlns:a16="http://schemas.microsoft.com/office/drawing/2014/main" xmlns="" id="{FE625CF3-940B-44B2-8D7D-204637AA4B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80" y="3932621"/>
            <a:ext cx="2922872" cy="2614409"/>
          </a:xfrm>
          <a:prstGeom prst="rect">
            <a:avLst/>
          </a:prstGeom>
          <a:effectLst>
            <a:softEdge rad="63500"/>
          </a:effectLst>
        </p:spPr>
      </p:pic>
      <p:pic>
        <p:nvPicPr>
          <p:cNvPr id="19" name="图片 18">
            <a:extLst>
              <a:ext uri="{FF2B5EF4-FFF2-40B4-BE49-F238E27FC236}">
                <a16:creationId xmlns:a16="http://schemas.microsoft.com/office/drawing/2014/main" xmlns="" id="{B3E58EEA-F829-4D0F-924D-B50A5D389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350" y="3878555"/>
            <a:ext cx="1988896" cy="2722540"/>
          </a:xfrm>
          <a:prstGeom prst="rect">
            <a:avLst/>
          </a:prstGeom>
          <a:effectLst>
            <a:softEdge rad="63500"/>
          </a:effectLst>
        </p:spPr>
      </p:pic>
      <p:pic>
        <p:nvPicPr>
          <p:cNvPr id="22" name="图片 21">
            <a:extLst>
              <a:ext uri="{FF2B5EF4-FFF2-40B4-BE49-F238E27FC236}">
                <a16:creationId xmlns:a16="http://schemas.microsoft.com/office/drawing/2014/main" xmlns="" id="{9B8E69BB-B19E-4F6A-ADDD-30957B74B7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84459" y="3929235"/>
            <a:ext cx="3383554" cy="2614411"/>
          </a:xfrm>
          <a:prstGeom prst="rect">
            <a:avLst/>
          </a:prstGeom>
          <a:effectLst>
            <a:softEdge rad="63500"/>
          </a:effectLst>
        </p:spPr>
      </p:pic>
    </p:spTree>
    <p:extLst>
      <p:ext uri="{BB962C8B-B14F-4D97-AF65-F5344CB8AC3E}">
        <p14:creationId xmlns:p14="http://schemas.microsoft.com/office/powerpoint/2010/main" val="107914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2D210279-3263-4362-85F0-8E9C985F8CCC}"/>
              </a:ext>
            </a:extLst>
          </p:cNvPr>
          <p:cNvPicPr>
            <a:picLocks noChangeAspect="1"/>
          </p:cNvPicPr>
          <p:nvPr/>
        </p:nvPicPr>
        <p:blipFill rotWithShape="1">
          <a:blip r:embed="rId2"/>
          <a:srcRect l="19192" r="11634"/>
          <a:stretch/>
        </p:blipFill>
        <p:spPr>
          <a:xfrm>
            <a:off x="284479" y="2787604"/>
            <a:ext cx="4170180" cy="3745276"/>
          </a:xfrm>
          <a:prstGeom prst="rect">
            <a:avLst/>
          </a:prstGeom>
          <a:effectLst>
            <a:softEdge rad="101600"/>
          </a:effectLst>
        </p:spPr>
      </p:pic>
      <p:sp>
        <p:nvSpPr>
          <p:cNvPr id="5" name="对话气泡: 圆角矩形 4">
            <a:extLst>
              <a:ext uri="{FF2B5EF4-FFF2-40B4-BE49-F238E27FC236}">
                <a16:creationId xmlns:a16="http://schemas.microsoft.com/office/drawing/2014/main" xmlns="" id="{08FC21FA-A613-4265-8BE4-CEF0512F07B6}"/>
              </a:ext>
            </a:extLst>
          </p:cNvPr>
          <p:cNvSpPr/>
          <p:nvPr/>
        </p:nvSpPr>
        <p:spPr>
          <a:xfrm>
            <a:off x="5014469" y="168779"/>
            <a:ext cx="5445748" cy="2618825"/>
          </a:xfrm>
          <a:prstGeom prst="wedgeRoundRectCallout">
            <a:avLst>
              <a:gd name="adj1" fmla="val -56908"/>
              <a:gd name="adj2" fmla="val 86623"/>
              <a:gd name="adj3" fmla="val 16667"/>
            </a:avLst>
          </a:prstGeom>
          <a:solidFill>
            <a:schemeClr val="tx1"/>
          </a:solidFill>
          <a:ln>
            <a:solidFill>
              <a:schemeClr val="tx1"/>
            </a:soli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zh-CN" altLang="en-US" sz="3200" dirty="0">
                <a:solidFill>
                  <a:schemeClr val="bg1"/>
                </a:solidFill>
                <a:latin typeface="Microsoft YaHei UI" panose="020B0503020204020204" pitchFamily="34" charset="-122"/>
                <a:ea typeface="Microsoft YaHei UI" panose="020B0503020204020204" pitchFamily="34" charset="-122"/>
              </a:rPr>
              <a:t>“劳动力的价值，是由生产、发展、维持和延续劳动力所必需的生活资料的价值来决定的。”</a:t>
            </a:r>
          </a:p>
        </p:txBody>
      </p:sp>
      <p:sp>
        <p:nvSpPr>
          <p:cNvPr id="7" name="文本框 6">
            <a:extLst>
              <a:ext uri="{FF2B5EF4-FFF2-40B4-BE49-F238E27FC236}">
                <a16:creationId xmlns:a16="http://schemas.microsoft.com/office/drawing/2014/main" xmlns="" id="{E2D175D9-4984-49CA-97F7-6596F0C32EAE}"/>
              </a:ext>
            </a:extLst>
          </p:cNvPr>
          <p:cNvSpPr txBox="1"/>
          <p:nvPr/>
        </p:nvSpPr>
        <p:spPr>
          <a:xfrm>
            <a:off x="4742095" y="6063044"/>
            <a:ext cx="6979735" cy="369332"/>
          </a:xfrm>
          <a:prstGeom prst="rect">
            <a:avLst/>
          </a:prstGeom>
          <a:noFill/>
        </p:spPr>
        <p:txBody>
          <a:bodyPr wrap="square">
            <a:spAutoFit/>
          </a:bodyPr>
          <a:lstStyle/>
          <a:p>
            <a:r>
              <a:rPr lang="zh-CN" altLang="en-US" dirty="0">
                <a:latin typeface="Microsoft YaHei UI" panose="020B0503020204020204" pitchFamily="34" charset="-122"/>
                <a:ea typeface="Microsoft YaHei UI" panose="020B0503020204020204" pitchFamily="34" charset="-122"/>
              </a:rPr>
              <a:t>马克思：</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工资、价格和利润</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，人民出版社 </a:t>
            </a:r>
            <a:r>
              <a:rPr lang="en-US" altLang="zh-CN" dirty="0">
                <a:latin typeface="Microsoft YaHei UI" panose="020B0503020204020204" pitchFamily="34" charset="-122"/>
                <a:ea typeface="Microsoft YaHei UI" panose="020B0503020204020204" pitchFamily="34" charset="-122"/>
              </a:rPr>
              <a:t>1964 </a:t>
            </a:r>
            <a:r>
              <a:rPr lang="zh-CN" altLang="en-US" dirty="0">
                <a:latin typeface="Microsoft YaHei UI" panose="020B0503020204020204" pitchFamily="34" charset="-122"/>
                <a:ea typeface="Microsoft YaHei UI" panose="020B0503020204020204" pitchFamily="34" charset="-122"/>
              </a:rPr>
              <a:t>年版，第 </a:t>
            </a:r>
            <a:r>
              <a:rPr lang="en-US" altLang="zh-CN" dirty="0">
                <a:latin typeface="Microsoft YaHei UI" panose="020B0503020204020204" pitchFamily="34" charset="-122"/>
                <a:ea typeface="Microsoft YaHei UI" panose="020B0503020204020204" pitchFamily="34" charset="-122"/>
              </a:rPr>
              <a:t>35 </a:t>
            </a:r>
            <a:r>
              <a:rPr lang="zh-CN" altLang="en-US" dirty="0">
                <a:latin typeface="Microsoft YaHei UI" panose="020B0503020204020204" pitchFamily="34" charset="-122"/>
                <a:ea typeface="Microsoft YaHei UI" panose="020B0503020204020204" pitchFamily="34" charset="-122"/>
              </a:rPr>
              <a:t>页。</a:t>
            </a:r>
          </a:p>
        </p:txBody>
      </p:sp>
    </p:spTree>
    <p:extLst>
      <p:ext uri="{BB962C8B-B14F-4D97-AF65-F5344CB8AC3E}">
        <p14:creationId xmlns:p14="http://schemas.microsoft.com/office/powerpoint/2010/main" val="3862999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TM04033929[[fn=石板]]</Template>
  <TotalTime>955</TotalTime>
  <Words>1898</Words>
  <Application>Microsoft Office PowerPoint</Application>
  <PresentationFormat>宽屏</PresentationFormat>
  <Paragraphs>90</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Microsoft YaHei UI</vt:lpstr>
      <vt:lpstr>方正舒体</vt:lpstr>
      <vt:lpstr>微软雅黑</vt:lpstr>
      <vt:lpstr>Arial</vt:lpstr>
      <vt:lpstr>Calisto MT</vt:lpstr>
      <vt:lpstr>Trebuchet MS</vt:lpstr>
      <vt:lpstr>Wingdings 2</vt:lpstr>
      <vt:lpstr>石板</vt:lpstr>
      <vt:lpstr>资本和剩余价值</vt:lpstr>
      <vt:lpstr>货币到资本的转化</vt:lpstr>
      <vt:lpstr> </vt:lpstr>
      <vt:lpstr>剩余价值（ΔG）从哪里而来？</vt:lpstr>
      <vt:lpstr>PowerPoint 演示文稿</vt:lpstr>
      <vt:lpstr>劳动创造了全部的价值</vt:lpstr>
      <vt:lpstr>劳动力商品的历史条件</vt:lpstr>
      <vt:lpstr>劳动力商品</vt:lpstr>
      <vt:lpstr>PowerPoint 演示文稿</vt:lpstr>
      <vt:lpstr>PowerPoint 演示文稿</vt:lpstr>
      <vt:lpstr>劳动过程和价值增殖过程</vt:lpstr>
      <vt:lpstr>PowerPoint 演示文稿</vt:lpstr>
      <vt:lpstr>资本主义生产本质上是为了价值</vt:lpstr>
      <vt:lpstr>资本主义的生产过程</vt:lpstr>
      <vt:lpstr>资本主义的生产过程</vt:lpstr>
      <vt:lpstr>资本主义的生产过程</vt:lpstr>
      <vt:lpstr>资本主义的生产过程</vt:lpstr>
      <vt:lpstr>PowerPoint 演示文稿</vt:lpstr>
      <vt:lpstr>PowerPoint 演示文稿</vt:lpstr>
      <vt:lpstr>PowerPoint 演示文稿</vt:lpstr>
      <vt:lpstr>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资本和剩余价值</dc:title>
  <dc:creator>马 前进</dc:creator>
  <cp:lastModifiedBy>Administrator</cp:lastModifiedBy>
  <cp:revision>6</cp:revision>
  <dcterms:created xsi:type="dcterms:W3CDTF">2021-08-18T05:25:33Z</dcterms:created>
  <dcterms:modified xsi:type="dcterms:W3CDTF">2022-01-19T13:10:44Z</dcterms:modified>
</cp:coreProperties>
</file>