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4778" r:id="rId2"/>
    <p:sldId id="1010" r:id="rId3"/>
    <p:sldId id="4780" r:id="rId4"/>
    <p:sldId id="4779" r:id="rId5"/>
    <p:sldId id="4781" r:id="rId6"/>
    <p:sldId id="4782" r:id="rId7"/>
    <p:sldId id="4783" r:id="rId8"/>
    <p:sldId id="4784" r:id="rId9"/>
    <p:sldId id="4785" r:id="rId10"/>
    <p:sldId id="4786" r:id="rId11"/>
    <p:sldId id="4787" r:id="rId12"/>
    <p:sldId id="4788" r:id="rId13"/>
    <p:sldId id="4789" r:id="rId14"/>
    <p:sldId id="4790" r:id="rId15"/>
    <p:sldId id="275" r:id="rId16"/>
  </p:sldIdLst>
  <p:sldSz cx="12192000" cy="6858000"/>
  <p:notesSz cx="6858000" cy="9144000"/>
  <p:embeddedFontLs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 id="4787"/>
            <p14:sldId id="4788"/>
            <p14:sldId id="4789"/>
            <p14:sldId id="4790"/>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DF7C"/>
    <a:srgbClr val="C7C5C4"/>
    <a:srgbClr val="BCB5A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6" autoAdjust="0"/>
    <p:restoredTop sz="91283" autoAdjust="0"/>
  </p:normalViewPr>
  <p:slideViewPr>
    <p:cSldViewPr snapToGrid="0" showGuides="1">
      <p:cViewPr varScale="1">
        <p:scale>
          <a:sx n="50" d="100"/>
          <a:sy n="50" d="100"/>
        </p:scale>
        <p:origin x="1013" y="4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Month Year</c:v>
                </c:pt>
              </c:strCache>
            </c:strRef>
          </c:tx>
          <c:spPr>
            <a:ln w="28575" cap="rnd">
              <a:solidFill>
                <a:srgbClr val="8074A8"/>
              </a:solidFill>
              <a:round/>
            </a:ln>
            <a:effectLst/>
          </c:spPr>
          <c:marker>
            <c:symbol val="none"/>
          </c:marker>
          <c:dPt>
            <c:idx val="0"/>
            <c:marker>
              <c:symbol val="none"/>
            </c:marker>
            <c:bubble3D val="0"/>
            <c:spPr>
              <a:ln w="28575" cap="rnd">
                <a:solidFill>
                  <a:srgbClr val="8074A8"/>
                </a:solidFill>
                <a:round/>
              </a:ln>
              <a:effectLst/>
            </c:spPr>
            <c:extLst>
              <c:ext xmlns:c16="http://schemas.microsoft.com/office/drawing/2014/chart" uri="{C3380CC4-5D6E-409C-BE32-E72D297353CC}">
                <c16:uniqueId val="{00000001-3B14-41E2-AEE3-D0DD5FB8766C}"/>
              </c:ext>
            </c:extLst>
          </c:dPt>
          <c:dPt>
            <c:idx val="1"/>
            <c:marker>
              <c:symbol val="none"/>
            </c:marker>
            <c:bubble3D val="0"/>
            <c:spPr>
              <a:ln w="28575" cap="rnd">
                <a:solidFill>
                  <a:srgbClr val="8074A8"/>
                </a:solidFill>
                <a:round/>
                <a:headEnd type="oval"/>
                <a:tailEnd type="oval"/>
              </a:ln>
              <a:effectLst/>
            </c:spPr>
            <c:extLst>
              <c:ext xmlns:c16="http://schemas.microsoft.com/office/drawing/2014/chart" uri="{C3380CC4-5D6E-409C-BE32-E72D297353CC}">
                <c16:uniqueId val="{00000003-3B14-41E2-AEE3-D0DD5FB8766C}"/>
              </c:ext>
            </c:extLst>
          </c:dPt>
          <c:dPt>
            <c:idx val="2"/>
            <c:marker>
              <c:symbol val="none"/>
            </c:marker>
            <c:bubble3D val="0"/>
            <c:spPr>
              <a:ln w="28575" cap="rnd">
                <a:solidFill>
                  <a:srgbClr val="8074A8"/>
                </a:solidFill>
                <a:round/>
                <a:tailEnd type="oval"/>
              </a:ln>
              <a:effectLst/>
            </c:spPr>
            <c:extLst>
              <c:ext xmlns:c16="http://schemas.microsoft.com/office/drawing/2014/chart" uri="{C3380CC4-5D6E-409C-BE32-E72D297353CC}">
                <c16:uniqueId val="{00000005-3B14-41E2-AEE3-D0DD5FB8766C}"/>
              </c:ext>
            </c:extLst>
          </c:dPt>
          <c:dPt>
            <c:idx val="3"/>
            <c:marker>
              <c:symbol val="none"/>
            </c:marker>
            <c:bubble3D val="0"/>
            <c:spPr>
              <a:ln w="28575" cap="rnd">
                <a:solidFill>
                  <a:srgbClr val="8074A8"/>
                </a:solidFill>
                <a:round/>
                <a:tailEnd type="oval"/>
              </a:ln>
              <a:effectLst/>
            </c:spPr>
            <c:extLst>
              <c:ext xmlns:c16="http://schemas.microsoft.com/office/drawing/2014/chart" uri="{C3380CC4-5D6E-409C-BE32-E72D297353CC}">
                <c16:uniqueId val="{00000007-3B14-41E2-AEE3-D0DD5FB8766C}"/>
              </c:ext>
            </c:extLst>
          </c:dPt>
          <c:dPt>
            <c:idx val="4"/>
            <c:marker>
              <c:symbol val="none"/>
            </c:marker>
            <c:bubble3D val="0"/>
            <c:spPr>
              <a:ln w="28575" cap="rnd">
                <a:solidFill>
                  <a:srgbClr val="8074A8"/>
                </a:solidFill>
                <a:round/>
                <a:tailEnd type="oval"/>
              </a:ln>
              <a:effectLst/>
            </c:spPr>
            <c:extLst>
              <c:ext xmlns:c16="http://schemas.microsoft.com/office/drawing/2014/chart" uri="{C3380CC4-5D6E-409C-BE32-E72D297353CC}">
                <c16:uniqueId val="{00000009-3B14-41E2-AEE3-D0DD5FB8766C}"/>
              </c:ext>
            </c:extLst>
          </c:dPt>
          <c:dPt>
            <c:idx val="5"/>
            <c:marker>
              <c:symbol val="none"/>
            </c:marker>
            <c:bubble3D val="0"/>
            <c:spPr>
              <a:ln w="28575" cap="rnd">
                <a:solidFill>
                  <a:srgbClr val="8074A8"/>
                </a:solidFill>
                <a:round/>
                <a:tailEnd type="oval"/>
              </a:ln>
              <a:effectLst/>
            </c:spPr>
            <c:extLst>
              <c:ext xmlns:c16="http://schemas.microsoft.com/office/drawing/2014/chart" uri="{C3380CC4-5D6E-409C-BE32-E72D297353CC}">
                <c16:uniqueId val="{0000000B-3B14-41E2-AEE3-D0DD5FB8766C}"/>
              </c:ext>
            </c:extLst>
          </c:dPt>
          <c:dPt>
            <c:idx val="6"/>
            <c:marker>
              <c:symbol val="none"/>
            </c:marker>
            <c:bubble3D val="0"/>
            <c:spPr>
              <a:ln w="28575" cap="rnd">
                <a:solidFill>
                  <a:srgbClr val="8074A8"/>
                </a:solidFill>
                <a:round/>
                <a:tailEnd type="oval"/>
              </a:ln>
              <a:effectLst/>
            </c:spPr>
            <c:extLst>
              <c:ext xmlns:c16="http://schemas.microsoft.com/office/drawing/2014/chart" uri="{C3380CC4-5D6E-409C-BE32-E72D297353CC}">
                <c16:uniqueId val="{0000000D-3B14-41E2-AEE3-D0DD5FB8766C}"/>
              </c:ext>
            </c:extLst>
          </c:dPt>
          <c:dPt>
            <c:idx val="7"/>
            <c:marker>
              <c:symbol val="none"/>
            </c:marker>
            <c:bubble3D val="0"/>
            <c:spPr>
              <a:ln w="28575" cap="rnd">
                <a:solidFill>
                  <a:srgbClr val="8074A8"/>
                </a:solidFill>
                <a:round/>
                <a:tailEnd type="oval"/>
              </a:ln>
              <a:effectLst/>
            </c:spPr>
            <c:extLst>
              <c:ext xmlns:c16="http://schemas.microsoft.com/office/drawing/2014/chart" uri="{C3380CC4-5D6E-409C-BE32-E72D297353CC}">
                <c16:uniqueId val="{0000000F-3B14-41E2-AEE3-D0DD5FB8766C}"/>
              </c:ext>
            </c:extLst>
          </c:dPt>
          <c:dPt>
            <c:idx val="8"/>
            <c:marker>
              <c:symbol val="none"/>
            </c:marker>
            <c:bubble3D val="0"/>
            <c:spPr>
              <a:ln w="28575" cap="rnd">
                <a:solidFill>
                  <a:srgbClr val="8074A8"/>
                </a:solidFill>
                <a:round/>
                <a:tailEnd type="oval"/>
              </a:ln>
              <a:effectLst/>
            </c:spPr>
            <c:extLst>
              <c:ext xmlns:c16="http://schemas.microsoft.com/office/drawing/2014/chart" uri="{C3380CC4-5D6E-409C-BE32-E72D297353CC}">
                <c16:uniqueId val="{00000011-3B14-41E2-AEE3-D0DD5FB8766C}"/>
              </c:ext>
            </c:extLst>
          </c:dPt>
          <c:dPt>
            <c:idx val="9"/>
            <c:marker>
              <c:symbol val="none"/>
            </c:marker>
            <c:bubble3D val="0"/>
            <c:spPr>
              <a:ln w="28575" cap="rnd">
                <a:solidFill>
                  <a:srgbClr val="8074A8"/>
                </a:solidFill>
                <a:round/>
                <a:tailEnd type="oval"/>
              </a:ln>
              <a:effectLst/>
            </c:spPr>
            <c:extLst>
              <c:ext xmlns:c16="http://schemas.microsoft.com/office/drawing/2014/chart" uri="{C3380CC4-5D6E-409C-BE32-E72D297353CC}">
                <c16:uniqueId val="{00000013-3B14-41E2-AEE3-D0DD5FB8766C}"/>
              </c:ext>
            </c:extLst>
          </c:dPt>
          <c:dPt>
            <c:idx val="10"/>
            <c:marker>
              <c:symbol val="none"/>
            </c:marker>
            <c:bubble3D val="0"/>
            <c:spPr>
              <a:ln w="28575" cap="rnd">
                <a:solidFill>
                  <a:srgbClr val="8074A8"/>
                </a:solidFill>
                <a:round/>
                <a:tailEnd type="oval"/>
              </a:ln>
              <a:effectLst/>
            </c:spPr>
            <c:extLst>
              <c:ext xmlns:c16="http://schemas.microsoft.com/office/drawing/2014/chart" uri="{C3380CC4-5D6E-409C-BE32-E72D297353CC}">
                <c16:uniqueId val="{00000015-3B14-41E2-AEE3-D0DD5FB8766C}"/>
              </c:ext>
            </c:extLst>
          </c:dPt>
          <c:dPt>
            <c:idx val="11"/>
            <c:marker>
              <c:symbol val="none"/>
            </c:marker>
            <c:bubble3D val="0"/>
            <c:spPr>
              <a:ln w="28575" cap="rnd">
                <a:solidFill>
                  <a:srgbClr val="8074A8"/>
                </a:solidFill>
                <a:round/>
                <a:tailEnd type="oval"/>
              </a:ln>
              <a:effectLst/>
            </c:spPr>
            <c:extLst>
              <c:ext xmlns:c16="http://schemas.microsoft.com/office/drawing/2014/chart" uri="{C3380CC4-5D6E-409C-BE32-E72D297353CC}">
                <c16:uniqueId val="{00000017-3B14-41E2-AEE3-D0DD5FB8766C}"/>
              </c:ext>
            </c:extLst>
          </c:dPt>
          <c:dLbls>
            <c:dLbl>
              <c:idx val="11"/>
              <c:layout>
                <c:manualLayout>
                  <c:x val="-1.1458200967217994E-16"/>
                  <c:y val="-1.64062489907573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3B14-41E2-AEE3-D0DD5FB8766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Sheet1!$A$2:$A$13</c:f>
              <c:numCache>
                <c:formatCode>mmm\-yy</c:formatCode>
                <c:ptCount val="12"/>
                <c:pt idx="0">
                  <c:v>43282</c:v>
                </c:pt>
                <c:pt idx="1">
                  <c:v>43313</c:v>
                </c:pt>
                <c:pt idx="2">
                  <c:v>43344</c:v>
                </c:pt>
                <c:pt idx="3">
                  <c:v>43374</c:v>
                </c:pt>
                <c:pt idx="4">
                  <c:v>43405</c:v>
                </c:pt>
                <c:pt idx="5">
                  <c:v>43435</c:v>
                </c:pt>
                <c:pt idx="6">
                  <c:v>43466</c:v>
                </c:pt>
                <c:pt idx="7">
                  <c:v>43497</c:v>
                </c:pt>
                <c:pt idx="8">
                  <c:v>43525</c:v>
                </c:pt>
                <c:pt idx="9">
                  <c:v>43556</c:v>
                </c:pt>
                <c:pt idx="10">
                  <c:v>43586</c:v>
                </c:pt>
                <c:pt idx="11">
                  <c:v>43617</c:v>
                </c:pt>
              </c:numCache>
            </c:numRef>
          </c:cat>
          <c:val>
            <c:numRef>
              <c:f>Sheet1!$B$2:$B$13</c:f>
              <c:numCache>
                <c:formatCode>#,##0</c:formatCode>
                <c:ptCount val="12"/>
                <c:pt idx="0">
                  <c:v>165275</c:v>
                </c:pt>
                <c:pt idx="1">
                  <c:v>158081</c:v>
                </c:pt>
                <c:pt idx="2">
                  <c:v>160522</c:v>
                </c:pt>
                <c:pt idx="3">
                  <c:v>164416</c:v>
                </c:pt>
                <c:pt idx="4">
                  <c:v>160234</c:v>
                </c:pt>
                <c:pt idx="5">
                  <c:v>167913</c:v>
                </c:pt>
                <c:pt idx="6">
                  <c:v>162642</c:v>
                </c:pt>
                <c:pt idx="7">
                  <c:v>150665</c:v>
                </c:pt>
                <c:pt idx="8">
                  <c:v>166265</c:v>
                </c:pt>
                <c:pt idx="9">
                  <c:v>159845</c:v>
                </c:pt>
                <c:pt idx="10">
                  <c:v>156718</c:v>
                </c:pt>
                <c:pt idx="11">
                  <c:v>160539</c:v>
                </c:pt>
              </c:numCache>
            </c:numRef>
          </c:val>
          <c:smooth val="0"/>
          <c:extLst>
            <c:ext xmlns:c16="http://schemas.microsoft.com/office/drawing/2014/chart" uri="{C3380CC4-5D6E-409C-BE32-E72D297353CC}">
              <c16:uniqueId val="{00000018-3B14-41E2-AEE3-D0DD5FB8766C}"/>
            </c:ext>
          </c:extLst>
        </c:ser>
        <c:dLbls>
          <c:dLblPos val="r"/>
          <c:showLegendKey val="0"/>
          <c:showVal val="1"/>
          <c:showCatName val="0"/>
          <c:showSerName val="0"/>
          <c:showPercent val="0"/>
          <c:showBubbleSize val="0"/>
        </c:dLbls>
        <c:smooth val="0"/>
        <c:axId val="1412019871"/>
        <c:axId val="1412020351"/>
      </c:lineChart>
      <c:dateAx>
        <c:axId val="1412019871"/>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defRPr>
                </a:pPr>
                <a:r>
                  <a:rPr lang="en-US" sz="1400" b="1" dirty="0">
                    <a:latin typeface="Roboto" panose="02000000000000000000" pitchFamily="2" charset="0"/>
                    <a:ea typeface="Roboto" panose="02000000000000000000" pitchFamily="2" charset="0"/>
                    <a:cs typeface="Roboto" panose="02000000000000000000" pitchFamily="2" charset="0"/>
                  </a:rPr>
                  <a:t>Month</a:t>
                </a:r>
                <a:r>
                  <a:rPr lang="en-US" sz="1400" b="1" baseline="0" dirty="0">
                    <a:latin typeface="Roboto" panose="02000000000000000000" pitchFamily="2" charset="0"/>
                    <a:ea typeface="Roboto" panose="02000000000000000000" pitchFamily="2" charset="0"/>
                    <a:cs typeface="Roboto" panose="02000000000000000000" pitchFamily="2" charset="0"/>
                  </a:rPr>
                  <a:t> Year</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defRPr>
              </a:pPr>
              <a:endParaRPr lang="en-US"/>
            </a:p>
          </c:txPr>
        </c:title>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2020351"/>
        <c:crosses val="autoZero"/>
        <c:auto val="1"/>
        <c:lblOffset val="100"/>
        <c:baseTimeUnit val="months"/>
      </c:dateAx>
      <c:valAx>
        <c:axId val="1412020351"/>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400" b="1" dirty="0">
                    <a:latin typeface="Roboto" panose="02000000000000000000" pitchFamily="2" charset="0"/>
                    <a:ea typeface="Roboto" panose="02000000000000000000" pitchFamily="2" charset="0"/>
                    <a:cs typeface="Roboto" panose="02000000000000000000" pitchFamily="2" charset="0"/>
                  </a:rPr>
                  <a:t>Total</a:t>
                </a:r>
                <a:r>
                  <a:rPr lang="en-US" sz="1400" b="1" baseline="0" dirty="0">
                    <a:latin typeface="Roboto" panose="02000000000000000000" pitchFamily="2" charset="0"/>
                    <a:ea typeface="Roboto" panose="02000000000000000000" pitchFamily="2" charset="0"/>
                    <a:cs typeface="Roboto" panose="02000000000000000000" pitchFamily="2" charset="0"/>
                  </a:rPr>
                  <a:t> Sales ($)</a:t>
                </a:r>
                <a:endParaRPr lang="en-US" sz="1400" b="1" dirty="0">
                  <a:latin typeface="Roboto" panose="02000000000000000000" pitchFamily="2" charset="0"/>
                  <a:ea typeface="Roboto" panose="02000000000000000000" pitchFamily="2" charset="0"/>
                  <a:cs typeface="Roboto" panose="02000000000000000000" pitchFamily="2" charset="0"/>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2019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Trial Store</c:v>
                </c:pt>
              </c:strCache>
            </c:strRef>
          </c:tx>
          <c:spPr>
            <a:ln w="28575" cap="rnd">
              <a:solidFill>
                <a:srgbClr val="7C7270"/>
              </a:solidFill>
              <a:round/>
            </a:ln>
            <a:effectLst/>
          </c:spPr>
          <c:marker>
            <c:symbol val="none"/>
          </c:marker>
          <c:dPt>
            <c:idx val="1"/>
            <c:marker>
              <c:symbol val="none"/>
            </c:marker>
            <c:bubble3D val="0"/>
            <c:spPr>
              <a:ln w="28575" cap="rnd">
                <a:solidFill>
                  <a:srgbClr val="7C7270"/>
                </a:solidFill>
                <a:round/>
                <a:headEnd type="oval"/>
                <a:tailEnd type="oval"/>
              </a:ln>
              <a:effectLst/>
            </c:spPr>
            <c:extLst>
              <c:ext xmlns:c16="http://schemas.microsoft.com/office/drawing/2014/chart" uri="{C3380CC4-5D6E-409C-BE32-E72D297353CC}">
                <c16:uniqueId val="{00000001-C68B-4C0C-B7AF-BD1E0CA4B689}"/>
              </c:ext>
            </c:extLst>
          </c:dPt>
          <c:dPt>
            <c:idx val="2"/>
            <c:marker>
              <c:symbol val="none"/>
            </c:marker>
            <c:bubble3D val="0"/>
            <c:spPr>
              <a:ln w="28575" cap="rnd">
                <a:solidFill>
                  <a:srgbClr val="7C7270"/>
                </a:solidFill>
                <a:round/>
                <a:tailEnd type="oval"/>
              </a:ln>
              <a:effectLst/>
            </c:spPr>
            <c:extLst>
              <c:ext xmlns:c16="http://schemas.microsoft.com/office/drawing/2014/chart" uri="{C3380CC4-5D6E-409C-BE32-E72D297353CC}">
                <c16:uniqueId val="{00000003-C68B-4C0C-B7AF-BD1E0CA4B68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February</c:v>
                </c:pt>
                <c:pt idx="1">
                  <c:v>March</c:v>
                </c:pt>
                <c:pt idx="2">
                  <c:v>April</c:v>
                </c:pt>
              </c:strCache>
            </c:strRef>
          </c:cat>
          <c:val>
            <c:numRef>
              <c:f>Sheet1!$B$2:$B$4</c:f>
              <c:numCache>
                <c:formatCode>#,##0.00</c:formatCode>
                <c:ptCount val="3"/>
                <c:pt idx="0">
                  <c:v>2518.4</c:v>
                </c:pt>
                <c:pt idx="1">
                  <c:v>2782.5</c:v>
                </c:pt>
                <c:pt idx="2" formatCode="General">
                  <c:v>2551.1</c:v>
                </c:pt>
              </c:numCache>
            </c:numRef>
          </c:val>
          <c:smooth val="0"/>
          <c:extLst>
            <c:ext xmlns:c16="http://schemas.microsoft.com/office/drawing/2014/chart" uri="{C3380CC4-5D6E-409C-BE32-E72D297353CC}">
              <c16:uniqueId val="{00000004-C68B-4C0C-B7AF-BD1E0CA4B689}"/>
            </c:ext>
          </c:extLst>
        </c:ser>
        <c:ser>
          <c:idx val="1"/>
          <c:order val="1"/>
          <c:tx>
            <c:strRef>
              <c:f>Sheet1!$C$1</c:f>
              <c:strCache>
                <c:ptCount val="1"/>
                <c:pt idx="0">
                  <c:v>Control Store</c:v>
                </c:pt>
              </c:strCache>
            </c:strRef>
          </c:tx>
          <c:spPr>
            <a:ln w="28575" cap="rnd">
              <a:solidFill>
                <a:srgbClr val="C46487"/>
              </a:solidFill>
              <a:round/>
              <a:tailEnd type="none"/>
            </a:ln>
            <a:effectLst/>
          </c:spPr>
          <c:marker>
            <c:symbol val="none"/>
          </c:marker>
          <c:dPt>
            <c:idx val="1"/>
            <c:marker>
              <c:symbol val="none"/>
            </c:marker>
            <c:bubble3D val="0"/>
            <c:spPr>
              <a:ln w="28575" cap="rnd">
                <a:solidFill>
                  <a:srgbClr val="C46487"/>
                </a:solidFill>
                <a:round/>
                <a:headEnd type="oval"/>
                <a:tailEnd type="oval"/>
              </a:ln>
              <a:effectLst/>
            </c:spPr>
            <c:extLst>
              <c:ext xmlns:c16="http://schemas.microsoft.com/office/drawing/2014/chart" uri="{C3380CC4-5D6E-409C-BE32-E72D297353CC}">
                <c16:uniqueId val="{00000006-C68B-4C0C-B7AF-BD1E0CA4B689}"/>
              </c:ext>
            </c:extLst>
          </c:dPt>
          <c:dPt>
            <c:idx val="2"/>
            <c:marker>
              <c:symbol val="none"/>
            </c:marker>
            <c:bubble3D val="0"/>
            <c:spPr>
              <a:ln w="28575" cap="rnd">
                <a:solidFill>
                  <a:srgbClr val="C46487"/>
                </a:solidFill>
                <a:round/>
                <a:tailEnd type="oval"/>
              </a:ln>
              <a:effectLst/>
            </c:spPr>
            <c:extLst>
              <c:ext xmlns:c16="http://schemas.microsoft.com/office/drawing/2014/chart" uri="{C3380CC4-5D6E-409C-BE32-E72D297353CC}">
                <c16:uniqueId val="{00000008-C68B-4C0C-B7AF-BD1E0CA4B689}"/>
              </c:ext>
            </c:extLst>
          </c:dPt>
          <c:dLbls>
            <c:dLbl>
              <c:idx val="0"/>
              <c:layout>
                <c:manualLayout>
                  <c:x val="-2.7546874999999971E-2"/>
                  <c:y val="-3.209756200187241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C68B-4C0C-B7AF-BD1E0CA4B68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February</c:v>
                </c:pt>
                <c:pt idx="1">
                  <c:v>March</c:v>
                </c:pt>
                <c:pt idx="2">
                  <c:v>April</c:v>
                </c:pt>
              </c:strCache>
            </c:strRef>
          </c:cat>
          <c:val>
            <c:numRef>
              <c:f>Sheet1!$C$2:$C$4</c:f>
              <c:numCache>
                <c:formatCode>General</c:formatCode>
                <c:ptCount val="3"/>
                <c:pt idx="0">
                  <c:v>2540</c:v>
                </c:pt>
                <c:pt idx="1">
                  <c:v>2211.6999999999998</c:v>
                </c:pt>
                <c:pt idx="2">
                  <c:v>2207.8000000000002</c:v>
                </c:pt>
              </c:numCache>
            </c:numRef>
          </c:val>
          <c:smooth val="0"/>
          <c:extLst>
            <c:ext xmlns:c16="http://schemas.microsoft.com/office/drawing/2014/chart" uri="{C3380CC4-5D6E-409C-BE32-E72D297353CC}">
              <c16:uniqueId val="{0000000A-C68B-4C0C-B7AF-BD1E0CA4B689}"/>
            </c:ext>
          </c:extLst>
        </c:ser>
        <c:dLbls>
          <c:dLblPos val="b"/>
          <c:showLegendKey val="0"/>
          <c:showVal val="1"/>
          <c:showCatName val="0"/>
          <c:showSerName val="0"/>
          <c:showPercent val="0"/>
          <c:showBubbleSize val="0"/>
        </c:dLbls>
        <c:smooth val="0"/>
        <c:axId val="1164190272"/>
        <c:axId val="1164191712"/>
      </c:lineChart>
      <c:catAx>
        <c:axId val="116419027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Month</a:t>
                </a:r>
                <a:r>
                  <a:rPr lang="en-US" baseline="0" dirty="0"/>
                  <a:t> Year (2019)</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4191712"/>
        <c:crosses val="autoZero"/>
        <c:auto val="1"/>
        <c:lblAlgn val="ctr"/>
        <c:lblOffset val="100"/>
        <c:noMultiLvlLbl val="0"/>
      </c:catAx>
      <c:valAx>
        <c:axId val="1164191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Total</a:t>
                </a:r>
                <a:r>
                  <a:rPr lang="en-US" baseline="0" dirty="0"/>
                  <a:t> Sales ($)</a:t>
                </a:r>
                <a:endParaRPr lang="en-US" dirty="0"/>
              </a:p>
            </c:rich>
          </c:tx>
          <c:layout>
            <c:manualLayout>
              <c:xMode val="edge"/>
              <c:yMode val="edge"/>
              <c:x val="1.0937499999999999E-2"/>
              <c:y val="0.4306496413232259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4190272"/>
        <c:crosses val="autoZero"/>
        <c:crossBetween val="between"/>
      </c:valAx>
      <c:spPr>
        <a:noFill/>
        <a:ln>
          <a:noFill/>
        </a:ln>
        <a:effectLst/>
      </c:spPr>
    </c:plotArea>
    <c:legend>
      <c:legendPos val="tr"/>
      <c:overlay val="0"/>
      <c:spPr>
        <a:noFill/>
        <a:ln w="6350" cmpd="sng">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6/09/2024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dirty="0">
                <a:solidFill>
                  <a:srgbClr val="000000"/>
                </a:solidFill>
                <a:latin typeface="Calibri" panose="020F0502020204030204" pitchFamily="34" charset="0"/>
                <a:ea typeface="Roboto Light" panose="02000000000000000000" pitchFamily="2" charset="0"/>
              </a:rPr>
              <a:t>Classification: Confidential</a:t>
            </a: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September 2024</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dirty="0"/>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dirty="0"/>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0"/>
            <a:ext cx="10479600" cy="385866"/>
          </a:xfrm>
        </p:spPr>
        <p:txBody>
          <a:bodyPr/>
          <a:lstStyle/>
          <a:p>
            <a:pPr algn="ctr"/>
            <a:r>
              <a:rPr lang="en-AU" b="1" dirty="0"/>
              <a:t>TRENDS IN TRIAL STORE VS CONTROL STORE</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 name="slide3" descr="Dashboard 1">
            <a:extLst>
              <a:ext uri="{FF2B5EF4-FFF2-40B4-BE49-F238E27FC236}">
                <a16:creationId xmlns:a16="http://schemas.microsoft.com/office/drawing/2014/main" id="{E97FF50A-6167-4E6C-9B6B-FF4EA58A6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7759" y="1394460"/>
            <a:ext cx="6618032" cy="5293102"/>
          </a:xfrm>
          <a:prstGeom prst="rect">
            <a:avLst/>
          </a:prstGeom>
        </p:spPr>
      </p:pic>
      <p:sp>
        <p:nvSpPr>
          <p:cNvPr id="5" name="TextBox 4">
            <a:extLst>
              <a:ext uri="{FF2B5EF4-FFF2-40B4-BE49-F238E27FC236}">
                <a16:creationId xmlns:a16="http://schemas.microsoft.com/office/drawing/2014/main" id="{1DA06D35-F9E8-861A-ED20-AAB74B84D6FE}"/>
              </a:ext>
            </a:extLst>
          </p:cNvPr>
          <p:cNvSpPr txBox="1"/>
          <p:nvPr/>
        </p:nvSpPr>
        <p:spPr>
          <a:xfrm>
            <a:off x="1196975" y="480060"/>
            <a:ext cx="10479600" cy="914400"/>
          </a:xfrm>
          <a:prstGeom prst="rect">
            <a:avLst/>
          </a:prstGeom>
          <a:noFill/>
        </p:spPr>
        <p:txBody>
          <a:bodyPr wrap="none" lIns="0" tIns="0" rIns="0" bIns="0" rtlCol="0" anchor="t">
            <a:noAutofit/>
          </a:bodyPr>
          <a:lstStyle/>
          <a:p>
            <a:r>
              <a:rPr lang="en-US" dirty="0"/>
              <a:t>The steady increase in sales, beginning in February and ending with a slight decline in April, was </a:t>
            </a:r>
          </a:p>
          <a:p>
            <a:r>
              <a:rPr lang="en-US" dirty="0"/>
              <a:t>consistent across all trial stores. The positive trial effect is evident, as the total number of customers </a:t>
            </a:r>
          </a:p>
          <a:p>
            <a:r>
              <a:rPr lang="en-US" dirty="0"/>
              <a:t>during the trial period was significantly higher in the trial stores compared to the control stores for two out </a:t>
            </a:r>
          </a:p>
          <a:p>
            <a:r>
              <a:rPr lang="en-US" dirty="0"/>
              <a:t>of the three months.</a:t>
            </a:r>
            <a:endParaRPr lang="en-US" dirty="0">
              <a:ea typeface="Roboto Light" panose="02000000000000000000" pitchFamily="2"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EDFDF0-DFD8-900B-0DA4-434A6ABD41C9}"/>
              </a:ext>
            </a:extLst>
          </p:cNvPr>
          <p:cNvSpPr>
            <a:spLocks noGrp="1"/>
          </p:cNvSpPr>
          <p:nvPr>
            <p:ph type="body" sz="quarter" idx="10"/>
          </p:nvPr>
        </p:nvSpPr>
        <p:spPr>
          <a:xfrm>
            <a:off x="1127757" y="-1"/>
            <a:ext cx="10622282" cy="381001"/>
          </a:xfrm>
        </p:spPr>
        <p:txBody>
          <a:bodyPr/>
          <a:lstStyle/>
          <a:p>
            <a:pPr algn="ctr"/>
            <a:r>
              <a:rPr lang="en-US" b="1" dirty="0"/>
              <a:t>TRIAL STORE PERFORMANCE BEFORE, DURING, AND AFTER TRIAL PERIOD</a:t>
            </a:r>
            <a:endParaRPr lang="en-US" dirty="0"/>
          </a:p>
          <a:p>
            <a:endParaRPr lang="en-US" dirty="0"/>
          </a:p>
        </p:txBody>
      </p:sp>
      <p:pic>
        <p:nvPicPr>
          <p:cNvPr id="3" name="slide4" descr="77">
            <a:extLst>
              <a:ext uri="{FF2B5EF4-FFF2-40B4-BE49-F238E27FC236}">
                <a16:creationId xmlns:a16="http://schemas.microsoft.com/office/drawing/2014/main" id="{7FDA22FD-3B5A-4078-B379-0C19A249E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604" y="1323491"/>
            <a:ext cx="8828587" cy="4783822"/>
          </a:xfrm>
          <a:prstGeom prst="rect">
            <a:avLst/>
          </a:prstGeom>
        </p:spPr>
      </p:pic>
      <p:sp>
        <p:nvSpPr>
          <p:cNvPr id="4" name="TextBox 3">
            <a:extLst>
              <a:ext uri="{FF2B5EF4-FFF2-40B4-BE49-F238E27FC236}">
                <a16:creationId xmlns:a16="http://schemas.microsoft.com/office/drawing/2014/main" id="{D1CAF45B-855F-BF30-9AC8-ACDF3D6DE427}"/>
              </a:ext>
            </a:extLst>
          </p:cNvPr>
          <p:cNvSpPr txBox="1"/>
          <p:nvPr/>
        </p:nvSpPr>
        <p:spPr>
          <a:xfrm>
            <a:off x="1127757" y="455408"/>
            <a:ext cx="10622282" cy="793675"/>
          </a:xfrm>
          <a:prstGeom prst="rect">
            <a:avLst/>
          </a:prstGeom>
          <a:noFill/>
        </p:spPr>
        <p:txBody>
          <a:bodyPr wrap="none" lIns="0" tIns="0" rIns="0" bIns="0" rtlCol="0" anchor="t">
            <a:noAutofit/>
          </a:bodyPr>
          <a:lstStyle/>
          <a:p>
            <a:pPr algn="l"/>
            <a:r>
              <a:rPr lang="en-US" dirty="0">
                <a:latin typeface="Roboto Light" panose="02000000000000000000" pitchFamily="2" charset="0"/>
                <a:ea typeface="Roboto Light" panose="02000000000000000000" pitchFamily="2" charset="0"/>
              </a:rPr>
              <a:t>For store 77, sales increased during the trial period, followed by a slight decline in April. After the trial period, </a:t>
            </a:r>
          </a:p>
          <a:p>
            <a:pPr algn="l"/>
            <a:r>
              <a:rPr lang="en-US" dirty="0">
                <a:latin typeface="Roboto Light" panose="02000000000000000000" pitchFamily="2" charset="0"/>
                <a:ea typeface="Roboto Light" panose="02000000000000000000" pitchFamily="2" charset="0"/>
              </a:rPr>
              <a:t>the store maintained a higher level of sales. </a:t>
            </a:r>
          </a:p>
        </p:txBody>
      </p:sp>
    </p:spTree>
    <p:extLst>
      <p:ext uri="{BB962C8B-B14F-4D97-AF65-F5344CB8AC3E}">
        <p14:creationId xmlns:p14="http://schemas.microsoft.com/office/powerpoint/2010/main" val="322106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F7B2F4-40A4-D23A-D066-9710B7FFC4D9}"/>
              </a:ext>
            </a:extLst>
          </p:cNvPr>
          <p:cNvSpPr>
            <a:spLocks noGrp="1"/>
          </p:cNvSpPr>
          <p:nvPr>
            <p:ph type="body" sz="quarter" idx="10"/>
          </p:nvPr>
        </p:nvSpPr>
        <p:spPr>
          <a:xfrm>
            <a:off x="1196973" y="0"/>
            <a:ext cx="10507345" cy="271222"/>
          </a:xfrm>
        </p:spPr>
        <p:txBody>
          <a:bodyPr/>
          <a:lstStyle/>
          <a:p>
            <a:r>
              <a:rPr lang="en-US" b="1" dirty="0"/>
              <a:t>TRIAL STORE PERFORMANCE BEFORE, DURING, AND AFTER TRIAL PERIOD</a:t>
            </a:r>
          </a:p>
          <a:p>
            <a:endParaRPr lang="en-US" dirty="0"/>
          </a:p>
        </p:txBody>
      </p:sp>
      <p:pic>
        <p:nvPicPr>
          <p:cNvPr id="3" name="slide5" descr="86">
            <a:extLst>
              <a:ext uri="{FF2B5EF4-FFF2-40B4-BE49-F238E27FC236}">
                <a16:creationId xmlns:a16="http://schemas.microsoft.com/office/drawing/2014/main" id="{4897E842-DACE-42A7-980E-78A2783F03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086" y="1277771"/>
            <a:ext cx="8961120" cy="4855636"/>
          </a:xfrm>
          <a:prstGeom prst="rect">
            <a:avLst/>
          </a:prstGeom>
        </p:spPr>
      </p:pic>
      <p:sp>
        <p:nvSpPr>
          <p:cNvPr id="5" name="TextBox 4">
            <a:extLst>
              <a:ext uri="{FF2B5EF4-FFF2-40B4-BE49-F238E27FC236}">
                <a16:creationId xmlns:a16="http://schemas.microsoft.com/office/drawing/2014/main" id="{21F26743-0BD5-BACB-1FB4-FC4D61C0DC25}"/>
              </a:ext>
            </a:extLst>
          </p:cNvPr>
          <p:cNvSpPr txBox="1"/>
          <p:nvPr/>
        </p:nvSpPr>
        <p:spPr>
          <a:xfrm>
            <a:off x="1196973" y="483611"/>
            <a:ext cx="10507345" cy="794160"/>
          </a:xfrm>
          <a:prstGeom prst="rect">
            <a:avLst/>
          </a:prstGeom>
          <a:noFill/>
        </p:spPr>
        <p:txBody>
          <a:bodyPr wrap="none" lIns="0" tIns="0" rIns="0" bIns="0" rtlCol="0" anchor="t">
            <a:noAutofit/>
          </a:bodyPr>
          <a:lstStyle/>
          <a:p>
            <a:pPr algn="l"/>
            <a:r>
              <a:rPr lang="en-US" dirty="0"/>
              <a:t>For store 86, sales increased during the trial period, with a significant rise in March and a decline in April. </a:t>
            </a:r>
          </a:p>
          <a:p>
            <a:pPr algn="l"/>
            <a:r>
              <a:rPr lang="en-US" dirty="0"/>
              <a:t>After the trial period, sales returned to their previous levels.</a:t>
            </a:r>
            <a:endParaRPr lang="en-US"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165119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791428-C2F6-6977-0849-D9209B6AE4D1}"/>
              </a:ext>
            </a:extLst>
          </p:cNvPr>
          <p:cNvSpPr>
            <a:spLocks noGrp="1"/>
          </p:cNvSpPr>
          <p:nvPr>
            <p:ph type="body" sz="quarter" idx="10"/>
          </p:nvPr>
        </p:nvSpPr>
        <p:spPr>
          <a:xfrm>
            <a:off x="1196971" y="0"/>
            <a:ext cx="10507345" cy="308727"/>
          </a:xfrm>
        </p:spPr>
        <p:txBody>
          <a:bodyPr/>
          <a:lstStyle/>
          <a:p>
            <a:r>
              <a:rPr lang="en-US" b="1" dirty="0"/>
              <a:t>TRIAL STORE PERFORMANCE BEFORE, DURING, AND AFTER TRIAL PERIOD</a:t>
            </a:r>
          </a:p>
          <a:p>
            <a:endParaRPr lang="en-US" dirty="0"/>
          </a:p>
        </p:txBody>
      </p:sp>
      <p:pic>
        <p:nvPicPr>
          <p:cNvPr id="3" name="slide6" descr="88">
            <a:extLst>
              <a:ext uri="{FF2B5EF4-FFF2-40B4-BE49-F238E27FC236}">
                <a16:creationId xmlns:a16="http://schemas.microsoft.com/office/drawing/2014/main" id="{6B1272ED-7878-4250-8CA6-7C84325EB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693" y="1277771"/>
            <a:ext cx="8891905" cy="4818131"/>
          </a:xfrm>
          <a:prstGeom prst="rect">
            <a:avLst/>
          </a:prstGeom>
        </p:spPr>
      </p:pic>
      <p:sp>
        <p:nvSpPr>
          <p:cNvPr id="4" name="TextBox 3">
            <a:extLst>
              <a:ext uri="{FF2B5EF4-FFF2-40B4-BE49-F238E27FC236}">
                <a16:creationId xmlns:a16="http://schemas.microsoft.com/office/drawing/2014/main" id="{78913FE2-FE37-0583-860E-FB8EC3803760}"/>
              </a:ext>
            </a:extLst>
          </p:cNvPr>
          <p:cNvSpPr txBox="1"/>
          <p:nvPr/>
        </p:nvSpPr>
        <p:spPr>
          <a:xfrm>
            <a:off x="1295401" y="502920"/>
            <a:ext cx="10408915" cy="914400"/>
          </a:xfrm>
          <a:prstGeom prst="rect">
            <a:avLst/>
          </a:prstGeom>
          <a:noFill/>
        </p:spPr>
        <p:txBody>
          <a:bodyPr wrap="none" lIns="0" tIns="0" rIns="0" bIns="0" rtlCol="0" anchor="t">
            <a:noAutofit/>
          </a:bodyPr>
          <a:lstStyle/>
          <a:p>
            <a:pPr algn="l"/>
            <a:r>
              <a:rPr lang="en-US" dirty="0"/>
              <a:t>For store 88, sales increased during the trial period, with a slight decline in April. After the trial period, </a:t>
            </a:r>
          </a:p>
          <a:p>
            <a:pPr algn="l"/>
            <a:r>
              <a:rPr lang="en-US" dirty="0"/>
              <a:t>sales dropped significantly.</a:t>
            </a:r>
            <a:endParaRPr lang="en-US"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889356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F61EC3-9E51-6CE9-E8D2-39C43E89E642}"/>
              </a:ext>
            </a:extLst>
          </p:cNvPr>
          <p:cNvSpPr>
            <a:spLocks noGrp="1"/>
          </p:cNvSpPr>
          <p:nvPr>
            <p:ph type="body" sz="quarter" idx="10"/>
          </p:nvPr>
        </p:nvSpPr>
        <p:spPr>
          <a:xfrm>
            <a:off x="1196975" y="0"/>
            <a:ext cx="10479600" cy="381000"/>
          </a:xfrm>
        </p:spPr>
        <p:txBody>
          <a:bodyPr/>
          <a:lstStyle/>
          <a:p>
            <a:pPr algn="ctr"/>
            <a:r>
              <a:rPr lang="en-US" b="1" dirty="0"/>
              <a:t>CONCLUSIONS</a:t>
            </a:r>
          </a:p>
        </p:txBody>
      </p:sp>
      <p:pic>
        <p:nvPicPr>
          <p:cNvPr id="4" name="slide7" descr="Sheet 11">
            <a:extLst>
              <a:ext uri="{FF2B5EF4-FFF2-40B4-BE49-F238E27FC236}">
                <a16:creationId xmlns:a16="http://schemas.microsoft.com/office/drawing/2014/main" id="{FE826086-FD53-658A-575A-C86DF9E54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975" y="881369"/>
            <a:ext cx="7694831" cy="4912220"/>
          </a:xfrm>
          <a:prstGeom prst="rect">
            <a:avLst/>
          </a:prstGeom>
        </p:spPr>
      </p:pic>
      <p:sp>
        <p:nvSpPr>
          <p:cNvPr id="3" name="TextBox 2">
            <a:extLst>
              <a:ext uri="{FF2B5EF4-FFF2-40B4-BE49-F238E27FC236}">
                <a16:creationId xmlns:a16="http://schemas.microsoft.com/office/drawing/2014/main" id="{1610E04B-6492-DAC8-0BDE-F6473D70A3FA}"/>
              </a:ext>
            </a:extLst>
          </p:cNvPr>
          <p:cNvSpPr txBox="1"/>
          <p:nvPr/>
        </p:nvSpPr>
        <p:spPr>
          <a:xfrm>
            <a:off x="8891807" y="1463039"/>
            <a:ext cx="2784768" cy="2072641"/>
          </a:xfrm>
          <a:prstGeom prst="rect">
            <a:avLst/>
          </a:prstGeom>
          <a:noFill/>
        </p:spPr>
        <p:txBody>
          <a:bodyPr wrap="none" lIns="0" tIns="0" rIns="0" bIns="0" rtlCol="0" anchor="t">
            <a:noAutofit/>
          </a:bodyPr>
          <a:lstStyle/>
          <a:p>
            <a:pPr marL="171450" indent="-171450">
              <a:buFont typeface="Arial" panose="020B0604020202020204" pitchFamily="34" charset="0"/>
              <a:buChar char="•"/>
            </a:pPr>
            <a:r>
              <a:rPr lang="en-US" sz="1200" dirty="0"/>
              <a:t>The positive trial effect can be </a:t>
            </a:r>
          </a:p>
          <a:p>
            <a:r>
              <a:rPr lang="en-US" sz="1200" dirty="0"/>
              <a:t>summarized by the significantly higher </a:t>
            </a:r>
          </a:p>
          <a:p>
            <a:r>
              <a:rPr lang="en-US" sz="1200" dirty="0"/>
              <a:t>number of customers in the trial stores </a:t>
            </a:r>
          </a:p>
          <a:p>
            <a:r>
              <a:rPr lang="en-US" sz="1200" dirty="0"/>
              <a:t>compared to the control stores for two out </a:t>
            </a:r>
          </a:p>
          <a:p>
            <a:r>
              <a:rPr lang="en-US" sz="1200" dirty="0"/>
              <a:t>of the three months.</a:t>
            </a:r>
          </a:p>
          <a:p>
            <a:endParaRPr lang="en-US" sz="1200" dirty="0"/>
          </a:p>
          <a:p>
            <a:pPr marL="171450" indent="-171450">
              <a:buFont typeface="Arial" panose="020B0604020202020204" pitchFamily="34" charset="0"/>
              <a:buChar char="•"/>
            </a:pPr>
            <a:r>
              <a:rPr lang="en-US" sz="1200" dirty="0"/>
              <a:t>Store 77 showed a positive change in </a:t>
            </a:r>
          </a:p>
          <a:p>
            <a:r>
              <a:rPr lang="en-US" sz="1200" dirty="0"/>
              <a:t>consumer purchasing behavior after the </a:t>
            </a:r>
          </a:p>
          <a:p>
            <a:r>
              <a:rPr lang="en-US" sz="1200" dirty="0"/>
              <a:t>trial period, while the other two trial stores, </a:t>
            </a:r>
          </a:p>
          <a:p>
            <a:r>
              <a:rPr lang="en-US" sz="1200" dirty="0"/>
              <a:t>86 and 88, reverted to their original sales </a:t>
            </a:r>
          </a:p>
          <a:p>
            <a:r>
              <a:rPr lang="en-US" sz="1200" dirty="0"/>
              <a:t>levels.</a:t>
            </a:r>
          </a:p>
          <a:p>
            <a:endParaRPr lang="en-US" sz="1200" dirty="0"/>
          </a:p>
          <a:p>
            <a:pPr marL="171450" indent="-171450" algn="l">
              <a:buFont typeface="Arial" panose="020B0604020202020204" pitchFamily="34" charset="0"/>
              <a:buChar char="•"/>
            </a:pPr>
            <a:endParaRPr lang="en-US" sz="1200"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4DADCC4-9AB4-4DE5-412E-50AE56104FDD}"/>
              </a:ext>
            </a:extLst>
          </p:cNvPr>
          <p:cNvSpPr txBox="1"/>
          <p:nvPr/>
        </p:nvSpPr>
        <p:spPr>
          <a:xfrm>
            <a:off x="8891806" y="3720948"/>
            <a:ext cx="2995394" cy="2072641"/>
          </a:xfrm>
          <a:prstGeom prst="rect">
            <a:avLst/>
          </a:prstGeom>
          <a:noFill/>
        </p:spPr>
        <p:txBody>
          <a:bodyPr wrap="none" lIns="0" tIns="0" rIns="0" bIns="0" rtlCol="0" anchor="t">
            <a:noAutofit/>
          </a:bodyPr>
          <a:lstStyle/>
          <a:p>
            <a:r>
              <a:rPr lang="en-US" sz="1200" dirty="0"/>
              <a:t>In conclusion, we recommend implementing </a:t>
            </a:r>
          </a:p>
          <a:p>
            <a:r>
              <a:rPr lang="en-US" sz="1200" dirty="0"/>
              <a:t>the actions carried out in the trial stores </a:t>
            </a:r>
          </a:p>
          <a:p>
            <a:r>
              <a:rPr lang="en-US" sz="1200" dirty="0"/>
              <a:t>during the trial period across all other stores. </a:t>
            </a:r>
          </a:p>
          <a:p>
            <a:r>
              <a:rPr lang="en-US" sz="1200" dirty="0"/>
              <a:t>A follow-up study should be conducted to </a:t>
            </a:r>
          </a:p>
          <a:p>
            <a:r>
              <a:rPr lang="en-US" sz="1200" dirty="0"/>
              <a:t>assess the impact of these new actions on </a:t>
            </a:r>
          </a:p>
          <a:p>
            <a:r>
              <a:rPr lang="en-US" sz="1200" dirty="0"/>
              <a:t>the stores.</a:t>
            </a:r>
          </a:p>
          <a:p>
            <a:pPr marL="171450" indent="-171450" algn="l">
              <a:buFont typeface="Arial" panose="020B0604020202020204" pitchFamily="34" charset="0"/>
              <a:buChar char="•"/>
            </a:pPr>
            <a:endParaRPr lang="en-US"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27595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600" b="1" dirty="0">
                <a:latin typeface="Roboto" panose="02000000000000000000" pitchFamily="2" charset="0"/>
                <a:ea typeface="Roboto" panose="02000000000000000000" pitchFamily="2" charset="0"/>
                <a:cs typeface="Roboto" panose="02000000000000000000" pitchFamily="2" charset="0"/>
              </a:rPr>
              <a:t>Task 1</a:t>
            </a:r>
          </a:p>
          <a:p>
            <a:pPr algn="l"/>
            <a:r>
              <a:rPr lang="en-AU" sz="1400" dirty="0">
                <a:latin typeface="Roboto" panose="02000000000000000000" pitchFamily="2" charset="0"/>
                <a:ea typeface="Roboto" panose="02000000000000000000" pitchFamily="2" charset="0"/>
                <a:cs typeface="Roboto" panose="02000000000000000000" pitchFamily="2" charset="0"/>
              </a:rPr>
              <a:t>Overview of chip sale and key information</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600" b="1" dirty="0">
                <a:latin typeface="Roboto" panose="02000000000000000000" pitchFamily="2" charset="0"/>
                <a:ea typeface="Roboto" panose="02000000000000000000" pitchFamily="2" charset="0"/>
                <a:cs typeface="Roboto" panose="02000000000000000000" pitchFamily="2" charset="0"/>
              </a:rPr>
              <a:t>Task 2</a:t>
            </a:r>
          </a:p>
          <a:p>
            <a:pPr algn="l"/>
            <a:r>
              <a:rPr lang="en-AU" sz="1400" dirty="0">
                <a:latin typeface="Roboto" panose="02000000000000000000" pitchFamily="2" charset="0"/>
                <a:ea typeface="Roboto" panose="02000000000000000000" pitchFamily="2" charset="0"/>
                <a:cs typeface="Roboto" panose="02000000000000000000" pitchFamily="2" charset="0"/>
              </a:rPr>
              <a:t>Performance analysis of trial versus control stores</a:t>
            </a:r>
          </a:p>
          <a:p>
            <a:pPr algn="l"/>
            <a:endParaRPr lang="en-AU" sz="1600" b="1"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226830"/>
            <a:ext cx="7580989" cy="1842113"/>
          </a:xfrm>
          <a:prstGeom prst="rect">
            <a:avLst/>
          </a:prstGeom>
          <a:noFill/>
        </p:spPr>
        <p:txBody>
          <a:bodyPr wrap="square" lIns="0" tIns="0" rIns="0" bIns="0" rtlCol="0" anchor="ctr">
            <a:noAutofit/>
          </a:bodyPr>
          <a:lstStyle/>
          <a:p>
            <a:pPr algn="l"/>
            <a:endParaRPr lang="en-US" sz="1200" dirty="0"/>
          </a:p>
          <a:p>
            <a:pPr marL="171450" indent="-171450" algn="l">
              <a:buFont typeface="Wingdings" panose="05000000000000000000" pitchFamily="2" charset="2"/>
              <a:buChar char="q"/>
            </a:pPr>
            <a:r>
              <a:rPr lang="en-US" sz="1200" dirty="0">
                <a:latin typeface="Roboto Light" panose="02000000000000000000" pitchFamily="2" charset="0"/>
                <a:ea typeface="Roboto Light" panose="02000000000000000000" pitchFamily="2" charset="0"/>
              </a:rPr>
              <a:t>Comparison of chip sales overtime from 2018 to 2019</a:t>
            </a:r>
          </a:p>
          <a:p>
            <a:pPr marL="171450" indent="-171450" algn="l">
              <a:buFont typeface="Wingdings" panose="05000000000000000000" pitchFamily="2" charset="2"/>
              <a:buChar char="q"/>
            </a:pPr>
            <a:r>
              <a:rPr lang="en-US" sz="1200" dirty="0">
                <a:latin typeface="Roboto Light" panose="02000000000000000000" pitchFamily="2" charset="0"/>
                <a:ea typeface="Roboto Light" panose="02000000000000000000" pitchFamily="2" charset="0"/>
              </a:rPr>
              <a:t>Impact of customer affluence on spending  habits</a:t>
            </a:r>
          </a:p>
          <a:p>
            <a:pPr marL="171450" indent="-171450" algn="l">
              <a:buFont typeface="Wingdings" panose="05000000000000000000" pitchFamily="2" charset="2"/>
              <a:buChar char="q"/>
            </a:pPr>
            <a:r>
              <a:rPr lang="en-US" sz="1200" dirty="0">
                <a:latin typeface="Roboto Light" panose="02000000000000000000" pitchFamily="2" charset="0"/>
                <a:ea typeface="Roboto Light" panose="02000000000000000000" pitchFamily="2" charset="0"/>
              </a:rPr>
              <a:t>Impact of customer life stage and affluence on spending habits</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3499766"/>
            <a:ext cx="7580989" cy="1718742"/>
          </a:xfrm>
          <a:prstGeom prst="rect">
            <a:avLst/>
          </a:prstGeom>
          <a:noFill/>
        </p:spPr>
        <p:txBody>
          <a:bodyPr wrap="square" lIns="0" tIns="0" rIns="0" bIns="0" rtlCol="0" anchor="ctr">
            <a:noAutofit/>
          </a:bodyPr>
          <a:lstStyle/>
          <a:p>
            <a:pPr marL="171450" indent="-171450">
              <a:buFont typeface="Wingdings" panose="05000000000000000000" pitchFamily="2" charset="2"/>
              <a:buChar char="q"/>
            </a:pPr>
            <a:r>
              <a:rPr lang="en-US" sz="1200" dirty="0"/>
              <a:t>Trial store vs control store during trial period</a:t>
            </a:r>
          </a:p>
          <a:p>
            <a:pPr marL="171450" indent="-171450">
              <a:buFont typeface="Wingdings" panose="05000000000000000000" pitchFamily="2" charset="2"/>
              <a:buChar char="q"/>
            </a:pPr>
            <a:r>
              <a:rPr lang="en-US" sz="1200" dirty="0"/>
              <a:t>Trends in trial store vs control store</a:t>
            </a:r>
          </a:p>
          <a:p>
            <a:pPr marL="171450" indent="-171450">
              <a:buFont typeface="Wingdings" panose="05000000000000000000" pitchFamily="2" charset="2"/>
              <a:buChar char="q"/>
            </a:pPr>
            <a:r>
              <a:rPr lang="en-US" sz="1200" dirty="0"/>
              <a:t>Trial store performance before, during, and after trial period</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a:noFill/>
        </p:spPr>
        <p:txBody>
          <a:bodyPr>
            <a:noAutofit/>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sz="2400" dirty="0">
                <a:latin typeface="Roboto" panose="02000000000000000000" pitchFamily="2" charset="0"/>
                <a:ea typeface="Roboto" panose="02000000000000000000" pitchFamily="2" charset="0"/>
                <a:cs typeface="Roboto" panose="02000000000000000000" pitchFamily="2" charset="0"/>
              </a:rPr>
              <a:t>Overview of chip sale and key information</a:t>
            </a:r>
          </a:p>
          <a:p>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334135" y="817005"/>
            <a:ext cx="10479600" cy="616995"/>
          </a:xfrm>
        </p:spPr>
        <p:txBody>
          <a:bodyPr/>
          <a:lstStyle/>
          <a:p>
            <a:r>
              <a:rPr lang="en-US" sz="1800" dirty="0">
                <a:latin typeface="+mn-lt"/>
              </a:rPr>
              <a:t>Total sales in Q3 and Q4 of 2018 were significantly higher than in Q1 and Q2 of 2019, with a slight improvement observed in June 2019.</a:t>
            </a:r>
            <a:endParaRPr lang="en-AU" sz="1800" dirty="0">
              <a:latin typeface="+mn-lt"/>
            </a:endParaRP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graphicFrame>
        <p:nvGraphicFramePr>
          <p:cNvPr id="3" name="Chart 2">
            <a:extLst>
              <a:ext uri="{FF2B5EF4-FFF2-40B4-BE49-F238E27FC236}">
                <a16:creationId xmlns:a16="http://schemas.microsoft.com/office/drawing/2014/main" id="{D9F3C5EA-8DBA-F4C3-F21C-0A5C9FB3AD88}"/>
              </a:ext>
            </a:extLst>
          </p:cNvPr>
          <p:cNvGraphicFramePr/>
          <p:nvPr>
            <p:extLst>
              <p:ext uri="{D42A27DB-BD31-4B8C-83A1-F6EECF244321}">
                <p14:modId xmlns:p14="http://schemas.microsoft.com/office/powerpoint/2010/main" val="3977717092"/>
              </p:ext>
            </p:extLst>
          </p:nvPr>
        </p:nvGraphicFramePr>
        <p:xfrm>
          <a:off x="2120900" y="1761885"/>
          <a:ext cx="7950200" cy="449836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CFF2B695-EE2B-BB5B-0D57-E71527AEA672}"/>
              </a:ext>
            </a:extLst>
          </p:cNvPr>
          <p:cNvSpPr txBox="1"/>
          <p:nvPr/>
        </p:nvSpPr>
        <p:spPr>
          <a:xfrm>
            <a:off x="3594515" y="0"/>
            <a:ext cx="5958840" cy="369418"/>
          </a:xfrm>
          <a:prstGeom prst="rect">
            <a:avLst/>
          </a:prstGeom>
          <a:noFill/>
        </p:spPr>
        <p:txBody>
          <a:bodyPr wrap="none" lIns="0" tIns="0" rIns="0" bIns="0" rtlCol="0" anchor="t">
            <a:noAutofit/>
          </a:bodyPr>
          <a:lstStyle/>
          <a:p>
            <a:pPr algn="ctr"/>
            <a:r>
              <a:rPr lang="en-US" sz="2400" b="1" dirty="0">
                <a:latin typeface="Roboto" panose="02000000000000000000" pitchFamily="2" charset="0"/>
                <a:ea typeface="Roboto" panose="02000000000000000000" pitchFamily="2" charset="0"/>
                <a:cs typeface="Roboto" panose="02000000000000000000" pitchFamily="2" charset="0"/>
              </a:rPr>
              <a:t>TOTAL SALES TREND ACROSS THE YEARS</a:t>
            </a: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370762" y="0"/>
            <a:ext cx="10479600" cy="384829"/>
          </a:xfrm>
        </p:spPr>
        <p:txBody>
          <a:bodyPr/>
          <a:lstStyle/>
          <a:p>
            <a:pPr algn="ctr"/>
            <a:r>
              <a:rPr lang="en-US" sz="2400" b="1" dirty="0">
                <a:cs typeface="Roboto" panose="02000000000000000000" pitchFamily="2" charset="0"/>
              </a:rPr>
              <a:t>IMPACT OF CUSTOMER AFFLUENCE ON SPENDING  HABITS</a:t>
            </a:r>
          </a:p>
          <a:p>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 name="slide3" descr="Sheet 2">
            <a:extLst>
              <a:ext uri="{FF2B5EF4-FFF2-40B4-BE49-F238E27FC236}">
                <a16:creationId xmlns:a16="http://schemas.microsoft.com/office/drawing/2014/main" id="{727C626F-2241-43F1-64ED-CC133C30B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0734" y="1642935"/>
            <a:ext cx="5559657" cy="4641176"/>
          </a:xfrm>
          <a:prstGeom prst="rect">
            <a:avLst/>
          </a:prstGeom>
        </p:spPr>
      </p:pic>
      <p:sp>
        <p:nvSpPr>
          <p:cNvPr id="5" name="TextBox 4">
            <a:extLst>
              <a:ext uri="{FF2B5EF4-FFF2-40B4-BE49-F238E27FC236}">
                <a16:creationId xmlns:a16="http://schemas.microsoft.com/office/drawing/2014/main" id="{7F6EA112-B088-BF65-EECA-8D00321030FB}"/>
              </a:ext>
            </a:extLst>
          </p:cNvPr>
          <p:cNvSpPr txBox="1"/>
          <p:nvPr/>
        </p:nvSpPr>
        <p:spPr>
          <a:xfrm>
            <a:off x="1196975" y="728535"/>
            <a:ext cx="10479600" cy="914400"/>
          </a:xfrm>
          <a:prstGeom prst="rect">
            <a:avLst/>
          </a:prstGeom>
          <a:noFill/>
        </p:spPr>
        <p:txBody>
          <a:bodyPr wrap="none" lIns="0" tIns="0" rIns="0" bIns="0" rtlCol="0" anchor="t">
            <a:noAutofit/>
          </a:bodyPr>
          <a:lstStyle/>
          <a:p>
            <a:pPr algn="l"/>
            <a:r>
              <a:rPr lang="en-US" dirty="0">
                <a:latin typeface="Roboto Light" panose="02000000000000000000" pitchFamily="2" charset="0"/>
                <a:ea typeface="Roboto Light" panose="02000000000000000000" pitchFamily="2" charset="0"/>
              </a:rPr>
              <a:t>Mainstream customers accounted for the majority of chip purchases, followed by budget customers. </a:t>
            </a:r>
          </a:p>
          <a:p>
            <a:pPr algn="l"/>
            <a:r>
              <a:rPr lang="en-US" dirty="0">
                <a:latin typeface="Roboto Light" panose="02000000000000000000" pitchFamily="2" charset="0"/>
                <a:ea typeface="Roboto Light" panose="02000000000000000000" pitchFamily="2" charset="0"/>
              </a:rPr>
              <a:t>Affluence, however, had no significant impact as expected, since the higher spending by mainstream </a:t>
            </a:r>
          </a:p>
          <a:p>
            <a:pPr algn="l"/>
            <a:r>
              <a:rPr lang="en-US" dirty="0">
                <a:latin typeface="Roboto Light" panose="02000000000000000000" pitchFamily="2" charset="0"/>
                <a:ea typeface="Roboto Light" panose="02000000000000000000" pitchFamily="2" charset="0"/>
              </a:rPr>
              <a:t>customers was due to their larger numbers compared to other buyer groups.</a:t>
            </a: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86709" y="16412"/>
            <a:ext cx="10751186" cy="496654"/>
          </a:xfrm>
        </p:spPr>
        <p:txBody>
          <a:bodyPr/>
          <a:lstStyle/>
          <a:p>
            <a:pPr algn="ctr"/>
            <a:r>
              <a:rPr lang="en-US" sz="2400" b="1" dirty="0">
                <a:cs typeface="Roboto" panose="02000000000000000000" pitchFamily="2" charset="0"/>
              </a:rPr>
              <a:t>IMPACT OF CUSTOMER LIFE STAGE AND AFFLUENCE ON SPENDING HABITS</a:t>
            </a:r>
            <a:endParaRPr lang="en-AU" sz="2400" b="1" dirty="0">
              <a:cs typeface="Roboto" panose="02000000000000000000" pitchFamily="2" charset="0"/>
            </a:endParaRPr>
          </a:p>
          <a:p>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3" name="Picture 12" descr="A graph with different colored rectangles&#10;&#10;Description automatically generated">
            <a:extLst>
              <a:ext uri="{FF2B5EF4-FFF2-40B4-BE49-F238E27FC236}">
                <a16:creationId xmlns:a16="http://schemas.microsoft.com/office/drawing/2014/main" id="{08F46614-DFDF-5E8D-0BC2-AD2B272BE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9304" y="1636102"/>
            <a:ext cx="7593392" cy="4688498"/>
          </a:xfrm>
          <a:prstGeom prst="rect">
            <a:avLst/>
          </a:prstGeom>
        </p:spPr>
      </p:pic>
      <p:sp>
        <p:nvSpPr>
          <p:cNvPr id="5" name="TextBox 4">
            <a:extLst>
              <a:ext uri="{FF2B5EF4-FFF2-40B4-BE49-F238E27FC236}">
                <a16:creationId xmlns:a16="http://schemas.microsoft.com/office/drawing/2014/main" id="{FD6CA78B-1EE2-628D-0C45-9DE5F0D041FC}"/>
              </a:ext>
            </a:extLst>
          </p:cNvPr>
          <p:cNvSpPr txBox="1"/>
          <p:nvPr/>
        </p:nvSpPr>
        <p:spPr>
          <a:xfrm>
            <a:off x="1222502" y="533400"/>
            <a:ext cx="10479600" cy="832413"/>
          </a:xfrm>
          <a:prstGeom prst="rect">
            <a:avLst/>
          </a:prstGeom>
          <a:noFill/>
        </p:spPr>
        <p:txBody>
          <a:bodyPr wrap="none" lIns="0" tIns="0" rIns="0" bIns="0" rtlCol="0" anchor="t">
            <a:noAutofit/>
          </a:bodyPr>
          <a:lstStyle/>
          <a:p>
            <a:r>
              <a:rPr lang="en-US" dirty="0"/>
              <a:t>The data shows that older singles, couples, and retirees tend to purchase more chips. However,</a:t>
            </a:r>
          </a:p>
          <a:p>
            <a:r>
              <a:rPr lang="en-US" dirty="0"/>
              <a:t> mainstream, middle-aged and young singles/couples are more likely to pay more per packet, indicating </a:t>
            </a:r>
          </a:p>
          <a:p>
            <a:r>
              <a:rPr lang="en-US" dirty="0"/>
              <a:t>impulse buying behavior.</a:t>
            </a:r>
            <a:endParaRPr lang="en-US"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856200" y="0"/>
            <a:ext cx="10479600" cy="349571"/>
          </a:xfrm>
        </p:spPr>
        <p:txBody>
          <a:bodyPr/>
          <a:lstStyle/>
          <a:p>
            <a:pPr algn="ctr"/>
            <a:r>
              <a:rPr lang="en-AU" b="1" dirty="0"/>
              <a:t>TRIAL STORE VS CONTROL STORE DURING TRIAL PERIOD</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graphicFrame>
        <p:nvGraphicFramePr>
          <p:cNvPr id="9" name="Chart 8">
            <a:extLst>
              <a:ext uri="{FF2B5EF4-FFF2-40B4-BE49-F238E27FC236}">
                <a16:creationId xmlns:a16="http://schemas.microsoft.com/office/drawing/2014/main" id="{2176E8B7-C1FB-B241-648E-BE43E948ED40}"/>
              </a:ext>
            </a:extLst>
          </p:cNvPr>
          <p:cNvGraphicFramePr/>
          <p:nvPr>
            <p:extLst>
              <p:ext uri="{D42A27DB-BD31-4B8C-83A1-F6EECF244321}">
                <p14:modId xmlns:p14="http://schemas.microsoft.com/office/powerpoint/2010/main" val="2771473029"/>
              </p:ext>
            </p:extLst>
          </p:nvPr>
        </p:nvGraphicFramePr>
        <p:xfrm>
          <a:off x="2189480" y="1539240"/>
          <a:ext cx="7813040" cy="488215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C5517586-36F3-F985-7F44-E29A6AECA739}"/>
              </a:ext>
            </a:extLst>
          </p:cNvPr>
          <p:cNvSpPr txBox="1"/>
          <p:nvPr/>
        </p:nvSpPr>
        <p:spPr>
          <a:xfrm>
            <a:off x="1341120" y="487204"/>
            <a:ext cx="9994680" cy="1052035"/>
          </a:xfrm>
          <a:prstGeom prst="rect">
            <a:avLst/>
          </a:prstGeom>
          <a:noFill/>
        </p:spPr>
        <p:txBody>
          <a:bodyPr wrap="none" lIns="0" tIns="0" rIns="0" bIns="0" rtlCol="0" anchor="t">
            <a:noAutofit/>
          </a:bodyPr>
          <a:lstStyle/>
          <a:p>
            <a:pPr algn="l"/>
            <a:r>
              <a:rPr lang="en-US" dirty="0">
                <a:latin typeface="Roboto Light" panose="02000000000000000000" pitchFamily="2" charset="0"/>
                <a:ea typeface="Roboto Light" panose="02000000000000000000" pitchFamily="2" charset="0"/>
              </a:rPr>
              <a:t>Overall, the trial stores showed a significant increase in sales compared to the control stores. </a:t>
            </a:r>
          </a:p>
          <a:p>
            <a:pPr algn="l"/>
            <a:r>
              <a:rPr lang="en-US" dirty="0">
                <a:latin typeface="Roboto Light" panose="02000000000000000000" pitchFamily="2" charset="0"/>
                <a:ea typeface="Roboto Light" panose="02000000000000000000" pitchFamily="2" charset="0"/>
              </a:rPr>
              <a:t>The trial stores experienced a steady rise in sales starting in February, followed by a slight decline in </a:t>
            </a:r>
          </a:p>
          <a:p>
            <a:pPr algn="l"/>
            <a:r>
              <a:rPr lang="en-US" dirty="0">
                <a:latin typeface="Roboto Light" panose="02000000000000000000" pitchFamily="2" charset="0"/>
                <a:ea typeface="Roboto Light" panose="02000000000000000000" pitchFamily="2" charset="0"/>
              </a:rPr>
              <a:t>April. The total number of customers during the trial period was significantly higher in the trial stores </a:t>
            </a:r>
          </a:p>
          <a:p>
            <a:pPr algn="l"/>
            <a:r>
              <a:rPr lang="en-US" dirty="0">
                <a:latin typeface="Roboto Light" panose="02000000000000000000" pitchFamily="2" charset="0"/>
                <a:ea typeface="Roboto Light" panose="02000000000000000000" pitchFamily="2" charset="0"/>
              </a:rPr>
              <a:t>than in the control stores for two out of the three months.</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7884</TotalTime>
  <Words>878</Words>
  <Application>Microsoft Office PowerPoint</Application>
  <PresentationFormat>Widescreen</PresentationFormat>
  <Paragraphs>91</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Roboto</vt:lpstr>
      <vt:lpstr>Roboto Medium</vt:lpstr>
      <vt:lpstr>Arial</vt:lpstr>
      <vt:lpstr>Calibri</vt:lpstr>
      <vt:lpstr>Roboto Light</vt:lpstr>
      <vt:lpstr>Wingdings</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Toyosi Akadiri</cp:lastModifiedBy>
  <cp:revision>477</cp:revision>
  <dcterms:created xsi:type="dcterms:W3CDTF">2018-02-07T23:23:24Z</dcterms:created>
  <dcterms:modified xsi:type="dcterms:W3CDTF">2024-09-06T01:26:23Z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