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PT Sans Narrow"/>
      <p:regular r:id="rId19"/>
      <p:bold r:id="rId20"/>
    </p:embeddedFont>
    <p:embeddedFont>
      <p:font typeface="Open Sans Light"/>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22" Type="http://schemas.openxmlformats.org/officeDocument/2006/relationships/font" Target="fonts/OpenSansLight-bold.fntdata"/><Relationship Id="rId21" Type="http://schemas.openxmlformats.org/officeDocument/2006/relationships/font" Target="fonts/OpenSansLight-regular.fntdata"/><Relationship Id="rId24" Type="http://schemas.openxmlformats.org/officeDocument/2006/relationships/font" Target="fonts/OpenSansLight-boldItalic.fntdata"/><Relationship Id="rId23" Type="http://schemas.openxmlformats.org/officeDocument/2006/relationships/font" Target="fonts/OpenSans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19" Type="http://schemas.openxmlformats.org/officeDocument/2006/relationships/font" Target="fonts/PTSansNarrow-regular.fntdata"/><Relationship Id="rId18" Type="http://schemas.openxmlformats.org/officeDocument/2006/relationships/font" Target="fonts/AmaticSC-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c2f23f52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c2f23f52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c2f23f52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c2f23f52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c2f23f52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c2f23f52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5081c6116570b6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5081c6116570b6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c2f23f52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c2f23f52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c2f23f52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c2f23f52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c2f23f52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c2f23f52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c2f23f52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c2f23f52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c2f23f52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2f23f52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c2f23f52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2f23f52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2.jpg"/><Relationship Id="rId6"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2.jpg"/><Relationship Id="rId5" Type="http://schemas.openxmlformats.org/officeDocument/2006/relationships/image" Target="../media/image16.jpg"/><Relationship Id="rId6"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4.jpg"/><Relationship Id="rId5" Type="http://schemas.openxmlformats.org/officeDocument/2006/relationships/image" Target="../media/image15.jpg"/><Relationship Id="rId6"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Employee Attrition Problem</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are employees leaving?</a:t>
            </a:r>
            <a:endParaRPr/>
          </a:p>
        </p:txBody>
      </p:sp>
      <p:sp>
        <p:nvSpPr>
          <p:cNvPr id="68" name="Google Shape;68;p13"/>
          <p:cNvSpPr txBox="1"/>
          <p:nvPr/>
        </p:nvSpPr>
        <p:spPr>
          <a:xfrm>
            <a:off x="5178650" y="4323325"/>
            <a:ext cx="39132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500">
                <a:latin typeface="Amatic SC"/>
                <a:ea typeface="Amatic SC"/>
                <a:cs typeface="Amatic SC"/>
                <a:sym typeface="Amatic SC"/>
              </a:rPr>
              <a:t>Presentation by: Adetola Oluwatoyosi</a:t>
            </a:r>
            <a:endParaRPr b="1" sz="2500">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Conclusion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1767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 / Future Prediction</a:t>
            </a:r>
            <a:endParaRPr/>
          </a:p>
        </p:txBody>
      </p:sp>
      <p:sp>
        <p:nvSpPr>
          <p:cNvPr id="164" name="Google Shape;164;p23"/>
          <p:cNvSpPr txBox="1"/>
          <p:nvPr>
            <p:ph idx="1" type="body"/>
          </p:nvPr>
        </p:nvSpPr>
        <p:spPr>
          <a:xfrm>
            <a:off x="311700" y="977500"/>
            <a:ext cx="8520600" cy="3548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From the findings of this study,</a:t>
            </a:r>
            <a:endParaRPr/>
          </a:p>
          <a:p>
            <a:pPr indent="-342900" lvl="0" marL="457200" rtl="0" algn="l">
              <a:spcBef>
                <a:spcPts val="1600"/>
              </a:spcBef>
              <a:spcAft>
                <a:spcPts val="0"/>
              </a:spcAft>
              <a:buSzPts val="1800"/>
              <a:buChar char="●"/>
            </a:pPr>
            <a:r>
              <a:rPr lang="en-GB"/>
              <a:t>Employees who have not been promoted in the last 5 years are most likely to leave.</a:t>
            </a:r>
            <a:endParaRPr/>
          </a:p>
          <a:p>
            <a:pPr indent="-342900" lvl="0" marL="457200" rtl="0" algn="l">
              <a:spcBef>
                <a:spcPts val="0"/>
              </a:spcBef>
              <a:spcAft>
                <a:spcPts val="0"/>
              </a:spcAft>
              <a:buSzPts val="1800"/>
              <a:buChar char="●"/>
            </a:pPr>
            <a:r>
              <a:rPr lang="en-GB"/>
              <a:t>More employees within the low salary category are going to leave.</a:t>
            </a:r>
            <a:endParaRPr/>
          </a:p>
          <a:p>
            <a:pPr indent="-342900" lvl="0" marL="457200" rtl="0" algn="l">
              <a:spcBef>
                <a:spcPts val="0"/>
              </a:spcBef>
              <a:spcAft>
                <a:spcPts val="0"/>
              </a:spcAft>
              <a:buSzPts val="1800"/>
              <a:buChar char="●"/>
            </a:pPr>
            <a:r>
              <a:rPr lang="en-GB"/>
              <a:t>Employees that have spent between 3 to 5 years without promotion are going to leave. </a:t>
            </a:r>
            <a:endParaRPr/>
          </a:p>
          <a:p>
            <a:pPr indent="-342900" lvl="0" marL="457200" rtl="0" algn="l">
              <a:spcBef>
                <a:spcPts val="0"/>
              </a:spcBef>
              <a:spcAft>
                <a:spcPts val="0"/>
              </a:spcAft>
              <a:buSzPts val="1800"/>
              <a:buChar char="●"/>
            </a:pPr>
            <a:r>
              <a:rPr lang="en-GB"/>
              <a:t>Employees that have spent over 250 hours (overworked) at the company are going to leave also.</a:t>
            </a:r>
            <a:endParaRPr/>
          </a:p>
          <a:p>
            <a:pPr indent="-342900" lvl="0" marL="457200" rtl="0" algn="l">
              <a:spcBef>
                <a:spcPts val="0"/>
              </a:spcBef>
              <a:spcAft>
                <a:spcPts val="0"/>
              </a:spcAft>
              <a:buSzPts val="1800"/>
              <a:buChar char="●"/>
            </a:pPr>
            <a:r>
              <a:rPr lang="en-GB"/>
              <a:t>More employees who have over 5 projects are going to leave because of their low satisfaction levels.</a:t>
            </a:r>
            <a:endParaRPr/>
          </a:p>
          <a:p>
            <a:pPr indent="-342900" lvl="0" marL="457200" rtl="0" algn="l">
              <a:spcBef>
                <a:spcPts val="0"/>
              </a:spcBef>
              <a:spcAft>
                <a:spcPts val="0"/>
              </a:spcAft>
              <a:buSzPts val="1800"/>
              <a:buChar char="●"/>
            </a:pPr>
            <a:r>
              <a:rPr lang="en-GB"/>
              <a:t>More employees in the sales, technical and support departments are going to leave.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 </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company has total of 14,999 employees, out of which 3571 have left.</a:t>
            </a:r>
            <a:endParaRPr/>
          </a:p>
          <a:p>
            <a:pPr indent="0" lvl="0" marL="0" rtl="0" algn="l">
              <a:spcBef>
                <a:spcPts val="1600"/>
              </a:spcBef>
              <a:spcAft>
                <a:spcPts val="0"/>
              </a:spcAft>
              <a:buNone/>
            </a:pPr>
            <a:r>
              <a:rPr lang="en-GB"/>
              <a:t>Each employee has the following attributes:</a:t>
            </a:r>
            <a:endParaRPr/>
          </a:p>
          <a:p>
            <a:pPr indent="-317500" lvl="0" marL="457200" rtl="0" algn="l">
              <a:lnSpc>
                <a:spcPct val="100000"/>
              </a:lnSpc>
              <a:spcBef>
                <a:spcPts val="1600"/>
              </a:spcBef>
              <a:spcAft>
                <a:spcPts val="0"/>
              </a:spcAft>
              <a:buClr>
                <a:srgbClr val="000000"/>
              </a:buClr>
              <a:buSzPts val="1400"/>
              <a:buFont typeface="Open Sans Light"/>
              <a:buChar char="-"/>
            </a:pPr>
            <a:r>
              <a:rPr lang="en-GB" sz="1400">
                <a:solidFill>
                  <a:srgbClr val="000000"/>
                </a:solidFill>
                <a:latin typeface="Open Sans Light"/>
                <a:ea typeface="Open Sans Light"/>
                <a:cs typeface="Open Sans Light"/>
                <a:sym typeface="Open Sans Light"/>
              </a:rPr>
              <a:t>Satisfaction level</a:t>
            </a:r>
            <a:endParaRPr sz="1400">
              <a:solidFill>
                <a:srgbClr val="000000"/>
              </a:solidFill>
              <a:latin typeface="Open Sans Light"/>
              <a:ea typeface="Open Sans Light"/>
              <a:cs typeface="Open Sans Light"/>
              <a:sym typeface="Open Sans Light"/>
            </a:endParaRPr>
          </a:p>
          <a:p>
            <a:pPr indent="0" lvl="0" marL="0" rtl="0" algn="l">
              <a:spcBef>
                <a:spcPts val="0"/>
              </a:spcBef>
              <a:spcAft>
                <a:spcPts val="1600"/>
              </a:spcAft>
              <a:buNone/>
            </a:pPr>
            <a:r>
              <a:t/>
            </a:r>
            <a:endParaRPr/>
          </a:p>
        </p:txBody>
      </p:sp>
      <p:sp>
        <p:nvSpPr>
          <p:cNvPr id="75" name="Google Shape;75;p14"/>
          <p:cNvSpPr txBox="1"/>
          <p:nvPr/>
        </p:nvSpPr>
        <p:spPr>
          <a:xfrm>
            <a:off x="3011125" y="2237825"/>
            <a:ext cx="2542500" cy="41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Light"/>
              <a:buChar char="-"/>
            </a:pPr>
            <a:r>
              <a:rPr lang="en-GB">
                <a:latin typeface="Open Sans Light"/>
                <a:ea typeface="Open Sans Light"/>
                <a:cs typeface="Open Sans Light"/>
                <a:sym typeface="Open Sans Light"/>
              </a:rPr>
              <a:t>Average monthly hours</a:t>
            </a:r>
            <a:endParaRPr>
              <a:latin typeface="Open Sans Light"/>
              <a:ea typeface="Open Sans Light"/>
              <a:cs typeface="Open Sans Light"/>
              <a:sym typeface="Open Sans Light"/>
            </a:endParaRPr>
          </a:p>
        </p:txBody>
      </p:sp>
      <p:sp>
        <p:nvSpPr>
          <p:cNvPr id="76" name="Google Shape;76;p14"/>
          <p:cNvSpPr txBox="1"/>
          <p:nvPr/>
        </p:nvSpPr>
        <p:spPr>
          <a:xfrm>
            <a:off x="311700" y="2712625"/>
            <a:ext cx="2050500" cy="41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Light"/>
              <a:buChar char="-"/>
            </a:pPr>
            <a:r>
              <a:rPr lang="en-GB">
                <a:latin typeface="Open Sans Light"/>
                <a:ea typeface="Open Sans Light"/>
                <a:cs typeface="Open Sans Light"/>
                <a:sym typeface="Open Sans Light"/>
              </a:rPr>
              <a:t>Last Evaluation</a:t>
            </a:r>
            <a:endParaRPr>
              <a:latin typeface="Open Sans Light"/>
              <a:ea typeface="Open Sans Light"/>
              <a:cs typeface="Open Sans Light"/>
              <a:sym typeface="Open Sans Light"/>
            </a:endParaRPr>
          </a:p>
        </p:txBody>
      </p:sp>
      <p:sp>
        <p:nvSpPr>
          <p:cNvPr id="77" name="Google Shape;77;p14"/>
          <p:cNvSpPr txBox="1"/>
          <p:nvPr/>
        </p:nvSpPr>
        <p:spPr>
          <a:xfrm>
            <a:off x="311700" y="3122725"/>
            <a:ext cx="2366700" cy="41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Light"/>
              <a:buChar char="-"/>
            </a:pPr>
            <a:r>
              <a:rPr lang="en-GB">
                <a:latin typeface="Open Sans Light"/>
                <a:ea typeface="Open Sans Light"/>
                <a:cs typeface="Open Sans Light"/>
                <a:sym typeface="Open Sans Light"/>
              </a:rPr>
              <a:t>Number of Projects</a:t>
            </a:r>
            <a:endParaRPr>
              <a:latin typeface="Open Sans Light"/>
              <a:ea typeface="Open Sans Light"/>
              <a:cs typeface="Open Sans Light"/>
              <a:sym typeface="Open Sans Light"/>
            </a:endParaRPr>
          </a:p>
        </p:txBody>
      </p:sp>
      <p:sp>
        <p:nvSpPr>
          <p:cNvPr id="78" name="Google Shape;78;p14"/>
          <p:cNvSpPr txBox="1"/>
          <p:nvPr/>
        </p:nvSpPr>
        <p:spPr>
          <a:xfrm>
            <a:off x="3011125" y="2712625"/>
            <a:ext cx="2952600" cy="41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Light"/>
              <a:buChar char="-"/>
            </a:pPr>
            <a:r>
              <a:rPr lang="en-GB">
                <a:latin typeface="Open Sans Light"/>
                <a:ea typeface="Open Sans Light"/>
                <a:cs typeface="Open Sans Light"/>
                <a:sym typeface="Open Sans Light"/>
              </a:rPr>
              <a:t>TIme spent at the company</a:t>
            </a:r>
            <a:endParaRPr>
              <a:latin typeface="Open Sans Light"/>
              <a:ea typeface="Open Sans Light"/>
              <a:cs typeface="Open Sans Light"/>
              <a:sym typeface="Open Sans Light"/>
            </a:endParaRPr>
          </a:p>
        </p:txBody>
      </p:sp>
      <p:sp>
        <p:nvSpPr>
          <p:cNvPr id="79" name="Google Shape;79;p14"/>
          <p:cNvSpPr txBox="1"/>
          <p:nvPr/>
        </p:nvSpPr>
        <p:spPr>
          <a:xfrm>
            <a:off x="3011125" y="3122725"/>
            <a:ext cx="3046200" cy="41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Light"/>
              <a:buChar char="-"/>
            </a:pPr>
            <a:r>
              <a:rPr lang="en-GB">
                <a:latin typeface="Open Sans Light"/>
                <a:ea typeface="Open Sans Light"/>
                <a:cs typeface="Open Sans Light"/>
                <a:sym typeface="Open Sans Light"/>
              </a:rPr>
              <a:t>Whether they have had a work accident</a:t>
            </a:r>
            <a:endParaRPr>
              <a:latin typeface="Open Sans Light"/>
              <a:ea typeface="Open Sans Light"/>
              <a:cs typeface="Open Sans Light"/>
              <a:sym typeface="Open Sans Light"/>
            </a:endParaRPr>
          </a:p>
        </p:txBody>
      </p:sp>
      <p:sp>
        <p:nvSpPr>
          <p:cNvPr id="80" name="Google Shape;80;p14"/>
          <p:cNvSpPr txBox="1"/>
          <p:nvPr/>
        </p:nvSpPr>
        <p:spPr>
          <a:xfrm>
            <a:off x="5879700" y="2237825"/>
            <a:ext cx="2952600" cy="41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Light"/>
              <a:buChar char="-"/>
            </a:pPr>
            <a:r>
              <a:rPr lang="en-GB">
                <a:latin typeface="Open Sans Light"/>
                <a:ea typeface="Open Sans Light"/>
                <a:cs typeface="Open Sans Light"/>
                <a:sym typeface="Open Sans Light"/>
              </a:rPr>
              <a:t>Whether they have had a promotion in the last 5 years</a:t>
            </a:r>
            <a:endParaRPr>
              <a:latin typeface="Open Sans Light"/>
              <a:ea typeface="Open Sans Light"/>
              <a:cs typeface="Open Sans Light"/>
              <a:sym typeface="Open Sans Light"/>
            </a:endParaRPr>
          </a:p>
        </p:txBody>
      </p:sp>
      <p:sp>
        <p:nvSpPr>
          <p:cNvPr id="81" name="Google Shape;81;p14"/>
          <p:cNvSpPr txBox="1"/>
          <p:nvPr/>
        </p:nvSpPr>
        <p:spPr>
          <a:xfrm>
            <a:off x="311700" y="3515525"/>
            <a:ext cx="2952600" cy="41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Light"/>
              <a:buChar char="-"/>
            </a:pPr>
            <a:r>
              <a:rPr lang="en-GB">
                <a:latin typeface="Open Sans Light"/>
                <a:ea typeface="Open Sans Light"/>
                <a:cs typeface="Open Sans Light"/>
                <a:sym typeface="Open Sans Light"/>
              </a:rPr>
              <a:t>Departments</a:t>
            </a:r>
            <a:endParaRPr>
              <a:latin typeface="Open Sans Light"/>
              <a:ea typeface="Open Sans Light"/>
              <a:cs typeface="Open Sans Light"/>
              <a:sym typeface="Open Sans Light"/>
            </a:endParaRPr>
          </a:p>
        </p:txBody>
      </p:sp>
      <p:sp>
        <p:nvSpPr>
          <p:cNvPr id="82" name="Google Shape;82;p14"/>
          <p:cNvSpPr txBox="1"/>
          <p:nvPr/>
        </p:nvSpPr>
        <p:spPr>
          <a:xfrm>
            <a:off x="5879700" y="2824275"/>
            <a:ext cx="2952600" cy="41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Light"/>
              <a:buChar char="-"/>
            </a:pPr>
            <a:r>
              <a:rPr lang="en-GB">
                <a:latin typeface="Open Sans Light"/>
                <a:ea typeface="Open Sans Light"/>
                <a:cs typeface="Open Sans Light"/>
                <a:sym typeface="Open Sans Light"/>
              </a:rPr>
              <a:t>Salary categories</a:t>
            </a:r>
            <a:endParaRPr>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200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a:t>
            </a:r>
            <a:endParaRPr/>
          </a:p>
        </p:txBody>
      </p:sp>
      <p:sp>
        <p:nvSpPr>
          <p:cNvPr id="88" name="Google Shape;88;p15"/>
          <p:cNvSpPr txBox="1"/>
          <p:nvPr>
            <p:ph idx="1" type="body"/>
          </p:nvPr>
        </p:nvSpPr>
        <p:spPr>
          <a:xfrm>
            <a:off x="311700" y="920400"/>
            <a:ext cx="8520600" cy="3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The following steps were adopted in solving the given problem:</a:t>
            </a:r>
            <a:endParaRPr sz="1700"/>
          </a:p>
          <a:p>
            <a:pPr indent="-336550" lvl="0" marL="457200" rtl="0" algn="l">
              <a:spcBef>
                <a:spcPts val="1600"/>
              </a:spcBef>
              <a:spcAft>
                <a:spcPts val="0"/>
              </a:spcAft>
              <a:buSzPts val="1700"/>
              <a:buAutoNum type="arabicPeriod"/>
            </a:pPr>
            <a:r>
              <a:rPr lang="en-GB" sz="1700"/>
              <a:t>I carefully studied the two datasets given </a:t>
            </a:r>
            <a:endParaRPr sz="1700"/>
          </a:p>
          <a:p>
            <a:pPr indent="-336550" lvl="0" marL="457200" rtl="0" algn="l">
              <a:spcBef>
                <a:spcPts val="0"/>
              </a:spcBef>
              <a:spcAft>
                <a:spcPts val="0"/>
              </a:spcAft>
              <a:buSzPts val="1700"/>
              <a:buAutoNum type="arabicPeriod"/>
            </a:pPr>
            <a:r>
              <a:rPr lang="en-GB" sz="1700"/>
              <a:t>I merged the ‘existing employee’ dataset with the ‘ex-employee’ dataset in order to obtain a more ‘comprehensive dataset’.</a:t>
            </a:r>
            <a:endParaRPr sz="1700"/>
          </a:p>
          <a:p>
            <a:pPr indent="-336550" lvl="0" marL="457200" rtl="0" algn="l">
              <a:spcBef>
                <a:spcPts val="0"/>
              </a:spcBef>
              <a:spcAft>
                <a:spcPts val="0"/>
              </a:spcAft>
              <a:buSzPts val="1700"/>
              <a:buAutoNum type="arabicPeriod"/>
            </a:pPr>
            <a:r>
              <a:rPr lang="en-GB" sz="1700"/>
              <a:t>I created a new column (left_company) in the ‘comprehensive dataset’ with value ‘1’ representing the employees that have left the company, and value ‘0’ for the employees still existing in the company.</a:t>
            </a:r>
            <a:endParaRPr sz="1700"/>
          </a:p>
          <a:p>
            <a:pPr indent="-336550" lvl="0" marL="457200" rtl="0" algn="l">
              <a:spcBef>
                <a:spcPts val="0"/>
              </a:spcBef>
              <a:spcAft>
                <a:spcPts val="0"/>
              </a:spcAft>
              <a:buSzPts val="1700"/>
              <a:buAutoNum type="arabicPeriod"/>
            </a:pPr>
            <a:r>
              <a:rPr lang="en-GB" sz="1700"/>
              <a:t>I processed and analysed the ‘comprehensive dataset’ using descriptive statistics</a:t>
            </a:r>
            <a:endParaRPr sz="1700"/>
          </a:p>
          <a:p>
            <a:pPr indent="-336550" lvl="0" marL="457200" rtl="0" algn="l">
              <a:spcBef>
                <a:spcPts val="0"/>
              </a:spcBef>
              <a:spcAft>
                <a:spcPts val="0"/>
              </a:spcAft>
              <a:buSzPts val="1700"/>
              <a:buAutoNum type="arabicPeriod"/>
            </a:pPr>
            <a:r>
              <a:rPr lang="en-GB" sz="1700"/>
              <a:t> I visualized the results of data analysis using tableau</a:t>
            </a:r>
            <a:endParaRPr sz="1700"/>
          </a:p>
          <a:p>
            <a:pPr indent="-336550" lvl="0" marL="457200" rtl="0" algn="l">
              <a:spcBef>
                <a:spcPts val="0"/>
              </a:spcBef>
              <a:spcAft>
                <a:spcPts val="0"/>
              </a:spcAft>
              <a:buSzPts val="1700"/>
              <a:buAutoNum type="arabicPeriod"/>
            </a:pPr>
            <a:r>
              <a:rPr lang="en-GB" sz="1700"/>
              <a:t>I presented my results, concluded and made predictions using google slides.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Observation</a:t>
            </a:r>
            <a:endParaRPr/>
          </a:p>
        </p:txBody>
      </p:sp>
      <p:sp>
        <p:nvSpPr>
          <p:cNvPr id="94" name="Google Shape;94;p16"/>
          <p:cNvSpPr txBox="1"/>
          <p:nvPr>
            <p:ph idx="1" type="body"/>
          </p:nvPr>
        </p:nvSpPr>
        <p:spPr>
          <a:xfrm>
            <a:off x="273600" y="2463275"/>
            <a:ext cx="8596800" cy="22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434343"/>
                </a:solidFill>
              </a:rPr>
              <a:t>Based on the average values for 'satisfaction_level', 'average_monthly_hours', 'number_project', 'time_spend_company' and 'promotion_last_5years'; it can be observed that employees left the company because they were not satisfied (0.440098) and worked the longest (207 hours) because of the number of projects (3.8)  they had to do.</a:t>
            </a:r>
            <a:endParaRPr sz="1600">
              <a:solidFill>
                <a:srgbClr val="434343"/>
              </a:solidFill>
            </a:endParaRPr>
          </a:p>
          <a:p>
            <a:pPr indent="0" lvl="0" marL="0" rtl="0" algn="l">
              <a:spcBef>
                <a:spcPts val="1600"/>
              </a:spcBef>
              <a:spcAft>
                <a:spcPts val="0"/>
              </a:spcAft>
              <a:buNone/>
            </a:pPr>
            <a:r>
              <a:rPr lang="en-GB" sz="1600">
                <a:solidFill>
                  <a:srgbClr val="434343"/>
                </a:solidFill>
              </a:rPr>
              <a:t>The employees that left also spent more time (3.8) at the company without being promoted for 5 years </a:t>
            </a:r>
            <a:r>
              <a:rPr lang="en-GB" sz="1600">
                <a:solidFill>
                  <a:srgbClr val="434343"/>
                </a:solidFill>
              </a:rPr>
              <a:t>(0.005321).</a:t>
            </a:r>
            <a:endParaRPr sz="1600">
              <a:solidFill>
                <a:srgbClr val="434343"/>
              </a:solidFill>
            </a:endParaRPr>
          </a:p>
          <a:p>
            <a:pPr indent="0" lvl="0" marL="0" rtl="0" algn="l">
              <a:spcBef>
                <a:spcPts val="1600"/>
              </a:spcBef>
              <a:spcAft>
                <a:spcPts val="1600"/>
              </a:spcAft>
              <a:buNone/>
            </a:pPr>
            <a:r>
              <a:rPr lang="en-GB" sz="1600">
                <a:solidFill>
                  <a:srgbClr val="434343"/>
                </a:solidFill>
              </a:rPr>
              <a:t>                    </a:t>
            </a:r>
            <a:r>
              <a:rPr lang="en-GB" sz="1600">
                <a:solidFill>
                  <a:srgbClr val="434343"/>
                </a:solidFill>
              </a:rPr>
              <a:t>  </a:t>
            </a:r>
            <a:endParaRPr sz="1600">
              <a:solidFill>
                <a:srgbClr val="434343"/>
              </a:solidFill>
            </a:endParaRPr>
          </a:p>
        </p:txBody>
      </p:sp>
      <p:pic>
        <p:nvPicPr>
          <p:cNvPr id="95" name="Google Shape;95;p16"/>
          <p:cNvPicPr preferRelativeResize="0"/>
          <p:nvPr/>
        </p:nvPicPr>
        <p:blipFill rotWithShape="1">
          <a:blip r:embed="rId3">
            <a:alphaModFix/>
          </a:blip>
          <a:srcRect b="21026" l="11226" r="6285" t="56402"/>
          <a:stretch/>
        </p:blipFill>
        <p:spPr>
          <a:xfrm>
            <a:off x="388050" y="1152425"/>
            <a:ext cx="8520599" cy="1310853"/>
          </a:xfrm>
          <a:prstGeom prst="rect">
            <a:avLst/>
          </a:prstGeom>
          <a:noFill/>
          <a:ln>
            <a:noFill/>
          </a:ln>
        </p:spPr>
      </p:pic>
      <p:sp>
        <p:nvSpPr>
          <p:cNvPr id="96" name="Google Shape;96;p16"/>
          <p:cNvSpPr txBox="1"/>
          <p:nvPr/>
        </p:nvSpPr>
        <p:spPr>
          <a:xfrm>
            <a:off x="5507400" y="105550"/>
            <a:ext cx="3324900" cy="9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Amatic SC"/>
                <a:ea typeface="Amatic SC"/>
                <a:cs typeface="Amatic SC"/>
                <a:sym typeface="Amatic SC"/>
              </a:rPr>
              <a:t>NOTE:</a:t>
            </a:r>
            <a:endParaRPr b="1" sz="2000">
              <a:latin typeface="Amatic SC"/>
              <a:ea typeface="Amatic SC"/>
              <a:cs typeface="Amatic SC"/>
              <a:sym typeface="Amatic SC"/>
            </a:endParaRPr>
          </a:p>
          <a:p>
            <a:pPr indent="0" lvl="0" marL="0" rtl="0" algn="l">
              <a:spcBef>
                <a:spcPts val="0"/>
              </a:spcBef>
              <a:spcAft>
                <a:spcPts val="0"/>
              </a:spcAft>
              <a:buNone/>
            </a:pPr>
            <a:r>
              <a:rPr b="1" lang="en-GB" sz="2000">
                <a:latin typeface="Amatic SC"/>
                <a:ea typeface="Amatic SC"/>
                <a:cs typeface="Amatic SC"/>
                <a:sym typeface="Amatic SC"/>
              </a:rPr>
              <a:t>1 - FOR EMPLOYEES WHO HAVE LEFT</a:t>
            </a:r>
            <a:endParaRPr b="1" sz="2000">
              <a:latin typeface="Amatic SC"/>
              <a:ea typeface="Amatic SC"/>
              <a:cs typeface="Amatic SC"/>
              <a:sym typeface="Amatic SC"/>
            </a:endParaRPr>
          </a:p>
          <a:p>
            <a:pPr indent="0" lvl="0" marL="0" rtl="0" algn="l">
              <a:spcBef>
                <a:spcPts val="0"/>
              </a:spcBef>
              <a:spcAft>
                <a:spcPts val="0"/>
              </a:spcAft>
              <a:buNone/>
            </a:pPr>
            <a:r>
              <a:rPr b="1" lang="en-GB" sz="2000">
                <a:latin typeface="Amatic SC"/>
                <a:ea typeface="Amatic SC"/>
                <a:cs typeface="Amatic SC"/>
                <a:sym typeface="Amatic SC"/>
              </a:rPr>
              <a:t>0 - FOR EMPLOYEES STILL AT THE COMPANY</a:t>
            </a:r>
            <a:endParaRPr b="1" sz="2000">
              <a:latin typeface="Amatic SC"/>
              <a:ea typeface="Amatic SC"/>
              <a:cs typeface="Amatic SC"/>
              <a:sym typeface="Amatic S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32300" y="133832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Exploratory Analysis using Tableau</a:t>
            </a:r>
            <a:endParaRPr/>
          </a:p>
        </p:txBody>
      </p:sp>
      <p:sp>
        <p:nvSpPr>
          <p:cNvPr id="102" name="Google Shape;102;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Data visualization is necessary for better understanding of the dataset.</a:t>
            </a:r>
            <a:endParaRPr/>
          </a:p>
          <a:p>
            <a:pPr indent="0" lvl="0" marL="0" rtl="0" algn="l">
              <a:spcBef>
                <a:spcPts val="1600"/>
              </a:spcBef>
              <a:spcAft>
                <a:spcPts val="1600"/>
              </a:spcAft>
              <a:buNone/>
            </a:pPr>
            <a:r>
              <a:t/>
            </a:r>
            <a:endParaRPr/>
          </a:p>
        </p:txBody>
      </p:sp>
      <p:sp>
        <p:nvSpPr>
          <p:cNvPr id="103" name="Google Shape;103;p17"/>
          <p:cNvSpPr txBox="1"/>
          <p:nvPr/>
        </p:nvSpPr>
        <p:spPr>
          <a:xfrm>
            <a:off x="696850" y="3207800"/>
            <a:ext cx="33405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Amatic SC"/>
                <a:ea typeface="Amatic SC"/>
                <a:cs typeface="Amatic SC"/>
                <a:sym typeface="Amatic SC"/>
              </a:rPr>
              <a:t>Reading deep into the employee dataset.</a:t>
            </a:r>
            <a:endParaRPr b="1" sz="2400">
              <a:latin typeface="Amatic SC"/>
              <a:ea typeface="Amatic SC"/>
              <a:cs typeface="Amatic SC"/>
              <a:sym typeface="Amatic S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34275" y="55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Exploratory Analysis (Using Tableau)</a:t>
            </a:r>
            <a:endParaRPr/>
          </a:p>
        </p:txBody>
      </p:sp>
      <p:cxnSp>
        <p:nvCxnSpPr>
          <p:cNvPr id="109" name="Google Shape;109;p18"/>
          <p:cNvCxnSpPr/>
          <p:nvPr/>
        </p:nvCxnSpPr>
        <p:spPr>
          <a:xfrm>
            <a:off x="4572000" y="862325"/>
            <a:ext cx="24900" cy="40692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8"/>
          <p:cNvSpPr txBox="1"/>
          <p:nvPr/>
        </p:nvSpPr>
        <p:spPr>
          <a:xfrm>
            <a:off x="278925" y="1082250"/>
            <a:ext cx="3871500" cy="3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11" name="Google Shape;111;p18"/>
          <p:cNvSpPr txBox="1"/>
          <p:nvPr/>
        </p:nvSpPr>
        <p:spPr>
          <a:xfrm>
            <a:off x="4831100" y="993000"/>
            <a:ext cx="4150500" cy="3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12" name="Google Shape;112;p18"/>
          <p:cNvPicPr preferRelativeResize="0"/>
          <p:nvPr/>
        </p:nvPicPr>
        <p:blipFill rotWithShape="1">
          <a:blip r:embed="rId3">
            <a:alphaModFix/>
          </a:blip>
          <a:srcRect b="7356" l="27209" r="32281" t="25583"/>
          <a:stretch/>
        </p:blipFill>
        <p:spPr>
          <a:xfrm>
            <a:off x="278925" y="847950"/>
            <a:ext cx="3447958" cy="3209100"/>
          </a:xfrm>
          <a:prstGeom prst="rect">
            <a:avLst/>
          </a:prstGeom>
          <a:noFill/>
          <a:ln>
            <a:noFill/>
          </a:ln>
        </p:spPr>
      </p:pic>
      <p:sp>
        <p:nvSpPr>
          <p:cNvPr id="113" name="Google Shape;113;p18"/>
          <p:cNvSpPr txBox="1"/>
          <p:nvPr/>
        </p:nvSpPr>
        <p:spPr>
          <a:xfrm>
            <a:off x="88500" y="4057050"/>
            <a:ext cx="4474800" cy="9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274E13"/>
                </a:solidFill>
                <a:latin typeface="Open Sans"/>
                <a:ea typeface="Open Sans"/>
                <a:cs typeface="Open Sans"/>
                <a:sym typeface="Open Sans"/>
              </a:rPr>
              <a:t>Fig 1:  Relationship between the existing and the ex-employees.</a:t>
            </a:r>
            <a:endParaRPr b="1" sz="1100">
              <a:solidFill>
                <a:srgbClr val="274E13"/>
              </a:solidFill>
              <a:latin typeface="Open Sans"/>
              <a:ea typeface="Open Sans"/>
              <a:cs typeface="Open Sans"/>
              <a:sym typeface="Open Sans"/>
            </a:endParaRPr>
          </a:p>
          <a:p>
            <a:pPr indent="0" lvl="0" marL="0" rtl="0" algn="l">
              <a:spcBef>
                <a:spcPts val="0"/>
              </a:spcBef>
              <a:spcAft>
                <a:spcPts val="0"/>
              </a:spcAft>
              <a:buNone/>
            </a:pPr>
            <a:r>
              <a:rPr lang="en-GB" sz="1100">
                <a:solidFill>
                  <a:srgbClr val="274E13"/>
                </a:solidFill>
                <a:latin typeface="Open Sans"/>
                <a:ea typeface="Open Sans"/>
                <a:cs typeface="Open Sans"/>
                <a:sym typeface="Open Sans"/>
              </a:rPr>
              <a:t>23.8% employees have left the company, while 76.2% employees are still remaining. This implies that the company has a low turnover of employees.</a:t>
            </a:r>
            <a:endParaRPr sz="1100">
              <a:solidFill>
                <a:srgbClr val="274E13"/>
              </a:solidFill>
              <a:latin typeface="Open Sans"/>
              <a:ea typeface="Open Sans"/>
              <a:cs typeface="Open Sans"/>
              <a:sym typeface="Open Sans"/>
            </a:endParaRPr>
          </a:p>
        </p:txBody>
      </p:sp>
      <p:pic>
        <p:nvPicPr>
          <p:cNvPr id="114" name="Google Shape;114;p18"/>
          <p:cNvPicPr preferRelativeResize="0"/>
          <p:nvPr/>
        </p:nvPicPr>
        <p:blipFill rotWithShape="1">
          <a:blip r:embed="rId4">
            <a:alphaModFix/>
          </a:blip>
          <a:srcRect b="66386" l="84924" r="0" t="19853"/>
          <a:stretch/>
        </p:blipFill>
        <p:spPr>
          <a:xfrm>
            <a:off x="3068250" y="993000"/>
            <a:ext cx="1378550" cy="707399"/>
          </a:xfrm>
          <a:prstGeom prst="rect">
            <a:avLst/>
          </a:prstGeom>
          <a:noFill/>
          <a:ln>
            <a:noFill/>
          </a:ln>
        </p:spPr>
      </p:pic>
      <p:pic>
        <p:nvPicPr>
          <p:cNvPr id="115" name="Google Shape;115;p18"/>
          <p:cNvPicPr preferRelativeResize="0"/>
          <p:nvPr/>
        </p:nvPicPr>
        <p:blipFill rotWithShape="1">
          <a:blip r:embed="rId5">
            <a:alphaModFix/>
          </a:blip>
          <a:srcRect b="7819" l="27699" r="21052" t="26855"/>
          <a:stretch/>
        </p:blipFill>
        <p:spPr>
          <a:xfrm>
            <a:off x="4661250" y="862325"/>
            <a:ext cx="3940005" cy="2820150"/>
          </a:xfrm>
          <a:prstGeom prst="rect">
            <a:avLst/>
          </a:prstGeom>
          <a:noFill/>
          <a:ln>
            <a:noFill/>
          </a:ln>
        </p:spPr>
      </p:pic>
      <p:pic>
        <p:nvPicPr>
          <p:cNvPr id="116" name="Google Shape;116;p18"/>
          <p:cNvPicPr preferRelativeResize="0"/>
          <p:nvPr/>
        </p:nvPicPr>
        <p:blipFill rotWithShape="1">
          <a:blip r:embed="rId6">
            <a:alphaModFix/>
          </a:blip>
          <a:srcRect b="66971" l="87218" r="0" t="17576"/>
          <a:stretch/>
        </p:blipFill>
        <p:spPr>
          <a:xfrm>
            <a:off x="7877150" y="862325"/>
            <a:ext cx="1168801" cy="793375"/>
          </a:xfrm>
          <a:prstGeom prst="rect">
            <a:avLst/>
          </a:prstGeom>
          <a:noFill/>
          <a:ln>
            <a:noFill/>
          </a:ln>
        </p:spPr>
      </p:pic>
      <p:sp>
        <p:nvSpPr>
          <p:cNvPr id="117" name="Google Shape;117;p18"/>
          <p:cNvSpPr txBox="1"/>
          <p:nvPr/>
        </p:nvSpPr>
        <p:spPr>
          <a:xfrm>
            <a:off x="4605600" y="3515925"/>
            <a:ext cx="4474800" cy="10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073763"/>
                </a:solidFill>
                <a:latin typeface="Open Sans"/>
                <a:ea typeface="Open Sans"/>
                <a:cs typeface="Open Sans"/>
                <a:sym typeface="Open Sans"/>
              </a:rPr>
              <a:t>Fig 2: Relationship between the number of projects and employees</a:t>
            </a:r>
            <a:endParaRPr b="1" sz="1100">
              <a:solidFill>
                <a:srgbClr val="073763"/>
              </a:solidFill>
              <a:latin typeface="Open Sans"/>
              <a:ea typeface="Open Sans"/>
              <a:cs typeface="Open Sans"/>
              <a:sym typeface="Open Sans"/>
            </a:endParaRPr>
          </a:p>
          <a:p>
            <a:pPr indent="0" lvl="0" marL="0" rtl="0" algn="l">
              <a:spcBef>
                <a:spcPts val="0"/>
              </a:spcBef>
              <a:spcAft>
                <a:spcPts val="0"/>
              </a:spcAft>
              <a:buNone/>
            </a:pPr>
            <a:r>
              <a:rPr lang="en-GB" sz="1100">
                <a:solidFill>
                  <a:srgbClr val="073763"/>
                </a:solidFill>
                <a:latin typeface="Open Sans"/>
                <a:ea typeface="Open Sans"/>
                <a:cs typeface="Open Sans"/>
                <a:sym typeface="Open Sans"/>
              </a:rPr>
              <a:t>Most employees have between 3-5 projects. There are two categories of employees that left the company:</a:t>
            </a:r>
            <a:endParaRPr sz="1100">
              <a:solidFill>
                <a:srgbClr val="073763"/>
              </a:solidFill>
              <a:latin typeface="Open Sans"/>
              <a:ea typeface="Open Sans"/>
              <a:cs typeface="Open Sans"/>
              <a:sym typeface="Open Sans"/>
            </a:endParaRPr>
          </a:p>
          <a:p>
            <a:pPr indent="0" lvl="0" marL="0" rtl="0" algn="l">
              <a:spcBef>
                <a:spcPts val="0"/>
              </a:spcBef>
              <a:spcAft>
                <a:spcPts val="0"/>
              </a:spcAft>
              <a:buNone/>
            </a:pPr>
            <a:r>
              <a:rPr lang="en-GB" sz="1100">
                <a:solidFill>
                  <a:srgbClr val="073763"/>
                </a:solidFill>
                <a:latin typeface="Open Sans"/>
                <a:ea typeface="Open Sans"/>
                <a:cs typeface="Open Sans"/>
                <a:sym typeface="Open Sans"/>
              </a:rPr>
              <a:t>The first category  had 2 projects probably because they were not properly evaluated or they were not satisfied. The second category of employees that left are those who had over 5 projects to do. They might have left because of work overload.</a:t>
            </a:r>
            <a:endParaRPr sz="1100">
              <a:solidFill>
                <a:srgbClr val="073763"/>
              </a:solidFill>
              <a:latin typeface="Open Sans"/>
              <a:ea typeface="Open Sans"/>
              <a:cs typeface="Open Sans"/>
              <a:sym typeface="Open Sans"/>
            </a:endParaRPr>
          </a:p>
          <a:p>
            <a:pPr indent="0" lvl="0" marL="0" rtl="0" algn="l">
              <a:spcBef>
                <a:spcPts val="0"/>
              </a:spcBef>
              <a:spcAft>
                <a:spcPts val="0"/>
              </a:spcAft>
              <a:buNone/>
            </a:pPr>
            <a:r>
              <a:t/>
            </a:r>
            <a:endParaRPr sz="1100">
              <a:solidFill>
                <a:srgbClr val="073763"/>
              </a:solidFill>
              <a:latin typeface="Open Sans"/>
              <a:ea typeface="Open Sans"/>
              <a:cs typeface="Open Sans"/>
              <a:sym typeface="Open Sans"/>
            </a:endParaRPr>
          </a:p>
          <a:p>
            <a:pPr indent="0" lvl="0" marL="0" rtl="0" algn="l">
              <a:spcBef>
                <a:spcPts val="0"/>
              </a:spcBef>
              <a:spcAft>
                <a:spcPts val="0"/>
              </a:spcAft>
              <a:buNone/>
            </a:pPr>
            <a:r>
              <a:t/>
            </a:r>
            <a:endParaRPr sz="1100">
              <a:solidFill>
                <a:srgbClr val="07376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910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Exploratory Analysis (Using Tableau)</a:t>
            </a:r>
            <a:endParaRPr/>
          </a:p>
        </p:txBody>
      </p:sp>
      <p:cxnSp>
        <p:nvCxnSpPr>
          <p:cNvPr id="123" name="Google Shape;123;p19"/>
          <p:cNvCxnSpPr/>
          <p:nvPr/>
        </p:nvCxnSpPr>
        <p:spPr>
          <a:xfrm flipH="1">
            <a:off x="4490725" y="962325"/>
            <a:ext cx="44400" cy="4015200"/>
          </a:xfrm>
          <a:prstGeom prst="straightConnector1">
            <a:avLst/>
          </a:prstGeom>
          <a:noFill/>
          <a:ln cap="flat" cmpd="sng" w="9525">
            <a:solidFill>
              <a:schemeClr val="dk2"/>
            </a:solidFill>
            <a:prstDash val="solid"/>
            <a:round/>
            <a:headEnd len="med" w="med" type="none"/>
            <a:tailEnd len="med" w="med" type="none"/>
          </a:ln>
        </p:spPr>
      </p:cxnSp>
      <p:pic>
        <p:nvPicPr>
          <p:cNvPr id="124" name="Google Shape;124;p19"/>
          <p:cNvPicPr preferRelativeResize="0"/>
          <p:nvPr/>
        </p:nvPicPr>
        <p:blipFill rotWithShape="1">
          <a:blip r:embed="rId3">
            <a:alphaModFix/>
          </a:blip>
          <a:srcRect b="6027" l="27083" r="31806" t="24296"/>
          <a:stretch/>
        </p:blipFill>
        <p:spPr>
          <a:xfrm>
            <a:off x="398200" y="798475"/>
            <a:ext cx="3696878" cy="3236450"/>
          </a:xfrm>
          <a:prstGeom prst="rect">
            <a:avLst/>
          </a:prstGeom>
          <a:noFill/>
          <a:ln>
            <a:noFill/>
          </a:ln>
        </p:spPr>
      </p:pic>
      <p:sp>
        <p:nvSpPr>
          <p:cNvPr id="125" name="Google Shape;125;p19"/>
          <p:cNvSpPr txBox="1"/>
          <p:nvPr/>
        </p:nvSpPr>
        <p:spPr>
          <a:xfrm>
            <a:off x="39975" y="4070175"/>
            <a:ext cx="4413300" cy="8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073763"/>
                </a:solidFill>
                <a:latin typeface="Open Sans"/>
                <a:ea typeface="Open Sans"/>
                <a:cs typeface="Open Sans"/>
                <a:sym typeface="Open Sans"/>
              </a:rPr>
              <a:t>Fig 3: Relationship between number of projects, satisfactory level and employees.</a:t>
            </a:r>
            <a:endParaRPr b="1" sz="1100">
              <a:solidFill>
                <a:srgbClr val="073763"/>
              </a:solidFill>
              <a:latin typeface="Open Sans"/>
              <a:ea typeface="Open Sans"/>
              <a:cs typeface="Open Sans"/>
              <a:sym typeface="Open Sans"/>
            </a:endParaRPr>
          </a:p>
          <a:p>
            <a:pPr indent="0" lvl="0" marL="0" rtl="0" algn="l">
              <a:spcBef>
                <a:spcPts val="0"/>
              </a:spcBef>
              <a:spcAft>
                <a:spcPts val="0"/>
              </a:spcAft>
              <a:buNone/>
            </a:pPr>
            <a:r>
              <a:rPr lang="en-GB" sz="1100">
                <a:solidFill>
                  <a:srgbClr val="073763"/>
                </a:solidFill>
                <a:latin typeface="Open Sans"/>
                <a:ea typeface="Open Sans"/>
                <a:cs typeface="Open Sans"/>
                <a:sym typeface="Open Sans"/>
              </a:rPr>
              <a:t>Employees that left had an extremely low satisfaction level and they had more than 5 projects to do.</a:t>
            </a:r>
            <a:endParaRPr sz="1100">
              <a:solidFill>
                <a:srgbClr val="073763"/>
              </a:solidFill>
              <a:latin typeface="Open Sans"/>
              <a:ea typeface="Open Sans"/>
              <a:cs typeface="Open Sans"/>
              <a:sym typeface="Open Sans"/>
            </a:endParaRPr>
          </a:p>
          <a:p>
            <a:pPr indent="0" lvl="0" marL="0" rtl="0" algn="l">
              <a:spcBef>
                <a:spcPts val="0"/>
              </a:spcBef>
              <a:spcAft>
                <a:spcPts val="0"/>
              </a:spcAft>
              <a:buNone/>
            </a:pPr>
            <a:r>
              <a:t/>
            </a:r>
            <a:endParaRPr sz="1100">
              <a:solidFill>
                <a:srgbClr val="073763"/>
              </a:solidFill>
              <a:latin typeface="Open Sans"/>
              <a:ea typeface="Open Sans"/>
              <a:cs typeface="Open Sans"/>
              <a:sym typeface="Open Sans"/>
            </a:endParaRPr>
          </a:p>
        </p:txBody>
      </p:sp>
      <p:pic>
        <p:nvPicPr>
          <p:cNvPr id="126" name="Google Shape;126;p19"/>
          <p:cNvPicPr preferRelativeResize="0"/>
          <p:nvPr/>
        </p:nvPicPr>
        <p:blipFill rotWithShape="1">
          <a:blip r:embed="rId4">
            <a:alphaModFix/>
          </a:blip>
          <a:srcRect b="56814" l="85600" r="0" t="17572"/>
          <a:stretch/>
        </p:blipFill>
        <p:spPr>
          <a:xfrm>
            <a:off x="3119275" y="942275"/>
            <a:ext cx="1249849" cy="1249926"/>
          </a:xfrm>
          <a:prstGeom prst="rect">
            <a:avLst/>
          </a:prstGeom>
          <a:noFill/>
          <a:ln>
            <a:noFill/>
          </a:ln>
        </p:spPr>
      </p:pic>
      <p:sp>
        <p:nvSpPr>
          <p:cNvPr id="127" name="Google Shape;127;p19"/>
          <p:cNvSpPr txBox="1"/>
          <p:nvPr/>
        </p:nvSpPr>
        <p:spPr>
          <a:xfrm>
            <a:off x="4656725" y="4025625"/>
            <a:ext cx="4413300" cy="9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990000"/>
                </a:solidFill>
                <a:latin typeface="Open Sans"/>
                <a:ea typeface="Open Sans"/>
                <a:cs typeface="Open Sans"/>
                <a:sym typeface="Open Sans"/>
              </a:rPr>
              <a:t>Fig 4: Relationship between hours spent in the company and employees.</a:t>
            </a:r>
            <a:endParaRPr b="1" sz="1100">
              <a:solidFill>
                <a:srgbClr val="990000"/>
              </a:solidFill>
              <a:latin typeface="Open Sans"/>
              <a:ea typeface="Open Sans"/>
              <a:cs typeface="Open Sans"/>
              <a:sym typeface="Open Sans"/>
            </a:endParaRPr>
          </a:p>
          <a:p>
            <a:pPr indent="0" lvl="0" marL="0" rtl="0" algn="l">
              <a:spcBef>
                <a:spcPts val="0"/>
              </a:spcBef>
              <a:spcAft>
                <a:spcPts val="0"/>
              </a:spcAft>
              <a:buNone/>
            </a:pPr>
            <a:r>
              <a:rPr lang="en-GB" sz="1100">
                <a:solidFill>
                  <a:srgbClr val="990000"/>
                </a:solidFill>
                <a:latin typeface="Open Sans"/>
                <a:ea typeface="Open Sans"/>
                <a:cs typeface="Open Sans"/>
                <a:sym typeface="Open Sans"/>
              </a:rPr>
              <a:t>Employees who had spent over 250 average hours left because of the high number (overload) of projects in the company.</a:t>
            </a:r>
            <a:endParaRPr sz="1100">
              <a:solidFill>
                <a:srgbClr val="990000"/>
              </a:solidFill>
              <a:latin typeface="Open Sans"/>
              <a:ea typeface="Open Sans"/>
              <a:cs typeface="Open Sans"/>
              <a:sym typeface="Open Sans"/>
            </a:endParaRPr>
          </a:p>
          <a:p>
            <a:pPr indent="0" lvl="0" marL="0" rtl="0" algn="l">
              <a:spcBef>
                <a:spcPts val="0"/>
              </a:spcBef>
              <a:spcAft>
                <a:spcPts val="0"/>
              </a:spcAft>
              <a:buNone/>
            </a:pPr>
            <a:r>
              <a:t/>
            </a:r>
            <a:endParaRPr sz="1100">
              <a:solidFill>
                <a:srgbClr val="990000"/>
              </a:solidFill>
              <a:latin typeface="Open Sans"/>
              <a:ea typeface="Open Sans"/>
              <a:cs typeface="Open Sans"/>
              <a:sym typeface="Open Sans"/>
            </a:endParaRPr>
          </a:p>
        </p:txBody>
      </p:sp>
      <p:pic>
        <p:nvPicPr>
          <p:cNvPr id="128" name="Google Shape;128;p19"/>
          <p:cNvPicPr preferRelativeResize="0"/>
          <p:nvPr/>
        </p:nvPicPr>
        <p:blipFill rotWithShape="1">
          <a:blip r:embed="rId5">
            <a:alphaModFix/>
          </a:blip>
          <a:srcRect b="0" l="26183" r="22697" t="28683"/>
          <a:stretch/>
        </p:blipFill>
        <p:spPr>
          <a:xfrm>
            <a:off x="4656725" y="798475"/>
            <a:ext cx="4413300" cy="3236439"/>
          </a:xfrm>
          <a:prstGeom prst="rect">
            <a:avLst/>
          </a:prstGeom>
          <a:noFill/>
          <a:ln>
            <a:noFill/>
          </a:ln>
        </p:spPr>
      </p:pic>
      <p:pic>
        <p:nvPicPr>
          <p:cNvPr id="129" name="Google Shape;129;p19"/>
          <p:cNvPicPr preferRelativeResize="0"/>
          <p:nvPr/>
        </p:nvPicPr>
        <p:blipFill rotWithShape="1">
          <a:blip r:embed="rId6">
            <a:alphaModFix/>
          </a:blip>
          <a:srcRect b="68969" l="87469" r="0" t="19779"/>
          <a:stretch/>
        </p:blipFill>
        <p:spPr>
          <a:xfrm>
            <a:off x="7924225" y="798475"/>
            <a:ext cx="1145801" cy="540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37500" y="578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Exploratory Analysis (Using Tableau)</a:t>
            </a:r>
            <a:endParaRPr/>
          </a:p>
        </p:txBody>
      </p:sp>
      <p:cxnSp>
        <p:nvCxnSpPr>
          <p:cNvPr id="135" name="Google Shape;135;p20"/>
          <p:cNvCxnSpPr/>
          <p:nvPr/>
        </p:nvCxnSpPr>
        <p:spPr>
          <a:xfrm>
            <a:off x="4572000" y="886950"/>
            <a:ext cx="51600" cy="4101600"/>
          </a:xfrm>
          <a:prstGeom prst="straightConnector1">
            <a:avLst/>
          </a:prstGeom>
          <a:noFill/>
          <a:ln cap="flat" cmpd="sng" w="9525">
            <a:solidFill>
              <a:schemeClr val="dk2"/>
            </a:solidFill>
            <a:prstDash val="solid"/>
            <a:round/>
            <a:headEnd len="med" w="med" type="none"/>
            <a:tailEnd len="med" w="med" type="none"/>
          </a:ln>
        </p:spPr>
      </p:cxnSp>
      <p:pic>
        <p:nvPicPr>
          <p:cNvPr id="136" name="Google Shape;136;p20"/>
          <p:cNvPicPr preferRelativeResize="0"/>
          <p:nvPr/>
        </p:nvPicPr>
        <p:blipFill rotWithShape="1">
          <a:blip r:embed="rId3">
            <a:alphaModFix/>
          </a:blip>
          <a:srcRect b="0" l="27346" r="19860" t="31290"/>
          <a:stretch/>
        </p:blipFill>
        <p:spPr>
          <a:xfrm>
            <a:off x="70050" y="687850"/>
            <a:ext cx="4369199" cy="2988950"/>
          </a:xfrm>
          <a:prstGeom prst="rect">
            <a:avLst/>
          </a:prstGeom>
          <a:noFill/>
          <a:ln>
            <a:noFill/>
          </a:ln>
        </p:spPr>
      </p:pic>
      <p:sp>
        <p:nvSpPr>
          <p:cNvPr id="137" name="Google Shape;137;p20"/>
          <p:cNvSpPr txBox="1"/>
          <p:nvPr/>
        </p:nvSpPr>
        <p:spPr>
          <a:xfrm>
            <a:off x="121675" y="3816150"/>
            <a:ext cx="4369200" cy="10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7F6000"/>
                </a:solidFill>
                <a:latin typeface="Open Sans"/>
                <a:ea typeface="Open Sans"/>
                <a:cs typeface="Open Sans"/>
                <a:sym typeface="Open Sans"/>
              </a:rPr>
              <a:t>Fig 5: Relationship between departments and employees.</a:t>
            </a:r>
            <a:endParaRPr b="1" sz="1100">
              <a:solidFill>
                <a:srgbClr val="7F6000"/>
              </a:solidFill>
              <a:latin typeface="Open Sans"/>
              <a:ea typeface="Open Sans"/>
              <a:cs typeface="Open Sans"/>
              <a:sym typeface="Open Sans"/>
            </a:endParaRPr>
          </a:p>
          <a:p>
            <a:pPr indent="0" lvl="0" marL="0" rtl="0" algn="l">
              <a:spcBef>
                <a:spcPts val="0"/>
              </a:spcBef>
              <a:spcAft>
                <a:spcPts val="0"/>
              </a:spcAft>
              <a:buNone/>
            </a:pPr>
            <a:r>
              <a:rPr lang="en-GB" sz="1100">
                <a:solidFill>
                  <a:srgbClr val="7F6000"/>
                </a:solidFill>
                <a:latin typeface="Open Sans"/>
                <a:ea typeface="Open Sans"/>
                <a:cs typeface="Open Sans"/>
                <a:sym typeface="Open Sans"/>
              </a:rPr>
              <a:t>Most of the employes are in the sales, technical and support departments. Majority of the employees that left (about 2000) were from this three departments too.</a:t>
            </a:r>
            <a:endParaRPr sz="1100">
              <a:solidFill>
                <a:srgbClr val="7F6000"/>
              </a:solidFill>
              <a:latin typeface="Open Sans"/>
              <a:ea typeface="Open Sans"/>
              <a:cs typeface="Open Sans"/>
              <a:sym typeface="Open Sans"/>
            </a:endParaRPr>
          </a:p>
          <a:p>
            <a:pPr indent="0" lvl="0" marL="0" rtl="0" algn="l">
              <a:spcBef>
                <a:spcPts val="0"/>
              </a:spcBef>
              <a:spcAft>
                <a:spcPts val="0"/>
              </a:spcAft>
              <a:buNone/>
            </a:pPr>
            <a:r>
              <a:t/>
            </a:r>
            <a:endParaRPr sz="1100">
              <a:solidFill>
                <a:srgbClr val="7F6000"/>
              </a:solidFill>
              <a:latin typeface="Open Sans"/>
              <a:ea typeface="Open Sans"/>
              <a:cs typeface="Open Sans"/>
              <a:sym typeface="Open Sans"/>
            </a:endParaRPr>
          </a:p>
          <a:p>
            <a:pPr indent="0" lvl="0" marL="0" rtl="0" algn="l">
              <a:spcBef>
                <a:spcPts val="0"/>
              </a:spcBef>
              <a:spcAft>
                <a:spcPts val="0"/>
              </a:spcAft>
              <a:buNone/>
            </a:pPr>
            <a:r>
              <a:t/>
            </a:r>
            <a:endParaRPr sz="1100">
              <a:solidFill>
                <a:srgbClr val="7F6000"/>
              </a:solidFill>
              <a:latin typeface="Open Sans"/>
              <a:ea typeface="Open Sans"/>
              <a:cs typeface="Open Sans"/>
              <a:sym typeface="Open Sans"/>
            </a:endParaRPr>
          </a:p>
        </p:txBody>
      </p:sp>
      <p:pic>
        <p:nvPicPr>
          <p:cNvPr id="138" name="Google Shape;138;p20"/>
          <p:cNvPicPr preferRelativeResize="0"/>
          <p:nvPr/>
        </p:nvPicPr>
        <p:blipFill rotWithShape="1">
          <a:blip r:embed="rId4">
            <a:alphaModFix/>
          </a:blip>
          <a:srcRect b="65482" l="87859" r="0" t="21009"/>
          <a:stretch/>
        </p:blipFill>
        <p:spPr>
          <a:xfrm>
            <a:off x="3274150" y="840650"/>
            <a:ext cx="1115950" cy="652599"/>
          </a:xfrm>
          <a:prstGeom prst="rect">
            <a:avLst/>
          </a:prstGeom>
          <a:noFill/>
          <a:ln>
            <a:noFill/>
          </a:ln>
        </p:spPr>
      </p:pic>
      <p:pic>
        <p:nvPicPr>
          <p:cNvPr id="139" name="Google Shape;139;p20"/>
          <p:cNvPicPr preferRelativeResize="0"/>
          <p:nvPr/>
        </p:nvPicPr>
        <p:blipFill rotWithShape="1">
          <a:blip r:embed="rId5">
            <a:alphaModFix/>
          </a:blip>
          <a:srcRect b="6667" l="32891" r="36279" t="24947"/>
          <a:stretch/>
        </p:blipFill>
        <p:spPr>
          <a:xfrm>
            <a:off x="4855900" y="813000"/>
            <a:ext cx="2396599" cy="2988950"/>
          </a:xfrm>
          <a:prstGeom prst="rect">
            <a:avLst/>
          </a:prstGeom>
          <a:noFill/>
          <a:ln>
            <a:noFill/>
          </a:ln>
        </p:spPr>
      </p:pic>
      <p:sp>
        <p:nvSpPr>
          <p:cNvPr id="140" name="Google Shape;140;p20"/>
          <p:cNvSpPr txBox="1"/>
          <p:nvPr/>
        </p:nvSpPr>
        <p:spPr>
          <a:xfrm>
            <a:off x="4704725" y="3871650"/>
            <a:ext cx="4264200" cy="11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666666"/>
                </a:solidFill>
                <a:latin typeface="Open Sans"/>
                <a:ea typeface="Open Sans"/>
                <a:cs typeface="Open Sans"/>
                <a:sym typeface="Open Sans"/>
              </a:rPr>
              <a:t>Fig 6: Relationship between salary categories and employees</a:t>
            </a:r>
            <a:endParaRPr b="1" sz="1100">
              <a:solidFill>
                <a:srgbClr val="666666"/>
              </a:solidFill>
              <a:latin typeface="Open Sans"/>
              <a:ea typeface="Open Sans"/>
              <a:cs typeface="Open Sans"/>
              <a:sym typeface="Open Sans"/>
            </a:endParaRPr>
          </a:p>
          <a:p>
            <a:pPr indent="0" lvl="0" marL="0" rtl="0" algn="l">
              <a:spcBef>
                <a:spcPts val="0"/>
              </a:spcBef>
              <a:spcAft>
                <a:spcPts val="0"/>
              </a:spcAft>
              <a:buNone/>
            </a:pPr>
            <a:r>
              <a:rPr lang="en-GB" sz="1100">
                <a:solidFill>
                  <a:srgbClr val="666666"/>
                </a:solidFill>
                <a:latin typeface="Open Sans"/>
                <a:ea typeface="Open Sans"/>
                <a:cs typeface="Open Sans"/>
                <a:sym typeface="Open Sans"/>
              </a:rPr>
              <a:t>The company has three categories of salary earners (low, medium and high). Most employees in the company earn low salaries. Majority of the employees that left earned low and medium salaries</a:t>
            </a:r>
            <a:endParaRPr sz="11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sz="1100">
              <a:solidFill>
                <a:srgbClr val="666666"/>
              </a:solidFill>
              <a:latin typeface="Open Sans"/>
              <a:ea typeface="Open Sans"/>
              <a:cs typeface="Open Sans"/>
              <a:sym typeface="Open Sans"/>
            </a:endParaRPr>
          </a:p>
        </p:txBody>
      </p:sp>
      <p:pic>
        <p:nvPicPr>
          <p:cNvPr id="141" name="Google Shape;141;p20"/>
          <p:cNvPicPr preferRelativeResize="0"/>
          <p:nvPr/>
        </p:nvPicPr>
        <p:blipFill rotWithShape="1">
          <a:blip r:embed="rId6">
            <a:alphaModFix/>
          </a:blip>
          <a:srcRect b="68181" l="87795" r="0" t="19124"/>
          <a:stretch/>
        </p:blipFill>
        <p:spPr>
          <a:xfrm>
            <a:off x="6714225" y="886950"/>
            <a:ext cx="1115950" cy="65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2016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Exploratory Analysis (Using Tableau)</a:t>
            </a:r>
            <a:endParaRPr/>
          </a:p>
        </p:txBody>
      </p:sp>
      <p:cxnSp>
        <p:nvCxnSpPr>
          <p:cNvPr id="147" name="Google Shape;147;p21"/>
          <p:cNvCxnSpPr>
            <a:stCxn id="146" idx="2"/>
          </p:cNvCxnSpPr>
          <p:nvPr/>
        </p:nvCxnSpPr>
        <p:spPr>
          <a:xfrm>
            <a:off x="4572000" y="909075"/>
            <a:ext cx="29400" cy="4002000"/>
          </a:xfrm>
          <a:prstGeom prst="straightConnector1">
            <a:avLst/>
          </a:prstGeom>
          <a:noFill/>
          <a:ln cap="flat" cmpd="sng" w="9525">
            <a:solidFill>
              <a:schemeClr val="dk2"/>
            </a:solidFill>
            <a:prstDash val="solid"/>
            <a:round/>
            <a:headEnd len="med" w="med" type="none"/>
            <a:tailEnd len="med" w="med" type="none"/>
          </a:ln>
        </p:spPr>
      </p:cxnSp>
      <p:pic>
        <p:nvPicPr>
          <p:cNvPr id="148" name="Google Shape;148;p21"/>
          <p:cNvPicPr preferRelativeResize="0"/>
          <p:nvPr/>
        </p:nvPicPr>
        <p:blipFill rotWithShape="1">
          <a:blip r:embed="rId3">
            <a:alphaModFix/>
          </a:blip>
          <a:srcRect b="0" l="32783" r="25845" t="26659"/>
          <a:stretch/>
        </p:blipFill>
        <p:spPr>
          <a:xfrm>
            <a:off x="165925" y="909075"/>
            <a:ext cx="3216425" cy="3001199"/>
          </a:xfrm>
          <a:prstGeom prst="rect">
            <a:avLst/>
          </a:prstGeom>
          <a:noFill/>
          <a:ln>
            <a:noFill/>
          </a:ln>
        </p:spPr>
      </p:pic>
      <p:sp>
        <p:nvSpPr>
          <p:cNvPr id="149" name="Google Shape;149;p21"/>
          <p:cNvSpPr txBox="1"/>
          <p:nvPr/>
        </p:nvSpPr>
        <p:spPr>
          <a:xfrm>
            <a:off x="99550" y="3910275"/>
            <a:ext cx="4413300" cy="10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073763"/>
                </a:solidFill>
                <a:latin typeface="Open Sans"/>
                <a:ea typeface="Open Sans"/>
                <a:cs typeface="Open Sans"/>
                <a:sym typeface="Open Sans"/>
              </a:rPr>
              <a:t>Fig 7: Relationship between employees and promotion in the last 5 years.</a:t>
            </a:r>
            <a:endParaRPr b="1" sz="1100">
              <a:solidFill>
                <a:srgbClr val="073763"/>
              </a:solidFill>
              <a:latin typeface="Open Sans"/>
              <a:ea typeface="Open Sans"/>
              <a:cs typeface="Open Sans"/>
              <a:sym typeface="Open Sans"/>
            </a:endParaRPr>
          </a:p>
          <a:p>
            <a:pPr indent="0" lvl="0" marL="0" rtl="0" algn="l">
              <a:spcBef>
                <a:spcPts val="0"/>
              </a:spcBef>
              <a:spcAft>
                <a:spcPts val="0"/>
              </a:spcAft>
              <a:buNone/>
            </a:pPr>
            <a:r>
              <a:rPr lang="en-GB" sz="1100">
                <a:solidFill>
                  <a:srgbClr val="073763"/>
                </a:solidFill>
                <a:latin typeface="Open Sans"/>
                <a:ea typeface="Open Sans"/>
                <a:cs typeface="Open Sans"/>
                <a:sym typeface="Open Sans"/>
              </a:rPr>
              <a:t>From fig 7 above, about 99% of the employees in the company have not been promoted in the last 5 years. All the employees who left the company have not been promoted in the last 5 years.                                                                                                                                                                                                                                                                                                                                                                                                                               </a:t>
            </a:r>
            <a:endParaRPr sz="1100">
              <a:solidFill>
                <a:srgbClr val="073763"/>
              </a:solidFill>
              <a:latin typeface="Open Sans"/>
              <a:ea typeface="Open Sans"/>
              <a:cs typeface="Open Sans"/>
              <a:sym typeface="Open Sans"/>
            </a:endParaRPr>
          </a:p>
          <a:p>
            <a:pPr indent="0" lvl="0" marL="0" rtl="0" algn="l">
              <a:spcBef>
                <a:spcPts val="0"/>
              </a:spcBef>
              <a:spcAft>
                <a:spcPts val="0"/>
              </a:spcAft>
              <a:buNone/>
            </a:pPr>
            <a:r>
              <a:t/>
            </a:r>
            <a:endParaRPr sz="1100">
              <a:solidFill>
                <a:srgbClr val="073763"/>
              </a:solidFill>
              <a:latin typeface="Open Sans"/>
              <a:ea typeface="Open Sans"/>
              <a:cs typeface="Open Sans"/>
              <a:sym typeface="Open Sans"/>
            </a:endParaRPr>
          </a:p>
        </p:txBody>
      </p:sp>
      <p:pic>
        <p:nvPicPr>
          <p:cNvPr id="150" name="Google Shape;150;p21"/>
          <p:cNvPicPr preferRelativeResize="0"/>
          <p:nvPr/>
        </p:nvPicPr>
        <p:blipFill rotWithShape="1">
          <a:blip r:embed="rId4">
            <a:alphaModFix/>
          </a:blip>
          <a:srcRect b="66207" l="86249" r="0" t="15866"/>
          <a:stretch/>
        </p:blipFill>
        <p:spPr>
          <a:xfrm>
            <a:off x="3144925" y="1050825"/>
            <a:ext cx="1257301" cy="862775"/>
          </a:xfrm>
          <a:prstGeom prst="rect">
            <a:avLst/>
          </a:prstGeom>
          <a:noFill/>
          <a:ln>
            <a:noFill/>
          </a:ln>
        </p:spPr>
      </p:pic>
      <p:sp>
        <p:nvSpPr>
          <p:cNvPr id="151" name="Google Shape;151;p21"/>
          <p:cNvSpPr txBox="1"/>
          <p:nvPr/>
        </p:nvSpPr>
        <p:spPr>
          <a:xfrm>
            <a:off x="4723175" y="3983475"/>
            <a:ext cx="4295100" cy="10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accent1"/>
                </a:solidFill>
                <a:latin typeface="Open Sans"/>
                <a:ea typeface="Open Sans"/>
                <a:cs typeface="Open Sans"/>
                <a:sym typeface="Open Sans"/>
              </a:rPr>
              <a:t>Fig 8: Relationship between the employees and the time spent at the company.</a:t>
            </a:r>
            <a:endParaRPr b="1" sz="1100">
              <a:solidFill>
                <a:schemeClr val="accent1"/>
              </a:solidFill>
              <a:latin typeface="Open Sans"/>
              <a:ea typeface="Open Sans"/>
              <a:cs typeface="Open Sans"/>
              <a:sym typeface="Open Sans"/>
            </a:endParaRPr>
          </a:p>
          <a:p>
            <a:pPr indent="0" lvl="0" marL="0" rtl="0" algn="l">
              <a:spcBef>
                <a:spcPts val="0"/>
              </a:spcBef>
              <a:spcAft>
                <a:spcPts val="0"/>
              </a:spcAft>
              <a:buNone/>
            </a:pPr>
            <a:r>
              <a:rPr lang="en-GB" sz="1100">
                <a:solidFill>
                  <a:schemeClr val="accent1"/>
                </a:solidFill>
                <a:latin typeface="Open Sans"/>
                <a:ea typeface="Open Sans"/>
                <a:cs typeface="Open Sans"/>
                <a:sym typeface="Open Sans"/>
              </a:rPr>
              <a:t>Most employees who left had spent between 3-5 years in the company. Over 50% (1800) employees who left the company have not been promoted in the last five years. </a:t>
            </a:r>
            <a:endParaRPr sz="1100">
              <a:solidFill>
                <a:schemeClr val="accent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accent1"/>
              </a:solidFill>
              <a:latin typeface="Open Sans"/>
              <a:ea typeface="Open Sans"/>
              <a:cs typeface="Open Sans"/>
              <a:sym typeface="Open Sans"/>
            </a:endParaRPr>
          </a:p>
        </p:txBody>
      </p:sp>
      <p:pic>
        <p:nvPicPr>
          <p:cNvPr id="152" name="Google Shape;152;p21"/>
          <p:cNvPicPr preferRelativeResize="0"/>
          <p:nvPr/>
        </p:nvPicPr>
        <p:blipFill rotWithShape="1">
          <a:blip r:embed="rId5">
            <a:alphaModFix/>
          </a:blip>
          <a:srcRect b="7868" l="32341" r="21364" t="26172"/>
          <a:stretch/>
        </p:blipFill>
        <p:spPr>
          <a:xfrm>
            <a:off x="4723175" y="909075"/>
            <a:ext cx="3837651" cy="3074400"/>
          </a:xfrm>
          <a:prstGeom prst="rect">
            <a:avLst/>
          </a:prstGeom>
          <a:noFill/>
          <a:ln>
            <a:noFill/>
          </a:ln>
        </p:spPr>
      </p:pic>
      <p:pic>
        <p:nvPicPr>
          <p:cNvPr id="153" name="Google Shape;153;p21"/>
          <p:cNvPicPr preferRelativeResize="0"/>
          <p:nvPr/>
        </p:nvPicPr>
        <p:blipFill rotWithShape="1">
          <a:blip r:embed="rId6">
            <a:alphaModFix/>
          </a:blip>
          <a:srcRect b="67750" l="87744" r="0" t="18489"/>
          <a:stretch/>
        </p:blipFill>
        <p:spPr>
          <a:xfrm>
            <a:off x="7897600" y="800875"/>
            <a:ext cx="1120649" cy="707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