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8" r:id="rId2"/>
    <p:sldId id="256" r:id="rId3"/>
    <p:sldId id="257" r:id="rId4"/>
    <p:sldId id="283" r:id="rId5"/>
    <p:sldId id="258" r:id="rId6"/>
    <p:sldId id="281" r:id="rId7"/>
    <p:sldId id="282" r:id="rId8"/>
    <p:sldId id="267" r:id="rId9"/>
    <p:sldId id="278" r:id="rId10"/>
    <p:sldId id="285" r:id="rId11"/>
    <p:sldId id="286" r:id="rId12"/>
    <p:sldId id="279" r:id="rId13"/>
    <p:sldId id="269" r:id="rId14"/>
    <p:sldId id="271" r:id="rId15"/>
    <p:sldId id="272" r:id="rId16"/>
    <p:sldId id="284" r:id="rId17"/>
    <p:sldId id="273" r:id="rId1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00CCEB-D7AE-8146-9121-291D56B088B3}" v="149" dt="2022-11-29T08:01:35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4"/>
    <p:restoredTop sz="94690"/>
  </p:normalViewPr>
  <p:slideViewPr>
    <p:cSldViewPr snapToGrid="0">
      <p:cViewPr varScale="1">
        <p:scale>
          <a:sx n="78" d="100"/>
          <a:sy n="78" d="100"/>
        </p:scale>
        <p:origin x="192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FEDE6-0754-CE4B-9CBD-12937D87274C}" type="datetimeFigureOut">
              <a:rPr kumimoji="1" lang="ko-Kore-KR" altLang="en-US" smtClean="0"/>
              <a:t>2022. 11. 30.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C75C4-6AC2-B54F-8611-D5A77E62162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3304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C75C4-6AC2-B54F-8611-D5A77E621621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8175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C75C4-6AC2-B54F-8611-D5A77E621621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024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C75C4-6AC2-B54F-8611-D5A77E621621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0130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45120-5646-F491-18CB-C362665FB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B300AA-8E06-C70E-7F65-7CF28F81B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829D05-FA16-9403-88B6-8C47AE86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BE05-9621-994D-B7A9-82374A152FA1}" type="datetimeFigureOut">
              <a:rPr kumimoji="1" lang="ko-Kore-KR" altLang="en-US" smtClean="0"/>
              <a:t>2022. 11. 30.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9C70D-C5C9-7B84-C3A8-25BFDB7D8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89D6F-4FF2-184D-D89A-FD2BF787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B7BF-7505-2F41-9F6E-19346A68E6B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874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D4163-2F19-EFEA-2624-BA110D34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4FB6AF-41B9-7EDF-201A-BB0C63762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1740B-40D1-9789-7BCD-FC9DD6BBC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BE05-9621-994D-B7A9-82374A152FA1}" type="datetimeFigureOut">
              <a:rPr kumimoji="1" lang="ko-Kore-KR" altLang="en-US" smtClean="0"/>
              <a:t>2022. 11. 30.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90BA0-F2DC-EDEE-67EB-0EF998B7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9D388-7BC5-0381-CA98-30C7188A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B7BF-7505-2F41-9F6E-19346A68E6B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690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07C83D-902A-EC18-42A4-3DA25634B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72B835-B62C-819F-01FD-18D2A9338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97F88A-C353-F7FD-4D01-09B14CD4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BE05-9621-994D-B7A9-82374A152FA1}" type="datetimeFigureOut">
              <a:rPr kumimoji="1" lang="ko-Kore-KR" altLang="en-US" smtClean="0"/>
              <a:t>2022. 11. 30.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AB5B4-0217-7AA3-E70D-B224FAC4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BE815D-0667-35B9-84E0-44EB7573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B7BF-7505-2F41-9F6E-19346A68E6B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274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4BD0F-C48D-FC39-C9E5-C71C9C808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B993D3-C752-6154-55E3-57F663F8C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6CD438-ACEE-693D-835E-648F0516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BE05-9621-994D-B7A9-82374A152FA1}" type="datetimeFigureOut">
              <a:rPr kumimoji="1" lang="ko-Kore-KR" altLang="en-US" smtClean="0"/>
              <a:t>2022. 11. 30.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4B90B-E618-7095-B58B-A41E6F19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32E816-CB17-7EF4-E659-D4AE819C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B7BF-7505-2F41-9F6E-19346A68E6B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688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B0D7E-43D2-3A2A-3AE7-CA745E818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8FA299-6421-815F-7D95-0DCD2B31E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5D808A-837D-8141-C74E-722FACBC2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BE05-9621-994D-B7A9-82374A152FA1}" type="datetimeFigureOut">
              <a:rPr kumimoji="1" lang="ko-Kore-KR" altLang="en-US" smtClean="0"/>
              <a:t>2022. 11. 30.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EB6B4C-F143-85E6-CEA0-E3179AFB8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9A57A-8292-8FC8-F8C1-4BD43036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B7BF-7505-2F41-9F6E-19346A68E6B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355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A2157-205E-91C6-5455-528BF6918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418D8-FA44-533D-251C-C3AFE437E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A0A1A9-A4DD-B1E9-318E-DF9049527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E526F5-3735-F139-9B5C-AF6E268C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BE05-9621-994D-B7A9-82374A152FA1}" type="datetimeFigureOut">
              <a:rPr kumimoji="1" lang="ko-Kore-KR" altLang="en-US" smtClean="0"/>
              <a:t>2022. 11. 30.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7081B7-A994-B319-B6E0-FC313A1F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EF83EF-80B3-FED2-1D53-80E60ED1B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B7BF-7505-2F41-9F6E-19346A68E6B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737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E6C08-750C-F4A8-0242-AC2641751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D649B5-86EE-CB39-456A-56CADEBD8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92FFD3-5556-74DD-E821-18352DBDD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DFC692-47E0-C423-3085-2B5FFCE28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D6E4FF-F6F1-E509-B2F4-A787E650D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5EC28D-EC12-0972-0A8E-467BA386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BE05-9621-994D-B7A9-82374A152FA1}" type="datetimeFigureOut">
              <a:rPr kumimoji="1" lang="ko-Kore-KR" altLang="en-US" smtClean="0"/>
              <a:t>2022. 11. 30.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90A874-6059-8ABC-7CD5-EBD91AD2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D725E5-BD1D-66B5-0ED4-6ABA13BE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B7BF-7505-2F41-9F6E-19346A68E6B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596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2FAA1-2541-08E3-9ED4-EAC722BF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DD917E-20B7-D586-9EFF-3B80CA898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BE05-9621-994D-B7A9-82374A152FA1}" type="datetimeFigureOut">
              <a:rPr kumimoji="1" lang="ko-Kore-KR" altLang="en-US" smtClean="0"/>
              <a:t>2022. 11. 30.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8F0B47-858F-5043-BA34-48ACBF45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9E2CA7-5B2C-CE47-FC36-B9B905DE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B7BF-7505-2F41-9F6E-19346A68E6B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676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54B81C-8CE0-D8DC-B53C-9FDD0D48B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BE05-9621-994D-B7A9-82374A152FA1}" type="datetimeFigureOut">
              <a:rPr kumimoji="1" lang="ko-Kore-KR" altLang="en-US" smtClean="0"/>
              <a:t>2022. 11. 30.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086B42-7F07-FB88-8944-8396B2AA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FEED5D-993B-56EA-E745-8ECCC880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B7BF-7505-2F41-9F6E-19346A68E6B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8123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B969C-51F4-1B3A-9234-12E13A1E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C955DE-D344-7D67-CB54-820193C45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396346-A15D-CDB9-B496-A622421F9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831BC9-CE4F-97F1-F4B4-2B024FF5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BE05-9621-994D-B7A9-82374A152FA1}" type="datetimeFigureOut">
              <a:rPr kumimoji="1" lang="ko-Kore-KR" altLang="en-US" smtClean="0"/>
              <a:t>2022. 11. 30.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E078A8-3521-67B1-096A-9735759A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8F6B19-A644-0B7C-E7DB-B9A38EA2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B7BF-7505-2F41-9F6E-19346A68E6B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043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E122E-D37F-F139-4E4C-25326E24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FDEA37-AE1B-2B5A-DDEA-37FFA4F50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FB9C1E-B050-1BFB-22BD-3454858ED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4D6659-77AC-687B-F83C-6B4CFD98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BE05-9621-994D-B7A9-82374A152FA1}" type="datetimeFigureOut">
              <a:rPr kumimoji="1" lang="ko-Kore-KR" altLang="en-US" smtClean="0"/>
              <a:t>2022. 11. 30.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C3B700-418E-5CF2-E057-87BD0E35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B165E0-8B58-B15C-8D10-074E7982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B7BF-7505-2F41-9F6E-19346A68E6B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950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147692-09B2-DA2F-7614-714EC342F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43CA1B-54BF-61C2-1BC0-9819BB890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AA899-CA76-C20C-6B14-D0C828FE6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1BE05-9621-994D-B7A9-82374A152FA1}" type="datetimeFigureOut">
              <a:rPr kumimoji="1" lang="ko-Kore-KR" altLang="en-US" smtClean="0"/>
              <a:t>2022. 11. 30.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C6EBEB-FCF2-36ED-A4DC-ADE047BAD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930E5-EF81-332B-A1E5-5136D4F9F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5B7BF-7505-2F41-9F6E-19346A68E6B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66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광장이(가) 표시된 사진&#10;&#10;자동 생성된 설명">
            <a:extLst>
              <a:ext uri="{FF2B5EF4-FFF2-40B4-BE49-F238E27FC236}">
                <a16:creationId xmlns:a16="http://schemas.microsoft.com/office/drawing/2014/main" id="{1B38EF04-A9D7-AB89-DDB7-89CDE6B2F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제목 3">
            <a:extLst>
              <a:ext uri="{FF2B5EF4-FFF2-40B4-BE49-F238E27FC236}">
                <a16:creationId xmlns:a16="http://schemas.microsoft.com/office/drawing/2014/main" id="{7E6A5438-0DBB-6D26-F3D9-9B1B4AEF97FF}"/>
              </a:ext>
            </a:extLst>
          </p:cNvPr>
          <p:cNvSpPr txBox="1">
            <a:spLocks/>
          </p:cNvSpPr>
          <p:nvPr/>
        </p:nvSpPr>
        <p:spPr>
          <a:xfrm>
            <a:off x="1" y="1294730"/>
            <a:ext cx="12192000" cy="40132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TOYPLE </a:t>
            </a:r>
            <a:r>
              <a:rPr lang="ko-KR" altLang="en-US" sz="6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</a:t>
            </a:r>
            <a:endParaRPr lang="ko-KR" altLang="en-US" sz="3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6308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BFACFDD-3C1B-9476-FD7E-D36CA9B69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753243"/>
              </p:ext>
            </p:extLst>
          </p:nvPr>
        </p:nvGraphicFramePr>
        <p:xfrm>
          <a:off x="9008929" y="0"/>
          <a:ext cx="3183071" cy="685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1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612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10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3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팀장에게 보이는 페이지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88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B-1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상태 변경 버튼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드롭박스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형태로 모집 중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모집완료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 중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완료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상태로 변경할 수 있음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88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B-2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수정 버튼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글추가페이지로 이동하여 작성한 글을 수정할 수 있음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51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B-3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프로젝트 삭제 버튼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버튼을 누르면 프로젝트가 삭제됨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팀에 등록되어 있던 팀원들은 자동으로 등록 해제됨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고민해보기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51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B-4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팀원관리 페이지로 이동하는 버튼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C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페이지로 이동함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E7260F-F19E-12CF-A987-D6B64D434661}"/>
              </a:ext>
            </a:extLst>
          </p:cNvPr>
          <p:cNvSpPr/>
          <p:nvPr/>
        </p:nvSpPr>
        <p:spPr>
          <a:xfrm>
            <a:off x="474519" y="305233"/>
            <a:ext cx="1151082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10B0AF-289E-A322-842E-8C111F7BA06B}"/>
              </a:ext>
            </a:extLst>
          </p:cNvPr>
          <p:cNvSpPr/>
          <p:nvPr/>
        </p:nvSpPr>
        <p:spPr>
          <a:xfrm>
            <a:off x="381061" y="140494"/>
            <a:ext cx="8093643" cy="8862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84BA35-B7C5-D6D7-2B8F-D30A63B4C2DC}"/>
              </a:ext>
            </a:extLst>
          </p:cNvPr>
          <p:cNvSpPr/>
          <p:nvPr/>
        </p:nvSpPr>
        <p:spPr>
          <a:xfrm>
            <a:off x="7319064" y="335694"/>
            <a:ext cx="1009921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 로그인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4B24A2C-994C-3D6F-BA56-5054C9CF1553}"/>
              </a:ext>
            </a:extLst>
          </p:cNvPr>
          <p:cNvSpPr/>
          <p:nvPr/>
        </p:nvSpPr>
        <p:spPr>
          <a:xfrm>
            <a:off x="5128622" y="331314"/>
            <a:ext cx="1315452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새글</a:t>
            </a:r>
            <a:r>
              <a:rPr kumimoji="1" lang="ko-KR" altLang="en-US" dirty="0"/>
              <a:t> 추가</a:t>
            </a:r>
            <a:endParaRPr kumimoji="1" lang="ko-Kore-KR" altLang="en-US" dirty="0"/>
          </a:p>
        </p:txBody>
      </p:sp>
      <p:sp>
        <p:nvSpPr>
          <p:cNvPr id="29" name="사각형 설명선[R] 28">
            <a:extLst>
              <a:ext uri="{FF2B5EF4-FFF2-40B4-BE49-F238E27FC236}">
                <a16:creationId xmlns:a16="http://schemas.microsoft.com/office/drawing/2014/main" id="{A4239D8B-8190-A8A7-2667-B4BADF40865F}"/>
              </a:ext>
            </a:extLst>
          </p:cNvPr>
          <p:cNvSpPr/>
          <p:nvPr/>
        </p:nvSpPr>
        <p:spPr>
          <a:xfrm>
            <a:off x="6444074" y="1067509"/>
            <a:ext cx="541024" cy="294941"/>
          </a:xfrm>
          <a:prstGeom prst="wedgeRectCallout">
            <a:avLst>
              <a:gd name="adj1" fmla="val 23747"/>
              <a:gd name="adj2" fmla="val 115188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B-1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8E4A3D2-661B-5717-D895-6D54BCF8A7C9}"/>
              </a:ext>
            </a:extLst>
          </p:cNvPr>
          <p:cNvSpPr/>
          <p:nvPr/>
        </p:nvSpPr>
        <p:spPr>
          <a:xfrm>
            <a:off x="6379720" y="335694"/>
            <a:ext cx="940733" cy="514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알림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73A6E2-685D-24CC-AE9F-C550DDA5F9A9}"/>
              </a:ext>
            </a:extLst>
          </p:cNvPr>
          <p:cNvSpPr txBox="1"/>
          <p:nvPr/>
        </p:nvSpPr>
        <p:spPr>
          <a:xfrm>
            <a:off x="791602" y="1624477"/>
            <a:ext cx="43370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기본 정보 입력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프로젝트 설명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프로젝트 기간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모임장소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언어 등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프로젝트에 관한 설명</a:t>
            </a:r>
            <a:endParaRPr kumimoji="1" lang="en-US" altLang="ko-KR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1C05A2-BF3D-7662-584E-58B15D778A68}"/>
              </a:ext>
            </a:extLst>
          </p:cNvPr>
          <p:cNvSpPr/>
          <p:nvPr/>
        </p:nvSpPr>
        <p:spPr>
          <a:xfrm>
            <a:off x="827594" y="4161317"/>
            <a:ext cx="3009278" cy="618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7EB787-779F-4EDE-7141-3476B1B6E832}"/>
              </a:ext>
            </a:extLst>
          </p:cNvPr>
          <p:cNvSpPr/>
          <p:nvPr/>
        </p:nvSpPr>
        <p:spPr>
          <a:xfrm>
            <a:off x="4044352" y="4143966"/>
            <a:ext cx="919605" cy="6189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댓글</a:t>
            </a:r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87310D-98F4-5912-596A-21BAC30C2986}"/>
              </a:ext>
            </a:extLst>
          </p:cNvPr>
          <p:cNvSpPr txBox="1"/>
          <p:nvPr/>
        </p:nvSpPr>
        <p:spPr>
          <a:xfrm>
            <a:off x="791603" y="4864176"/>
            <a:ext cx="3342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별명</a:t>
            </a:r>
            <a:endParaRPr kumimoji="1" lang="en-US" altLang="ko-KR" dirty="0"/>
          </a:p>
          <a:p>
            <a:r>
              <a:rPr kumimoji="1" lang="en-US" altLang="ko-KR" dirty="0"/>
              <a:t>	</a:t>
            </a:r>
            <a:r>
              <a:rPr kumimoji="1" lang="ko-KR" altLang="en-US" dirty="0"/>
              <a:t>댓글 내용</a:t>
            </a:r>
            <a:endParaRPr kumimoji="1"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DE628D-CF00-B750-6A8C-6EEC9E845602}"/>
              </a:ext>
            </a:extLst>
          </p:cNvPr>
          <p:cNvSpPr txBox="1"/>
          <p:nvPr/>
        </p:nvSpPr>
        <p:spPr>
          <a:xfrm>
            <a:off x="791603" y="5501172"/>
            <a:ext cx="3342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별명</a:t>
            </a:r>
            <a:endParaRPr kumimoji="1" lang="en-US" altLang="ko-KR" dirty="0"/>
          </a:p>
          <a:p>
            <a:r>
              <a:rPr kumimoji="1" lang="en-US" altLang="ko-KR" dirty="0"/>
              <a:t>	</a:t>
            </a:r>
            <a:r>
              <a:rPr kumimoji="1" lang="ko-KR" altLang="en-US" dirty="0"/>
              <a:t>댓글 내용</a:t>
            </a:r>
            <a:endParaRPr kumimoji="1" lang="en-US" altLang="ko-KR" dirty="0"/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734095B8-98CC-F3C8-5232-83448B5A755B}"/>
              </a:ext>
            </a:extLst>
          </p:cNvPr>
          <p:cNvSpPr/>
          <p:nvPr/>
        </p:nvSpPr>
        <p:spPr>
          <a:xfrm>
            <a:off x="5336101" y="2283504"/>
            <a:ext cx="3040912" cy="3688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43" name="Picture 2" descr="Face profile Images | Free Vectors, Stock Photos &amp; PSD">
            <a:extLst>
              <a:ext uri="{FF2B5EF4-FFF2-40B4-BE49-F238E27FC236}">
                <a16:creationId xmlns:a16="http://schemas.microsoft.com/office/drawing/2014/main" id="{3EC7570D-62E1-0DA4-DC43-901F9E9296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7" t="8549" r="66225" b="50000"/>
          <a:stretch/>
        </p:blipFill>
        <p:spPr bwMode="auto">
          <a:xfrm>
            <a:off x="5656971" y="2545474"/>
            <a:ext cx="815756" cy="86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5FEB046-268D-172A-F9E6-DDE0C2AE64B5}"/>
              </a:ext>
            </a:extLst>
          </p:cNvPr>
          <p:cNvSpPr txBox="1"/>
          <p:nvPr/>
        </p:nvSpPr>
        <p:spPr>
          <a:xfrm>
            <a:off x="6793596" y="279334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팀장 </a:t>
            </a:r>
            <a:r>
              <a:rPr kumimoji="1" lang="en-US" altLang="ko-KR" dirty="0"/>
              <a:t>OOO</a:t>
            </a:r>
            <a:endParaRPr kumimoji="1" lang="ko-KR" altLang="en-US" dirty="0"/>
          </a:p>
        </p:txBody>
      </p:sp>
      <p:pic>
        <p:nvPicPr>
          <p:cNvPr id="45" name="Picture 2" descr="Face profile Images | Free Vectors, Stock Photos &amp; PSD">
            <a:extLst>
              <a:ext uri="{FF2B5EF4-FFF2-40B4-BE49-F238E27FC236}">
                <a16:creationId xmlns:a16="http://schemas.microsoft.com/office/drawing/2014/main" id="{F06D60CB-1FB8-2E0B-9A9F-03E60C193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44" t="7874" r="35907" b="50675"/>
          <a:stretch/>
        </p:blipFill>
        <p:spPr bwMode="auto">
          <a:xfrm>
            <a:off x="5663895" y="3672527"/>
            <a:ext cx="815756" cy="86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940E52C-FE4C-CA28-A44E-22BA8B32E83F}"/>
              </a:ext>
            </a:extLst>
          </p:cNvPr>
          <p:cNvSpPr txBox="1"/>
          <p:nvPr/>
        </p:nvSpPr>
        <p:spPr>
          <a:xfrm>
            <a:off x="6800520" y="3920402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팀원 </a:t>
            </a:r>
            <a:r>
              <a:rPr kumimoji="1" lang="en-US" altLang="ko-KR" dirty="0"/>
              <a:t>OOO</a:t>
            </a:r>
            <a:endParaRPr kumimoji="1" lang="ko-KR" altLang="en-US" dirty="0"/>
          </a:p>
        </p:txBody>
      </p:sp>
      <p:pic>
        <p:nvPicPr>
          <p:cNvPr id="47" name="Picture 2" descr="Face profile Images | Free Vectors, Stock Photos &amp; PSD">
            <a:extLst>
              <a:ext uri="{FF2B5EF4-FFF2-40B4-BE49-F238E27FC236}">
                <a16:creationId xmlns:a16="http://schemas.microsoft.com/office/drawing/2014/main" id="{8C1202A0-0AF9-34C5-89F6-310C0FAE3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" t="51185" r="64079" b="7364"/>
          <a:stretch/>
        </p:blipFill>
        <p:spPr bwMode="auto">
          <a:xfrm>
            <a:off x="5604786" y="4801308"/>
            <a:ext cx="933973" cy="86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9988657-1176-9DD8-3958-6A7A7E1C2EF9}"/>
              </a:ext>
            </a:extLst>
          </p:cNvPr>
          <p:cNvSpPr txBox="1"/>
          <p:nvPr/>
        </p:nvSpPr>
        <p:spPr>
          <a:xfrm>
            <a:off x="6827510" y="5047455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팀원 </a:t>
            </a:r>
            <a:r>
              <a:rPr kumimoji="1" lang="en-US" altLang="ko-KR" dirty="0"/>
              <a:t>OOO</a:t>
            </a:r>
            <a:endParaRPr kumimoji="1" lang="ko-KR" altLang="en-US" dirty="0"/>
          </a:p>
        </p:txBody>
      </p:sp>
      <p:sp>
        <p:nvSpPr>
          <p:cNvPr id="50" name="Rectangle 9">
            <a:extLst>
              <a:ext uri="{FF2B5EF4-FFF2-40B4-BE49-F238E27FC236}">
                <a16:creationId xmlns:a16="http://schemas.microsoft.com/office/drawing/2014/main" id="{B6BE0719-9481-7242-D796-5171CA640304}"/>
              </a:ext>
            </a:extLst>
          </p:cNvPr>
          <p:cNvSpPr/>
          <p:nvPr/>
        </p:nvSpPr>
        <p:spPr>
          <a:xfrm>
            <a:off x="6800520" y="3126698"/>
            <a:ext cx="1156086" cy="350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1:1</a:t>
            </a:r>
            <a:r>
              <a:rPr kumimoji="1" lang="ko-KR" altLang="en-US" dirty="0"/>
              <a:t> 채팅</a:t>
            </a:r>
          </a:p>
        </p:txBody>
      </p:sp>
      <p:sp>
        <p:nvSpPr>
          <p:cNvPr id="51" name="Rectangle 9">
            <a:extLst>
              <a:ext uri="{FF2B5EF4-FFF2-40B4-BE49-F238E27FC236}">
                <a16:creationId xmlns:a16="http://schemas.microsoft.com/office/drawing/2014/main" id="{5A7ADEB7-B974-0212-9E01-E909E61797F2}"/>
              </a:ext>
            </a:extLst>
          </p:cNvPr>
          <p:cNvSpPr/>
          <p:nvPr/>
        </p:nvSpPr>
        <p:spPr>
          <a:xfrm>
            <a:off x="6846826" y="5426702"/>
            <a:ext cx="1156086" cy="350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1:1</a:t>
            </a:r>
            <a:r>
              <a:rPr kumimoji="1" lang="ko-KR" altLang="en-US" dirty="0"/>
              <a:t> 채팅</a:t>
            </a: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AB92C70B-D99D-6EDD-09EF-9086FD969AD9}"/>
              </a:ext>
            </a:extLst>
          </p:cNvPr>
          <p:cNvSpPr/>
          <p:nvPr/>
        </p:nvSpPr>
        <p:spPr>
          <a:xfrm>
            <a:off x="6793596" y="4320446"/>
            <a:ext cx="1156086" cy="350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1:1</a:t>
            </a:r>
            <a:r>
              <a:rPr kumimoji="1" lang="ko-KR" altLang="en-US" dirty="0"/>
              <a:t> 채팅</a:t>
            </a:r>
          </a:p>
        </p:txBody>
      </p:sp>
      <p:sp>
        <p:nvSpPr>
          <p:cNvPr id="53" name="Rectangle 9">
            <a:extLst>
              <a:ext uri="{FF2B5EF4-FFF2-40B4-BE49-F238E27FC236}">
                <a16:creationId xmlns:a16="http://schemas.microsoft.com/office/drawing/2014/main" id="{237964C1-FB5A-8E9D-ECB9-4CF4A212DABC}"/>
              </a:ext>
            </a:extLst>
          </p:cNvPr>
          <p:cNvSpPr/>
          <p:nvPr/>
        </p:nvSpPr>
        <p:spPr>
          <a:xfrm>
            <a:off x="-15296" y="5971742"/>
            <a:ext cx="4149891" cy="88625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>
                <a:solidFill>
                  <a:schemeClr val="bg1"/>
                </a:solidFill>
              </a:rPr>
              <a:t>팀장에게 보이는 페이지</a:t>
            </a:r>
          </a:p>
        </p:txBody>
      </p:sp>
      <p:pic>
        <p:nvPicPr>
          <p:cNvPr id="54" name="그림 53" descr="텍스트이(가) 표시된 사진&#10;&#10;자동 생성된 설명">
            <a:extLst>
              <a:ext uri="{FF2B5EF4-FFF2-40B4-BE49-F238E27FC236}">
                <a16:creationId xmlns:a16="http://schemas.microsoft.com/office/drawing/2014/main" id="{A75E6FB6-D115-28DB-91EC-79496AA89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307" y="1562063"/>
            <a:ext cx="2023280" cy="514694"/>
          </a:xfrm>
          <a:prstGeom prst="rect">
            <a:avLst/>
          </a:prstGeom>
        </p:spPr>
      </p:pic>
      <p:sp>
        <p:nvSpPr>
          <p:cNvPr id="5" name="사각형 설명선[R] 28">
            <a:extLst>
              <a:ext uri="{FF2B5EF4-FFF2-40B4-BE49-F238E27FC236}">
                <a16:creationId xmlns:a16="http://schemas.microsoft.com/office/drawing/2014/main" id="{1AE222B3-5507-4EF2-4F13-B40C7D994159}"/>
              </a:ext>
            </a:extLst>
          </p:cNvPr>
          <p:cNvSpPr/>
          <p:nvPr/>
        </p:nvSpPr>
        <p:spPr>
          <a:xfrm>
            <a:off x="7075990" y="1072636"/>
            <a:ext cx="541024" cy="294941"/>
          </a:xfrm>
          <a:prstGeom prst="wedgeRectCallout">
            <a:avLst>
              <a:gd name="adj1" fmla="val 21552"/>
              <a:gd name="adj2" fmla="val 127267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B-2</a:t>
            </a:r>
            <a:endParaRPr kumimoji="1" lang="ko-Kore-KR" altLang="en-US" dirty="0"/>
          </a:p>
        </p:txBody>
      </p:sp>
      <p:sp>
        <p:nvSpPr>
          <p:cNvPr id="6" name="사각형 설명선[R] 28">
            <a:extLst>
              <a:ext uri="{FF2B5EF4-FFF2-40B4-BE49-F238E27FC236}">
                <a16:creationId xmlns:a16="http://schemas.microsoft.com/office/drawing/2014/main" id="{3EABA642-BD49-619E-49D8-52DE0B4B9BA0}"/>
              </a:ext>
            </a:extLst>
          </p:cNvPr>
          <p:cNvSpPr/>
          <p:nvPr/>
        </p:nvSpPr>
        <p:spPr>
          <a:xfrm>
            <a:off x="7713084" y="1071632"/>
            <a:ext cx="541024" cy="294941"/>
          </a:xfrm>
          <a:prstGeom prst="wedgeRectCallout">
            <a:avLst>
              <a:gd name="adj1" fmla="val 21552"/>
              <a:gd name="adj2" fmla="val 127267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B-3</a:t>
            </a:r>
            <a:endParaRPr kumimoji="1" lang="ko-Kore-KR" altLang="en-US" dirty="0"/>
          </a:p>
        </p:txBody>
      </p:sp>
      <p:sp>
        <p:nvSpPr>
          <p:cNvPr id="7" name="사각형 설명선[R] 28">
            <a:extLst>
              <a:ext uri="{FF2B5EF4-FFF2-40B4-BE49-F238E27FC236}">
                <a16:creationId xmlns:a16="http://schemas.microsoft.com/office/drawing/2014/main" id="{3229573A-DCC9-AC80-BE3E-872F421AC42F}"/>
              </a:ext>
            </a:extLst>
          </p:cNvPr>
          <p:cNvSpPr/>
          <p:nvPr/>
        </p:nvSpPr>
        <p:spPr>
          <a:xfrm>
            <a:off x="3439162" y="414937"/>
            <a:ext cx="336424" cy="294941"/>
          </a:xfrm>
          <a:prstGeom prst="wedgeRectCallout">
            <a:avLst>
              <a:gd name="adj1" fmla="val 33964"/>
              <a:gd name="adj2" fmla="val 30636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/>
              <a:t>B</a:t>
            </a:r>
            <a:endParaRPr kumimoji="1" lang="ko-Kore-KR" altLang="en-US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BCFB8109-FEEA-9CE3-2E15-27421607ABF7}"/>
              </a:ext>
            </a:extLst>
          </p:cNvPr>
          <p:cNvSpPr/>
          <p:nvPr/>
        </p:nvSpPr>
        <p:spPr>
          <a:xfrm>
            <a:off x="5669521" y="6147503"/>
            <a:ext cx="2292711" cy="5065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팀원관리</a:t>
            </a:r>
          </a:p>
        </p:txBody>
      </p:sp>
      <p:sp>
        <p:nvSpPr>
          <p:cNvPr id="9" name="사각형 설명선[R] 28">
            <a:extLst>
              <a:ext uri="{FF2B5EF4-FFF2-40B4-BE49-F238E27FC236}">
                <a16:creationId xmlns:a16="http://schemas.microsoft.com/office/drawing/2014/main" id="{A99F3489-F791-D5B0-8971-1AFFF4F0C24B}"/>
              </a:ext>
            </a:extLst>
          </p:cNvPr>
          <p:cNvSpPr/>
          <p:nvPr/>
        </p:nvSpPr>
        <p:spPr>
          <a:xfrm>
            <a:off x="4835731" y="6234154"/>
            <a:ext cx="541024" cy="294941"/>
          </a:xfrm>
          <a:prstGeom prst="wedgeRectCallout">
            <a:avLst>
              <a:gd name="adj1" fmla="val 89596"/>
              <a:gd name="adj2" fmla="val 22582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B-4</a:t>
            </a:r>
            <a:endParaRPr kumimoji="1" lang="ko-Kore-KR" altLang="en-US" dirty="0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3DB26792-49E9-3F77-598F-CE663A5509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24" b="29844"/>
          <a:stretch/>
        </p:blipFill>
        <p:spPr>
          <a:xfrm>
            <a:off x="5515258" y="1603385"/>
            <a:ext cx="1520291" cy="88461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B131AB-5EB7-457D-13CB-627D5A28287E}"/>
              </a:ext>
            </a:extLst>
          </p:cNvPr>
          <p:cNvSpPr/>
          <p:nvPr/>
        </p:nvSpPr>
        <p:spPr>
          <a:xfrm>
            <a:off x="5571351" y="1603385"/>
            <a:ext cx="967408" cy="294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모집중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949D71-E2F1-D28A-61A2-77294D35F604}"/>
              </a:ext>
            </a:extLst>
          </p:cNvPr>
          <p:cNvSpPr/>
          <p:nvPr/>
        </p:nvSpPr>
        <p:spPr>
          <a:xfrm>
            <a:off x="5568559" y="1899245"/>
            <a:ext cx="967408" cy="294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진행중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445B83-ECDD-7213-22E0-B11F465F7A1B}"/>
              </a:ext>
            </a:extLst>
          </p:cNvPr>
          <p:cNvSpPr/>
          <p:nvPr/>
        </p:nvSpPr>
        <p:spPr>
          <a:xfrm>
            <a:off x="5576787" y="2199072"/>
            <a:ext cx="967408" cy="294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869717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5B0BB70-AA34-1646-1D8F-AB2F99644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42111"/>
              </p:ext>
            </p:extLst>
          </p:nvPr>
        </p:nvGraphicFramePr>
        <p:xfrm>
          <a:off x="8882155" y="28799"/>
          <a:ext cx="3309845" cy="6860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9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13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9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팀원 관리 페이지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팀장만 접근할 수 있음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6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C-1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신청자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팀원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프로필사진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90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C-2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팀원인지 신청자인지 나타냄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64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C-3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신청자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팀원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아이디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클릭하면 해당 인물의 마이페이지로 이동함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64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C-4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자기소개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마이페이지에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등록된 자기소개 메시지를 보여줌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60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C-5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수락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거절 버튼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신청자를 팀원으로 수락할지 거절할지 결정하는 버튼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팀원으로 등록되었다면 버튼을 누를 수 없도록 회색표시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unvisible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64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C-6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삭제 버튼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팀장이 리스트에서 팀원들을 삭제할 수 있음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66844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34A93D2E-0197-AE05-3989-F6330F49672C}"/>
              </a:ext>
            </a:extLst>
          </p:cNvPr>
          <p:cNvSpPr/>
          <p:nvPr/>
        </p:nvSpPr>
        <p:spPr>
          <a:xfrm>
            <a:off x="474519" y="305233"/>
            <a:ext cx="1151082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7A3458-59AA-D9DE-23CC-2CA0B305E528}"/>
              </a:ext>
            </a:extLst>
          </p:cNvPr>
          <p:cNvSpPr/>
          <p:nvPr/>
        </p:nvSpPr>
        <p:spPr>
          <a:xfrm>
            <a:off x="381061" y="140494"/>
            <a:ext cx="8093643" cy="8862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D8771C-06AA-4E52-AD57-84F5103969F8}"/>
              </a:ext>
            </a:extLst>
          </p:cNvPr>
          <p:cNvSpPr/>
          <p:nvPr/>
        </p:nvSpPr>
        <p:spPr>
          <a:xfrm>
            <a:off x="7319064" y="335694"/>
            <a:ext cx="1009921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 로그인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B199F9-7132-C481-2E73-C4FA97777B35}"/>
              </a:ext>
            </a:extLst>
          </p:cNvPr>
          <p:cNvSpPr/>
          <p:nvPr/>
        </p:nvSpPr>
        <p:spPr>
          <a:xfrm>
            <a:off x="5128622" y="331314"/>
            <a:ext cx="1315452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새글</a:t>
            </a:r>
            <a:r>
              <a:rPr kumimoji="1" lang="ko-KR" altLang="en-US" dirty="0"/>
              <a:t> 추가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74C0E8-B187-C21E-E2A6-EE72B60E5D17}"/>
              </a:ext>
            </a:extLst>
          </p:cNvPr>
          <p:cNvSpPr/>
          <p:nvPr/>
        </p:nvSpPr>
        <p:spPr>
          <a:xfrm>
            <a:off x="6379720" y="335694"/>
            <a:ext cx="940733" cy="514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알림</a:t>
            </a:r>
            <a:endParaRPr kumimoji="1" lang="ko-Kore-KR" altLang="en-US" dirty="0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F968D17-93B9-DCF9-356E-81821C12B7FE}"/>
              </a:ext>
            </a:extLst>
          </p:cNvPr>
          <p:cNvSpPr/>
          <p:nvPr/>
        </p:nvSpPr>
        <p:spPr>
          <a:xfrm>
            <a:off x="163909" y="1739878"/>
            <a:ext cx="8382011" cy="3978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26" name="Picture 2" descr="Face profile Images | Free Vectors, Stock Photos &amp; PSD">
            <a:extLst>
              <a:ext uri="{FF2B5EF4-FFF2-40B4-BE49-F238E27FC236}">
                <a16:creationId xmlns:a16="http://schemas.microsoft.com/office/drawing/2014/main" id="{F168B4D2-9107-3C5F-0366-4AA706061E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44" t="7874" r="35907" b="50675"/>
          <a:stretch/>
        </p:blipFill>
        <p:spPr bwMode="auto">
          <a:xfrm>
            <a:off x="477770" y="1940552"/>
            <a:ext cx="815756" cy="86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DE583B7-E2A4-F7FA-6895-978CF3B03E75}"/>
              </a:ext>
            </a:extLst>
          </p:cNvPr>
          <p:cNvSpPr txBox="1"/>
          <p:nvPr/>
        </p:nvSpPr>
        <p:spPr>
          <a:xfrm>
            <a:off x="1534794" y="2181753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팀원        </a:t>
            </a:r>
            <a:r>
              <a:rPr kumimoji="1" lang="en-US" altLang="ko-KR" dirty="0"/>
              <a:t>OOO</a:t>
            </a:r>
            <a:endParaRPr kumimoji="1" lang="ko-KR" altLang="en-US" dirty="0"/>
          </a:p>
        </p:txBody>
      </p:sp>
      <p:pic>
        <p:nvPicPr>
          <p:cNvPr id="28" name="Picture 2" descr="Face profile Images | Free Vectors, Stock Photos &amp; PSD">
            <a:extLst>
              <a:ext uri="{FF2B5EF4-FFF2-40B4-BE49-F238E27FC236}">
                <a16:creationId xmlns:a16="http://schemas.microsoft.com/office/drawing/2014/main" id="{DD4E2F59-4C3D-EE80-80CF-0A409D028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" t="51185" r="64079" b="7364"/>
          <a:stretch/>
        </p:blipFill>
        <p:spPr bwMode="auto">
          <a:xfrm>
            <a:off x="477770" y="3209925"/>
            <a:ext cx="933973" cy="86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7EA29A5-B8D4-785F-47B6-DBA404FC50C6}"/>
              </a:ext>
            </a:extLst>
          </p:cNvPr>
          <p:cNvSpPr txBox="1"/>
          <p:nvPr/>
        </p:nvSpPr>
        <p:spPr>
          <a:xfrm>
            <a:off x="3302180" y="2204288"/>
            <a:ext cx="260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포부</a:t>
            </a:r>
            <a:r>
              <a:rPr kumimoji="1" lang="en-US" altLang="ko-KR" dirty="0"/>
              <a:t>(</a:t>
            </a:r>
            <a:r>
              <a:rPr kumimoji="1" lang="ko-KR" altLang="en-US" dirty="0"/>
              <a:t>자기소개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904F0A45-7471-29A6-7458-85889586BF26}"/>
              </a:ext>
            </a:extLst>
          </p:cNvPr>
          <p:cNvSpPr/>
          <p:nvPr/>
        </p:nvSpPr>
        <p:spPr>
          <a:xfrm>
            <a:off x="5449242" y="2165891"/>
            <a:ext cx="1156086" cy="5065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수락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95CEE4E9-84E7-D764-9D41-8EAE9E4D71A8}"/>
              </a:ext>
            </a:extLst>
          </p:cNvPr>
          <p:cNvSpPr/>
          <p:nvPr/>
        </p:nvSpPr>
        <p:spPr>
          <a:xfrm>
            <a:off x="6855943" y="2181753"/>
            <a:ext cx="1156086" cy="506520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거절</a:t>
            </a:r>
          </a:p>
        </p:txBody>
      </p:sp>
      <p:pic>
        <p:nvPicPr>
          <p:cNvPr id="32" name="Picture 2" descr="Face profile Images | Free Vectors, Stock Photos &amp; PSD">
            <a:extLst>
              <a:ext uri="{FF2B5EF4-FFF2-40B4-BE49-F238E27FC236}">
                <a16:creationId xmlns:a16="http://schemas.microsoft.com/office/drawing/2014/main" id="{2BA70DE2-48E1-B92B-031A-5EC811A8B1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7" t="8549" r="66225" b="50000"/>
          <a:stretch/>
        </p:blipFill>
        <p:spPr bwMode="auto">
          <a:xfrm>
            <a:off x="477770" y="4479298"/>
            <a:ext cx="815756" cy="86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AEB7F4F-E043-7952-4937-B73B32450F3D}"/>
              </a:ext>
            </a:extLst>
          </p:cNvPr>
          <p:cNvSpPr txBox="1"/>
          <p:nvPr/>
        </p:nvSpPr>
        <p:spPr>
          <a:xfrm>
            <a:off x="1550602" y="345780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팀원         </a:t>
            </a:r>
            <a:r>
              <a:rPr kumimoji="1" lang="en-US" altLang="ko-KR" dirty="0"/>
              <a:t>OOO</a:t>
            </a:r>
            <a:endParaRPr kumimoji="1"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B6164F-3E80-8C88-373C-C48F799BB89F}"/>
              </a:ext>
            </a:extLst>
          </p:cNvPr>
          <p:cNvSpPr txBox="1"/>
          <p:nvPr/>
        </p:nvSpPr>
        <p:spPr>
          <a:xfrm>
            <a:off x="3307974" y="3374401"/>
            <a:ext cx="260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포부</a:t>
            </a:r>
            <a:r>
              <a:rPr kumimoji="1" lang="en-US" altLang="ko-KR" dirty="0"/>
              <a:t>(</a:t>
            </a:r>
            <a:r>
              <a:rPr kumimoji="1" lang="ko-KR" altLang="en-US" dirty="0"/>
              <a:t>자기소개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883E8FB3-C62D-4B64-61A8-79FCD2BD8A48}"/>
              </a:ext>
            </a:extLst>
          </p:cNvPr>
          <p:cNvSpPr/>
          <p:nvPr/>
        </p:nvSpPr>
        <p:spPr>
          <a:xfrm>
            <a:off x="5455036" y="3336004"/>
            <a:ext cx="1156086" cy="5065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수락</a:t>
            </a: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550E1643-A785-C7EF-DB8D-DCCBB568DF6F}"/>
              </a:ext>
            </a:extLst>
          </p:cNvPr>
          <p:cNvSpPr/>
          <p:nvPr/>
        </p:nvSpPr>
        <p:spPr>
          <a:xfrm>
            <a:off x="6861737" y="3351866"/>
            <a:ext cx="1156086" cy="506520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거절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7975DD-8CD1-5078-9FD4-787688501FF4}"/>
              </a:ext>
            </a:extLst>
          </p:cNvPr>
          <p:cNvSpPr txBox="1"/>
          <p:nvPr/>
        </p:nvSpPr>
        <p:spPr>
          <a:xfrm>
            <a:off x="1567433" y="4817478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신청자    </a:t>
            </a:r>
            <a:r>
              <a:rPr kumimoji="1" lang="en-US" altLang="ko-KR" dirty="0"/>
              <a:t>OOO</a:t>
            </a:r>
            <a:endParaRPr kumimoji="1"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5D8457-9723-8CB9-5FA7-421A5A607DE3}"/>
              </a:ext>
            </a:extLst>
          </p:cNvPr>
          <p:cNvSpPr txBox="1"/>
          <p:nvPr/>
        </p:nvSpPr>
        <p:spPr>
          <a:xfrm>
            <a:off x="3368518" y="4855875"/>
            <a:ext cx="260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포부</a:t>
            </a:r>
            <a:r>
              <a:rPr kumimoji="1" lang="en-US" altLang="ko-KR" dirty="0"/>
              <a:t>(</a:t>
            </a:r>
            <a:r>
              <a:rPr kumimoji="1" lang="ko-KR" altLang="en-US" dirty="0"/>
              <a:t>자기소개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50F41EA8-A927-A0A0-9F92-22A5540027CE}"/>
              </a:ext>
            </a:extLst>
          </p:cNvPr>
          <p:cNvSpPr/>
          <p:nvPr/>
        </p:nvSpPr>
        <p:spPr>
          <a:xfrm>
            <a:off x="5515580" y="4817478"/>
            <a:ext cx="1156086" cy="5065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수락</a:t>
            </a:r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423DDD00-C50C-4029-0886-599587732AAA}"/>
              </a:ext>
            </a:extLst>
          </p:cNvPr>
          <p:cNvSpPr/>
          <p:nvPr/>
        </p:nvSpPr>
        <p:spPr>
          <a:xfrm>
            <a:off x="6922281" y="4833340"/>
            <a:ext cx="1156086" cy="506520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거절</a:t>
            </a:r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52297837-B4B6-73D3-537E-AF489BB3344F}"/>
              </a:ext>
            </a:extLst>
          </p:cNvPr>
          <p:cNvSpPr/>
          <p:nvPr/>
        </p:nvSpPr>
        <p:spPr>
          <a:xfrm>
            <a:off x="-15296" y="5971742"/>
            <a:ext cx="4149891" cy="88625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>
                <a:solidFill>
                  <a:schemeClr val="bg1"/>
                </a:solidFill>
              </a:rPr>
              <a:t>팀장에게 보이는 페이지</a:t>
            </a:r>
          </a:p>
        </p:txBody>
      </p:sp>
      <p:sp>
        <p:nvSpPr>
          <p:cNvPr id="9" name="사각형 설명선[R] 28">
            <a:extLst>
              <a:ext uri="{FF2B5EF4-FFF2-40B4-BE49-F238E27FC236}">
                <a16:creationId xmlns:a16="http://schemas.microsoft.com/office/drawing/2014/main" id="{3335EAA4-6E9C-1C84-4800-39FF510A1169}"/>
              </a:ext>
            </a:extLst>
          </p:cNvPr>
          <p:cNvSpPr/>
          <p:nvPr/>
        </p:nvSpPr>
        <p:spPr>
          <a:xfrm>
            <a:off x="3439162" y="414937"/>
            <a:ext cx="336424" cy="294941"/>
          </a:xfrm>
          <a:prstGeom prst="wedgeRectCallout">
            <a:avLst>
              <a:gd name="adj1" fmla="val 33964"/>
              <a:gd name="adj2" fmla="val 30636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/>
              <a:t>C</a:t>
            </a:r>
            <a:endParaRPr kumimoji="1" lang="ko-Kore-KR" altLang="en-US" dirty="0"/>
          </a:p>
        </p:txBody>
      </p:sp>
      <p:sp>
        <p:nvSpPr>
          <p:cNvPr id="10" name="사각형 설명선[R] 28">
            <a:extLst>
              <a:ext uri="{FF2B5EF4-FFF2-40B4-BE49-F238E27FC236}">
                <a16:creationId xmlns:a16="http://schemas.microsoft.com/office/drawing/2014/main" id="{1C23AF11-C5B0-7AB9-C4A4-605BF95AC8E2}"/>
              </a:ext>
            </a:extLst>
          </p:cNvPr>
          <p:cNvSpPr/>
          <p:nvPr/>
        </p:nvSpPr>
        <p:spPr>
          <a:xfrm>
            <a:off x="509036" y="1371430"/>
            <a:ext cx="541024" cy="294941"/>
          </a:xfrm>
          <a:prstGeom prst="wedgeRectCallout">
            <a:avLst>
              <a:gd name="adj1" fmla="val 23747"/>
              <a:gd name="adj2" fmla="val 115188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C-1</a:t>
            </a:r>
            <a:endParaRPr kumimoji="1" lang="ko-Kore-KR" altLang="en-US" dirty="0"/>
          </a:p>
        </p:txBody>
      </p:sp>
      <p:sp>
        <p:nvSpPr>
          <p:cNvPr id="11" name="사각형 설명선[R] 28">
            <a:extLst>
              <a:ext uri="{FF2B5EF4-FFF2-40B4-BE49-F238E27FC236}">
                <a16:creationId xmlns:a16="http://schemas.microsoft.com/office/drawing/2014/main" id="{6FBCBE4E-2F77-37BA-13F3-F6F3E9FD96F0}"/>
              </a:ext>
            </a:extLst>
          </p:cNvPr>
          <p:cNvSpPr/>
          <p:nvPr/>
        </p:nvSpPr>
        <p:spPr>
          <a:xfrm>
            <a:off x="1534794" y="1364981"/>
            <a:ext cx="541024" cy="294941"/>
          </a:xfrm>
          <a:prstGeom prst="wedgeRectCallout">
            <a:avLst>
              <a:gd name="adj1" fmla="val 16065"/>
              <a:gd name="adj2" fmla="val 115188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C-2</a:t>
            </a:r>
            <a:endParaRPr kumimoji="1" lang="ko-Kore-KR" altLang="en-US" dirty="0"/>
          </a:p>
        </p:txBody>
      </p:sp>
      <p:sp>
        <p:nvSpPr>
          <p:cNvPr id="12" name="사각형 설명선[R] 28">
            <a:extLst>
              <a:ext uri="{FF2B5EF4-FFF2-40B4-BE49-F238E27FC236}">
                <a16:creationId xmlns:a16="http://schemas.microsoft.com/office/drawing/2014/main" id="{9F7B2465-E1FA-BCE0-8089-A8278C39E9D6}"/>
              </a:ext>
            </a:extLst>
          </p:cNvPr>
          <p:cNvSpPr/>
          <p:nvPr/>
        </p:nvSpPr>
        <p:spPr>
          <a:xfrm>
            <a:off x="2441277" y="1371430"/>
            <a:ext cx="541024" cy="294941"/>
          </a:xfrm>
          <a:prstGeom prst="wedgeRectCallout">
            <a:avLst>
              <a:gd name="adj1" fmla="val 16065"/>
              <a:gd name="adj2" fmla="val 115188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C-3</a:t>
            </a:r>
            <a:endParaRPr kumimoji="1" lang="ko-Kore-KR" altLang="en-US" dirty="0"/>
          </a:p>
        </p:txBody>
      </p:sp>
      <p:sp>
        <p:nvSpPr>
          <p:cNvPr id="13" name="사각형 설명선[R] 28">
            <a:extLst>
              <a:ext uri="{FF2B5EF4-FFF2-40B4-BE49-F238E27FC236}">
                <a16:creationId xmlns:a16="http://schemas.microsoft.com/office/drawing/2014/main" id="{36EF4AEC-F358-9673-E1F4-5DB144E09808}"/>
              </a:ext>
            </a:extLst>
          </p:cNvPr>
          <p:cNvSpPr/>
          <p:nvPr/>
        </p:nvSpPr>
        <p:spPr>
          <a:xfrm>
            <a:off x="3792862" y="1371429"/>
            <a:ext cx="541024" cy="294941"/>
          </a:xfrm>
          <a:prstGeom prst="wedgeRectCallout">
            <a:avLst>
              <a:gd name="adj1" fmla="val 16065"/>
              <a:gd name="adj2" fmla="val 115188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C-4</a:t>
            </a:r>
            <a:endParaRPr kumimoji="1" lang="ko-Kore-KR" altLang="en-US" dirty="0"/>
          </a:p>
        </p:txBody>
      </p:sp>
      <p:sp>
        <p:nvSpPr>
          <p:cNvPr id="14" name="사각형 설명선[R] 28">
            <a:extLst>
              <a:ext uri="{FF2B5EF4-FFF2-40B4-BE49-F238E27FC236}">
                <a16:creationId xmlns:a16="http://schemas.microsoft.com/office/drawing/2014/main" id="{14670B63-483A-5EC6-8429-496FF4324714}"/>
              </a:ext>
            </a:extLst>
          </p:cNvPr>
          <p:cNvSpPr/>
          <p:nvPr/>
        </p:nvSpPr>
        <p:spPr>
          <a:xfrm>
            <a:off x="6421773" y="1360382"/>
            <a:ext cx="541024" cy="294941"/>
          </a:xfrm>
          <a:prstGeom prst="wedgeRectCallout">
            <a:avLst>
              <a:gd name="adj1" fmla="val 16065"/>
              <a:gd name="adj2" fmla="val 115188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C-5</a:t>
            </a:r>
            <a:endParaRPr kumimoji="1" lang="ko-Kore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0CCAACA-A33F-3FC7-1CD8-BE3014411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489" y="2346019"/>
            <a:ext cx="260993" cy="20506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3AFAA0D-007F-3734-54A1-507ED86C0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375" y="3626566"/>
            <a:ext cx="260993" cy="20506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F64E7D0-8EFB-438B-E837-F56EE3D2C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083" y="5020141"/>
            <a:ext cx="260993" cy="205066"/>
          </a:xfrm>
          <a:prstGeom prst="rect">
            <a:avLst/>
          </a:prstGeom>
        </p:spPr>
      </p:pic>
      <p:sp>
        <p:nvSpPr>
          <p:cNvPr id="18" name="사각형 설명선[R] 28">
            <a:extLst>
              <a:ext uri="{FF2B5EF4-FFF2-40B4-BE49-F238E27FC236}">
                <a16:creationId xmlns:a16="http://schemas.microsoft.com/office/drawing/2014/main" id="{B070AB0A-9E8A-D92A-B80C-2A45CAA05771}"/>
              </a:ext>
            </a:extLst>
          </p:cNvPr>
          <p:cNvSpPr/>
          <p:nvPr/>
        </p:nvSpPr>
        <p:spPr>
          <a:xfrm>
            <a:off x="7965889" y="1756590"/>
            <a:ext cx="541024" cy="294941"/>
          </a:xfrm>
          <a:prstGeom prst="wedgeRectCallout">
            <a:avLst>
              <a:gd name="adj1" fmla="val 16065"/>
              <a:gd name="adj2" fmla="val 115188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C-6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87422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255D2B8-07D3-384C-E88A-CE9904A27CE7}"/>
              </a:ext>
            </a:extLst>
          </p:cNvPr>
          <p:cNvSpPr/>
          <p:nvPr/>
        </p:nvSpPr>
        <p:spPr>
          <a:xfrm>
            <a:off x="6096000" y="396654"/>
            <a:ext cx="1244276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 내 계정</a:t>
            </a:r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1869204-CA65-7FB8-02D4-57FE16182077}"/>
              </a:ext>
            </a:extLst>
          </p:cNvPr>
          <p:cNvSpPr/>
          <p:nvPr/>
        </p:nvSpPr>
        <p:spPr>
          <a:xfrm>
            <a:off x="6096000" y="906624"/>
            <a:ext cx="1244276" cy="5143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 로그아웃</a:t>
            </a:r>
            <a:endParaRPr kumimoji="1" lang="ko-Kore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2F6C762-4770-2827-FAA6-5101B6671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149258"/>
              </p:ext>
            </p:extLst>
          </p:nvPr>
        </p:nvGraphicFramePr>
        <p:xfrm>
          <a:off x="9008929" y="0"/>
          <a:ext cx="3183071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7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78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08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알림 창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팀원들의 채팅신청 알림과 팀원들의 평가 알림 기능을 표시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8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알림 확인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알림 버튼 위로 신청된 알림 개수가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0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닫기 버튼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알림 리스트 팝업 창 닫기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07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채팅 신청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닫기 버튼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클릭 시 리스트 팝업창에서 선택된 창만 사라짐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07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채팅 신청 버튼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버튼 클릭 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“1:1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채팅 팝업 창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＂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 나타나고 해당 리스트에서 사라짐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07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팀원 평가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닫기 버튼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클릭 시 리스트 팝업창에서 해당 창만 사라짐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07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팀원 평가 버튼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버튼 클릭 시 팀원 평가 페이지로 이동하고 해당 리스트에서 사라짐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260403"/>
                  </a:ext>
                </a:extLst>
              </a:tr>
              <a:tr h="12564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메뉴 리스트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시 모든 화면에 보여지는 메뉴 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“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내 계정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”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버튼 클릭 시 계정 페이지로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“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로그아웃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“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버튼 클릭 시 로그아웃 되고 메인 페이지로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36079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0D3D4B84-4192-9192-7530-C35300C6AD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30" r="25069"/>
          <a:stretch/>
        </p:blipFill>
        <p:spPr>
          <a:xfrm>
            <a:off x="1984955" y="915384"/>
            <a:ext cx="4111045" cy="562467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AAABB00-913D-FFE8-0F9A-1A79EB8DAB21}"/>
              </a:ext>
            </a:extLst>
          </p:cNvPr>
          <p:cNvSpPr/>
          <p:nvPr/>
        </p:nvSpPr>
        <p:spPr>
          <a:xfrm>
            <a:off x="1984955" y="1378797"/>
            <a:ext cx="3915274" cy="618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이은영님이</a:t>
            </a:r>
            <a:r>
              <a:rPr kumimoji="1" lang="ko-KR" altLang="en-US" dirty="0">
                <a:solidFill>
                  <a:schemeClr val="tx1"/>
                </a:solidFill>
              </a:rPr>
              <a:t> 채팅을 신청했습니다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A39150-884E-CBAA-5137-247AE99F75F6}"/>
              </a:ext>
            </a:extLst>
          </p:cNvPr>
          <p:cNvSpPr/>
          <p:nvPr/>
        </p:nvSpPr>
        <p:spPr>
          <a:xfrm>
            <a:off x="3905558" y="392274"/>
            <a:ext cx="1315452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새글</a:t>
            </a:r>
            <a:r>
              <a:rPr kumimoji="1" lang="ko-KR" altLang="en-US" dirty="0"/>
              <a:t> 추가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6364B2-B8D7-60F6-9A61-F472181E6EA7}"/>
              </a:ext>
            </a:extLst>
          </p:cNvPr>
          <p:cNvSpPr/>
          <p:nvPr/>
        </p:nvSpPr>
        <p:spPr>
          <a:xfrm>
            <a:off x="5156656" y="396654"/>
            <a:ext cx="940733" cy="514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알림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1DC6A95-7276-EB93-6D4C-9B710E0FF17F}"/>
              </a:ext>
            </a:extLst>
          </p:cNvPr>
          <p:cNvSpPr/>
          <p:nvPr/>
        </p:nvSpPr>
        <p:spPr>
          <a:xfrm>
            <a:off x="1987096" y="2006493"/>
            <a:ext cx="3913133" cy="1136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OOO</a:t>
            </a:r>
            <a:r>
              <a:rPr kumimoji="1" lang="ko-KR" altLang="en-US" dirty="0">
                <a:solidFill>
                  <a:schemeClr val="tx1"/>
                </a:solidFill>
              </a:rPr>
              <a:t>프로젝트의 팀원을 평가해주세요</a:t>
            </a:r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사각형 설명선[R] 3">
            <a:extLst>
              <a:ext uri="{FF2B5EF4-FFF2-40B4-BE49-F238E27FC236}">
                <a16:creationId xmlns:a16="http://schemas.microsoft.com/office/drawing/2014/main" id="{8676891F-6617-7EB4-FF50-93A2B6104120}"/>
              </a:ext>
            </a:extLst>
          </p:cNvPr>
          <p:cNvSpPr/>
          <p:nvPr/>
        </p:nvSpPr>
        <p:spPr>
          <a:xfrm>
            <a:off x="4951801" y="23002"/>
            <a:ext cx="336424" cy="294941"/>
          </a:xfrm>
          <a:prstGeom prst="wedgeRectCallout">
            <a:avLst>
              <a:gd name="adj1" fmla="val 63712"/>
              <a:gd name="adj2" fmla="val 115044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5" name="사각형 설명선[R] 4">
            <a:extLst>
              <a:ext uri="{FF2B5EF4-FFF2-40B4-BE49-F238E27FC236}">
                <a16:creationId xmlns:a16="http://schemas.microsoft.com/office/drawing/2014/main" id="{1DE9C6B1-2F55-1A25-1354-45C801100542}"/>
              </a:ext>
            </a:extLst>
          </p:cNvPr>
          <p:cNvSpPr/>
          <p:nvPr/>
        </p:nvSpPr>
        <p:spPr>
          <a:xfrm>
            <a:off x="4917505" y="1016328"/>
            <a:ext cx="303505" cy="294941"/>
          </a:xfrm>
          <a:prstGeom prst="wedgeRectCallout">
            <a:avLst>
              <a:gd name="adj1" fmla="val 113522"/>
              <a:gd name="adj2" fmla="val -1429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96F65F4-F698-C639-C12D-5A64ECD7C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625" y="1388775"/>
            <a:ext cx="260993" cy="205066"/>
          </a:xfrm>
          <a:prstGeom prst="rect">
            <a:avLst/>
          </a:prstGeom>
        </p:spPr>
      </p:pic>
      <p:sp>
        <p:nvSpPr>
          <p:cNvPr id="11" name="사각형 설명선[R] 10">
            <a:extLst>
              <a:ext uri="{FF2B5EF4-FFF2-40B4-BE49-F238E27FC236}">
                <a16:creationId xmlns:a16="http://schemas.microsoft.com/office/drawing/2014/main" id="{0EC2A8C0-E536-8717-EAA9-50113FC2558A}"/>
              </a:ext>
            </a:extLst>
          </p:cNvPr>
          <p:cNvSpPr/>
          <p:nvPr/>
        </p:nvSpPr>
        <p:spPr>
          <a:xfrm>
            <a:off x="6203734" y="1481809"/>
            <a:ext cx="336424" cy="294941"/>
          </a:xfrm>
          <a:prstGeom prst="wedgeRectCallout">
            <a:avLst>
              <a:gd name="adj1" fmla="val -150331"/>
              <a:gd name="adj2" fmla="val -41693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C44EA80-9C86-DCD6-58D0-408472F99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624" y="2006493"/>
            <a:ext cx="260993" cy="205066"/>
          </a:xfrm>
          <a:prstGeom prst="rect">
            <a:avLst/>
          </a:prstGeom>
        </p:spPr>
      </p:pic>
      <p:sp>
        <p:nvSpPr>
          <p:cNvPr id="15" name="사각형 설명선[R] 14">
            <a:extLst>
              <a:ext uri="{FF2B5EF4-FFF2-40B4-BE49-F238E27FC236}">
                <a16:creationId xmlns:a16="http://schemas.microsoft.com/office/drawing/2014/main" id="{99A83850-A618-33A0-D8D1-94B41E9A5084}"/>
              </a:ext>
            </a:extLst>
          </p:cNvPr>
          <p:cNvSpPr/>
          <p:nvPr/>
        </p:nvSpPr>
        <p:spPr>
          <a:xfrm>
            <a:off x="6166651" y="2083267"/>
            <a:ext cx="336424" cy="294941"/>
          </a:xfrm>
          <a:prstGeom prst="wedgeRectCallout">
            <a:avLst>
              <a:gd name="adj1" fmla="val -143272"/>
              <a:gd name="adj2" fmla="val -41692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6</a:t>
            </a:r>
            <a:endParaRPr kumimoji="1" lang="ko-Kore-KR" altLang="en-US" dirty="0"/>
          </a:p>
        </p:txBody>
      </p:sp>
      <p:sp>
        <p:nvSpPr>
          <p:cNvPr id="16" name="사각형 설명선[R] 15">
            <a:extLst>
              <a:ext uri="{FF2B5EF4-FFF2-40B4-BE49-F238E27FC236}">
                <a16:creationId xmlns:a16="http://schemas.microsoft.com/office/drawing/2014/main" id="{BCCA6CD1-592B-E608-5DAC-1A5A624A5DC7}"/>
              </a:ext>
            </a:extLst>
          </p:cNvPr>
          <p:cNvSpPr/>
          <p:nvPr/>
        </p:nvSpPr>
        <p:spPr>
          <a:xfrm>
            <a:off x="1586196" y="1491308"/>
            <a:ext cx="336424" cy="294941"/>
          </a:xfrm>
          <a:prstGeom prst="wedgeRectCallout">
            <a:avLst>
              <a:gd name="adj1" fmla="val 126738"/>
              <a:gd name="adj2" fmla="val 52139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17" name="사각형 설명선[R] 16">
            <a:extLst>
              <a:ext uri="{FF2B5EF4-FFF2-40B4-BE49-F238E27FC236}">
                <a16:creationId xmlns:a16="http://schemas.microsoft.com/office/drawing/2014/main" id="{459F9D70-38EE-A770-456B-375F931D168D}"/>
              </a:ext>
            </a:extLst>
          </p:cNvPr>
          <p:cNvSpPr/>
          <p:nvPr/>
        </p:nvSpPr>
        <p:spPr>
          <a:xfrm>
            <a:off x="1597370" y="2064088"/>
            <a:ext cx="336424" cy="294941"/>
          </a:xfrm>
          <a:prstGeom prst="wedgeRectCallout">
            <a:avLst>
              <a:gd name="adj1" fmla="val 126738"/>
              <a:gd name="adj2" fmla="val 52139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7</a:t>
            </a:r>
            <a:endParaRPr kumimoji="1" lang="ko-Kore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712317E-D2F8-6E00-E1FF-6624755E897C}"/>
              </a:ext>
            </a:extLst>
          </p:cNvPr>
          <p:cNvSpPr/>
          <p:nvPr/>
        </p:nvSpPr>
        <p:spPr>
          <a:xfrm>
            <a:off x="5900229" y="226521"/>
            <a:ext cx="336424" cy="3315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19" name="사각형 설명선[R] 18">
            <a:extLst>
              <a:ext uri="{FF2B5EF4-FFF2-40B4-BE49-F238E27FC236}">
                <a16:creationId xmlns:a16="http://schemas.microsoft.com/office/drawing/2014/main" id="{0BA523CA-A548-DABF-EF35-7AEBFA9FB56C}"/>
              </a:ext>
            </a:extLst>
          </p:cNvPr>
          <p:cNvSpPr/>
          <p:nvPr/>
        </p:nvSpPr>
        <p:spPr>
          <a:xfrm>
            <a:off x="6334863" y="16646"/>
            <a:ext cx="336424" cy="294941"/>
          </a:xfrm>
          <a:prstGeom prst="wedgeRectCallout">
            <a:avLst>
              <a:gd name="adj1" fmla="val -89914"/>
              <a:gd name="adj2" fmla="val 47646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2" name="사각형 설명선[R] 21">
            <a:extLst>
              <a:ext uri="{FF2B5EF4-FFF2-40B4-BE49-F238E27FC236}">
                <a16:creationId xmlns:a16="http://schemas.microsoft.com/office/drawing/2014/main" id="{36094F92-9656-767E-8A2A-313EA983DB05}"/>
              </a:ext>
            </a:extLst>
          </p:cNvPr>
          <p:cNvSpPr/>
          <p:nvPr/>
        </p:nvSpPr>
        <p:spPr>
          <a:xfrm>
            <a:off x="7438486" y="263086"/>
            <a:ext cx="336424" cy="294941"/>
          </a:xfrm>
          <a:prstGeom prst="wedgeRectCallout">
            <a:avLst>
              <a:gd name="adj1" fmla="val -93853"/>
              <a:gd name="adj2" fmla="val 79098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8</a:t>
            </a:r>
            <a:endParaRPr kumimoji="1" lang="ko-Kore-KR" altLang="en-US" dirty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B7210C98-3174-AC0E-73F1-21F665DFC985}"/>
              </a:ext>
            </a:extLst>
          </p:cNvPr>
          <p:cNvSpPr/>
          <p:nvPr/>
        </p:nvSpPr>
        <p:spPr>
          <a:xfrm>
            <a:off x="-15295" y="6229578"/>
            <a:ext cx="3314422" cy="62842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err="1">
                <a:solidFill>
                  <a:schemeClr val="bg1"/>
                </a:solidFill>
              </a:rPr>
              <a:t>알림창</a:t>
            </a:r>
            <a:endParaRPr kumimoji="1"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21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6473283-F47B-C0CC-DE5D-82427D433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029394"/>
              </p:ext>
            </p:extLst>
          </p:nvPr>
        </p:nvGraphicFramePr>
        <p:xfrm>
          <a:off x="9008929" y="0"/>
          <a:ext cx="3183071" cy="685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7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229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75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채팅창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팀원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팀장 페이지에서 팀원들과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채팅할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수 있는 팀원 이력 리스트들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35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팀원 접속 표시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(visible)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1:1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채팅 시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하기 전 팀원들이 접속해 있으면 색상표시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35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팀원 접속 표시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</a:t>
                      </a:r>
                      <a:r>
                        <a:rPr lang="en-US" altLang="ko-KR" sz="1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unvisible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1:1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채팅 시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하기 전 팀원들이 접속되어 있지 않으면 회색표시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05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채팅화면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상대방과 대화한 내용을 말풍선 형식으로 나타냄 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605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채팅 </a:t>
                      </a:r>
                      <a:r>
                        <a:rPr lang="ko-KR" altLang="en-US" sz="1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입력창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텍스트를 입력할 수 있는 </a:t>
                      </a:r>
                      <a:r>
                        <a:rPr lang="ko-KR" altLang="en-US" sz="10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입력창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DCBE554-21CE-62B5-E37E-9D0624B01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54" r="25172"/>
          <a:stretch/>
        </p:blipFill>
        <p:spPr>
          <a:xfrm>
            <a:off x="4332386" y="578872"/>
            <a:ext cx="3527228" cy="5525023"/>
          </a:xfrm>
          <a:prstGeom prst="rect">
            <a:avLst/>
          </a:prstGeom>
        </p:spPr>
      </p:pic>
      <p:sp>
        <p:nvSpPr>
          <p:cNvPr id="4" name="Rectangle 9">
            <a:extLst>
              <a:ext uri="{FF2B5EF4-FFF2-40B4-BE49-F238E27FC236}">
                <a16:creationId xmlns:a16="http://schemas.microsoft.com/office/drawing/2014/main" id="{13950AD4-C82A-4884-C17B-066C436185BD}"/>
              </a:ext>
            </a:extLst>
          </p:cNvPr>
          <p:cNvSpPr/>
          <p:nvPr/>
        </p:nvSpPr>
        <p:spPr>
          <a:xfrm>
            <a:off x="6641921" y="666489"/>
            <a:ext cx="1156086" cy="350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채팅기능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31F210C-9EA1-6AD8-5B87-327BCD874490}"/>
              </a:ext>
            </a:extLst>
          </p:cNvPr>
          <p:cNvSpPr/>
          <p:nvPr/>
        </p:nvSpPr>
        <p:spPr>
          <a:xfrm>
            <a:off x="632315" y="1457670"/>
            <a:ext cx="3040912" cy="3688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6" name="Picture 2" descr="Face profile Images | Free Vectors, Stock Photos &amp; PSD">
            <a:extLst>
              <a:ext uri="{FF2B5EF4-FFF2-40B4-BE49-F238E27FC236}">
                <a16:creationId xmlns:a16="http://schemas.microsoft.com/office/drawing/2014/main" id="{3F4AD7B4-670D-2D8E-6142-CCBFE0D136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7" t="8549" r="66225" b="50000"/>
          <a:stretch/>
        </p:blipFill>
        <p:spPr bwMode="auto">
          <a:xfrm>
            <a:off x="953185" y="1719640"/>
            <a:ext cx="815756" cy="86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3004FA-3F6A-E261-462B-14AC068B3C81}"/>
              </a:ext>
            </a:extLst>
          </p:cNvPr>
          <p:cNvSpPr txBox="1"/>
          <p:nvPr/>
        </p:nvSpPr>
        <p:spPr>
          <a:xfrm>
            <a:off x="2089810" y="1967515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팀장 </a:t>
            </a:r>
            <a:r>
              <a:rPr kumimoji="1" lang="en-US" altLang="ko-KR" dirty="0"/>
              <a:t>OOO</a:t>
            </a:r>
            <a:endParaRPr kumimoji="1" lang="ko-KR" altLang="en-US" dirty="0"/>
          </a:p>
        </p:txBody>
      </p:sp>
      <p:pic>
        <p:nvPicPr>
          <p:cNvPr id="8" name="Picture 2" descr="Face profile Images | Free Vectors, Stock Photos &amp; PSD">
            <a:extLst>
              <a:ext uri="{FF2B5EF4-FFF2-40B4-BE49-F238E27FC236}">
                <a16:creationId xmlns:a16="http://schemas.microsoft.com/office/drawing/2014/main" id="{E2B7064D-F4BF-7920-6076-684FE24F86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44" t="7874" r="35907" b="50675"/>
          <a:stretch/>
        </p:blipFill>
        <p:spPr bwMode="auto">
          <a:xfrm>
            <a:off x="960109" y="2846693"/>
            <a:ext cx="815756" cy="86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BCC57-3A5E-699B-4511-7763C676B423}"/>
              </a:ext>
            </a:extLst>
          </p:cNvPr>
          <p:cNvSpPr txBox="1"/>
          <p:nvPr/>
        </p:nvSpPr>
        <p:spPr>
          <a:xfrm>
            <a:off x="2096734" y="309456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팀원 </a:t>
            </a:r>
            <a:r>
              <a:rPr kumimoji="1" lang="en-US" altLang="ko-KR" dirty="0"/>
              <a:t>OOO</a:t>
            </a:r>
            <a:endParaRPr kumimoji="1" lang="ko-KR" altLang="en-US" dirty="0"/>
          </a:p>
        </p:txBody>
      </p:sp>
      <p:pic>
        <p:nvPicPr>
          <p:cNvPr id="10" name="Picture 2" descr="Face profile Images | Free Vectors, Stock Photos &amp; PSD">
            <a:extLst>
              <a:ext uri="{FF2B5EF4-FFF2-40B4-BE49-F238E27FC236}">
                <a16:creationId xmlns:a16="http://schemas.microsoft.com/office/drawing/2014/main" id="{B68A935B-9816-9C7B-6D93-DD3672DE98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" t="51185" r="64079" b="7364"/>
          <a:stretch/>
        </p:blipFill>
        <p:spPr bwMode="auto">
          <a:xfrm>
            <a:off x="901000" y="3975474"/>
            <a:ext cx="933973" cy="86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5E9467-1804-53CD-FE01-F4B2A9F3CEDD}"/>
              </a:ext>
            </a:extLst>
          </p:cNvPr>
          <p:cNvSpPr txBox="1"/>
          <p:nvPr/>
        </p:nvSpPr>
        <p:spPr>
          <a:xfrm>
            <a:off x="2123724" y="4221621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팀원 </a:t>
            </a:r>
            <a:r>
              <a:rPr kumimoji="1" lang="en-US" altLang="ko-KR" dirty="0"/>
              <a:t>OOO</a:t>
            </a:r>
            <a:endParaRPr kumimoji="1" lang="ko-KR" alt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230E85DD-3E60-89FC-5C7E-CEC5C48A7055}"/>
              </a:ext>
            </a:extLst>
          </p:cNvPr>
          <p:cNvSpPr/>
          <p:nvPr/>
        </p:nvSpPr>
        <p:spPr>
          <a:xfrm>
            <a:off x="2096734" y="2300864"/>
            <a:ext cx="1156086" cy="350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1:1</a:t>
            </a:r>
            <a:r>
              <a:rPr kumimoji="1" lang="ko-KR" altLang="en-US" dirty="0"/>
              <a:t> 채팅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1952FDC-B3D4-637F-0B6B-6C7D849A4F56}"/>
              </a:ext>
            </a:extLst>
          </p:cNvPr>
          <p:cNvSpPr/>
          <p:nvPr/>
        </p:nvSpPr>
        <p:spPr>
          <a:xfrm>
            <a:off x="2143040" y="4600868"/>
            <a:ext cx="1156086" cy="350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1:1</a:t>
            </a:r>
            <a:r>
              <a:rPr kumimoji="1" lang="ko-KR" altLang="en-US" dirty="0"/>
              <a:t> 채팅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0573586D-AE54-F915-0E7E-F0EF7FFDD30D}"/>
              </a:ext>
            </a:extLst>
          </p:cNvPr>
          <p:cNvSpPr/>
          <p:nvPr/>
        </p:nvSpPr>
        <p:spPr>
          <a:xfrm>
            <a:off x="2152771" y="3463900"/>
            <a:ext cx="1156086" cy="350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1:1</a:t>
            </a:r>
            <a:r>
              <a:rPr kumimoji="1" lang="ko-KR" altLang="en-US" dirty="0"/>
              <a:t> 채팅</a:t>
            </a:r>
          </a:p>
        </p:txBody>
      </p:sp>
      <p:sp>
        <p:nvSpPr>
          <p:cNvPr id="16" name="사각형 설명선[R] 15">
            <a:extLst>
              <a:ext uri="{FF2B5EF4-FFF2-40B4-BE49-F238E27FC236}">
                <a16:creationId xmlns:a16="http://schemas.microsoft.com/office/drawing/2014/main" id="{1D86A7EE-D484-3846-6234-E64A8E6D4189}"/>
              </a:ext>
            </a:extLst>
          </p:cNvPr>
          <p:cNvSpPr/>
          <p:nvPr/>
        </p:nvSpPr>
        <p:spPr>
          <a:xfrm>
            <a:off x="212849" y="1215916"/>
            <a:ext cx="336424" cy="294941"/>
          </a:xfrm>
          <a:prstGeom prst="wedgeRectCallout">
            <a:avLst>
              <a:gd name="adj1" fmla="val 71591"/>
              <a:gd name="adj2" fmla="val 110549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17" name="사각형 설명선[R] 16">
            <a:extLst>
              <a:ext uri="{FF2B5EF4-FFF2-40B4-BE49-F238E27FC236}">
                <a16:creationId xmlns:a16="http://schemas.microsoft.com/office/drawing/2014/main" id="{10D2B7B4-71D0-2B93-6E08-8A4858EB8145}"/>
              </a:ext>
            </a:extLst>
          </p:cNvPr>
          <p:cNvSpPr/>
          <p:nvPr/>
        </p:nvSpPr>
        <p:spPr>
          <a:xfrm>
            <a:off x="3429308" y="2041906"/>
            <a:ext cx="336424" cy="294941"/>
          </a:xfrm>
          <a:prstGeom prst="wedgeRectCallout">
            <a:avLst>
              <a:gd name="adj1" fmla="val -89913"/>
              <a:gd name="adj2" fmla="val 97069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18" name="사각형 설명선[R] 17">
            <a:extLst>
              <a:ext uri="{FF2B5EF4-FFF2-40B4-BE49-F238E27FC236}">
                <a16:creationId xmlns:a16="http://schemas.microsoft.com/office/drawing/2014/main" id="{BD1610CB-3B68-58F2-4078-E231289F6C60}"/>
              </a:ext>
            </a:extLst>
          </p:cNvPr>
          <p:cNvSpPr/>
          <p:nvPr/>
        </p:nvSpPr>
        <p:spPr>
          <a:xfrm>
            <a:off x="3517551" y="3316429"/>
            <a:ext cx="336424" cy="294941"/>
          </a:xfrm>
          <a:prstGeom prst="wedgeRectCallout">
            <a:avLst>
              <a:gd name="adj1" fmla="val -97791"/>
              <a:gd name="adj2" fmla="val 92577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20" name="사각형 설명선[R] 19">
            <a:extLst>
              <a:ext uri="{FF2B5EF4-FFF2-40B4-BE49-F238E27FC236}">
                <a16:creationId xmlns:a16="http://schemas.microsoft.com/office/drawing/2014/main" id="{13B1FF1D-D79F-17D2-A7B2-B44FB187D8D2}"/>
              </a:ext>
            </a:extLst>
          </p:cNvPr>
          <p:cNvSpPr/>
          <p:nvPr/>
        </p:nvSpPr>
        <p:spPr>
          <a:xfrm>
            <a:off x="7929635" y="1395289"/>
            <a:ext cx="336424" cy="294941"/>
          </a:xfrm>
          <a:prstGeom prst="wedgeRectCallout">
            <a:avLst>
              <a:gd name="adj1" fmla="val -97791"/>
              <a:gd name="adj2" fmla="val 106056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8A4611A5-3EF0-B202-EEDC-FA6BE3803C41}"/>
              </a:ext>
            </a:extLst>
          </p:cNvPr>
          <p:cNvSpPr/>
          <p:nvPr/>
        </p:nvSpPr>
        <p:spPr>
          <a:xfrm>
            <a:off x="-15295" y="6229578"/>
            <a:ext cx="3314422" cy="62842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err="1">
                <a:solidFill>
                  <a:schemeClr val="bg1"/>
                </a:solidFill>
              </a:rPr>
              <a:t>채팅창</a:t>
            </a:r>
            <a:endParaRPr kumimoji="1"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2" name="사각형 설명선[R] 21">
            <a:extLst>
              <a:ext uri="{FF2B5EF4-FFF2-40B4-BE49-F238E27FC236}">
                <a16:creationId xmlns:a16="http://schemas.microsoft.com/office/drawing/2014/main" id="{6D9E31A4-D691-7CC9-198D-C00286331B40}"/>
              </a:ext>
            </a:extLst>
          </p:cNvPr>
          <p:cNvSpPr/>
          <p:nvPr/>
        </p:nvSpPr>
        <p:spPr>
          <a:xfrm>
            <a:off x="7835649" y="5315240"/>
            <a:ext cx="336424" cy="294941"/>
          </a:xfrm>
          <a:prstGeom prst="wedgeRectCallout">
            <a:avLst>
              <a:gd name="adj1" fmla="val -97791"/>
              <a:gd name="adj2" fmla="val 106056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58061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8E989D7-C2FD-E050-1162-C0628AF9F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384044"/>
              </p:ext>
            </p:extLst>
          </p:nvPr>
        </p:nvGraphicFramePr>
        <p:xfrm>
          <a:off x="9008929" y="0"/>
          <a:ext cx="3183071" cy="6714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7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88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10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팀원 평가 페이지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프로젝트에 참여한 팀원들을 평가할 수 있는 페이지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10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별점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표시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성실성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적극성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코딩 능력에 대한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별점을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표시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547454"/>
                  </a:ext>
                </a:extLst>
              </a:tr>
              <a:tr h="10878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팀원 평가 내용 입력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자세한 내용을 입력하는 텍스트 창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78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완료 버튼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각 팀원들에게 알림이 가고 메인 페이지로 이동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50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취소버튼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클릭 시 입력했던 내용이 모두 </a:t>
                      </a:r>
                      <a:r>
                        <a:rPr lang="ko-KR" altLang="en-US" sz="10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지워짐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 descr="Face profile Images | Free Vectors, Stock Photos &amp; PSD">
            <a:extLst>
              <a:ext uri="{FF2B5EF4-FFF2-40B4-BE49-F238E27FC236}">
                <a16:creationId xmlns:a16="http://schemas.microsoft.com/office/drawing/2014/main" id="{639EF3C7-219F-E45B-5940-1697446A8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7" t="8549" r="66225" b="50000"/>
          <a:stretch/>
        </p:blipFill>
        <p:spPr bwMode="auto">
          <a:xfrm>
            <a:off x="603663" y="2048183"/>
            <a:ext cx="1083367" cy="114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5 별 등급. 숫자가있는 소비자 평점. 리뷰. 웹 사이트 또는 모바일 응용 프로그램에 대 한 벡터 아이콘입니다. 로열티 무료 사진,  그림, 이미지 그리고 스톡포토그래피. Image 88231413.">
            <a:extLst>
              <a:ext uri="{FF2B5EF4-FFF2-40B4-BE49-F238E27FC236}">
                <a16:creationId xmlns:a16="http://schemas.microsoft.com/office/drawing/2014/main" id="{D6EF8055-9843-A455-2C85-F91A950D9C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8" t="20888" r="24643" b="68490"/>
          <a:stretch/>
        </p:blipFill>
        <p:spPr bwMode="auto">
          <a:xfrm>
            <a:off x="2481365" y="2040076"/>
            <a:ext cx="1168539" cy="24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5D97D3-5C05-03BF-015D-5179E7700C9C}"/>
              </a:ext>
            </a:extLst>
          </p:cNvPr>
          <p:cNvSpPr txBox="1"/>
          <p:nvPr/>
        </p:nvSpPr>
        <p:spPr>
          <a:xfrm>
            <a:off x="1793356" y="2013689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성실성</a:t>
            </a:r>
            <a:r>
              <a:rPr kumimoji="1" lang="en-US" altLang="ko-KR" sz="1200" dirty="0"/>
              <a:t>:</a:t>
            </a:r>
            <a:endParaRPr kumimoji="1" lang="ko-KR" altLang="en-US" sz="1200" dirty="0"/>
          </a:p>
        </p:txBody>
      </p:sp>
      <p:pic>
        <p:nvPicPr>
          <p:cNvPr id="7" name="Picture 4" descr="5 별 등급. 숫자가있는 소비자 평점. 리뷰. 웹 사이트 또는 모바일 응용 프로그램에 대 한 벡터 아이콘입니다. 로열티 무료 사진,  그림, 이미지 그리고 스톡포토그래피. Image 88231413.">
            <a:extLst>
              <a:ext uri="{FF2B5EF4-FFF2-40B4-BE49-F238E27FC236}">
                <a16:creationId xmlns:a16="http://schemas.microsoft.com/office/drawing/2014/main" id="{7F501BFF-21A7-3530-2596-0067B10D9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8" t="20888" r="24643" b="68490"/>
          <a:stretch/>
        </p:blipFill>
        <p:spPr bwMode="auto">
          <a:xfrm>
            <a:off x="4430667" y="2040837"/>
            <a:ext cx="1168539" cy="24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50651B-D07B-BE4A-1AF5-5157339210C3}"/>
              </a:ext>
            </a:extLst>
          </p:cNvPr>
          <p:cNvSpPr txBox="1"/>
          <p:nvPr/>
        </p:nvSpPr>
        <p:spPr>
          <a:xfrm>
            <a:off x="3742658" y="2014450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적극성</a:t>
            </a:r>
            <a:r>
              <a:rPr kumimoji="1" lang="en-US" altLang="ko-KR" sz="1200" dirty="0"/>
              <a:t>:</a:t>
            </a:r>
            <a:endParaRPr kumimoji="1" lang="ko-KR" altLang="en-US" sz="1200" dirty="0"/>
          </a:p>
        </p:txBody>
      </p:sp>
      <p:pic>
        <p:nvPicPr>
          <p:cNvPr id="9" name="Picture 4" descr="5 별 등급. 숫자가있는 소비자 평점. 리뷰. 웹 사이트 또는 모바일 응용 프로그램에 대 한 벡터 아이콘입니다. 로열티 무료 사진,  그림, 이미지 그리고 스톡포토그래피. Image 88231413.">
            <a:extLst>
              <a:ext uri="{FF2B5EF4-FFF2-40B4-BE49-F238E27FC236}">
                <a16:creationId xmlns:a16="http://schemas.microsoft.com/office/drawing/2014/main" id="{F19CCA57-8404-ABE6-D677-511A744F7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8" t="20888" r="24643" b="68490"/>
          <a:stretch/>
        </p:blipFill>
        <p:spPr bwMode="auto">
          <a:xfrm>
            <a:off x="6556564" y="2029855"/>
            <a:ext cx="1168539" cy="24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99A9E9-1BD7-F3F8-95E9-9DF2C1450621}"/>
              </a:ext>
            </a:extLst>
          </p:cNvPr>
          <p:cNvSpPr txBox="1"/>
          <p:nvPr/>
        </p:nvSpPr>
        <p:spPr>
          <a:xfrm>
            <a:off x="5695816" y="2021796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코딩 능력</a:t>
            </a:r>
            <a:r>
              <a:rPr kumimoji="1" lang="en-US" altLang="ko-KR" sz="1200" dirty="0"/>
              <a:t>:</a:t>
            </a:r>
            <a:endParaRPr kumimoji="1" lang="ko-KR" altLang="en-US" sz="1200" dirty="0"/>
          </a:p>
        </p:txBody>
      </p:sp>
      <p:pic>
        <p:nvPicPr>
          <p:cNvPr id="11" name="Picture 2" descr="Face profile Images | Free Vectors, Stock Photos &amp; PSD">
            <a:extLst>
              <a:ext uri="{FF2B5EF4-FFF2-40B4-BE49-F238E27FC236}">
                <a16:creationId xmlns:a16="http://schemas.microsoft.com/office/drawing/2014/main" id="{DA1C54E5-F359-5E8E-52E5-2912D106C9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0" t="7994" r="35555" b="50555"/>
          <a:stretch/>
        </p:blipFill>
        <p:spPr bwMode="auto">
          <a:xfrm>
            <a:off x="518491" y="3515335"/>
            <a:ext cx="1168539" cy="114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3">
            <a:extLst>
              <a:ext uri="{FF2B5EF4-FFF2-40B4-BE49-F238E27FC236}">
                <a16:creationId xmlns:a16="http://schemas.microsoft.com/office/drawing/2014/main" id="{AAA21BD7-0839-E336-8C78-3C7CA9B1A6C1}"/>
              </a:ext>
            </a:extLst>
          </p:cNvPr>
          <p:cNvSpPr/>
          <p:nvPr/>
        </p:nvSpPr>
        <p:spPr>
          <a:xfrm>
            <a:off x="1793356" y="2404427"/>
            <a:ext cx="6016443" cy="724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200" dirty="0">
                <a:solidFill>
                  <a:schemeClr val="bg1">
                    <a:lumMod val="65000"/>
                  </a:schemeClr>
                </a:solidFill>
              </a:rPr>
              <a:t>후기를 남겨주세요</a:t>
            </a:r>
          </a:p>
        </p:txBody>
      </p:sp>
      <p:pic>
        <p:nvPicPr>
          <p:cNvPr id="13" name="Picture 4" descr="5 별 등급. 숫자가있는 소비자 평점. 리뷰. 웹 사이트 또는 모바일 응용 프로그램에 대 한 벡터 아이콘입니다. 로열티 무료 사진,  그림, 이미지 그리고 스톡포토그래피. Image 88231413.">
            <a:extLst>
              <a:ext uri="{FF2B5EF4-FFF2-40B4-BE49-F238E27FC236}">
                <a16:creationId xmlns:a16="http://schemas.microsoft.com/office/drawing/2014/main" id="{A0FB8B14-C014-3529-3CA4-33542EECEF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8" t="20888" r="24643" b="68490"/>
          <a:stretch/>
        </p:blipFill>
        <p:spPr bwMode="auto">
          <a:xfrm>
            <a:off x="2499523" y="3490550"/>
            <a:ext cx="1168539" cy="24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200838-51F7-2540-0D5D-C405ABFD2CBF}"/>
              </a:ext>
            </a:extLst>
          </p:cNvPr>
          <p:cNvSpPr txBox="1"/>
          <p:nvPr/>
        </p:nvSpPr>
        <p:spPr>
          <a:xfrm>
            <a:off x="1811514" y="3464163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성실성</a:t>
            </a:r>
            <a:r>
              <a:rPr kumimoji="1" lang="en-US" altLang="ko-KR" sz="1200" dirty="0"/>
              <a:t>:</a:t>
            </a:r>
            <a:endParaRPr kumimoji="1" lang="ko-KR" altLang="en-US" sz="1200" dirty="0"/>
          </a:p>
        </p:txBody>
      </p:sp>
      <p:pic>
        <p:nvPicPr>
          <p:cNvPr id="15" name="Picture 4" descr="5 별 등급. 숫자가있는 소비자 평점. 리뷰. 웹 사이트 또는 모바일 응용 프로그램에 대 한 벡터 아이콘입니다. 로열티 무료 사진,  그림, 이미지 그리고 스톡포토그래피. Image 88231413.">
            <a:extLst>
              <a:ext uri="{FF2B5EF4-FFF2-40B4-BE49-F238E27FC236}">
                <a16:creationId xmlns:a16="http://schemas.microsoft.com/office/drawing/2014/main" id="{14A8293E-0187-65F0-928A-30D6B5AC65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8" t="20888" r="24643" b="68490"/>
          <a:stretch/>
        </p:blipFill>
        <p:spPr bwMode="auto">
          <a:xfrm>
            <a:off x="4448825" y="3491311"/>
            <a:ext cx="1168539" cy="24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F5D579-AC0A-E91D-E722-6711D8A803D4}"/>
              </a:ext>
            </a:extLst>
          </p:cNvPr>
          <p:cNvSpPr txBox="1"/>
          <p:nvPr/>
        </p:nvSpPr>
        <p:spPr>
          <a:xfrm>
            <a:off x="3760816" y="3464924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적극성</a:t>
            </a:r>
            <a:r>
              <a:rPr kumimoji="1" lang="en-US" altLang="ko-KR" sz="1200" dirty="0"/>
              <a:t>:</a:t>
            </a:r>
            <a:endParaRPr kumimoji="1" lang="ko-KR" altLang="en-US" sz="1200" dirty="0"/>
          </a:p>
        </p:txBody>
      </p:sp>
      <p:pic>
        <p:nvPicPr>
          <p:cNvPr id="17" name="Picture 4" descr="5 별 등급. 숫자가있는 소비자 평점. 리뷰. 웹 사이트 또는 모바일 응용 프로그램에 대 한 벡터 아이콘입니다. 로열티 무료 사진,  그림, 이미지 그리고 스톡포토그래피. Image 88231413.">
            <a:extLst>
              <a:ext uri="{FF2B5EF4-FFF2-40B4-BE49-F238E27FC236}">
                <a16:creationId xmlns:a16="http://schemas.microsoft.com/office/drawing/2014/main" id="{728EAF7C-6ABC-EADE-786A-1E6B493DB2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8" t="20888" r="24643" b="68490"/>
          <a:stretch/>
        </p:blipFill>
        <p:spPr bwMode="auto">
          <a:xfrm>
            <a:off x="6574722" y="3480329"/>
            <a:ext cx="1168539" cy="24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DBB6C24-E1B4-8589-9A5B-F901B62CE106}"/>
              </a:ext>
            </a:extLst>
          </p:cNvPr>
          <p:cNvSpPr txBox="1"/>
          <p:nvPr/>
        </p:nvSpPr>
        <p:spPr>
          <a:xfrm>
            <a:off x="5713974" y="3472270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코딩 능력</a:t>
            </a:r>
            <a:r>
              <a:rPr kumimoji="1" lang="en-US" altLang="ko-KR" sz="1200" dirty="0"/>
              <a:t>:</a:t>
            </a:r>
            <a:endParaRPr kumimoji="1" lang="ko-KR" altLang="en-US" sz="1200" dirty="0"/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CA1CC48B-95E4-9391-48EE-FD05255D70D7}"/>
              </a:ext>
            </a:extLst>
          </p:cNvPr>
          <p:cNvSpPr/>
          <p:nvPr/>
        </p:nvSpPr>
        <p:spPr>
          <a:xfrm>
            <a:off x="1811514" y="3854901"/>
            <a:ext cx="6016443" cy="724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200" dirty="0">
                <a:solidFill>
                  <a:schemeClr val="bg1">
                    <a:lumMod val="65000"/>
                  </a:schemeClr>
                </a:solidFill>
              </a:rPr>
              <a:t>후기를 남겨주세요</a:t>
            </a:r>
          </a:p>
        </p:txBody>
      </p:sp>
      <p:pic>
        <p:nvPicPr>
          <p:cNvPr id="20" name="Picture 2" descr="Face profile Images | Free Vectors, Stock Photos &amp; PSD">
            <a:extLst>
              <a:ext uri="{FF2B5EF4-FFF2-40B4-BE49-F238E27FC236}">
                <a16:creationId xmlns:a16="http://schemas.microsoft.com/office/drawing/2014/main" id="{6D0E684B-9816-6B37-A0BA-D4CC432E6B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27" t="9538" r="4928" b="49011"/>
          <a:stretch/>
        </p:blipFill>
        <p:spPr bwMode="auto">
          <a:xfrm>
            <a:off x="500333" y="4983660"/>
            <a:ext cx="1168539" cy="114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5 별 등급. 숫자가있는 소비자 평점. 리뷰. 웹 사이트 또는 모바일 응용 프로그램에 대 한 벡터 아이콘입니다. 로열티 무료 사진,  그림, 이미지 그리고 스톡포토그래피. Image 88231413.">
            <a:extLst>
              <a:ext uri="{FF2B5EF4-FFF2-40B4-BE49-F238E27FC236}">
                <a16:creationId xmlns:a16="http://schemas.microsoft.com/office/drawing/2014/main" id="{6DBFDFEA-EDC1-D377-93F3-AEAC5C16FC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8" t="20888" r="24643" b="68490"/>
          <a:stretch/>
        </p:blipFill>
        <p:spPr bwMode="auto">
          <a:xfrm>
            <a:off x="2481365" y="4958875"/>
            <a:ext cx="1168539" cy="24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CB451DD-8BB5-CC3C-EF18-D65FBB7F171E}"/>
              </a:ext>
            </a:extLst>
          </p:cNvPr>
          <p:cNvSpPr txBox="1"/>
          <p:nvPr/>
        </p:nvSpPr>
        <p:spPr>
          <a:xfrm>
            <a:off x="1793356" y="4932488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성실성</a:t>
            </a:r>
            <a:r>
              <a:rPr kumimoji="1" lang="en-US" altLang="ko-KR" sz="1200" dirty="0"/>
              <a:t>:</a:t>
            </a:r>
            <a:endParaRPr kumimoji="1" lang="ko-KR" altLang="en-US" sz="1200" dirty="0"/>
          </a:p>
        </p:txBody>
      </p:sp>
      <p:pic>
        <p:nvPicPr>
          <p:cNvPr id="23" name="Picture 4" descr="5 별 등급. 숫자가있는 소비자 평점. 리뷰. 웹 사이트 또는 모바일 응용 프로그램에 대 한 벡터 아이콘입니다. 로열티 무료 사진,  그림, 이미지 그리고 스톡포토그래피. Image 88231413.">
            <a:extLst>
              <a:ext uri="{FF2B5EF4-FFF2-40B4-BE49-F238E27FC236}">
                <a16:creationId xmlns:a16="http://schemas.microsoft.com/office/drawing/2014/main" id="{CE2D5B85-C7F7-0242-B87D-F81804B44B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8" t="20888" r="24643" b="68490"/>
          <a:stretch/>
        </p:blipFill>
        <p:spPr bwMode="auto">
          <a:xfrm>
            <a:off x="4430667" y="4959636"/>
            <a:ext cx="1168539" cy="24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C85D594-FD05-83CB-2C58-FC2D0E355ED8}"/>
              </a:ext>
            </a:extLst>
          </p:cNvPr>
          <p:cNvSpPr txBox="1"/>
          <p:nvPr/>
        </p:nvSpPr>
        <p:spPr>
          <a:xfrm>
            <a:off x="3742658" y="4933249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적극성</a:t>
            </a:r>
            <a:r>
              <a:rPr kumimoji="1" lang="en-US" altLang="ko-KR" sz="1200" dirty="0"/>
              <a:t>:</a:t>
            </a:r>
            <a:endParaRPr kumimoji="1" lang="ko-KR" altLang="en-US" sz="1200" dirty="0"/>
          </a:p>
        </p:txBody>
      </p:sp>
      <p:pic>
        <p:nvPicPr>
          <p:cNvPr id="25" name="Picture 4" descr="5 별 등급. 숫자가있는 소비자 평점. 리뷰. 웹 사이트 또는 모바일 응용 프로그램에 대 한 벡터 아이콘입니다. 로열티 무료 사진,  그림, 이미지 그리고 스톡포토그래피. Image 88231413.">
            <a:extLst>
              <a:ext uri="{FF2B5EF4-FFF2-40B4-BE49-F238E27FC236}">
                <a16:creationId xmlns:a16="http://schemas.microsoft.com/office/drawing/2014/main" id="{33B7626C-F773-F755-D7B3-BB4675E620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8" t="20888" r="24643" b="68490"/>
          <a:stretch/>
        </p:blipFill>
        <p:spPr bwMode="auto">
          <a:xfrm>
            <a:off x="6556564" y="4948654"/>
            <a:ext cx="1168539" cy="24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C6FA4FA-91B7-2B6B-6D33-AEAE5C519674}"/>
              </a:ext>
            </a:extLst>
          </p:cNvPr>
          <p:cNvSpPr txBox="1"/>
          <p:nvPr/>
        </p:nvSpPr>
        <p:spPr>
          <a:xfrm>
            <a:off x="5695816" y="4940595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코딩 능력</a:t>
            </a:r>
            <a:r>
              <a:rPr kumimoji="1" lang="en-US" altLang="ko-KR" sz="1200" dirty="0"/>
              <a:t>:</a:t>
            </a:r>
            <a:endParaRPr kumimoji="1" lang="ko-KR" altLang="en-US" sz="1200" dirty="0"/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10B7A7A9-510A-5801-34AC-2E36BDFD0321}"/>
              </a:ext>
            </a:extLst>
          </p:cNvPr>
          <p:cNvSpPr/>
          <p:nvPr/>
        </p:nvSpPr>
        <p:spPr>
          <a:xfrm>
            <a:off x="1793356" y="5323226"/>
            <a:ext cx="6016443" cy="724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200" dirty="0">
                <a:solidFill>
                  <a:schemeClr val="bg1">
                    <a:lumMod val="65000"/>
                  </a:schemeClr>
                </a:solidFill>
              </a:rPr>
              <a:t>후기를 남겨주세요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23D9B1F-3938-DFC2-EBA2-D2E116CFAFD8}"/>
              </a:ext>
            </a:extLst>
          </p:cNvPr>
          <p:cNvSpPr/>
          <p:nvPr/>
        </p:nvSpPr>
        <p:spPr>
          <a:xfrm>
            <a:off x="5454483" y="6277201"/>
            <a:ext cx="1283034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 완료</a:t>
            </a:r>
            <a:endParaRPr kumimoji="1" lang="en-US" altLang="ko-KR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D88ABE-A4DA-462E-2F82-A1D9FA31EC95}"/>
              </a:ext>
            </a:extLst>
          </p:cNvPr>
          <p:cNvSpPr/>
          <p:nvPr/>
        </p:nvSpPr>
        <p:spPr>
          <a:xfrm>
            <a:off x="6917154" y="6272201"/>
            <a:ext cx="1283034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 취소</a:t>
            </a:r>
            <a:endParaRPr kumimoji="1"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837E75A-1EC5-4FD0-1384-EC7CA426F366}"/>
              </a:ext>
            </a:extLst>
          </p:cNvPr>
          <p:cNvSpPr/>
          <p:nvPr/>
        </p:nvSpPr>
        <p:spPr>
          <a:xfrm>
            <a:off x="474519" y="305233"/>
            <a:ext cx="1151082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1E5DC20-D118-F771-CDC5-495C8950190B}"/>
              </a:ext>
            </a:extLst>
          </p:cNvPr>
          <p:cNvSpPr/>
          <p:nvPr/>
        </p:nvSpPr>
        <p:spPr>
          <a:xfrm>
            <a:off x="381061" y="140494"/>
            <a:ext cx="8093643" cy="8862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3D445B-7207-CF9C-D0FC-BAA05F4ED0BE}"/>
              </a:ext>
            </a:extLst>
          </p:cNvPr>
          <p:cNvSpPr/>
          <p:nvPr/>
        </p:nvSpPr>
        <p:spPr>
          <a:xfrm>
            <a:off x="5128622" y="331314"/>
            <a:ext cx="1315452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새글</a:t>
            </a:r>
            <a:r>
              <a:rPr kumimoji="1" lang="ko-KR" altLang="en-US" dirty="0"/>
              <a:t> 추가</a:t>
            </a:r>
            <a:endParaRPr kumimoji="1" lang="ko-Kore-KR" altLang="en-US" dirty="0"/>
          </a:p>
        </p:txBody>
      </p:sp>
      <p:sp>
        <p:nvSpPr>
          <p:cNvPr id="34" name="사각형 설명선[R] 33">
            <a:extLst>
              <a:ext uri="{FF2B5EF4-FFF2-40B4-BE49-F238E27FC236}">
                <a16:creationId xmlns:a16="http://schemas.microsoft.com/office/drawing/2014/main" id="{BC5E6A0C-C29C-6035-8F16-A3DF829890E3}"/>
              </a:ext>
            </a:extLst>
          </p:cNvPr>
          <p:cNvSpPr/>
          <p:nvPr/>
        </p:nvSpPr>
        <p:spPr>
          <a:xfrm>
            <a:off x="1701" y="936867"/>
            <a:ext cx="336424" cy="294941"/>
          </a:xfrm>
          <a:prstGeom prst="wedgeRectCallout">
            <a:avLst>
              <a:gd name="adj1" fmla="val 59772"/>
              <a:gd name="adj2" fmla="val 110549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A7505D2-FF9D-B11A-CD60-1C18AEAF9468}"/>
              </a:ext>
            </a:extLst>
          </p:cNvPr>
          <p:cNvSpPr/>
          <p:nvPr/>
        </p:nvSpPr>
        <p:spPr>
          <a:xfrm>
            <a:off x="6379720" y="335694"/>
            <a:ext cx="940733" cy="514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알림</a:t>
            </a:r>
            <a:endParaRPr kumimoji="1" lang="ko-Kore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B4C84A2-C9D0-7528-0B19-E625F6D1EDB5}"/>
              </a:ext>
            </a:extLst>
          </p:cNvPr>
          <p:cNvSpPr/>
          <p:nvPr/>
        </p:nvSpPr>
        <p:spPr>
          <a:xfrm>
            <a:off x="2055983" y="1305570"/>
            <a:ext cx="4535154" cy="711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ko-KR" altLang="en-US" sz="2000" dirty="0">
                <a:solidFill>
                  <a:schemeClr val="tx1"/>
                </a:solidFill>
              </a:rPr>
              <a:t>팀원평가</a:t>
            </a:r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BAFFBB-C665-428A-B01E-3A404D9A4381}"/>
              </a:ext>
            </a:extLst>
          </p:cNvPr>
          <p:cNvSpPr/>
          <p:nvPr/>
        </p:nvSpPr>
        <p:spPr>
          <a:xfrm>
            <a:off x="7289315" y="340074"/>
            <a:ext cx="1118442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 내 계정</a:t>
            </a:r>
            <a:endParaRPr kumimoji="1" lang="ko-Kore-KR" altLang="en-US" dirty="0"/>
          </a:p>
        </p:txBody>
      </p:sp>
      <p:sp>
        <p:nvSpPr>
          <p:cNvPr id="37" name="사각형 설명선[R] 36">
            <a:extLst>
              <a:ext uri="{FF2B5EF4-FFF2-40B4-BE49-F238E27FC236}">
                <a16:creationId xmlns:a16="http://schemas.microsoft.com/office/drawing/2014/main" id="{8A4D779B-A55D-BF5B-AF3F-AAED38A9E0FE}"/>
              </a:ext>
            </a:extLst>
          </p:cNvPr>
          <p:cNvSpPr/>
          <p:nvPr/>
        </p:nvSpPr>
        <p:spPr>
          <a:xfrm>
            <a:off x="7870618" y="2109486"/>
            <a:ext cx="336424" cy="294941"/>
          </a:xfrm>
          <a:prstGeom prst="wedgeRectCallout">
            <a:avLst>
              <a:gd name="adj1" fmla="val -78097"/>
              <a:gd name="adj2" fmla="val 88084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38" name="사각형 설명선[R] 37">
            <a:extLst>
              <a:ext uri="{FF2B5EF4-FFF2-40B4-BE49-F238E27FC236}">
                <a16:creationId xmlns:a16="http://schemas.microsoft.com/office/drawing/2014/main" id="{CB1C4459-AFEE-DEE6-67A9-DD6876AF6A7D}"/>
              </a:ext>
            </a:extLst>
          </p:cNvPr>
          <p:cNvSpPr/>
          <p:nvPr/>
        </p:nvSpPr>
        <p:spPr>
          <a:xfrm>
            <a:off x="5280940" y="5865535"/>
            <a:ext cx="336424" cy="294941"/>
          </a:xfrm>
          <a:prstGeom prst="wedgeRectCallout">
            <a:avLst>
              <a:gd name="adj1" fmla="val 40077"/>
              <a:gd name="adj2" fmla="val 106057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sp>
        <p:nvSpPr>
          <p:cNvPr id="39" name="사각형 설명선[R] 38">
            <a:extLst>
              <a:ext uri="{FF2B5EF4-FFF2-40B4-BE49-F238E27FC236}">
                <a16:creationId xmlns:a16="http://schemas.microsoft.com/office/drawing/2014/main" id="{F4DE8D9C-D740-BF76-07F2-E4123909CBF3}"/>
              </a:ext>
            </a:extLst>
          </p:cNvPr>
          <p:cNvSpPr/>
          <p:nvPr/>
        </p:nvSpPr>
        <p:spPr>
          <a:xfrm>
            <a:off x="8071333" y="5900027"/>
            <a:ext cx="336424" cy="294941"/>
          </a:xfrm>
          <a:prstGeom prst="wedgeRectCallout">
            <a:avLst>
              <a:gd name="adj1" fmla="val -38706"/>
              <a:gd name="adj2" fmla="val 97071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40" name="사각형 설명선[R] 39">
            <a:extLst>
              <a:ext uri="{FF2B5EF4-FFF2-40B4-BE49-F238E27FC236}">
                <a16:creationId xmlns:a16="http://schemas.microsoft.com/office/drawing/2014/main" id="{564A3286-50E4-21A2-6BB2-8F14F31E2041}"/>
              </a:ext>
            </a:extLst>
          </p:cNvPr>
          <p:cNvSpPr/>
          <p:nvPr/>
        </p:nvSpPr>
        <p:spPr>
          <a:xfrm>
            <a:off x="5377550" y="1426640"/>
            <a:ext cx="336424" cy="294941"/>
          </a:xfrm>
          <a:prstGeom prst="wedgeRectCallout">
            <a:avLst>
              <a:gd name="adj1" fmla="val -46584"/>
              <a:gd name="adj2" fmla="val 124029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DD02136-050B-70D8-81B2-E7B098F10D36}"/>
              </a:ext>
            </a:extLst>
          </p:cNvPr>
          <p:cNvSpPr/>
          <p:nvPr/>
        </p:nvSpPr>
        <p:spPr>
          <a:xfrm>
            <a:off x="381061" y="1251455"/>
            <a:ext cx="8285861" cy="56065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441FE3AE-93FA-2155-C4EC-47D5BEB7A9DF}"/>
              </a:ext>
            </a:extLst>
          </p:cNvPr>
          <p:cNvSpPr/>
          <p:nvPr/>
        </p:nvSpPr>
        <p:spPr>
          <a:xfrm>
            <a:off x="-15295" y="6229578"/>
            <a:ext cx="3314422" cy="62842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>
                <a:solidFill>
                  <a:schemeClr val="bg1"/>
                </a:solidFill>
              </a:rPr>
              <a:t>팀원평가페이지</a:t>
            </a:r>
          </a:p>
        </p:txBody>
      </p:sp>
    </p:spTree>
    <p:extLst>
      <p:ext uri="{BB962C8B-B14F-4D97-AF65-F5344CB8AC3E}">
        <p14:creationId xmlns:p14="http://schemas.microsoft.com/office/powerpoint/2010/main" val="409137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5B0BB70-AA34-1646-1D8F-AB2F99644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696462"/>
              </p:ext>
            </p:extLst>
          </p:nvPr>
        </p:nvGraphicFramePr>
        <p:xfrm>
          <a:off x="9008929" y="0"/>
          <a:ext cx="3183071" cy="6788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7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50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88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 변경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클릭 시 내 컴퓨터나 외부에서 기존 이미지를 다른 이미지로 변경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447520"/>
                  </a:ext>
                </a:extLst>
              </a:tr>
              <a:tr h="5688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이름을 입력하는 텍스트 창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1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이메일을 입력하는 텍스트 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63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자기소개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포부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자기소개를 입력하는 텍스트창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32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정보수정 버튼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버튼 클릭 시 페이지가 로딩되어 수정된 정보로 변경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67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MY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프로젝트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내가 작성했던 프로젝트 리스트를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“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가로형식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”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으로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보여줌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프로젝트 클릭 시 내가 작성했던 프로젝트  상세 페이지로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42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팀원 후기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나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한테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작성된 팀원들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팀원명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팀원후기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평점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후기를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“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세로형식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”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으로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리스트를 볼 수 있음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34A93D2E-0197-AE05-3989-F6330F49672C}"/>
              </a:ext>
            </a:extLst>
          </p:cNvPr>
          <p:cNvSpPr/>
          <p:nvPr/>
        </p:nvSpPr>
        <p:spPr>
          <a:xfrm>
            <a:off x="474519" y="305233"/>
            <a:ext cx="1151082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7A3458-59AA-D9DE-23CC-2CA0B305E528}"/>
              </a:ext>
            </a:extLst>
          </p:cNvPr>
          <p:cNvSpPr/>
          <p:nvPr/>
        </p:nvSpPr>
        <p:spPr>
          <a:xfrm>
            <a:off x="381061" y="140494"/>
            <a:ext cx="8093643" cy="8862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B199F9-7132-C481-2E73-C4FA97777B35}"/>
              </a:ext>
            </a:extLst>
          </p:cNvPr>
          <p:cNvSpPr/>
          <p:nvPr/>
        </p:nvSpPr>
        <p:spPr>
          <a:xfrm>
            <a:off x="5128622" y="331314"/>
            <a:ext cx="1315452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새글</a:t>
            </a:r>
            <a:r>
              <a:rPr kumimoji="1" lang="ko-KR" altLang="en-US" dirty="0"/>
              <a:t> 추가</a:t>
            </a:r>
            <a:endParaRPr kumimoji="1" lang="ko-Kore-KR" altLang="en-US" dirty="0"/>
          </a:p>
        </p:txBody>
      </p:sp>
      <p:sp>
        <p:nvSpPr>
          <p:cNvPr id="7" name="사각형 설명선[R] 6">
            <a:extLst>
              <a:ext uri="{FF2B5EF4-FFF2-40B4-BE49-F238E27FC236}">
                <a16:creationId xmlns:a16="http://schemas.microsoft.com/office/drawing/2014/main" id="{33EB37DE-B9B1-4272-9EE1-2114708A2506}"/>
              </a:ext>
            </a:extLst>
          </p:cNvPr>
          <p:cNvSpPr/>
          <p:nvPr/>
        </p:nvSpPr>
        <p:spPr>
          <a:xfrm>
            <a:off x="4019443" y="1112512"/>
            <a:ext cx="336424" cy="294941"/>
          </a:xfrm>
          <a:prstGeom prst="wedgeRectCallout">
            <a:avLst>
              <a:gd name="adj1" fmla="val -59628"/>
              <a:gd name="adj2" fmla="val 76939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74C0E8-B187-C21E-E2A6-EE72B60E5D17}"/>
              </a:ext>
            </a:extLst>
          </p:cNvPr>
          <p:cNvSpPr/>
          <p:nvPr/>
        </p:nvSpPr>
        <p:spPr>
          <a:xfrm>
            <a:off x="6379720" y="335694"/>
            <a:ext cx="940733" cy="514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알림</a:t>
            </a:r>
            <a:endParaRPr kumimoji="1" lang="ko-Kore-KR" alt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E1563FF-7543-D5B2-9679-D406ABD72BB3}"/>
              </a:ext>
            </a:extLst>
          </p:cNvPr>
          <p:cNvSpPr/>
          <p:nvPr/>
        </p:nvSpPr>
        <p:spPr>
          <a:xfrm>
            <a:off x="712683" y="4512032"/>
            <a:ext cx="6891439" cy="20559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팀원들 후기</a:t>
            </a:r>
            <a:r>
              <a:rPr kumimoji="1" lang="en-US" altLang="ko-KR" dirty="0"/>
              <a:t>(</a:t>
            </a:r>
            <a:r>
              <a:rPr kumimoji="1" lang="ko-KR" altLang="en-US" dirty="0"/>
              <a:t>당근마켓처럼</a:t>
            </a:r>
            <a:r>
              <a:rPr kumimoji="1" lang="en-US" altLang="ko-KR" dirty="0"/>
              <a:t>)</a:t>
            </a:r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9E9D78-2A8F-C69A-8849-B6BF40AF21CF}"/>
              </a:ext>
            </a:extLst>
          </p:cNvPr>
          <p:cNvSpPr/>
          <p:nvPr/>
        </p:nvSpPr>
        <p:spPr>
          <a:xfrm>
            <a:off x="741473" y="3069684"/>
            <a:ext cx="2170476" cy="9559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/>
              <a:t>내가 작성한 </a:t>
            </a:r>
            <a:r>
              <a:rPr kumimoji="1" lang="en-US" altLang="ko-KR" sz="2000" dirty="0"/>
              <a:t>Project</a:t>
            </a:r>
            <a:endParaRPr kumimoji="1"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CBF7D3-B218-758A-D465-8CA395AC5FB7}"/>
              </a:ext>
            </a:extLst>
          </p:cNvPr>
          <p:cNvSpPr txBox="1"/>
          <p:nvPr/>
        </p:nvSpPr>
        <p:spPr>
          <a:xfrm>
            <a:off x="4756910" y="1379880"/>
            <a:ext cx="217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asdf@naver.ccom</a:t>
            </a:r>
            <a:endParaRPr kumimoji="1"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AC196A-D961-CDC3-68C3-FEC67614FE25}"/>
              </a:ext>
            </a:extLst>
          </p:cNvPr>
          <p:cNvSpPr txBox="1"/>
          <p:nvPr/>
        </p:nvSpPr>
        <p:spPr>
          <a:xfrm>
            <a:off x="3078273" y="1450162"/>
            <a:ext cx="1127230" cy="37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홍길동</a:t>
            </a:r>
            <a:endParaRPr kumimoji="1" lang="en-US" altLang="ko-KR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69053C93-46AC-3B00-3490-4C9DA9DD03E6}"/>
              </a:ext>
            </a:extLst>
          </p:cNvPr>
          <p:cNvSpPr/>
          <p:nvPr/>
        </p:nvSpPr>
        <p:spPr>
          <a:xfrm>
            <a:off x="2164930" y="4973594"/>
            <a:ext cx="5307489" cy="376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팀원후기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9608D369-E608-6827-1852-D2C66C362138}"/>
              </a:ext>
            </a:extLst>
          </p:cNvPr>
          <p:cNvSpPr/>
          <p:nvPr/>
        </p:nvSpPr>
        <p:spPr>
          <a:xfrm>
            <a:off x="913416" y="4998970"/>
            <a:ext cx="1050781" cy="376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tx1"/>
                </a:solidFill>
              </a:rPr>
              <a:t>팀원명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10072B02-0222-501E-C27B-6A2594C07139}"/>
              </a:ext>
            </a:extLst>
          </p:cNvPr>
          <p:cNvSpPr/>
          <p:nvPr/>
        </p:nvSpPr>
        <p:spPr>
          <a:xfrm>
            <a:off x="2164930" y="5578288"/>
            <a:ext cx="5307489" cy="376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AF38B20B-CCCD-9027-D0E3-C8850EDD8F5A}"/>
              </a:ext>
            </a:extLst>
          </p:cNvPr>
          <p:cNvSpPr/>
          <p:nvPr/>
        </p:nvSpPr>
        <p:spPr>
          <a:xfrm>
            <a:off x="913416" y="5603664"/>
            <a:ext cx="1050781" cy="376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D98B2B3-1FA9-B916-3CC7-25F3C59B4A0C}"/>
              </a:ext>
            </a:extLst>
          </p:cNvPr>
          <p:cNvSpPr/>
          <p:nvPr/>
        </p:nvSpPr>
        <p:spPr>
          <a:xfrm>
            <a:off x="2164930" y="6074832"/>
            <a:ext cx="5307489" cy="376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9C6A50F5-745D-12B6-860D-95DDECDDCD00}"/>
              </a:ext>
            </a:extLst>
          </p:cNvPr>
          <p:cNvSpPr/>
          <p:nvPr/>
        </p:nvSpPr>
        <p:spPr>
          <a:xfrm>
            <a:off x="913416" y="6100208"/>
            <a:ext cx="1050781" cy="376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B35AE88A-B1CF-74E3-065D-3A796FA83AAA}"/>
              </a:ext>
            </a:extLst>
          </p:cNvPr>
          <p:cNvSpPr/>
          <p:nvPr/>
        </p:nvSpPr>
        <p:spPr>
          <a:xfrm>
            <a:off x="5988999" y="4552128"/>
            <a:ext cx="1483420" cy="376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800" dirty="0">
                <a:solidFill>
                  <a:schemeClr val="tx1"/>
                </a:solidFill>
              </a:rPr>
              <a:t>평점</a:t>
            </a:r>
            <a:r>
              <a:rPr kumimoji="1" lang="en-US" altLang="ko-KR" sz="1800" dirty="0">
                <a:solidFill>
                  <a:schemeClr val="tx1"/>
                </a:solidFill>
              </a:rPr>
              <a:t>:</a:t>
            </a:r>
            <a:r>
              <a:rPr kumimoji="1" lang="ko-KR" altLang="en-US" sz="1800" dirty="0">
                <a:solidFill>
                  <a:schemeClr val="tx1"/>
                </a:solidFill>
              </a:rPr>
              <a:t> </a:t>
            </a:r>
            <a:r>
              <a:rPr kumimoji="1" lang="en-US" altLang="ko-KR" sz="1800" dirty="0">
                <a:solidFill>
                  <a:schemeClr val="tx1"/>
                </a:solidFill>
              </a:rPr>
              <a:t>4.3</a:t>
            </a:r>
            <a:r>
              <a:rPr kumimoji="1" lang="ko-KR" altLang="en-US" sz="1800" dirty="0">
                <a:solidFill>
                  <a:schemeClr val="tx1"/>
                </a:solidFill>
              </a:rPr>
              <a:t> </a:t>
            </a:r>
            <a:r>
              <a:rPr kumimoji="1" lang="en-US" altLang="ko-KR" sz="1800" dirty="0">
                <a:solidFill>
                  <a:schemeClr val="tx1"/>
                </a:solidFill>
              </a:rPr>
              <a:t>/</a:t>
            </a:r>
            <a:r>
              <a:rPr kumimoji="1" lang="ko-KR" altLang="en-US" sz="1800" dirty="0">
                <a:solidFill>
                  <a:schemeClr val="tx1"/>
                </a:solidFill>
              </a:rPr>
              <a:t> </a:t>
            </a:r>
            <a:r>
              <a:rPr kumimoji="1" lang="en-US" altLang="ko-KR" sz="1800" dirty="0">
                <a:solidFill>
                  <a:schemeClr val="tx1"/>
                </a:solidFill>
              </a:rPr>
              <a:t>5</a:t>
            </a:r>
            <a:endParaRPr kumimoji="1"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3B97510B-776D-3672-7E67-67F1F19185C0}"/>
              </a:ext>
            </a:extLst>
          </p:cNvPr>
          <p:cNvSpPr/>
          <p:nvPr/>
        </p:nvSpPr>
        <p:spPr>
          <a:xfrm>
            <a:off x="3078273" y="3060721"/>
            <a:ext cx="2170476" cy="9559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/>
              <a:t>내가 작성한 </a:t>
            </a:r>
            <a:r>
              <a:rPr kumimoji="1" lang="en-US" altLang="ko-KR" sz="2000" dirty="0"/>
              <a:t>Project</a:t>
            </a:r>
            <a:endParaRPr kumimoji="1" lang="ko-KR" altLang="en-US" sz="2000" dirty="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EAE099DE-4AA0-B69A-11B0-998BB2D8A12A}"/>
              </a:ext>
            </a:extLst>
          </p:cNvPr>
          <p:cNvSpPr/>
          <p:nvPr/>
        </p:nvSpPr>
        <p:spPr>
          <a:xfrm>
            <a:off x="5358836" y="3056401"/>
            <a:ext cx="2170476" cy="9559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/>
              <a:t>내가 작성한 </a:t>
            </a:r>
            <a:r>
              <a:rPr kumimoji="1" lang="en-US" altLang="ko-KR" sz="2000" dirty="0"/>
              <a:t>Project</a:t>
            </a:r>
            <a:endParaRPr kumimoji="1" lang="ko-KR" altLang="en-US" sz="2000" dirty="0"/>
          </a:p>
        </p:txBody>
      </p:sp>
      <p:pic>
        <p:nvPicPr>
          <p:cNvPr id="22" name="Picture 2" descr="Face profile Images | Free Vectors, Stock Photos &amp; PSD">
            <a:extLst>
              <a:ext uri="{FF2B5EF4-FFF2-40B4-BE49-F238E27FC236}">
                <a16:creationId xmlns:a16="http://schemas.microsoft.com/office/drawing/2014/main" id="{1D4DEA29-83A3-40E3-A0C8-B2663D4844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0" t="7994" r="35555" b="50555"/>
          <a:stretch/>
        </p:blipFill>
        <p:spPr bwMode="auto">
          <a:xfrm>
            <a:off x="871890" y="1345411"/>
            <a:ext cx="1681234" cy="165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6EBAAA4-5F1E-DB3B-05A7-6C25323874ED}"/>
              </a:ext>
            </a:extLst>
          </p:cNvPr>
          <p:cNvSpPr txBox="1"/>
          <p:nvPr/>
        </p:nvSpPr>
        <p:spPr>
          <a:xfrm>
            <a:off x="6512169" y="2654074"/>
            <a:ext cx="1127230" cy="37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정보수정</a:t>
            </a:r>
            <a:endParaRPr kumimoji="1" lang="en-US" altLang="ko-KR" dirty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364EE9D6-A207-8D08-9BEB-68935C060C6A}"/>
              </a:ext>
            </a:extLst>
          </p:cNvPr>
          <p:cNvSpPr/>
          <p:nvPr/>
        </p:nvSpPr>
        <p:spPr>
          <a:xfrm>
            <a:off x="2911949" y="1970252"/>
            <a:ext cx="4617363" cy="564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포부 </a:t>
            </a: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자기소개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94B1B0F-72B8-9D2D-6497-A1A143F2DD5E}"/>
              </a:ext>
            </a:extLst>
          </p:cNvPr>
          <p:cNvSpPr/>
          <p:nvPr/>
        </p:nvSpPr>
        <p:spPr>
          <a:xfrm>
            <a:off x="7289315" y="340074"/>
            <a:ext cx="1118442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 내 계정</a:t>
            </a:r>
            <a:endParaRPr kumimoji="1" lang="ko-Kore-KR" altLang="en-US" dirty="0"/>
          </a:p>
        </p:txBody>
      </p:sp>
      <p:sp>
        <p:nvSpPr>
          <p:cNvPr id="26" name="사각형 설명선[R] 25">
            <a:extLst>
              <a:ext uri="{FF2B5EF4-FFF2-40B4-BE49-F238E27FC236}">
                <a16:creationId xmlns:a16="http://schemas.microsoft.com/office/drawing/2014/main" id="{474130A0-599E-300F-DA67-071B3C742F6D}"/>
              </a:ext>
            </a:extLst>
          </p:cNvPr>
          <p:cNvSpPr/>
          <p:nvPr/>
        </p:nvSpPr>
        <p:spPr>
          <a:xfrm>
            <a:off x="6573215" y="1121890"/>
            <a:ext cx="336424" cy="294941"/>
          </a:xfrm>
          <a:prstGeom prst="wedgeRectCallout">
            <a:avLst>
              <a:gd name="adj1" fmla="val -57992"/>
              <a:gd name="adj2" fmla="val 96603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27" name="사각형 설명선[R] 26">
            <a:extLst>
              <a:ext uri="{FF2B5EF4-FFF2-40B4-BE49-F238E27FC236}">
                <a16:creationId xmlns:a16="http://schemas.microsoft.com/office/drawing/2014/main" id="{10540BB0-913A-157D-6F67-A6A91AC6D61C}"/>
              </a:ext>
            </a:extLst>
          </p:cNvPr>
          <p:cNvSpPr/>
          <p:nvPr/>
        </p:nvSpPr>
        <p:spPr>
          <a:xfrm>
            <a:off x="7764485" y="4404657"/>
            <a:ext cx="336424" cy="294941"/>
          </a:xfrm>
          <a:prstGeom prst="wedgeRectCallout">
            <a:avLst>
              <a:gd name="adj1" fmla="val -70218"/>
              <a:gd name="adj2" fmla="val 97071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7</a:t>
            </a:r>
            <a:endParaRPr kumimoji="1" lang="ko-Kore-KR" altLang="en-US" dirty="0"/>
          </a:p>
        </p:txBody>
      </p:sp>
      <p:sp>
        <p:nvSpPr>
          <p:cNvPr id="28" name="사각형 설명선[R] 27">
            <a:extLst>
              <a:ext uri="{FF2B5EF4-FFF2-40B4-BE49-F238E27FC236}">
                <a16:creationId xmlns:a16="http://schemas.microsoft.com/office/drawing/2014/main" id="{6763524C-35D4-8B56-0ED4-BEB3E98C8D7A}"/>
              </a:ext>
            </a:extLst>
          </p:cNvPr>
          <p:cNvSpPr/>
          <p:nvPr/>
        </p:nvSpPr>
        <p:spPr>
          <a:xfrm>
            <a:off x="7680324" y="1749212"/>
            <a:ext cx="336424" cy="294941"/>
          </a:xfrm>
          <a:prstGeom prst="wedgeRectCallout">
            <a:avLst>
              <a:gd name="adj1" fmla="val -70218"/>
              <a:gd name="adj2" fmla="val 105124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sp>
        <p:nvSpPr>
          <p:cNvPr id="29" name="사각형 설명선[R] 28">
            <a:extLst>
              <a:ext uri="{FF2B5EF4-FFF2-40B4-BE49-F238E27FC236}">
                <a16:creationId xmlns:a16="http://schemas.microsoft.com/office/drawing/2014/main" id="{CC6855AE-BEF2-62EA-B547-F392AAC33FA6}"/>
              </a:ext>
            </a:extLst>
          </p:cNvPr>
          <p:cNvSpPr/>
          <p:nvPr/>
        </p:nvSpPr>
        <p:spPr>
          <a:xfrm>
            <a:off x="7727113" y="2474450"/>
            <a:ext cx="336424" cy="294941"/>
          </a:xfrm>
          <a:prstGeom prst="wedgeRectCallout">
            <a:avLst>
              <a:gd name="adj1" fmla="val -87867"/>
              <a:gd name="adj2" fmla="val 68887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30" name="사각형 설명선[R] 29">
            <a:extLst>
              <a:ext uri="{FF2B5EF4-FFF2-40B4-BE49-F238E27FC236}">
                <a16:creationId xmlns:a16="http://schemas.microsoft.com/office/drawing/2014/main" id="{5190AEFB-CBDA-BB86-D9EF-1EA0257BDCC6}"/>
              </a:ext>
            </a:extLst>
          </p:cNvPr>
          <p:cNvSpPr/>
          <p:nvPr/>
        </p:nvSpPr>
        <p:spPr>
          <a:xfrm>
            <a:off x="7648354" y="3100877"/>
            <a:ext cx="336424" cy="294941"/>
          </a:xfrm>
          <a:prstGeom prst="wedgeRectCallout">
            <a:avLst>
              <a:gd name="adj1" fmla="val -70218"/>
              <a:gd name="adj2" fmla="val 97071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6</a:t>
            </a:r>
            <a:endParaRPr kumimoji="1" lang="ko-Kore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6D725BF5-6F71-2C72-67B7-89ADE0365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839" y="4507712"/>
            <a:ext cx="160010" cy="206029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AB0FF08-3F19-C7BD-6DF0-153BC0D04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066998" y="698872"/>
            <a:ext cx="144225" cy="6780404"/>
          </a:xfrm>
          <a:prstGeom prst="rect">
            <a:avLst/>
          </a:prstGeom>
        </p:spPr>
      </p:pic>
      <p:sp>
        <p:nvSpPr>
          <p:cNvPr id="5" name="사각형 설명선[R] 4">
            <a:extLst>
              <a:ext uri="{FF2B5EF4-FFF2-40B4-BE49-F238E27FC236}">
                <a16:creationId xmlns:a16="http://schemas.microsoft.com/office/drawing/2014/main" id="{EA4A24A3-C982-246D-2E9B-6257100B2FF6}"/>
              </a:ext>
            </a:extLst>
          </p:cNvPr>
          <p:cNvSpPr/>
          <p:nvPr/>
        </p:nvSpPr>
        <p:spPr>
          <a:xfrm>
            <a:off x="856527" y="1334638"/>
            <a:ext cx="336424" cy="294941"/>
          </a:xfrm>
          <a:prstGeom prst="wedgeRectCallout">
            <a:avLst>
              <a:gd name="adj1" fmla="val 71591"/>
              <a:gd name="adj2" fmla="val 92578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1B4876C1-5D37-07CB-9DEA-852738AB96A1}"/>
              </a:ext>
            </a:extLst>
          </p:cNvPr>
          <p:cNvSpPr/>
          <p:nvPr/>
        </p:nvSpPr>
        <p:spPr>
          <a:xfrm>
            <a:off x="-15295" y="6229578"/>
            <a:ext cx="3314422" cy="62842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>
                <a:solidFill>
                  <a:schemeClr val="bg1"/>
                </a:solidFill>
              </a:rPr>
              <a:t>마이페이지</a:t>
            </a:r>
            <a:r>
              <a:rPr kumimoji="1" lang="en-US" altLang="ko-KR" sz="2800" dirty="0">
                <a:solidFill>
                  <a:schemeClr val="bg1"/>
                </a:solidFill>
              </a:rPr>
              <a:t>(</a:t>
            </a:r>
            <a:r>
              <a:rPr kumimoji="1" lang="ko-KR" altLang="en-US" sz="2800" dirty="0" err="1">
                <a:solidFill>
                  <a:schemeClr val="bg1"/>
                </a:solidFill>
              </a:rPr>
              <a:t>내계정</a:t>
            </a:r>
            <a:r>
              <a:rPr kumimoji="1" lang="en-US" altLang="ko-KR" sz="2800" dirty="0">
                <a:solidFill>
                  <a:schemeClr val="bg1"/>
                </a:solidFill>
              </a:rPr>
              <a:t>)</a:t>
            </a:r>
            <a:endParaRPr kumimoji="1"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001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5B0BB70-AA34-1646-1D8F-AB2F99644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04293"/>
              </p:ext>
            </p:extLst>
          </p:nvPr>
        </p:nvGraphicFramePr>
        <p:xfrm>
          <a:off x="9008929" y="1"/>
          <a:ext cx="3183071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7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383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43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highlight>
                            <a:srgbClr val="00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팀장이 팀원 찾기</a:t>
                      </a:r>
                      <a:endParaRPr lang="en-US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highlight>
                          <a:srgbClr val="00FF00"/>
                        </a:highlight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highlight>
                          <a:srgbClr val="00FF00"/>
                        </a:highlight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highlight>
                            <a:srgbClr val="00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팀장이 팀원을 찾을 수 있는 페이지</a:t>
                      </a:r>
                      <a:endParaRPr lang="en-US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highlight>
                          <a:srgbClr val="00FF00"/>
                        </a:highlight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highlight>
                            <a:srgbClr val="00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모든 팀원들의 정보가 리스트 형식으로 볼 수 있음</a:t>
                      </a:r>
                      <a:endParaRPr lang="en-US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highlight>
                          <a:srgbClr val="00FF00"/>
                        </a:highlight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highlight>
                          <a:srgbClr val="00FF00"/>
                        </a:highlight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71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highlight>
                            <a:srgbClr val="00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나중에 </a:t>
                      </a:r>
                      <a:endParaRPr lang="en-US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highlight>
                          <a:srgbClr val="00FF00"/>
                        </a:highlight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highlight>
                            <a:srgbClr val="00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개발시간이 남으면 아이디어 기획하고 개발하기</a:t>
                      </a:r>
                      <a:endParaRPr lang="en-US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highlight>
                          <a:srgbClr val="00FF00"/>
                        </a:highlight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highlight>
                          <a:srgbClr val="00FF00"/>
                        </a:highlight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highlight>
                          <a:srgbClr val="00FF00"/>
                        </a:highlight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39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highlight>
                          <a:srgbClr val="00FF00"/>
                        </a:highligh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15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highlight>
                          <a:srgbClr val="00FF00"/>
                        </a:highlight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15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34A93D2E-0197-AE05-3989-F6330F49672C}"/>
              </a:ext>
            </a:extLst>
          </p:cNvPr>
          <p:cNvSpPr/>
          <p:nvPr/>
        </p:nvSpPr>
        <p:spPr>
          <a:xfrm>
            <a:off x="474519" y="305233"/>
            <a:ext cx="1151082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7A3458-59AA-D9DE-23CC-2CA0B305E528}"/>
              </a:ext>
            </a:extLst>
          </p:cNvPr>
          <p:cNvSpPr/>
          <p:nvPr/>
        </p:nvSpPr>
        <p:spPr>
          <a:xfrm>
            <a:off x="381061" y="140494"/>
            <a:ext cx="8093643" cy="8862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B199F9-7132-C481-2E73-C4FA97777B35}"/>
              </a:ext>
            </a:extLst>
          </p:cNvPr>
          <p:cNvSpPr/>
          <p:nvPr/>
        </p:nvSpPr>
        <p:spPr>
          <a:xfrm>
            <a:off x="5128622" y="331314"/>
            <a:ext cx="1315452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새글</a:t>
            </a:r>
            <a:r>
              <a:rPr kumimoji="1" lang="ko-KR" altLang="en-US" dirty="0"/>
              <a:t> 추가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74C0E8-B187-C21E-E2A6-EE72B60E5D17}"/>
              </a:ext>
            </a:extLst>
          </p:cNvPr>
          <p:cNvSpPr/>
          <p:nvPr/>
        </p:nvSpPr>
        <p:spPr>
          <a:xfrm>
            <a:off x="6379720" y="335694"/>
            <a:ext cx="940733" cy="514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알림</a:t>
            </a:r>
            <a:endParaRPr kumimoji="1" lang="ko-Kore-KR" altLang="en-US" dirty="0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F968D17-93B9-DCF9-356E-81821C12B7FE}"/>
              </a:ext>
            </a:extLst>
          </p:cNvPr>
          <p:cNvSpPr/>
          <p:nvPr/>
        </p:nvSpPr>
        <p:spPr>
          <a:xfrm>
            <a:off x="163909" y="1763628"/>
            <a:ext cx="8382011" cy="3978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26" name="Picture 2" descr="Face profile Images | Free Vectors, Stock Photos &amp; PSD">
            <a:extLst>
              <a:ext uri="{FF2B5EF4-FFF2-40B4-BE49-F238E27FC236}">
                <a16:creationId xmlns:a16="http://schemas.microsoft.com/office/drawing/2014/main" id="{F168B4D2-9107-3C5F-0366-4AA706061E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44" t="7874" r="35907" b="50675"/>
          <a:stretch/>
        </p:blipFill>
        <p:spPr bwMode="auto">
          <a:xfrm>
            <a:off x="477770" y="1940552"/>
            <a:ext cx="815756" cy="86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DE583B7-E2A4-F7FA-6895-978CF3B03E75}"/>
              </a:ext>
            </a:extLst>
          </p:cNvPr>
          <p:cNvSpPr txBox="1"/>
          <p:nvPr/>
        </p:nvSpPr>
        <p:spPr>
          <a:xfrm>
            <a:off x="1724791" y="2083959"/>
            <a:ext cx="115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팀원 </a:t>
            </a:r>
            <a:r>
              <a:rPr kumimoji="1" lang="en-US" altLang="ko-KR" dirty="0"/>
              <a:t>OOO</a:t>
            </a:r>
            <a:endParaRPr kumimoji="1" lang="ko-KR" altLang="en-US" dirty="0"/>
          </a:p>
        </p:txBody>
      </p:sp>
      <p:pic>
        <p:nvPicPr>
          <p:cNvPr id="28" name="Picture 2" descr="Face profile Images | Free Vectors, Stock Photos &amp; PSD">
            <a:extLst>
              <a:ext uri="{FF2B5EF4-FFF2-40B4-BE49-F238E27FC236}">
                <a16:creationId xmlns:a16="http://schemas.microsoft.com/office/drawing/2014/main" id="{DD4E2F59-4C3D-EE80-80CF-0A409D028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" t="51185" r="64079" b="7364"/>
          <a:stretch/>
        </p:blipFill>
        <p:spPr bwMode="auto">
          <a:xfrm>
            <a:off x="477770" y="3209925"/>
            <a:ext cx="933973" cy="86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7EA29A5-B8D4-785F-47B6-DBA404FC50C6}"/>
              </a:ext>
            </a:extLst>
          </p:cNvPr>
          <p:cNvSpPr txBox="1"/>
          <p:nvPr/>
        </p:nvSpPr>
        <p:spPr>
          <a:xfrm>
            <a:off x="3302180" y="2204288"/>
            <a:ext cx="260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포부</a:t>
            </a:r>
            <a:r>
              <a:rPr kumimoji="1" lang="en-US" altLang="ko-KR" dirty="0"/>
              <a:t>(</a:t>
            </a:r>
            <a:r>
              <a:rPr kumimoji="1" lang="ko-KR" altLang="en-US" dirty="0"/>
              <a:t>자기소개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pic>
        <p:nvPicPr>
          <p:cNvPr id="32" name="Picture 2" descr="Face profile Images | Free Vectors, Stock Photos &amp; PSD">
            <a:extLst>
              <a:ext uri="{FF2B5EF4-FFF2-40B4-BE49-F238E27FC236}">
                <a16:creationId xmlns:a16="http://schemas.microsoft.com/office/drawing/2014/main" id="{2BA70DE2-48E1-B92B-031A-5EC811A8B1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7" t="8549" r="66225" b="50000"/>
          <a:stretch/>
        </p:blipFill>
        <p:spPr bwMode="auto">
          <a:xfrm>
            <a:off x="477770" y="4479298"/>
            <a:ext cx="815756" cy="86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AEB7F4F-E043-7952-4937-B73B32450F3D}"/>
              </a:ext>
            </a:extLst>
          </p:cNvPr>
          <p:cNvSpPr txBox="1"/>
          <p:nvPr/>
        </p:nvSpPr>
        <p:spPr>
          <a:xfrm>
            <a:off x="1761079" y="3405913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팀원 </a:t>
            </a:r>
            <a:r>
              <a:rPr kumimoji="1" lang="en-US" altLang="ko-KR" dirty="0"/>
              <a:t>OOO</a:t>
            </a:r>
            <a:endParaRPr kumimoji="1"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B6164F-3E80-8C88-373C-C48F799BB89F}"/>
              </a:ext>
            </a:extLst>
          </p:cNvPr>
          <p:cNvSpPr txBox="1"/>
          <p:nvPr/>
        </p:nvSpPr>
        <p:spPr>
          <a:xfrm>
            <a:off x="3307974" y="3374401"/>
            <a:ext cx="260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포부</a:t>
            </a:r>
            <a:r>
              <a:rPr kumimoji="1" lang="en-US" altLang="ko-KR" dirty="0"/>
              <a:t>(</a:t>
            </a:r>
            <a:r>
              <a:rPr kumimoji="1" lang="ko-KR" altLang="en-US" dirty="0"/>
              <a:t>자기소개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7975DD-8CD1-5078-9FD4-787688501FF4}"/>
              </a:ext>
            </a:extLst>
          </p:cNvPr>
          <p:cNvSpPr txBox="1"/>
          <p:nvPr/>
        </p:nvSpPr>
        <p:spPr>
          <a:xfrm>
            <a:off x="1786148" y="4840014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팀원 </a:t>
            </a:r>
            <a:r>
              <a:rPr kumimoji="1" lang="en-US" altLang="ko-KR" dirty="0"/>
              <a:t>OOO</a:t>
            </a:r>
            <a:endParaRPr kumimoji="1"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5D8457-9723-8CB9-5FA7-421A5A607DE3}"/>
              </a:ext>
            </a:extLst>
          </p:cNvPr>
          <p:cNvSpPr txBox="1"/>
          <p:nvPr/>
        </p:nvSpPr>
        <p:spPr>
          <a:xfrm>
            <a:off x="3368518" y="4855875"/>
            <a:ext cx="260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포부</a:t>
            </a:r>
            <a:r>
              <a:rPr kumimoji="1" lang="en-US" altLang="ko-KR" dirty="0"/>
              <a:t>(</a:t>
            </a:r>
            <a:r>
              <a:rPr kumimoji="1" lang="ko-KR" altLang="en-US" dirty="0"/>
              <a:t>자기소개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52297837-B4B6-73D3-537E-AF489BB3344F}"/>
              </a:ext>
            </a:extLst>
          </p:cNvPr>
          <p:cNvSpPr/>
          <p:nvPr/>
        </p:nvSpPr>
        <p:spPr>
          <a:xfrm>
            <a:off x="-15296" y="5971742"/>
            <a:ext cx="4149891" cy="88625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>
                <a:solidFill>
                  <a:schemeClr val="bg1"/>
                </a:solidFill>
              </a:rPr>
              <a:t>팀장에게 보이는 페이지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AA6294-B122-9458-C60F-020F511F1320}"/>
              </a:ext>
            </a:extLst>
          </p:cNvPr>
          <p:cNvSpPr/>
          <p:nvPr/>
        </p:nvSpPr>
        <p:spPr>
          <a:xfrm>
            <a:off x="7289315" y="340074"/>
            <a:ext cx="1118442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 내 계정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BDE280-782A-BBCF-F6FF-8A8E40BD16DD}"/>
              </a:ext>
            </a:extLst>
          </p:cNvPr>
          <p:cNvSpPr txBox="1"/>
          <p:nvPr/>
        </p:nvSpPr>
        <p:spPr>
          <a:xfrm>
            <a:off x="1824125" y="2439000"/>
            <a:ext cx="109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이메일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28D24-9FBE-091D-E14C-C7786096DB78}"/>
              </a:ext>
            </a:extLst>
          </p:cNvPr>
          <p:cNvSpPr txBox="1"/>
          <p:nvPr/>
        </p:nvSpPr>
        <p:spPr>
          <a:xfrm>
            <a:off x="1831068" y="3673720"/>
            <a:ext cx="109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이메일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7CE98B-D9EE-596A-8495-E4C4C7247C31}"/>
              </a:ext>
            </a:extLst>
          </p:cNvPr>
          <p:cNvSpPr txBox="1"/>
          <p:nvPr/>
        </p:nvSpPr>
        <p:spPr>
          <a:xfrm>
            <a:off x="1993087" y="5139332"/>
            <a:ext cx="109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이메일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F53B77-EF89-EA73-E168-21301B9AF814}"/>
              </a:ext>
            </a:extLst>
          </p:cNvPr>
          <p:cNvSpPr/>
          <p:nvPr/>
        </p:nvSpPr>
        <p:spPr>
          <a:xfrm>
            <a:off x="5129265" y="853843"/>
            <a:ext cx="1250455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팀원 찾기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4CCC5A-BC8D-549D-C13C-83DC0D482A4E}"/>
              </a:ext>
            </a:extLst>
          </p:cNvPr>
          <p:cNvSpPr/>
          <p:nvPr/>
        </p:nvSpPr>
        <p:spPr>
          <a:xfrm>
            <a:off x="6696574" y="1820941"/>
            <a:ext cx="1247758" cy="5069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검색</a:t>
            </a:r>
            <a:endParaRPr kumimoji="1" lang="ko-Kore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C8CEA82-CFEA-CA19-AB5D-599EA431A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262" y="1752237"/>
            <a:ext cx="309865" cy="398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33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72AD67-8D3A-422A-22C9-4A313324D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766550"/>
              </p:ext>
            </p:extLst>
          </p:nvPr>
        </p:nvGraphicFramePr>
        <p:xfrm>
          <a:off x="9008929" y="0"/>
          <a:ext cx="3183071" cy="685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7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462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05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highlight>
                            <a:srgbClr val="00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시간이 남으면 개발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highlight>
                          <a:srgbClr val="00FF00"/>
                        </a:highlight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51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51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25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25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25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33AA85FF-578D-C828-38F2-5FFA24880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" y="1322956"/>
            <a:ext cx="8604758" cy="51801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45EE374-CA64-7496-9BF9-D564D37609DC}"/>
              </a:ext>
            </a:extLst>
          </p:cNvPr>
          <p:cNvSpPr/>
          <p:nvPr/>
        </p:nvSpPr>
        <p:spPr>
          <a:xfrm>
            <a:off x="3286280" y="390653"/>
            <a:ext cx="2809720" cy="9323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관리자 담당 보류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8741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광장이(가) 표시된 사진&#10;&#10;자동 생성된 설명">
            <a:extLst>
              <a:ext uri="{FF2B5EF4-FFF2-40B4-BE49-F238E27FC236}">
                <a16:creationId xmlns:a16="http://schemas.microsoft.com/office/drawing/2014/main" id="{B08BD50D-6B90-6486-60EA-F812DD629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74477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4B9832-6470-140A-208A-80142030C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388651"/>
              </p:ext>
            </p:extLst>
          </p:nvPr>
        </p:nvGraphicFramePr>
        <p:xfrm>
          <a:off x="275731" y="672900"/>
          <a:ext cx="11685610" cy="58475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02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83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기획 서비스</a:t>
                      </a:r>
                      <a:endParaRPr lang="en-US" altLang="ko-KR" sz="16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공유 플랫폼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5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기획 배경</a:t>
                      </a:r>
                      <a:endParaRPr lang="en-US" altLang="ko-KR" sz="1600" b="1" dirty="0"/>
                    </a:p>
                    <a:p>
                      <a:pPr algn="ctr" latinLnBrk="1"/>
                      <a:endParaRPr lang="en-US" altLang="ko-KR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혼자서 토이 프로젝트를 하려고 할 때 어떤 것부터 시작해야 하는지 막막한 분들을 위해 기획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8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기획 목적</a:t>
                      </a:r>
                      <a:endParaRPr lang="en-US" altLang="ko-KR" sz="16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보다 편하고 직관적이면서 안정적인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환경 제공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알림을 사용해 편리한 프로젝트 신청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5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기대 효과</a:t>
                      </a:r>
                      <a:endParaRPr lang="en-US" altLang="ko-KR" sz="16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팀장이 편하게 팀원 찾기</a:t>
                      </a:r>
                      <a:endParaRPr lang="en-US" altLang="ko-KR" sz="16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3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주요 기능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 지역과 관심분야를 찾아 프로젝트 추천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팀장이 신청한 팀원들을 한페이지에 관리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 내 제공되는 오픈채팅을 통해 사람들과 정보 공유 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전 후 팀원들 평가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주요 고객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누구나 참여 가능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직군 별로 모이고 싶은 사람들끼리 스터디 가능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서비스 채널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</a:t>
                      </a:r>
                      <a:endParaRPr lang="en-US" altLang="ko-KR" sz="16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기타</a:t>
                      </a:r>
                      <a:r>
                        <a:rPr lang="en-US" altLang="ko-KR" sz="1600" b="1" dirty="0"/>
                        <a:t>(</a:t>
                      </a:r>
                      <a:r>
                        <a:rPr lang="ko-KR" altLang="en-US" sz="1600" b="1" dirty="0" err="1"/>
                        <a:t>오픈시점</a:t>
                      </a:r>
                      <a:r>
                        <a:rPr lang="ko-KR" altLang="en-US" sz="1600" b="1" dirty="0"/>
                        <a:t> 등</a:t>
                      </a:r>
                      <a:r>
                        <a:rPr lang="en-US" altLang="ko-KR" sz="1600" b="1" dirty="0"/>
                        <a:t>)</a:t>
                      </a:r>
                      <a:endParaRPr lang="ko-KR" altLang="en-US" sz="16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2023</a:t>
                      </a:r>
                      <a:r>
                        <a:rPr lang="ko-KR" altLang="en-US" sz="1600" dirty="0"/>
                        <a:t>년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E58D98E-6081-21F6-1154-0839512AF61C}"/>
              </a:ext>
            </a:extLst>
          </p:cNvPr>
          <p:cNvSpPr txBox="1"/>
          <p:nvPr/>
        </p:nvSpPr>
        <p:spPr>
          <a:xfrm>
            <a:off x="275731" y="37183"/>
            <a:ext cx="280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토이플</a:t>
            </a: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서비스 개요</a:t>
            </a:r>
          </a:p>
        </p:txBody>
      </p:sp>
    </p:spTree>
    <p:extLst>
      <p:ext uri="{BB962C8B-B14F-4D97-AF65-F5344CB8AC3E}">
        <p14:creationId xmlns:p14="http://schemas.microsoft.com/office/powerpoint/2010/main" val="283316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 descr="광장이(가) 표시된 사진&#10;&#10;자동 생성된 설명">
            <a:extLst>
              <a:ext uri="{FF2B5EF4-FFF2-40B4-BE49-F238E27FC236}">
                <a16:creationId xmlns:a16="http://schemas.microsoft.com/office/drawing/2014/main" id="{9C9C7A2E-04BF-5D29-D67A-D2DCC8282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74477"/>
          </a:xfrm>
          <a:prstGeom prst="rect">
            <a:avLst/>
          </a:prstGeom>
        </p:spPr>
      </p:pic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C7F47F41-E815-C7B5-E824-41FB7BD1D781}"/>
              </a:ext>
            </a:extLst>
          </p:cNvPr>
          <p:cNvCxnSpPr>
            <a:cxnSpLocks/>
          </p:cNvCxnSpPr>
          <p:nvPr/>
        </p:nvCxnSpPr>
        <p:spPr>
          <a:xfrm>
            <a:off x="9464680" y="1576285"/>
            <a:ext cx="0" cy="66547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1681C3-C854-435D-EA51-8FE0BF49AEC7}"/>
              </a:ext>
            </a:extLst>
          </p:cNvPr>
          <p:cNvSpPr/>
          <p:nvPr/>
        </p:nvSpPr>
        <p:spPr>
          <a:xfrm>
            <a:off x="8568510" y="1834674"/>
            <a:ext cx="1707642" cy="52251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/>
              <a:t>글</a:t>
            </a:r>
            <a:r>
              <a:rPr kumimoji="1" lang="ko-KR" altLang="en-US" b="1" dirty="0"/>
              <a:t> </a:t>
            </a:r>
            <a:r>
              <a:rPr kumimoji="1" lang="ko-Kore-KR" altLang="en-US" b="1" dirty="0"/>
              <a:t>추가</a:t>
            </a:r>
            <a:endParaRPr kumimoji="1" lang="en-US" altLang="ko-Kore-KR" b="1" dirty="0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7AF4FBD-E072-9AEF-6438-F003E4FD7A6F}"/>
              </a:ext>
            </a:extLst>
          </p:cNvPr>
          <p:cNvCxnSpPr>
            <a:cxnSpLocks/>
          </p:cNvCxnSpPr>
          <p:nvPr/>
        </p:nvCxnSpPr>
        <p:spPr>
          <a:xfrm>
            <a:off x="3211736" y="4030698"/>
            <a:ext cx="0" cy="115578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45AB279E-872C-D965-09E1-4EE02FD128B6}"/>
              </a:ext>
            </a:extLst>
          </p:cNvPr>
          <p:cNvCxnSpPr>
            <a:cxnSpLocks/>
          </p:cNvCxnSpPr>
          <p:nvPr/>
        </p:nvCxnSpPr>
        <p:spPr>
          <a:xfrm>
            <a:off x="3211736" y="4046339"/>
            <a:ext cx="2950388" cy="1773302"/>
          </a:xfrm>
          <a:prstGeom prst="bentConnector3">
            <a:avLst>
              <a:gd name="adj1" fmla="val 73748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A77CC7D-371F-8F08-1C60-E02220957ADA}"/>
              </a:ext>
            </a:extLst>
          </p:cNvPr>
          <p:cNvCxnSpPr>
            <a:cxnSpLocks/>
          </p:cNvCxnSpPr>
          <p:nvPr/>
        </p:nvCxnSpPr>
        <p:spPr>
          <a:xfrm>
            <a:off x="7499677" y="1601437"/>
            <a:ext cx="0" cy="246851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166FD917-FF12-500F-ACFA-4B39E9642590}"/>
              </a:ext>
            </a:extLst>
          </p:cNvPr>
          <p:cNvCxnSpPr>
            <a:cxnSpLocks/>
          </p:cNvCxnSpPr>
          <p:nvPr/>
        </p:nvCxnSpPr>
        <p:spPr>
          <a:xfrm>
            <a:off x="4122935" y="1576285"/>
            <a:ext cx="0" cy="246991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3E71C67E-2EAC-6EC3-9233-86F1186A1F80}"/>
              </a:ext>
            </a:extLst>
          </p:cNvPr>
          <p:cNvCxnSpPr>
            <a:cxnSpLocks/>
          </p:cNvCxnSpPr>
          <p:nvPr/>
        </p:nvCxnSpPr>
        <p:spPr>
          <a:xfrm>
            <a:off x="5731854" y="861906"/>
            <a:ext cx="0" cy="720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64C42283-8765-D4DF-6C6B-4764F3A8F559}"/>
              </a:ext>
            </a:extLst>
          </p:cNvPr>
          <p:cNvCxnSpPr>
            <a:cxnSpLocks/>
            <a:endCxn id="15" idx="0"/>
          </p:cNvCxnSpPr>
          <p:nvPr/>
        </p:nvCxnSpPr>
        <p:spPr>
          <a:xfrm flipV="1">
            <a:off x="1284666" y="1811919"/>
            <a:ext cx="10003684" cy="2741414"/>
          </a:xfrm>
          <a:prstGeom prst="bentConnector4">
            <a:avLst>
              <a:gd name="adj1" fmla="val -1399"/>
              <a:gd name="adj2" fmla="val 108339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08C01D-5A3A-78FA-408F-2D789058B535}"/>
              </a:ext>
            </a:extLst>
          </p:cNvPr>
          <p:cNvSpPr/>
          <p:nvPr/>
        </p:nvSpPr>
        <p:spPr>
          <a:xfrm>
            <a:off x="275731" y="1885389"/>
            <a:ext cx="1861208" cy="52251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/>
              <a:t>프로젝트</a:t>
            </a:r>
            <a:r>
              <a:rPr kumimoji="1" lang="ko-KR" altLang="en-US" b="1" dirty="0"/>
              <a:t> </a:t>
            </a:r>
            <a:r>
              <a:rPr kumimoji="1" lang="ko-Kore-KR" altLang="en-US" b="1" dirty="0"/>
              <a:t>리스트</a:t>
            </a:r>
            <a:endParaRPr kumimoji="1" lang="en-US" altLang="ko-Kore-KR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04FA41-835C-0165-ACF7-29080565387B}"/>
              </a:ext>
            </a:extLst>
          </p:cNvPr>
          <p:cNvSpPr/>
          <p:nvPr/>
        </p:nvSpPr>
        <p:spPr>
          <a:xfrm>
            <a:off x="3192331" y="1871035"/>
            <a:ext cx="1861208" cy="52251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/>
              <a:t>상세페이지</a:t>
            </a:r>
            <a:endParaRPr kumimoji="1" lang="en-US" altLang="ko-Kore-KR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5D82AC-9EBE-E885-0478-0E30641B760D}"/>
              </a:ext>
            </a:extLst>
          </p:cNvPr>
          <p:cNvSpPr/>
          <p:nvPr/>
        </p:nvSpPr>
        <p:spPr>
          <a:xfrm>
            <a:off x="6548925" y="1866757"/>
            <a:ext cx="1861208" cy="52251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/>
              <a:t>마이페이지</a:t>
            </a:r>
            <a:endParaRPr kumimoji="1" lang="en-US" altLang="ko-Kore-KR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06BA3D-5CD6-E2BD-7C47-338C607802B0}"/>
              </a:ext>
            </a:extLst>
          </p:cNvPr>
          <p:cNvSpPr/>
          <p:nvPr/>
        </p:nvSpPr>
        <p:spPr>
          <a:xfrm>
            <a:off x="10434529" y="1811919"/>
            <a:ext cx="1707642" cy="52251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/>
              <a:t>평가</a:t>
            </a:r>
            <a:endParaRPr kumimoji="1" lang="en-US" altLang="ko-Kore-KR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70F4643-9772-4023-397A-555411661ADE}"/>
              </a:ext>
            </a:extLst>
          </p:cNvPr>
          <p:cNvSpPr/>
          <p:nvPr/>
        </p:nvSpPr>
        <p:spPr>
          <a:xfrm>
            <a:off x="4641549" y="843468"/>
            <a:ext cx="2244436" cy="52251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/>
              <a:t>메인페이지</a:t>
            </a:r>
            <a:endParaRPr kumimoji="1" lang="en-US" altLang="ko-Kore-KR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CCD309-016F-A521-C30C-04CFFD4A8CCA}"/>
              </a:ext>
            </a:extLst>
          </p:cNvPr>
          <p:cNvSpPr/>
          <p:nvPr/>
        </p:nvSpPr>
        <p:spPr>
          <a:xfrm>
            <a:off x="275731" y="2704539"/>
            <a:ext cx="1861208" cy="52251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검색</a:t>
            </a:r>
            <a:endParaRPr kumimoji="1" lang="en-US" altLang="ko-Kore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173664-C2E6-AB1A-03FD-599BC49D70C5}"/>
              </a:ext>
            </a:extLst>
          </p:cNvPr>
          <p:cNvSpPr/>
          <p:nvPr/>
        </p:nvSpPr>
        <p:spPr>
          <a:xfrm>
            <a:off x="298804" y="3523689"/>
            <a:ext cx="1861208" cy="52251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지역</a:t>
            </a:r>
            <a:r>
              <a:rPr kumimoji="1" lang="en-US" altLang="ko-KR" dirty="0"/>
              <a:t>/</a:t>
            </a:r>
            <a:r>
              <a:rPr kumimoji="1" lang="ko-KR" altLang="en-US" dirty="0"/>
              <a:t>직무</a:t>
            </a:r>
            <a:r>
              <a:rPr kumimoji="1" lang="en-US" altLang="ko-KR" dirty="0"/>
              <a:t>/</a:t>
            </a:r>
            <a:r>
              <a:rPr kumimoji="1" lang="ko-KR" altLang="en-US" dirty="0"/>
              <a:t>언어선택</a:t>
            </a:r>
            <a:endParaRPr kumimoji="1" lang="en-US" altLang="ko-Kore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6F8BC0-EF0E-0109-3521-46C374D3B3F7}"/>
              </a:ext>
            </a:extLst>
          </p:cNvPr>
          <p:cNvSpPr/>
          <p:nvPr/>
        </p:nvSpPr>
        <p:spPr>
          <a:xfrm>
            <a:off x="275731" y="4355704"/>
            <a:ext cx="1861208" cy="52251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모집버튼</a:t>
            </a:r>
            <a:endParaRPr kumimoji="1" lang="en-US" altLang="ko-Kore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88DE7E-5B5F-9D45-E0EF-9E9B50F3D4F5}"/>
              </a:ext>
            </a:extLst>
          </p:cNvPr>
          <p:cNvSpPr/>
          <p:nvPr/>
        </p:nvSpPr>
        <p:spPr>
          <a:xfrm>
            <a:off x="3192331" y="2624166"/>
            <a:ext cx="1861208" cy="52251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댓글</a:t>
            </a:r>
            <a:endParaRPr kumimoji="1" lang="en-US" altLang="ko-Kore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4E1824-3B53-BB2B-BA2A-1E158397DFA6}"/>
              </a:ext>
            </a:extLst>
          </p:cNvPr>
          <p:cNvSpPr/>
          <p:nvPr/>
        </p:nvSpPr>
        <p:spPr>
          <a:xfrm>
            <a:off x="2383601" y="4925230"/>
            <a:ext cx="1861208" cy="52251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신청하기</a:t>
            </a:r>
            <a:endParaRPr kumimoji="1" lang="en-US" altLang="ko-Kore-KR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FA433B-83AC-D88E-EB8C-2B7EE74A2475}"/>
              </a:ext>
            </a:extLst>
          </p:cNvPr>
          <p:cNvSpPr/>
          <p:nvPr/>
        </p:nvSpPr>
        <p:spPr>
          <a:xfrm>
            <a:off x="4491411" y="4941909"/>
            <a:ext cx="1861208" cy="52251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상태변경</a:t>
            </a:r>
            <a:endParaRPr kumimoji="1" lang="en-US" altLang="ko-Kore-KR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3530A6A-87B8-152A-F6CE-3769632D8177}"/>
              </a:ext>
            </a:extLst>
          </p:cNvPr>
          <p:cNvSpPr/>
          <p:nvPr/>
        </p:nvSpPr>
        <p:spPr>
          <a:xfrm>
            <a:off x="3192331" y="3292512"/>
            <a:ext cx="1861208" cy="52251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1:1</a:t>
            </a:r>
            <a:r>
              <a:rPr kumimoji="1" lang="ko-KR" altLang="en-US" dirty="0"/>
              <a:t> 채팅</a:t>
            </a:r>
            <a:endParaRPr kumimoji="1" lang="en-US" altLang="ko-Kore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77E6A3-80AB-F4F6-1D9B-73599A7D9F0C}"/>
              </a:ext>
            </a:extLst>
          </p:cNvPr>
          <p:cNvSpPr/>
          <p:nvPr/>
        </p:nvSpPr>
        <p:spPr>
          <a:xfrm>
            <a:off x="6569073" y="2574435"/>
            <a:ext cx="1861208" cy="52251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회원정보변경</a:t>
            </a:r>
            <a:endParaRPr kumimoji="1" lang="en-US" altLang="ko-Kore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FEDD89-7EE2-803F-8098-8FEC0C1F2DC4}"/>
              </a:ext>
            </a:extLst>
          </p:cNvPr>
          <p:cNvSpPr/>
          <p:nvPr/>
        </p:nvSpPr>
        <p:spPr>
          <a:xfrm>
            <a:off x="6548925" y="3307431"/>
            <a:ext cx="1861208" cy="52251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수정한 정보 보기</a:t>
            </a:r>
            <a:endParaRPr kumimoji="1" lang="en-US" altLang="ko-Kore-KR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8E94A17-B180-E53D-5F16-06412FF1C1DA}"/>
              </a:ext>
            </a:extLst>
          </p:cNvPr>
          <p:cNvSpPr/>
          <p:nvPr/>
        </p:nvSpPr>
        <p:spPr>
          <a:xfrm>
            <a:off x="6569073" y="4038703"/>
            <a:ext cx="1861208" cy="52251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후기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평점보기</a:t>
            </a:r>
            <a:endParaRPr kumimoji="1" lang="en-US" altLang="ko-Kore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E5A55E-F7F8-6F2B-A232-E51F470F9A8B}"/>
              </a:ext>
            </a:extLst>
          </p:cNvPr>
          <p:cNvSpPr/>
          <p:nvPr/>
        </p:nvSpPr>
        <p:spPr>
          <a:xfrm>
            <a:off x="2383601" y="4166987"/>
            <a:ext cx="1861208" cy="52251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/>
              <a:t>팀원페이지</a:t>
            </a:r>
            <a:endParaRPr kumimoji="1" lang="en-US" altLang="ko-Kore-KR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2DF68F5-CF5A-E5FA-7B89-8624A0187459}"/>
              </a:ext>
            </a:extLst>
          </p:cNvPr>
          <p:cNvSpPr/>
          <p:nvPr/>
        </p:nvSpPr>
        <p:spPr>
          <a:xfrm>
            <a:off x="4476337" y="4166987"/>
            <a:ext cx="1861208" cy="52251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/>
              <a:t>팀장페이지</a:t>
            </a:r>
            <a:endParaRPr kumimoji="1" lang="en-US" altLang="ko-Kore-KR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A90AA3-D52B-AAAD-E55A-75AA6831C1F1}"/>
              </a:ext>
            </a:extLst>
          </p:cNvPr>
          <p:cNvSpPr/>
          <p:nvPr/>
        </p:nvSpPr>
        <p:spPr>
          <a:xfrm>
            <a:off x="4483874" y="5716831"/>
            <a:ext cx="1861208" cy="52251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팀원리스트</a:t>
            </a:r>
            <a:endParaRPr kumimoji="1" lang="en-US" altLang="ko-Kore-K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D6084C-AC6F-F576-A3AA-56DC56EDFBF4}"/>
              </a:ext>
            </a:extLst>
          </p:cNvPr>
          <p:cNvSpPr txBox="1"/>
          <p:nvPr/>
        </p:nvSpPr>
        <p:spPr>
          <a:xfrm>
            <a:off x="275731" y="37183"/>
            <a:ext cx="280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사이트맵</a:t>
            </a:r>
            <a:endParaRPr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061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광장이(가) 표시된 사진&#10;&#10;자동 생성된 설명">
            <a:extLst>
              <a:ext uri="{FF2B5EF4-FFF2-40B4-BE49-F238E27FC236}">
                <a16:creationId xmlns:a16="http://schemas.microsoft.com/office/drawing/2014/main" id="{1B38EF04-A9D7-AB89-DDB7-89CDE6B2F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3">
            <a:extLst>
              <a:ext uri="{FF2B5EF4-FFF2-40B4-BE49-F238E27FC236}">
                <a16:creationId xmlns:a16="http://schemas.microsoft.com/office/drawing/2014/main" id="{1D850C32-BFE7-A151-F35A-459AC5F0FBA4}"/>
              </a:ext>
            </a:extLst>
          </p:cNvPr>
          <p:cNvSpPr txBox="1">
            <a:spLocks/>
          </p:cNvSpPr>
          <p:nvPr/>
        </p:nvSpPr>
        <p:spPr>
          <a:xfrm>
            <a:off x="1" y="1294730"/>
            <a:ext cx="12192000" cy="40132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  <a:endParaRPr lang="ko-KR" altLang="en-US" sz="3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82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ACF7777B-AEEC-E14C-A8E0-E38376697820}"/>
              </a:ext>
            </a:extLst>
          </p:cNvPr>
          <p:cNvSpPr/>
          <p:nvPr/>
        </p:nvSpPr>
        <p:spPr>
          <a:xfrm>
            <a:off x="474518" y="305233"/>
            <a:ext cx="1597170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8C7729A-8FDB-AE25-9141-F370CE48888B}"/>
              </a:ext>
            </a:extLst>
          </p:cNvPr>
          <p:cNvSpPr/>
          <p:nvPr/>
        </p:nvSpPr>
        <p:spPr>
          <a:xfrm>
            <a:off x="381061" y="1291620"/>
            <a:ext cx="1122948" cy="5069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지역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658469B-49E1-21F1-54AF-9E2E949456AC}"/>
              </a:ext>
            </a:extLst>
          </p:cNvPr>
          <p:cNvSpPr/>
          <p:nvPr/>
        </p:nvSpPr>
        <p:spPr>
          <a:xfrm>
            <a:off x="1504732" y="1291620"/>
            <a:ext cx="1122948" cy="5069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직무</a:t>
            </a:r>
            <a:endParaRPr kumimoji="1"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D100737-0D10-34EC-1C5E-FF4C4005D659}"/>
              </a:ext>
            </a:extLst>
          </p:cNvPr>
          <p:cNvSpPr/>
          <p:nvPr/>
        </p:nvSpPr>
        <p:spPr>
          <a:xfrm>
            <a:off x="2630343" y="1291620"/>
            <a:ext cx="1122948" cy="5069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언어</a:t>
            </a:r>
            <a:endParaRPr kumimoji="1" lang="ko-Kore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2D2F7F3-EF2C-7ABD-2FA1-402E36D6DD5D}"/>
              </a:ext>
            </a:extLst>
          </p:cNvPr>
          <p:cNvSpPr/>
          <p:nvPr/>
        </p:nvSpPr>
        <p:spPr>
          <a:xfrm>
            <a:off x="437387" y="2056298"/>
            <a:ext cx="2514205" cy="193337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시작예정일</a:t>
            </a:r>
            <a:r>
              <a:rPr kumimoji="1" lang="ko-KR" altLang="en-US" dirty="0"/>
              <a:t> </a:t>
            </a:r>
            <a:r>
              <a:rPr kumimoji="1" lang="en-US" altLang="ko-KR" dirty="0"/>
              <a:t>11.11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제목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spring </a:t>
            </a:r>
            <a:r>
              <a:rPr kumimoji="1" lang="ko-KR" altLang="en-US" dirty="0"/>
              <a:t>프로젝트</a:t>
            </a:r>
            <a:endParaRPr kumimoji="1" lang="en-US" altLang="ko-KR" dirty="0"/>
          </a:p>
          <a:p>
            <a:pPr algn="ctr"/>
            <a:endParaRPr kumimoji="1" lang="en-US" altLang="ko-Kore-KR" dirty="0"/>
          </a:p>
          <a:p>
            <a:pPr algn="ctr"/>
            <a:r>
              <a:rPr kumimoji="1" lang="ko-KR" altLang="en-US" dirty="0"/>
              <a:t>개발언어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python</a:t>
            </a:r>
            <a:endParaRPr kumimoji="1"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BAEC056-B441-30A3-4062-15207CF0B746}"/>
              </a:ext>
            </a:extLst>
          </p:cNvPr>
          <p:cNvSpPr/>
          <p:nvPr/>
        </p:nvSpPr>
        <p:spPr>
          <a:xfrm>
            <a:off x="381061" y="140494"/>
            <a:ext cx="8093643" cy="8862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A4DECF-B69C-6AED-E434-3BD5C767CE9E}"/>
              </a:ext>
            </a:extLst>
          </p:cNvPr>
          <p:cNvSpPr/>
          <p:nvPr/>
        </p:nvSpPr>
        <p:spPr>
          <a:xfrm>
            <a:off x="7056838" y="385871"/>
            <a:ext cx="1283034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 로그인</a:t>
            </a:r>
            <a:endParaRPr kumimoji="1"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D3AD1C3-53B2-1D31-9D41-88B55C26EE70}"/>
              </a:ext>
            </a:extLst>
          </p:cNvPr>
          <p:cNvSpPr/>
          <p:nvPr/>
        </p:nvSpPr>
        <p:spPr>
          <a:xfrm>
            <a:off x="5691906" y="391467"/>
            <a:ext cx="1315452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새글</a:t>
            </a:r>
            <a:r>
              <a:rPr kumimoji="1" lang="ko-KR" altLang="en-US" dirty="0"/>
              <a:t> 추가</a:t>
            </a:r>
            <a:endParaRPr kumimoji="1" lang="ko-Kore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4C354E11-D83F-A199-BAD3-582339876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142" y="3631538"/>
            <a:ext cx="308344" cy="30043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DDF41D69-3D30-27C7-81CD-B420A01A9C6D}"/>
              </a:ext>
            </a:extLst>
          </p:cNvPr>
          <p:cNvSpPr/>
          <p:nvPr/>
        </p:nvSpPr>
        <p:spPr>
          <a:xfrm>
            <a:off x="3196161" y="2063388"/>
            <a:ext cx="2514205" cy="193337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시작예정일</a:t>
            </a:r>
            <a:r>
              <a:rPr kumimoji="1" lang="ko-KR" altLang="en-US" dirty="0"/>
              <a:t> </a:t>
            </a:r>
            <a:r>
              <a:rPr kumimoji="1" lang="en-US" altLang="ko-KR" dirty="0"/>
              <a:t>11.11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제목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spring </a:t>
            </a:r>
            <a:r>
              <a:rPr kumimoji="1" lang="ko-KR" altLang="en-US" dirty="0"/>
              <a:t>프로젝트</a:t>
            </a:r>
            <a:endParaRPr kumimoji="1" lang="en-US" altLang="ko-KR" dirty="0"/>
          </a:p>
          <a:p>
            <a:pPr algn="ctr"/>
            <a:endParaRPr kumimoji="1" lang="en-US" altLang="ko-Kore-KR" dirty="0"/>
          </a:p>
          <a:p>
            <a:pPr algn="ctr"/>
            <a:r>
              <a:rPr kumimoji="1" lang="ko-KR" altLang="en-US" dirty="0"/>
              <a:t>개발언어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python</a:t>
            </a:r>
            <a:endParaRPr kumimoji="1" lang="ko-Kore-KR" altLang="en-US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A98E392-4FC1-99F4-BCC4-42FFC38E3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916" y="3638628"/>
            <a:ext cx="308344" cy="30043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C4FCF26B-67DF-2595-62DE-2F6F63A39688}"/>
              </a:ext>
            </a:extLst>
          </p:cNvPr>
          <p:cNvSpPr/>
          <p:nvPr/>
        </p:nvSpPr>
        <p:spPr>
          <a:xfrm>
            <a:off x="5949411" y="2100161"/>
            <a:ext cx="2514205" cy="193337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시작예정일</a:t>
            </a:r>
            <a:r>
              <a:rPr kumimoji="1" lang="ko-KR" altLang="en-US" dirty="0"/>
              <a:t> </a:t>
            </a:r>
            <a:r>
              <a:rPr kumimoji="1" lang="en-US" altLang="ko-KR" dirty="0"/>
              <a:t>11.11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제목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spring </a:t>
            </a:r>
            <a:r>
              <a:rPr kumimoji="1" lang="ko-KR" altLang="en-US" dirty="0"/>
              <a:t>프로젝트</a:t>
            </a:r>
            <a:endParaRPr kumimoji="1" lang="en-US" altLang="ko-KR" dirty="0"/>
          </a:p>
          <a:p>
            <a:pPr algn="ctr"/>
            <a:endParaRPr kumimoji="1" lang="en-US" altLang="ko-Kore-KR" dirty="0"/>
          </a:p>
          <a:p>
            <a:pPr algn="ctr"/>
            <a:r>
              <a:rPr kumimoji="1" lang="ko-KR" altLang="en-US" dirty="0"/>
              <a:t>개발언어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python</a:t>
            </a:r>
            <a:endParaRPr kumimoji="1" lang="ko-Kore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91F4850-8BB3-93E7-2194-AE0113B23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166" y="3675401"/>
            <a:ext cx="308344" cy="30043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D68C0389-2373-E897-2ED0-75A1FFF84087}"/>
              </a:ext>
            </a:extLst>
          </p:cNvPr>
          <p:cNvSpPr/>
          <p:nvPr/>
        </p:nvSpPr>
        <p:spPr>
          <a:xfrm>
            <a:off x="437387" y="4227473"/>
            <a:ext cx="2514205" cy="193337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시작예정일</a:t>
            </a:r>
            <a:r>
              <a:rPr kumimoji="1" lang="ko-KR" altLang="en-US" dirty="0"/>
              <a:t> </a:t>
            </a:r>
            <a:r>
              <a:rPr kumimoji="1" lang="en-US" altLang="ko-KR" dirty="0"/>
              <a:t>11.11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제목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spring </a:t>
            </a:r>
            <a:r>
              <a:rPr kumimoji="1" lang="ko-KR" altLang="en-US" dirty="0"/>
              <a:t>프로젝트</a:t>
            </a:r>
            <a:endParaRPr kumimoji="1" lang="en-US" altLang="ko-KR" dirty="0"/>
          </a:p>
          <a:p>
            <a:pPr algn="ctr"/>
            <a:endParaRPr kumimoji="1" lang="en-US" altLang="ko-Kore-KR" dirty="0"/>
          </a:p>
          <a:p>
            <a:pPr algn="ctr"/>
            <a:r>
              <a:rPr kumimoji="1" lang="ko-KR" altLang="en-US" dirty="0"/>
              <a:t>개발언어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python</a:t>
            </a:r>
            <a:endParaRPr kumimoji="1" lang="ko-Kore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2C3559CE-1040-C7DC-6B35-98F81EDBA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142" y="5802713"/>
            <a:ext cx="308344" cy="30043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01CBAF68-4743-F2EA-6F06-EF2A2115075C}"/>
              </a:ext>
            </a:extLst>
          </p:cNvPr>
          <p:cNvSpPr/>
          <p:nvPr/>
        </p:nvSpPr>
        <p:spPr>
          <a:xfrm>
            <a:off x="3196161" y="4234563"/>
            <a:ext cx="2514205" cy="193337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시작예정일</a:t>
            </a:r>
            <a:r>
              <a:rPr kumimoji="1" lang="ko-KR" altLang="en-US" dirty="0"/>
              <a:t> </a:t>
            </a:r>
            <a:r>
              <a:rPr kumimoji="1" lang="en-US" altLang="ko-KR" dirty="0"/>
              <a:t>11.11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제목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spring </a:t>
            </a:r>
            <a:r>
              <a:rPr kumimoji="1" lang="ko-KR" altLang="en-US" dirty="0"/>
              <a:t>프로젝트</a:t>
            </a:r>
            <a:endParaRPr kumimoji="1" lang="en-US" altLang="ko-KR" dirty="0"/>
          </a:p>
          <a:p>
            <a:pPr algn="ctr"/>
            <a:endParaRPr kumimoji="1" lang="en-US" altLang="ko-Kore-KR" dirty="0"/>
          </a:p>
          <a:p>
            <a:pPr algn="ctr"/>
            <a:r>
              <a:rPr kumimoji="1" lang="ko-KR" altLang="en-US" dirty="0"/>
              <a:t>개발언어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python</a:t>
            </a:r>
            <a:endParaRPr kumimoji="1" lang="ko-Kore-KR" altLang="en-US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F9211E90-E12C-2E0A-9369-0983B9F1B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916" y="5809803"/>
            <a:ext cx="308344" cy="30043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477BB36F-EA8A-E4EB-3A14-3F396B050A79}"/>
              </a:ext>
            </a:extLst>
          </p:cNvPr>
          <p:cNvSpPr/>
          <p:nvPr/>
        </p:nvSpPr>
        <p:spPr>
          <a:xfrm>
            <a:off x="5949411" y="4271336"/>
            <a:ext cx="2514205" cy="193337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시작예정일</a:t>
            </a:r>
            <a:r>
              <a:rPr kumimoji="1" lang="ko-KR" altLang="en-US" dirty="0"/>
              <a:t> </a:t>
            </a:r>
            <a:r>
              <a:rPr kumimoji="1" lang="en-US" altLang="ko-KR" dirty="0"/>
              <a:t>11.11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제목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spring </a:t>
            </a:r>
            <a:r>
              <a:rPr kumimoji="1" lang="ko-KR" altLang="en-US" dirty="0"/>
              <a:t>프로젝트</a:t>
            </a:r>
            <a:endParaRPr kumimoji="1" lang="en-US" altLang="ko-KR" dirty="0"/>
          </a:p>
          <a:p>
            <a:pPr algn="ctr"/>
            <a:endParaRPr kumimoji="1" lang="en-US" altLang="ko-Kore-KR" dirty="0"/>
          </a:p>
          <a:p>
            <a:pPr algn="ctr"/>
            <a:r>
              <a:rPr kumimoji="1" lang="ko-KR" altLang="en-US" dirty="0"/>
              <a:t>개발언어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python</a:t>
            </a:r>
            <a:endParaRPr kumimoji="1" lang="ko-Kore-KR" altLang="en-US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810EF695-C3FC-532D-D9BF-13A383086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166" y="5846576"/>
            <a:ext cx="308344" cy="30043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C6E147A7-4763-8790-A5A6-A74B73EF1CB8}"/>
              </a:ext>
            </a:extLst>
          </p:cNvPr>
          <p:cNvSpPr/>
          <p:nvPr/>
        </p:nvSpPr>
        <p:spPr>
          <a:xfrm>
            <a:off x="6157851" y="1372711"/>
            <a:ext cx="738680" cy="3826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모집</a:t>
            </a:r>
            <a:endParaRPr kumimoji="1" lang="ko-Kore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AE3FF9C-6AB2-20B0-C17C-46C0F29D63BE}"/>
              </a:ext>
            </a:extLst>
          </p:cNvPr>
          <p:cNvSpPr/>
          <p:nvPr/>
        </p:nvSpPr>
        <p:spPr>
          <a:xfrm>
            <a:off x="5438601" y="1372118"/>
            <a:ext cx="738680" cy="3826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버튼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F3D43AC-B05B-F9B9-BE08-5B50C5BDB5C8}"/>
              </a:ext>
            </a:extLst>
          </p:cNvPr>
          <p:cNvSpPr/>
          <p:nvPr/>
        </p:nvSpPr>
        <p:spPr>
          <a:xfrm>
            <a:off x="7235618" y="1311597"/>
            <a:ext cx="1247758" cy="5069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검색</a:t>
            </a:r>
            <a:endParaRPr kumimoji="1" lang="ko-Kore-KR" altLang="en-US" dirty="0"/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AF1DED4B-2DB0-103A-9740-431B0E720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094750"/>
              </p:ext>
            </p:extLst>
          </p:nvPr>
        </p:nvGraphicFramePr>
        <p:xfrm>
          <a:off x="9008929" y="1"/>
          <a:ext cx="3183071" cy="6878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7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59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토이플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로고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5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새 프로젝트 글 추가 버튼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 추가 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05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버튼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84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지역 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직무 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언어 조건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선택한 지역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직무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언어들이 모두 포함되어 있는 업무를 불러온다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84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모집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모집완료 </a:t>
                      </a:r>
                      <a:r>
                        <a:rPr lang="ko-KR" altLang="en-US" sz="1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토글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해당 항목의 프로젝트들을 모집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or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모집중인지 구분하게 하는 기능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84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검색어 </a:t>
                      </a:r>
                      <a:r>
                        <a:rPr lang="ko-KR" altLang="en-US" sz="1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입력창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입력한 텍스트의 제목이 있는지 검색 할 수 있음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텍스트 입력가능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590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프로젝트 확인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클릭 시 프로젝트 상세 페이지로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검색조건으로 가져온 데이터를 최신순으로 나열한다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746619"/>
                  </a:ext>
                </a:extLst>
              </a:tr>
              <a:tr h="8184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highlight>
                            <a:srgbClr val="00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북마크 버튼 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highlight>
                            <a:srgbClr val="00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highlight>
                            <a:srgbClr val="00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보류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highlight>
                            <a:srgbClr val="00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highlight>
                            <a:srgbClr val="00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highlight>
                            <a:srgbClr val="00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원하는 프로젝트를 등록하는 기능 또는 그렇게 등록한 프로젝트의 목록들을 가리킨다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highlight>
                            <a:srgbClr val="00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0870416"/>
                  </a:ext>
                </a:extLst>
              </a:tr>
            </a:tbl>
          </a:graphicData>
        </a:graphic>
      </p:graphicFrame>
      <p:sp>
        <p:nvSpPr>
          <p:cNvPr id="59" name="직사각형 58">
            <a:extLst>
              <a:ext uri="{FF2B5EF4-FFF2-40B4-BE49-F238E27FC236}">
                <a16:creationId xmlns:a16="http://schemas.microsoft.com/office/drawing/2014/main" id="{1545D2E1-CCE8-69EB-0A9F-10C956E06372}"/>
              </a:ext>
            </a:extLst>
          </p:cNvPr>
          <p:cNvSpPr/>
          <p:nvPr/>
        </p:nvSpPr>
        <p:spPr>
          <a:xfrm>
            <a:off x="643171" y="305233"/>
            <a:ext cx="1315452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69" name="사각형 설명선[R] 68">
            <a:extLst>
              <a:ext uri="{FF2B5EF4-FFF2-40B4-BE49-F238E27FC236}">
                <a16:creationId xmlns:a16="http://schemas.microsoft.com/office/drawing/2014/main" id="{982EAA95-2001-8CE4-EB4C-59E19F546CEE}"/>
              </a:ext>
            </a:extLst>
          </p:cNvPr>
          <p:cNvSpPr/>
          <p:nvPr/>
        </p:nvSpPr>
        <p:spPr>
          <a:xfrm>
            <a:off x="105535" y="976279"/>
            <a:ext cx="336424" cy="294941"/>
          </a:xfrm>
          <a:prstGeom prst="wedgeRectCallout">
            <a:avLst>
              <a:gd name="adj1" fmla="val 32199"/>
              <a:gd name="adj2" fmla="val 97070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sp>
        <p:nvSpPr>
          <p:cNvPr id="70" name="사각형 설명선[R] 69">
            <a:extLst>
              <a:ext uri="{FF2B5EF4-FFF2-40B4-BE49-F238E27FC236}">
                <a16:creationId xmlns:a16="http://schemas.microsoft.com/office/drawing/2014/main" id="{AB083821-3945-08F2-05E1-6B2ECA522706}"/>
              </a:ext>
            </a:extLst>
          </p:cNvPr>
          <p:cNvSpPr/>
          <p:nvPr/>
        </p:nvSpPr>
        <p:spPr>
          <a:xfrm>
            <a:off x="5344916" y="229036"/>
            <a:ext cx="336424" cy="294941"/>
          </a:xfrm>
          <a:prstGeom prst="wedgeRectCallout">
            <a:avLst>
              <a:gd name="adj1" fmla="val 32199"/>
              <a:gd name="adj2" fmla="val 97070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71" name="사각형 설명선[R] 70">
            <a:extLst>
              <a:ext uri="{FF2B5EF4-FFF2-40B4-BE49-F238E27FC236}">
                <a16:creationId xmlns:a16="http://schemas.microsoft.com/office/drawing/2014/main" id="{88ABC079-A9B9-4B44-4198-36751DF6A5C4}"/>
              </a:ext>
            </a:extLst>
          </p:cNvPr>
          <p:cNvSpPr/>
          <p:nvPr/>
        </p:nvSpPr>
        <p:spPr>
          <a:xfrm>
            <a:off x="8430388" y="229036"/>
            <a:ext cx="336424" cy="294941"/>
          </a:xfrm>
          <a:prstGeom prst="wedgeRectCallout">
            <a:avLst>
              <a:gd name="adj1" fmla="val -58401"/>
              <a:gd name="adj2" fmla="val 101376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72" name="사각형 설명선[R] 71">
            <a:extLst>
              <a:ext uri="{FF2B5EF4-FFF2-40B4-BE49-F238E27FC236}">
                <a16:creationId xmlns:a16="http://schemas.microsoft.com/office/drawing/2014/main" id="{8473C28A-562F-90F9-F517-B2D9BDE72B76}"/>
              </a:ext>
            </a:extLst>
          </p:cNvPr>
          <p:cNvSpPr/>
          <p:nvPr/>
        </p:nvSpPr>
        <p:spPr>
          <a:xfrm>
            <a:off x="8438711" y="1292290"/>
            <a:ext cx="336424" cy="294941"/>
          </a:xfrm>
          <a:prstGeom prst="wedgeRectCallout">
            <a:avLst>
              <a:gd name="adj1" fmla="val -47076"/>
              <a:gd name="adj2" fmla="val 97070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6</a:t>
            </a:r>
            <a:endParaRPr kumimoji="1" lang="ko-Kore-KR" altLang="en-US" dirty="0"/>
          </a:p>
        </p:txBody>
      </p:sp>
      <p:sp>
        <p:nvSpPr>
          <p:cNvPr id="73" name="사각형 설명선[R] 72">
            <a:extLst>
              <a:ext uri="{FF2B5EF4-FFF2-40B4-BE49-F238E27FC236}">
                <a16:creationId xmlns:a16="http://schemas.microsoft.com/office/drawing/2014/main" id="{B12C0ED9-82B4-D19A-5970-B9BB91065D9B}"/>
              </a:ext>
            </a:extLst>
          </p:cNvPr>
          <p:cNvSpPr/>
          <p:nvPr/>
        </p:nvSpPr>
        <p:spPr>
          <a:xfrm>
            <a:off x="6855012" y="1151194"/>
            <a:ext cx="336424" cy="294941"/>
          </a:xfrm>
          <a:prstGeom prst="wedgeRectCallout">
            <a:avLst>
              <a:gd name="adj1" fmla="val -47076"/>
              <a:gd name="adj2" fmla="val 97070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74" name="사각형 설명선[R] 73">
            <a:extLst>
              <a:ext uri="{FF2B5EF4-FFF2-40B4-BE49-F238E27FC236}">
                <a16:creationId xmlns:a16="http://schemas.microsoft.com/office/drawing/2014/main" id="{6637EEB1-59E4-B2A3-3FC9-1F64BA8B1BB4}"/>
              </a:ext>
            </a:extLst>
          </p:cNvPr>
          <p:cNvSpPr/>
          <p:nvPr/>
        </p:nvSpPr>
        <p:spPr>
          <a:xfrm>
            <a:off x="163909" y="115335"/>
            <a:ext cx="336424" cy="294941"/>
          </a:xfrm>
          <a:prstGeom prst="wedgeRectCallout">
            <a:avLst>
              <a:gd name="adj1" fmla="val 32199"/>
              <a:gd name="adj2" fmla="val 97070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2" name="사각형 설명선[R] 1">
            <a:extLst>
              <a:ext uri="{FF2B5EF4-FFF2-40B4-BE49-F238E27FC236}">
                <a16:creationId xmlns:a16="http://schemas.microsoft.com/office/drawing/2014/main" id="{0E7B4C7C-E61D-6514-6539-A9BF12A2B46A}"/>
              </a:ext>
            </a:extLst>
          </p:cNvPr>
          <p:cNvSpPr/>
          <p:nvPr/>
        </p:nvSpPr>
        <p:spPr>
          <a:xfrm>
            <a:off x="8418561" y="3336597"/>
            <a:ext cx="336424" cy="294941"/>
          </a:xfrm>
          <a:prstGeom prst="wedgeRectCallout">
            <a:avLst>
              <a:gd name="adj1" fmla="val -47076"/>
              <a:gd name="adj2" fmla="val 97070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8</a:t>
            </a:r>
            <a:endParaRPr kumimoji="1" lang="ko-Kore-KR" altLang="en-US" dirty="0"/>
          </a:p>
        </p:txBody>
      </p:sp>
      <p:sp>
        <p:nvSpPr>
          <p:cNvPr id="3" name="사각형 설명선[R] 2">
            <a:extLst>
              <a:ext uri="{FF2B5EF4-FFF2-40B4-BE49-F238E27FC236}">
                <a16:creationId xmlns:a16="http://schemas.microsoft.com/office/drawing/2014/main" id="{FBACB66C-B4EA-89C4-0ABD-02F39DFBB67C}"/>
              </a:ext>
            </a:extLst>
          </p:cNvPr>
          <p:cNvSpPr/>
          <p:nvPr/>
        </p:nvSpPr>
        <p:spPr>
          <a:xfrm>
            <a:off x="248610" y="2093758"/>
            <a:ext cx="336424" cy="294941"/>
          </a:xfrm>
          <a:prstGeom prst="wedgeRectCallout">
            <a:avLst>
              <a:gd name="adj1" fmla="val 32199"/>
              <a:gd name="adj2" fmla="val 97070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7</a:t>
            </a:r>
            <a:endParaRPr kumimoji="1" lang="ko-Kore-KR" altLang="en-US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4B753CB-29B5-2202-B412-8CC52BC507C7}"/>
              </a:ext>
            </a:extLst>
          </p:cNvPr>
          <p:cNvSpPr/>
          <p:nvPr/>
        </p:nvSpPr>
        <p:spPr>
          <a:xfrm>
            <a:off x="-15295" y="6229578"/>
            <a:ext cx="3314422" cy="62842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err="1">
                <a:solidFill>
                  <a:schemeClr val="bg1"/>
                </a:solidFill>
              </a:rPr>
              <a:t>메인페이지</a:t>
            </a:r>
            <a:endParaRPr kumimoji="1"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493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ACF7777B-AEEC-E14C-A8E0-E38376697820}"/>
              </a:ext>
            </a:extLst>
          </p:cNvPr>
          <p:cNvSpPr/>
          <p:nvPr/>
        </p:nvSpPr>
        <p:spPr>
          <a:xfrm>
            <a:off x="474518" y="305233"/>
            <a:ext cx="1597170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BAEC056-B441-30A3-4062-15207CF0B746}"/>
              </a:ext>
            </a:extLst>
          </p:cNvPr>
          <p:cNvSpPr/>
          <p:nvPr/>
        </p:nvSpPr>
        <p:spPr>
          <a:xfrm>
            <a:off x="381061" y="140494"/>
            <a:ext cx="8093643" cy="8862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A4DECF-B69C-6AED-E434-3BD5C767CE9E}"/>
              </a:ext>
            </a:extLst>
          </p:cNvPr>
          <p:cNvSpPr/>
          <p:nvPr/>
        </p:nvSpPr>
        <p:spPr>
          <a:xfrm>
            <a:off x="7056838" y="385871"/>
            <a:ext cx="1283034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 로그인</a:t>
            </a:r>
            <a:endParaRPr kumimoji="1"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D3AD1C3-53B2-1D31-9D41-88B55C26EE70}"/>
              </a:ext>
            </a:extLst>
          </p:cNvPr>
          <p:cNvSpPr/>
          <p:nvPr/>
        </p:nvSpPr>
        <p:spPr>
          <a:xfrm>
            <a:off x="5691906" y="391467"/>
            <a:ext cx="1315452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새글</a:t>
            </a:r>
            <a:r>
              <a:rPr kumimoji="1" lang="ko-KR" altLang="en-US" dirty="0"/>
              <a:t> 추가</a:t>
            </a:r>
            <a:endParaRPr kumimoji="1" lang="ko-Kore-KR" altLang="en-US" dirty="0"/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AF1DED4B-2DB0-103A-9740-431B0E720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431943"/>
              </p:ext>
            </p:extLst>
          </p:nvPr>
        </p:nvGraphicFramePr>
        <p:xfrm>
          <a:off x="9008929" y="0"/>
          <a:ext cx="3183071" cy="6872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7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718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3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아이디 입력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아이디를 입력하는 텍스트 창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입력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비밀번호를 입력하는 텍스트 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표시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숨기기 버튼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 클릭 시 비밀번호를 입력 시 표시하거나 *로 숨길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13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버튼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로그인을 입력한 후 입력한 정보가 맞으면 로그인 후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메인페이지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시스템 팝업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아이디 또는 비밀번호를 잘못 입력했습니다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입력하신 내용을 다시 확인해주세요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]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921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회원가입 버튼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회원가입 페이지로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9" name="직사각형 58">
            <a:extLst>
              <a:ext uri="{FF2B5EF4-FFF2-40B4-BE49-F238E27FC236}">
                <a16:creationId xmlns:a16="http://schemas.microsoft.com/office/drawing/2014/main" id="{1545D2E1-CCE8-69EB-0A9F-10C956E06372}"/>
              </a:ext>
            </a:extLst>
          </p:cNvPr>
          <p:cNvSpPr/>
          <p:nvPr/>
        </p:nvSpPr>
        <p:spPr>
          <a:xfrm>
            <a:off x="643171" y="305233"/>
            <a:ext cx="1315452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70" name="사각형 설명선[R] 69">
            <a:extLst>
              <a:ext uri="{FF2B5EF4-FFF2-40B4-BE49-F238E27FC236}">
                <a16:creationId xmlns:a16="http://schemas.microsoft.com/office/drawing/2014/main" id="{AB083821-3945-08F2-05E1-6B2ECA522706}"/>
              </a:ext>
            </a:extLst>
          </p:cNvPr>
          <p:cNvSpPr/>
          <p:nvPr/>
        </p:nvSpPr>
        <p:spPr>
          <a:xfrm>
            <a:off x="1646930" y="3177270"/>
            <a:ext cx="336424" cy="294941"/>
          </a:xfrm>
          <a:prstGeom prst="wedgeRectCallout">
            <a:avLst>
              <a:gd name="adj1" fmla="val 59773"/>
              <a:gd name="adj2" fmla="val 88084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71" name="사각형 설명선[R] 70">
            <a:extLst>
              <a:ext uri="{FF2B5EF4-FFF2-40B4-BE49-F238E27FC236}">
                <a16:creationId xmlns:a16="http://schemas.microsoft.com/office/drawing/2014/main" id="{88ABC079-A9B9-4B44-4198-36751DF6A5C4}"/>
              </a:ext>
            </a:extLst>
          </p:cNvPr>
          <p:cNvSpPr/>
          <p:nvPr/>
        </p:nvSpPr>
        <p:spPr>
          <a:xfrm>
            <a:off x="6611664" y="3789257"/>
            <a:ext cx="336424" cy="294941"/>
          </a:xfrm>
          <a:prstGeom prst="wedgeRectCallout">
            <a:avLst>
              <a:gd name="adj1" fmla="val -58401"/>
              <a:gd name="adj2" fmla="val 101376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74" name="사각형 설명선[R] 73">
            <a:extLst>
              <a:ext uri="{FF2B5EF4-FFF2-40B4-BE49-F238E27FC236}">
                <a16:creationId xmlns:a16="http://schemas.microsoft.com/office/drawing/2014/main" id="{6637EEB1-59E4-B2A3-3FC9-1F64BA8B1BB4}"/>
              </a:ext>
            </a:extLst>
          </p:cNvPr>
          <p:cNvSpPr/>
          <p:nvPr/>
        </p:nvSpPr>
        <p:spPr>
          <a:xfrm>
            <a:off x="1636365" y="2256731"/>
            <a:ext cx="336424" cy="294941"/>
          </a:xfrm>
          <a:prstGeom prst="wedgeRectCallout">
            <a:avLst>
              <a:gd name="adj1" fmla="val 55834"/>
              <a:gd name="adj2" fmla="val 101563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2FF856E-DB4E-A143-8B85-5F58DFCE4B88}"/>
              </a:ext>
            </a:extLst>
          </p:cNvPr>
          <p:cNvSpPr/>
          <p:nvPr/>
        </p:nvSpPr>
        <p:spPr>
          <a:xfrm>
            <a:off x="2082254" y="4076593"/>
            <a:ext cx="2052424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로그인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0A51BE-EFE4-DFDB-1120-5BB432CB50B9}"/>
              </a:ext>
            </a:extLst>
          </p:cNvPr>
          <p:cNvSpPr/>
          <p:nvPr/>
        </p:nvSpPr>
        <p:spPr>
          <a:xfrm>
            <a:off x="2071689" y="2542742"/>
            <a:ext cx="4292042" cy="5143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AD340C-1E29-13AA-AF39-F7DBB77A6619}"/>
              </a:ext>
            </a:extLst>
          </p:cNvPr>
          <p:cNvSpPr/>
          <p:nvPr/>
        </p:nvSpPr>
        <p:spPr>
          <a:xfrm>
            <a:off x="2082254" y="3171825"/>
            <a:ext cx="4292042" cy="5143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r>
              <a:rPr kumimoji="1" lang="ko-KR" altLang="en-US" dirty="0">
                <a:solidFill>
                  <a:schemeClr val="bg1">
                    <a:lumMod val="75000"/>
                  </a:schemeClr>
                </a:solidFill>
              </a:rPr>
              <a:t>                                           </a:t>
            </a:r>
            <a:r>
              <a:rPr kumimoji="1" lang="ko-KR" altLang="en-US" sz="1100" dirty="0">
                <a:solidFill>
                  <a:schemeClr val="bg1">
                    <a:lumMod val="75000"/>
                  </a:schemeClr>
                </a:solidFill>
              </a:rPr>
              <a:t>비밀번호 표기</a:t>
            </a:r>
            <a:endParaRPr kumimoji="1" lang="ko-Kore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BD5FBF-B46E-84FA-3333-FC9E929B1466}"/>
              </a:ext>
            </a:extLst>
          </p:cNvPr>
          <p:cNvSpPr txBox="1"/>
          <p:nvPr/>
        </p:nvSpPr>
        <p:spPr>
          <a:xfrm>
            <a:off x="5367130" y="3604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589B2CE-803E-D3BD-DB28-69AAAC34890E}"/>
              </a:ext>
            </a:extLst>
          </p:cNvPr>
          <p:cNvSpPr/>
          <p:nvPr/>
        </p:nvSpPr>
        <p:spPr>
          <a:xfrm>
            <a:off x="4376795" y="4076593"/>
            <a:ext cx="2052424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회원가입</a:t>
            </a:r>
            <a:endParaRPr kumimoji="1" lang="ko-Kore-KR" altLang="en-US" dirty="0"/>
          </a:p>
        </p:txBody>
      </p:sp>
      <p:sp>
        <p:nvSpPr>
          <p:cNvPr id="13" name="사각형 설명선[R] 12">
            <a:extLst>
              <a:ext uri="{FF2B5EF4-FFF2-40B4-BE49-F238E27FC236}">
                <a16:creationId xmlns:a16="http://schemas.microsoft.com/office/drawing/2014/main" id="{75F9BA55-F6E5-188E-5888-B38D25CFB30A}"/>
              </a:ext>
            </a:extLst>
          </p:cNvPr>
          <p:cNvSpPr/>
          <p:nvPr/>
        </p:nvSpPr>
        <p:spPr>
          <a:xfrm>
            <a:off x="1557344" y="3886247"/>
            <a:ext cx="336424" cy="294941"/>
          </a:xfrm>
          <a:prstGeom prst="wedgeRectCallout">
            <a:avLst>
              <a:gd name="adj1" fmla="val 83408"/>
              <a:gd name="adj2" fmla="val 101376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15" name="사각형 설명선[R] 14">
            <a:extLst>
              <a:ext uri="{FF2B5EF4-FFF2-40B4-BE49-F238E27FC236}">
                <a16:creationId xmlns:a16="http://schemas.microsoft.com/office/drawing/2014/main" id="{A35283DD-731D-DBCA-50A3-8070D0C1FF53}"/>
              </a:ext>
            </a:extLst>
          </p:cNvPr>
          <p:cNvSpPr/>
          <p:nvPr/>
        </p:nvSpPr>
        <p:spPr>
          <a:xfrm>
            <a:off x="6343061" y="3050890"/>
            <a:ext cx="336424" cy="294941"/>
          </a:xfrm>
          <a:prstGeom prst="wedgeRectCallout">
            <a:avLst>
              <a:gd name="adj1" fmla="val -58401"/>
              <a:gd name="adj2" fmla="val 101376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93EC2420-14D9-FB8E-1B18-C1D41D3AC571}"/>
              </a:ext>
            </a:extLst>
          </p:cNvPr>
          <p:cNvSpPr/>
          <p:nvPr/>
        </p:nvSpPr>
        <p:spPr>
          <a:xfrm>
            <a:off x="-15295" y="6229578"/>
            <a:ext cx="3314422" cy="62842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>
                <a:solidFill>
                  <a:schemeClr val="bg1"/>
                </a:solidFill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056352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ACF7777B-AEEC-E14C-A8E0-E38376697820}"/>
              </a:ext>
            </a:extLst>
          </p:cNvPr>
          <p:cNvSpPr/>
          <p:nvPr/>
        </p:nvSpPr>
        <p:spPr>
          <a:xfrm>
            <a:off x="474518" y="305233"/>
            <a:ext cx="1597170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BAEC056-B441-30A3-4062-15207CF0B746}"/>
              </a:ext>
            </a:extLst>
          </p:cNvPr>
          <p:cNvSpPr/>
          <p:nvPr/>
        </p:nvSpPr>
        <p:spPr>
          <a:xfrm>
            <a:off x="381061" y="140494"/>
            <a:ext cx="8093643" cy="8862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A4DECF-B69C-6AED-E434-3BD5C767CE9E}"/>
              </a:ext>
            </a:extLst>
          </p:cNvPr>
          <p:cNvSpPr/>
          <p:nvPr/>
        </p:nvSpPr>
        <p:spPr>
          <a:xfrm>
            <a:off x="7056838" y="385871"/>
            <a:ext cx="1283034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 로그인</a:t>
            </a:r>
            <a:endParaRPr kumimoji="1"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D3AD1C3-53B2-1D31-9D41-88B55C26EE70}"/>
              </a:ext>
            </a:extLst>
          </p:cNvPr>
          <p:cNvSpPr/>
          <p:nvPr/>
        </p:nvSpPr>
        <p:spPr>
          <a:xfrm>
            <a:off x="5691906" y="391467"/>
            <a:ext cx="1315452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새글</a:t>
            </a:r>
            <a:r>
              <a:rPr kumimoji="1" lang="ko-KR" altLang="en-US" dirty="0"/>
              <a:t> 추가</a:t>
            </a:r>
            <a:endParaRPr kumimoji="1" lang="ko-Kore-KR" altLang="en-US" dirty="0"/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AF1DED4B-2DB0-103A-9740-431B0E720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585544"/>
              </p:ext>
            </p:extLst>
          </p:nvPr>
        </p:nvGraphicFramePr>
        <p:xfrm>
          <a:off x="9008929" y="1"/>
          <a:ext cx="3183071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7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5415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10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861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5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아이디 입력</a:t>
                      </a:r>
                      <a:endParaRPr lang="en-US" altLang="ko-KR" sz="105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아이디를 입력하는 텍스트 창</a:t>
                      </a:r>
                      <a:endParaRPr lang="en-US" altLang="ko-KR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시스템 팝업 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ko-KR" altLang="en-US" sz="105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이미 사용되는 아이디 입니다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  <a:r>
                        <a:rPr lang="ko-KR" altLang="en-US" sz="105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다시 입력해주세요 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]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48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입력</a:t>
                      </a:r>
                      <a:endParaRPr lang="en-US" altLang="ko-KR" sz="105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비밀번호를 입력하는 텍스트 창</a:t>
                      </a:r>
                      <a:endParaRPr lang="en-US" altLang="ko-KR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표시</a:t>
                      </a:r>
                      <a:r>
                        <a:rPr lang="en-US" altLang="ko-KR" sz="105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5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숨기기 버튼</a:t>
                      </a:r>
                      <a:endParaRPr lang="en-US" altLang="ko-KR" sz="105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 클릭 시 비밀번호를 입력 시 표시하거나 *로 숨길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6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</a:t>
                      </a:r>
                      <a:endParaRPr lang="en-US" altLang="ko-KR" sz="105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이메일을 입력하는 텍스트 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14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가입 버튼</a:t>
                      </a:r>
                      <a:endParaRPr lang="en-US" altLang="ko-KR" sz="105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정보를 입력한 후 </a:t>
                      </a:r>
                      <a:r>
                        <a:rPr lang="ko-KR" alt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메인페이지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이동</a:t>
                      </a:r>
                      <a:endParaRPr lang="en-US" altLang="ko-KR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시스템 팝업 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ko-KR" altLang="en-US" sz="105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가입이 완료되었습니다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  <a:r>
                        <a:rPr lang="ko-KR" altLang="en-US" sz="105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050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메인페이지로</a:t>
                      </a:r>
                      <a:r>
                        <a:rPr lang="ko-KR" altLang="en-US" sz="105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이동합니다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.]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9" name="직사각형 58">
            <a:extLst>
              <a:ext uri="{FF2B5EF4-FFF2-40B4-BE49-F238E27FC236}">
                <a16:creationId xmlns:a16="http://schemas.microsoft.com/office/drawing/2014/main" id="{1545D2E1-CCE8-69EB-0A9F-10C956E06372}"/>
              </a:ext>
            </a:extLst>
          </p:cNvPr>
          <p:cNvSpPr/>
          <p:nvPr/>
        </p:nvSpPr>
        <p:spPr>
          <a:xfrm>
            <a:off x="643171" y="305233"/>
            <a:ext cx="1315452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70" name="사각형 설명선[R] 69">
            <a:extLst>
              <a:ext uri="{FF2B5EF4-FFF2-40B4-BE49-F238E27FC236}">
                <a16:creationId xmlns:a16="http://schemas.microsoft.com/office/drawing/2014/main" id="{AB083821-3945-08F2-05E1-6B2ECA522706}"/>
              </a:ext>
            </a:extLst>
          </p:cNvPr>
          <p:cNvSpPr/>
          <p:nvPr/>
        </p:nvSpPr>
        <p:spPr>
          <a:xfrm>
            <a:off x="1646930" y="3177270"/>
            <a:ext cx="336424" cy="294941"/>
          </a:xfrm>
          <a:prstGeom prst="wedgeRectCallout">
            <a:avLst>
              <a:gd name="adj1" fmla="val 59773"/>
              <a:gd name="adj2" fmla="val 88084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74" name="사각형 설명선[R] 73">
            <a:extLst>
              <a:ext uri="{FF2B5EF4-FFF2-40B4-BE49-F238E27FC236}">
                <a16:creationId xmlns:a16="http://schemas.microsoft.com/office/drawing/2014/main" id="{6637EEB1-59E4-B2A3-3FC9-1F64BA8B1BB4}"/>
              </a:ext>
            </a:extLst>
          </p:cNvPr>
          <p:cNvSpPr/>
          <p:nvPr/>
        </p:nvSpPr>
        <p:spPr>
          <a:xfrm>
            <a:off x="1636365" y="2256731"/>
            <a:ext cx="336424" cy="294941"/>
          </a:xfrm>
          <a:prstGeom prst="wedgeRectCallout">
            <a:avLst>
              <a:gd name="adj1" fmla="val 55834"/>
              <a:gd name="adj2" fmla="val 101563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0A51BE-EFE4-DFDB-1120-5BB432CB50B9}"/>
              </a:ext>
            </a:extLst>
          </p:cNvPr>
          <p:cNvSpPr/>
          <p:nvPr/>
        </p:nvSpPr>
        <p:spPr>
          <a:xfrm>
            <a:off x="2071689" y="2542742"/>
            <a:ext cx="4292042" cy="5143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AD340C-1E29-13AA-AF39-F7DBB77A6619}"/>
              </a:ext>
            </a:extLst>
          </p:cNvPr>
          <p:cNvSpPr/>
          <p:nvPr/>
        </p:nvSpPr>
        <p:spPr>
          <a:xfrm>
            <a:off x="2082254" y="3171825"/>
            <a:ext cx="4292042" cy="5143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r>
              <a:rPr kumimoji="1" lang="ko-KR" altLang="en-US" dirty="0">
                <a:solidFill>
                  <a:schemeClr val="bg1">
                    <a:lumMod val="75000"/>
                  </a:schemeClr>
                </a:solidFill>
              </a:rPr>
              <a:t>                                           </a:t>
            </a:r>
            <a:r>
              <a:rPr kumimoji="1" lang="ko-KR" altLang="en-US" sz="1100" dirty="0">
                <a:solidFill>
                  <a:schemeClr val="bg1">
                    <a:lumMod val="75000"/>
                  </a:schemeClr>
                </a:solidFill>
              </a:rPr>
              <a:t>비밀번호 표기</a:t>
            </a:r>
            <a:endParaRPr kumimoji="1" lang="ko-Kore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BD5FBF-B46E-84FA-3333-FC9E929B1466}"/>
              </a:ext>
            </a:extLst>
          </p:cNvPr>
          <p:cNvSpPr txBox="1"/>
          <p:nvPr/>
        </p:nvSpPr>
        <p:spPr>
          <a:xfrm>
            <a:off x="5367130" y="3604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589B2CE-803E-D3BD-DB28-69AAAC34890E}"/>
              </a:ext>
            </a:extLst>
          </p:cNvPr>
          <p:cNvSpPr/>
          <p:nvPr/>
        </p:nvSpPr>
        <p:spPr>
          <a:xfrm>
            <a:off x="957142" y="1396993"/>
            <a:ext cx="2052424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회원가입</a:t>
            </a:r>
            <a:endParaRPr kumimoji="1" lang="ko-Kore-KR" altLang="en-US" dirty="0"/>
          </a:p>
        </p:txBody>
      </p:sp>
      <p:sp>
        <p:nvSpPr>
          <p:cNvPr id="13" name="사각형 설명선[R] 12">
            <a:extLst>
              <a:ext uri="{FF2B5EF4-FFF2-40B4-BE49-F238E27FC236}">
                <a16:creationId xmlns:a16="http://schemas.microsoft.com/office/drawing/2014/main" id="{75F9BA55-F6E5-188E-5888-B38D25CFB30A}"/>
              </a:ext>
            </a:extLst>
          </p:cNvPr>
          <p:cNvSpPr/>
          <p:nvPr/>
        </p:nvSpPr>
        <p:spPr>
          <a:xfrm>
            <a:off x="1622199" y="3882159"/>
            <a:ext cx="336424" cy="294941"/>
          </a:xfrm>
          <a:prstGeom prst="wedgeRectCallout">
            <a:avLst>
              <a:gd name="adj1" fmla="val 83408"/>
              <a:gd name="adj2" fmla="val 101376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7360DEA-7E73-6AA7-7712-6A603CDBB489}"/>
              </a:ext>
            </a:extLst>
          </p:cNvPr>
          <p:cNvSpPr/>
          <p:nvPr/>
        </p:nvSpPr>
        <p:spPr>
          <a:xfrm>
            <a:off x="2106695" y="3919925"/>
            <a:ext cx="4292042" cy="5143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R" altLang="en-US" dirty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kumimoji="1" lang="ko-Kore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747B2C-CF60-B68A-2025-C7966E804966}"/>
              </a:ext>
            </a:extLst>
          </p:cNvPr>
          <p:cNvSpPr/>
          <p:nvPr/>
        </p:nvSpPr>
        <p:spPr>
          <a:xfrm>
            <a:off x="5840568" y="4944990"/>
            <a:ext cx="2052424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가입</a:t>
            </a:r>
            <a:endParaRPr kumimoji="1" lang="ko-Kore-KR" altLang="en-US" dirty="0"/>
          </a:p>
        </p:txBody>
      </p:sp>
      <p:sp>
        <p:nvSpPr>
          <p:cNvPr id="5" name="사각형 설명선[R] 4">
            <a:extLst>
              <a:ext uri="{FF2B5EF4-FFF2-40B4-BE49-F238E27FC236}">
                <a16:creationId xmlns:a16="http://schemas.microsoft.com/office/drawing/2014/main" id="{6795F199-C0FF-D370-4EEB-39B64E9B5C61}"/>
              </a:ext>
            </a:extLst>
          </p:cNvPr>
          <p:cNvSpPr/>
          <p:nvPr/>
        </p:nvSpPr>
        <p:spPr>
          <a:xfrm>
            <a:off x="7759312" y="4434275"/>
            <a:ext cx="336424" cy="294941"/>
          </a:xfrm>
          <a:prstGeom prst="wedgeRectCallout">
            <a:avLst>
              <a:gd name="adj1" fmla="val -58400"/>
              <a:gd name="adj2" fmla="val 114856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B3480A8-1ED8-15DF-C31B-08FD3DAA12D0}"/>
              </a:ext>
            </a:extLst>
          </p:cNvPr>
          <p:cNvSpPr/>
          <p:nvPr/>
        </p:nvSpPr>
        <p:spPr>
          <a:xfrm>
            <a:off x="-15295" y="6229578"/>
            <a:ext cx="3314422" cy="62842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>
                <a:solidFill>
                  <a:schemeClr val="bg1"/>
                </a:solidFill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7249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BFACFDD-3C1B-9476-FD7E-D36CA9B69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299753"/>
              </p:ext>
            </p:extLst>
          </p:nvPr>
        </p:nvGraphicFramePr>
        <p:xfrm>
          <a:off x="9008929" y="0"/>
          <a:ext cx="3183071" cy="685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7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23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10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96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지역 선택 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선택한 지역들이 모두 포함되어 있는 업무를 리스트 형식으로 불러온다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선택된 컨텐츠 개수에 따라 높이가 늘어남 표시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96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직무 선택 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선택한 직무들이 모두 포함되어 있는 업무를 리스트 형식으로 불러온다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선택된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컨텐츠 개수에 따라 높이가 늘어남 표시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96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언어 선택 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선택한 언어들이 모두 포함되어 있는 업무를 리스트 형식으로 불러온다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선택된 컨텐츠 개수에 따라 높이가 늘어남 표시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31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프로젝트 내용 입력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자세한 내용을 입력하는 텍스트 창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31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취소버튼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클릭 시 입력했던 내용이 모두 </a:t>
                      </a:r>
                      <a:r>
                        <a:rPr lang="ko-KR" altLang="en-US" sz="10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지워짐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31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글 추가 버튼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＂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메인 페이지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”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 이동되어 작성된 글이 추가됨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482060"/>
                  </a:ext>
                </a:extLst>
              </a:tr>
            </a:tbl>
          </a:graphicData>
        </a:graphic>
      </p:graphicFrame>
      <p:sp>
        <p:nvSpPr>
          <p:cNvPr id="5" name="Rectangle 6">
            <a:extLst>
              <a:ext uri="{FF2B5EF4-FFF2-40B4-BE49-F238E27FC236}">
                <a16:creationId xmlns:a16="http://schemas.microsoft.com/office/drawing/2014/main" id="{4C21092E-8C7A-D349-16EB-72A1A2003D10}"/>
              </a:ext>
            </a:extLst>
          </p:cNvPr>
          <p:cNvSpPr/>
          <p:nvPr/>
        </p:nvSpPr>
        <p:spPr>
          <a:xfrm>
            <a:off x="1617692" y="5796837"/>
            <a:ext cx="4661559" cy="7797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프로젝트 내용을 입력하세요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B23B753-5ABF-5DA7-C4C1-8B0D3BA4273E}"/>
              </a:ext>
            </a:extLst>
          </p:cNvPr>
          <p:cNvSpPr/>
          <p:nvPr/>
        </p:nvSpPr>
        <p:spPr>
          <a:xfrm>
            <a:off x="1605140" y="5197078"/>
            <a:ext cx="4661559" cy="376921"/>
          </a:xfrm>
          <a:prstGeom prst="rect">
            <a:avLst/>
          </a:prstGeom>
          <a:solidFill>
            <a:schemeClr val="accent2">
              <a:alpha val="99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프로젝트 제목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D4F895-FE38-31DB-8F53-71490EFB023D}"/>
              </a:ext>
            </a:extLst>
          </p:cNvPr>
          <p:cNvSpPr/>
          <p:nvPr/>
        </p:nvSpPr>
        <p:spPr>
          <a:xfrm>
            <a:off x="1573016" y="1375769"/>
            <a:ext cx="4661559" cy="376921"/>
          </a:xfrm>
          <a:prstGeom prst="rect">
            <a:avLst/>
          </a:prstGeom>
          <a:solidFill>
            <a:schemeClr val="accent2">
              <a:alpha val="99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지역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A482DD9-9604-242C-FC4B-2009A47CAED6}"/>
              </a:ext>
            </a:extLst>
          </p:cNvPr>
          <p:cNvSpPr/>
          <p:nvPr/>
        </p:nvSpPr>
        <p:spPr>
          <a:xfrm>
            <a:off x="1559593" y="2577975"/>
            <a:ext cx="4661559" cy="376921"/>
          </a:xfrm>
          <a:prstGeom prst="rect">
            <a:avLst/>
          </a:prstGeom>
          <a:solidFill>
            <a:schemeClr val="accent2">
              <a:alpha val="99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직무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F1725B6-DA90-699B-4CEE-F47D95243BFE}"/>
              </a:ext>
            </a:extLst>
          </p:cNvPr>
          <p:cNvSpPr/>
          <p:nvPr/>
        </p:nvSpPr>
        <p:spPr>
          <a:xfrm>
            <a:off x="1720139" y="4444123"/>
            <a:ext cx="4661559" cy="376921"/>
          </a:xfrm>
          <a:prstGeom prst="rect">
            <a:avLst/>
          </a:prstGeom>
          <a:solidFill>
            <a:schemeClr val="accent2">
              <a:alpha val="99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83B58751-D46F-EF67-FA5E-112C9DBBB887}"/>
              </a:ext>
            </a:extLst>
          </p:cNvPr>
          <p:cNvSpPr/>
          <p:nvPr/>
        </p:nvSpPr>
        <p:spPr>
          <a:xfrm>
            <a:off x="1573016" y="3912715"/>
            <a:ext cx="4661559" cy="376921"/>
          </a:xfrm>
          <a:prstGeom prst="rect">
            <a:avLst/>
          </a:prstGeom>
          <a:solidFill>
            <a:schemeClr val="accent2">
              <a:alpha val="99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언어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A48D1C0-2C01-56E2-3075-79BC205D6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257" y="4411596"/>
            <a:ext cx="4900480" cy="624549"/>
          </a:xfrm>
          <a:prstGeom prst="rect">
            <a:avLst/>
          </a:prstGeom>
          <a:solidFill>
            <a:schemeClr val="accent2">
              <a:alpha val="99000"/>
            </a:schemeClr>
          </a:solidFill>
          <a:ln>
            <a:solidFill>
              <a:schemeClr val="accent2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7AFBB05-373E-9BD0-D3B5-2DA7F5AE8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587" y="1889954"/>
            <a:ext cx="4724920" cy="624549"/>
          </a:xfrm>
          <a:prstGeom prst="rect">
            <a:avLst/>
          </a:prstGeom>
          <a:solidFill>
            <a:schemeClr val="accent2">
              <a:alpha val="99000"/>
            </a:schemeClr>
          </a:solidFill>
          <a:ln>
            <a:solidFill>
              <a:schemeClr val="accent2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DC2542C-7A01-B62B-37EC-026E2FF89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143" y="3153742"/>
            <a:ext cx="4795955" cy="624549"/>
          </a:xfrm>
          <a:prstGeom prst="rect">
            <a:avLst/>
          </a:prstGeom>
          <a:solidFill>
            <a:schemeClr val="accent2">
              <a:alpha val="99000"/>
            </a:schemeClr>
          </a:solidFill>
          <a:ln>
            <a:solidFill>
              <a:schemeClr val="accent2"/>
            </a:solidFill>
          </a:ln>
        </p:spPr>
      </p:pic>
      <p:sp>
        <p:nvSpPr>
          <p:cNvPr id="14" name="Rectangle 9">
            <a:extLst>
              <a:ext uri="{FF2B5EF4-FFF2-40B4-BE49-F238E27FC236}">
                <a16:creationId xmlns:a16="http://schemas.microsoft.com/office/drawing/2014/main" id="{EF6A07B4-D203-0EEF-37AD-863EBEF5188F}"/>
              </a:ext>
            </a:extLst>
          </p:cNvPr>
          <p:cNvSpPr/>
          <p:nvPr/>
        </p:nvSpPr>
        <p:spPr>
          <a:xfrm>
            <a:off x="7409829" y="6210986"/>
            <a:ext cx="1169788" cy="506520"/>
          </a:xfrm>
          <a:prstGeom prst="rect">
            <a:avLst/>
          </a:prstGeom>
          <a:solidFill>
            <a:schemeClr val="accent2">
              <a:alpha val="99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추가하기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F9B86CF-EA31-EFBF-29BA-F882C0D42A79}"/>
              </a:ext>
            </a:extLst>
          </p:cNvPr>
          <p:cNvSpPr/>
          <p:nvPr/>
        </p:nvSpPr>
        <p:spPr>
          <a:xfrm>
            <a:off x="6444074" y="6210986"/>
            <a:ext cx="827358" cy="506520"/>
          </a:xfrm>
          <a:prstGeom prst="rect">
            <a:avLst/>
          </a:prstGeom>
          <a:solidFill>
            <a:schemeClr val="accent2">
              <a:alpha val="99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취소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E7260F-F19E-12CF-A987-D6B64D434661}"/>
              </a:ext>
            </a:extLst>
          </p:cNvPr>
          <p:cNvSpPr/>
          <p:nvPr/>
        </p:nvSpPr>
        <p:spPr>
          <a:xfrm>
            <a:off x="474519" y="305233"/>
            <a:ext cx="1151082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10B0AF-289E-A322-842E-8C111F7BA06B}"/>
              </a:ext>
            </a:extLst>
          </p:cNvPr>
          <p:cNvSpPr/>
          <p:nvPr/>
        </p:nvSpPr>
        <p:spPr>
          <a:xfrm>
            <a:off x="381061" y="140494"/>
            <a:ext cx="8093643" cy="8862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4B24A2C-994C-3D6F-BA56-5054C9CF1553}"/>
              </a:ext>
            </a:extLst>
          </p:cNvPr>
          <p:cNvSpPr/>
          <p:nvPr/>
        </p:nvSpPr>
        <p:spPr>
          <a:xfrm>
            <a:off x="5128622" y="331314"/>
            <a:ext cx="1315452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새글</a:t>
            </a:r>
            <a:r>
              <a:rPr kumimoji="1" lang="ko-KR" altLang="en-US" dirty="0"/>
              <a:t> 추가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8E4A3D2-661B-5717-D895-6D54BCF8A7C9}"/>
              </a:ext>
            </a:extLst>
          </p:cNvPr>
          <p:cNvSpPr/>
          <p:nvPr/>
        </p:nvSpPr>
        <p:spPr>
          <a:xfrm>
            <a:off x="6379720" y="335694"/>
            <a:ext cx="940733" cy="514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알림</a:t>
            </a:r>
            <a:endParaRPr kumimoji="1" lang="ko-Kore-KR" altLang="en-US" dirty="0"/>
          </a:p>
        </p:txBody>
      </p:sp>
      <p:sp>
        <p:nvSpPr>
          <p:cNvPr id="2" name="사각형 설명선[R] 1">
            <a:extLst>
              <a:ext uri="{FF2B5EF4-FFF2-40B4-BE49-F238E27FC236}">
                <a16:creationId xmlns:a16="http://schemas.microsoft.com/office/drawing/2014/main" id="{098B8AF6-6F91-0DFC-71ED-36412E20436D}"/>
              </a:ext>
            </a:extLst>
          </p:cNvPr>
          <p:cNvSpPr/>
          <p:nvPr/>
        </p:nvSpPr>
        <p:spPr>
          <a:xfrm>
            <a:off x="969480" y="1416758"/>
            <a:ext cx="336424" cy="294941"/>
          </a:xfrm>
          <a:prstGeom prst="wedgeRectCallout">
            <a:avLst>
              <a:gd name="adj1" fmla="val 99164"/>
              <a:gd name="adj2" fmla="val 159975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16" name="사각형 설명선[R] 15">
            <a:extLst>
              <a:ext uri="{FF2B5EF4-FFF2-40B4-BE49-F238E27FC236}">
                <a16:creationId xmlns:a16="http://schemas.microsoft.com/office/drawing/2014/main" id="{9C8A6540-64BC-811F-BB45-70628DB0FE4A}"/>
              </a:ext>
            </a:extLst>
          </p:cNvPr>
          <p:cNvSpPr/>
          <p:nvPr/>
        </p:nvSpPr>
        <p:spPr>
          <a:xfrm>
            <a:off x="1061976" y="3030851"/>
            <a:ext cx="336424" cy="294941"/>
          </a:xfrm>
          <a:prstGeom prst="wedgeRectCallout">
            <a:avLst>
              <a:gd name="adj1" fmla="val 55834"/>
              <a:gd name="adj2" fmla="val 106057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17" name="사각형 설명선[R] 16">
            <a:extLst>
              <a:ext uri="{FF2B5EF4-FFF2-40B4-BE49-F238E27FC236}">
                <a16:creationId xmlns:a16="http://schemas.microsoft.com/office/drawing/2014/main" id="{875EC969-4AC7-3D2A-BD58-66AC3DE1A26C}"/>
              </a:ext>
            </a:extLst>
          </p:cNvPr>
          <p:cNvSpPr/>
          <p:nvPr/>
        </p:nvSpPr>
        <p:spPr>
          <a:xfrm>
            <a:off x="1009938" y="4296652"/>
            <a:ext cx="336424" cy="294941"/>
          </a:xfrm>
          <a:prstGeom prst="wedgeRectCallout">
            <a:avLst>
              <a:gd name="adj1" fmla="val 55833"/>
              <a:gd name="adj2" fmla="val 106057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18" name="사각형 설명선[R] 17">
            <a:extLst>
              <a:ext uri="{FF2B5EF4-FFF2-40B4-BE49-F238E27FC236}">
                <a16:creationId xmlns:a16="http://schemas.microsoft.com/office/drawing/2014/main" id="{C4AE804C-9890-AF74-8279-AC72EACC6EA7}"/>
              </a:ext>
            </a:extLst>
          </p:cNvPr>
          <p:cNvSpPr/>
          <p:nvPr/>
        </p:nvSpPr>
        <p:spPr>
          <a:xfrm>
            <a:off x="1114641" y="5669450"/>
            <a:ext cx="336424" cy="294941"/>
          </a:xfrm>
          <a:prstGeom prst="wedgeRectCallout">
            <a:avLst>
              <a:gd name="adj1" fmla="val 63712"/>
              <a:gd name="adj2" fmla="val 110550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sp>
        <p:nvSpPr>
          <p:cNvPr id="19" name="사각형 설명선[R] 18">
            <a:extLst>
              <a:ext uri="{FF2B5EF4-FFF2-40B4-BE49-F238E27FC236}">
                <a16:creationId xmlns:a16="http://schemas.microsoft.com/office/drawing/2014/main" id="{4D07933C-2E35-4F11-5CDF-B3929B21C5C9}"/>
              </a:ext>
            </a:extLst>
          </p:cNvPr>
          <p:cNvSpPr/>
          <p:nvPr/>
        </p:nvSpPr>
        <p:spPr>
          <a:xfrm>
            <a:off x="6540351" y="5780006"/>
            <a:ext cx="336424" cy="294941"/>
          </a:xfrm>
          <a:prstGeom prst="wedgeRectCallout">
            <a:avLst>
              <a:gd name="adj1" fmla="val 36138"/>
              <a:gd name="adj2" fmla="val 79098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20" name="사각형 설명선[R] 19">
            <a:extLst>
              <a:ext uri="{FF2B5EF4-FFF2-40B4-BE49-F238E27FC236}">
                <a16:creationId xmlns:a16="http://schemas.microsoft.com/office/drawing/2014/main" id="{24B2D25D-EDE3-A1AE-EDB5-9937C32BB8ED}"/>
              </a:ext>
            </a:extLst>
          </p:cNvPr>
          <p:cNvSpPr/>
          <p:nvPr/>
        </p:nvSpPr>
        <p:spPr>
          <a:xfrm>
            <a:off x="7848536" y="5780006"/>
            <a:ext cx="336424" cy="294941"/>
          </a:xfrm>
          <a:prstGeom prst="wedgeRectCallout">
            <a:avLst>
              <a:gd name="adj1" fmla="val -42645"/>
              <a:gd name="adj2" fmla="val 83591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6</a:t>
            </a:r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1CFDFB-38F9-FEAB-3D54-C82F53CD0FC5}"/>
              </a:ext>
            </a:extLst>
          </p:cNvPr>
          <p:cNvSpPr/>
          <p:nvPr/>
        </p:nvSpPr>
        <p:spPr>
          <a:xfrm>
            <a:off x="7289315" y="340074"/>
            <a:ext cx="1118442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 내 계정</a:t>
            </a:r>
            <a:endParaRPr kumimoji="1" lang="ko-Kore-KR" altLang="en-US" dirty="0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B86E3D92-994D-F888-4EE9-455D8C889967}"/>
              </a:ext>
            </a:extLst>
          </p:cNvPr>
          <p:cNvSpPr/>
          <p:nvPr/>
        </p:nvSpPr>
        <p:spPr>
          <a:xfrm>
            <a:off x="-15295" y="6229578"/>
            <a:ext cx="3314422" cy="62842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err="1">
                <a:solidFill>
                  <a:schemeClr val="bg1"/>
                </a:solidFill>
              </a:rPr>
              <a:t>글추가</a:t>
            </a:r>
            <a:endParaRPr kumimoji="1"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55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BFACFDD-3C1B-9476-FD7E-D36CA9B69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123384"/>
              </p:ext>
            </p:extLst>
          </p:nvPr>
        </p:nvGraphicFramePr>
        <p:xfrm>
          <a:off x="9015787" y="-25691"/>
          <a:ext cx="3183071" cy="6883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2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5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10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3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팀원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외부인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에게 보이는 페이지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팀장이 쓴 글이 출력되는 공간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5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A-2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댓글 등록 버튼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왼쪽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textbox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에 쓴 글을 댓글로 등록함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88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A-3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1:1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채팅 버튼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상대방이 로그인을 하면 불이 켜지며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로그아웃을 하면 불이 꺼짐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버튼을 누르면 팝업 창을 띄워 채팅을 할 수 있음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88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A-4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프로젝트 신청하기 버튼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버튼을 누르면 팀장에게 알림이 가며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대기 인원으로 등록됨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 팀원으로 등록된 사람은 이 버튼을 누를 수 없음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3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A-5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신청자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팀원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아이디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클릭하면 해당 인물의 마이페이지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(E)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이동함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8839838"/>
                  </a:ext>
                </a:extLst>
              </a:tr>
              <a:tr h="11673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A-6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highlight>
                            <a:srgbClr val="00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공유버튼 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highlight>
                          <a:srgbClr val="00FF00"/>
                        </a:highlight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highlight>
                            <a:srgbClr val="00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웹에서 카카오톡이나 링크로 공유가능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highlight>
                          <a:srgbClr val="00FF00"/>
                        </a:highlight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highlight>
                            <a:srgbClr val="00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시간될 때 개발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highlight>
                          <a:srgbClr val="00FF00"/>
                        </a:highlight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06354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E7260F-F19E-12CF-A987-D6B64D434661}"/>
              </a:ext>
            </a:extLst>
          </p:cNvPr>
          <p:cNvSpPr/>
          <p:nvPr/>
        </p:nvSpPr>
        <p:spPr>
          <a:xfrm>
            <a:off x="474519" y="305233"/>
            <a:ext cx="1151082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10B0AF-289E-A322-842E-8C111F7BA06B}"/>
              </a:ext>
            </a:extLst>
          </p:cNvPr>
          <p:cNvSpPr/>
          <p:nvPr/>
        </p:nvSpPr>
        <p:spPr>
          <a:xfrm>
            <a:off x="381061" y="140494"/>
            <a:ext cx="8093643" cy="8862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84BA35-B7C5-D6D7-2B8F-D30A63B4C2DC}"/>
              </a:ext>
            </a:extLst>
          </p:cNvPr>
          <p:cNvSpPr/>
          <p:nvPr/>
        </p:nvSpPr>
        <p:spPr>
          <a:xfrm>
            <a:off x="7319064" y="335694"/>
            <a:ext cx="1009921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 로그인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4B24A2C-994C-3D6F-BA56-5054C9CF1553}"/>
              </a:ext>
            </a:extLst>
          </p:cNvPr>
          <p:cNvSpPr/>
          <p:nvPr/>
        </p:nvSpPr>
        <p:spPr>
          <a:xfrm>
            <a:off x="5128622" y="331314"/>
            <a:ext cx="1315452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새글</a:t>
            </a:r>
            <a:r>
              <a:rPr kumimoji="1" lang="ko-KR" altLang="en-US" dirty="0"/>
              <a:t> 추가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8E4A3D2-661B-5717-D895-6D54BCF8A7C9}"/>
              </a:ext>
            </a:extLst>
          </p:cNvPr>
          <p:cNvSpPr/>
          <p:nvPr/>
        </p:nvSpPr>
        <p:spPr>
          <a:xfrm>
            <a:off x="6379720" y="335694"/>
            <a:ext cx="940733" cy="514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알림</a:t>
            </a:r>
            <a:endParaRPr kumimoji="1" lang="ko-Kore-KR" altLang="en-US" dirty="0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B99F5778-DD4D-84C5-91B6-B91550141ABB}"/>
              </a:ext>
            </a:extLst>
          </p:cNvPr>
          <p:cNvSpPr/>
          <p:nvPr/>
        </p:nvSpPr>
        <p:spPr>
          <a:xfrm>
            <a:off x="-15296" y="5971742"/>
            <a:ext cx="4149891" cy="88625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>
                <a:solidFill>
                  <a:schemeClr val="bg1"/>
                </a:solidFill>
              </a:rPr>
              <a:t>팀원에게 보이는 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73A6E2-685D-24CC-AE9F-C550DDA5F9A9}"/>
              </a:ext>
            </a:extLst>
          </p:cNvPr>
          <p:cNvSpPr txBox="1"/>
          <p:nvPr/>
        </p:nvSpPr>
        <p:spPr>
          <a:xfrm>
            <a:off x="791602" y="1624477"/>
            <a:ext cx="43370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기본 정보 입력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프로젝트 설명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프로젝트 기간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모임장소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언어 등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프로젝트에 관한 설명</a:t>
            </a:r>
            <a:endParaRPr kumimoji="1" lang="en-US" altLang="ko-KR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1C05A2-BF3D-7662-584E-58B15D778A68}"/>
              </a:ext>
            </a:extLst>
          </p:cNvPr>
          <p:cNvSpPr/>
          <p:nvPr/>
        </p:nvSpPr>
        <p:spPr>
          <a:xfrm>
            <a:off x="827594" y="4161317"/>
            <a:ext cx="3009278" cy="618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7EB787-779F-4EDE-7141-3476B1B6E832}"/>
              </a:ext>
            </a:extLst>
          </p:cNvPr>
          <p:cNvSpPr/>
          <p:nvPr/>
        </p:nvSpPr>
        <p:spPr>
          <a:xfrm>
            <a:off x="4044352" y="4143966"/>
            <a:ext cx="919605" cy="6189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등록</a:t>
            </a:r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87310D-98F4-5912-596A-21BAC30C2986}"/>
              </a:ext>
            </a:extLst>
          </p:cNvPr>
          <p:cNvSpPr txBox="1"/>
          <p:nvPr/>
        </p:nvSpPr>
        <p:spPr>
          <a:xfrm>
            <a:off x="791603" y="4864176"/>
            <a:ext cx="3342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별명</a:t>
            </a:r>
            <a:endParaRPr kumimoji="1" lang="en-US" altLang="ko-KR" dirty="0"/>
          </a:p>
          <a:p>
            <a:r>
              <a:rPr kumimoji="1" lang="en-US" altLang="ko-KR" dirty="0"/>
              <a:t>	</a:t>
            </a:r>
            <a:r>
              <a:rPr kumimoji="1" lang="ko-KR" altLang="en-US" dirty="0"/>
              <a:t>댓글 내용</a:t>
            </a:r>
            <a:endParaRPr kumimoji="1"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DE628D-CF00-B750-6A8C-6EEC9E845602}"/>
              </a:ext>
            </a:extLst>
          </p:cNvPr>
          <p:cNvSpPr txBox="1"/>
          <p:nvPr/>
        </p:nvSpPr>
        <p:spPr>
          <a:xfrm>
            <a:off x="791603" y="5501172"/>
            <a:ext cx="3342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별명</a:t>
            </a:r>
            <a:endParaRPr kumimoji="1" lang="en-US" altLang="ko-KR" dirty="0"/>
          </a:p>
          <a:p>
            <a:r>
              <a:rPr kumimoji="1" lang="en-US" altLang="ko-KR" dirty="0"/>
              <a:t>	</a:t>
            </a:r>
            <a:r>
              <a:rPr kumimoji="1" lang="ko-KR" altLang="en-US" dirty="0"/>
              <a:t>댓글 내용</a:t>
            </a:r>
            <a:endParaRPr kumimoji="1" lang="en-US" altLang="ko-KR" dirty="0"/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734095B8-98CC-F3C8-5232-83448B5A755B}"/>
              </a:ext>
            </a:extLst>
          </p:cNvPr>
          <p:cNvSpPr/>
          <p:nvPr/>
        </p:nvSpPr>
        <p:spPr>
          <a:xfrm>
            <a:off x="5405276" y="1792263"/>
            <a:ext cx="3040912" cy="3688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43" name="Picture 2" descr="Face profile Images | Free Vectors, Stock Photos &amp; PSD">
            <a:extLst>
              <a:ext uri="{FF2B5EF4-FFF2-40B4-BE49-F238E27FC236}">
                <a16:creationId xmlns:a16="http://schemas.microsoft.com/office/drawing/2014/main" id="{3EC7570D-62E1-0DA4-DC43-901F9E9296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7" t="8549" r="66225" b="50000"/>
          <a:stretch/>
        </p:blipFill>
        <p:spPr bwMode="auto">
          <a:xfrm>
            <a:off x="5726146" y="2054233"/>
            <a:ext cx="815756" cy="86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5FEB046-268D-172A-F9E6-DDE0C2AE64B5}"/>
              </a:ext>
            </a:extLst>
          </p:cNvPr>
          <p:cNvSpPr txBox="1"/>
          <p:nvPr/>
        </p:nvSpPr>
        <p:spPr>
          <a:xfrm>
            <a:off x="6862771" y="230210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팀장 </a:t>
            </a:r>
            <a:r>
              <a:rPr kumimoji="1" lang="en-US" altLang="ko-KR" dirty="0"/>
              <a:t>OOO</a:t>
            </a:r>
            <a:endParaRPr kumimoji="1" lang="ko-KR" altLang="en-US" dirty="0"/>
          </a:p>
        </p:txBody>
      </p:sp>
      <p:pic>
        <p:nvPicPr>
          <p:cNvPr id="45" name="Picture 2" descr="Face profile Images | Free Vectors, Stock Photos &amp; PSD">
            <a:extLst>
              <a:ext uri="{FF2B5EF4-FFF2-40B4-BE49-F238E27FC236}">
                <a16:creationId xmlns:a16="http://schemas.microsoft.com/office/drawing/2014/main" id="{F06D60CB-1FB8-2E0B-9A9F-03E60C193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44" t="7874" r="35907" b="50675"/>
          <a:stretch/>
        </p:blipFill>
        <p:spPr bwMode="auto">
          <a:xfrm>
            <a:off x="5733070" y="3181286"/>
            <a:ext cx="815756" cy="86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940E52C-FE4C-CA28-A44E-22BA8B32E83F}"/>
              </a:ext>
            </a:extLst>
          </p:cNvPr>
          <p:cNvSpPr txBox="1"/>
          <p:nvPr/>
        </p:nvSpPr>
        <p:spPr>
          <a:xfrm>
            <a:off x="6869695" y="3429161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팀원 </a:t>
            </a:r>
            <a:r>
              <a:rPr kumimoji="1" lang="en-US" altLang="ko-KR" dirty="0"/>
              <a:t>OOO</a:t>
            </a:r>
            <a:endParaRPr kumimoji="1" lang="ko-KR" altLang="en-US" dirty="0"/>
          </a:p>
        </p:txBody>
      </p:sp>
      <p:pic>
        <p:nvPicPr>
          <p:cNvPr id="47" name="Picture 2" descr="Face profile Images | Free Vectors, Stock Photos &amp; PSD">
            <a:extLst>
              <a:ext uri="{FF2B5EF4-FFF2-40B4-BE49-F238E27FC236}">
                <a16:creationId xmlns:a16="http://schemas.microsoft.com/office/drawing/2014/main" id="{8C1202A0-0AF9-34C5-89F6-310C0FAE3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" t="51185" r="64079" b="7364"/>
          <a:stretch/>
        </p:blipFill>
        <p:spPr bwMode="auto">
          <a:xfrm>
            <a:off x="5673961" y="4310067"/>
            <a:ext cx="933973" cy="86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9988657-1176-9DD8-3958-6A7A7E1C2EF9}"/>
              </a:ext>
            </a:extLst>
          </p:cNvPr>
          <p:cNvSpPr txBox="1"/>
          <p:nvPr/>
        </p:nvSpPr>
        <p:spPr>
          <a:xfrm>
            <a:off x="6896685" y="4556214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팀원 </a:t>
            </a:r>
            <a:r>
              <a:rPr kumimoji="1" lang="en-US" altLang="ko-KR" dirty="0"/>
              <a:t>OOO</a:t>
            </a:r>
            <a:endParaRPr kumimoji="1" lang="ko-KR" altLang="en-US" dirty="0"/>
          </a:p>
        </p:txBody>
      </p:sp>
      <p:sp>
        <p:nvSpPr>
          <p:cNvPr id="49" name="Rectangle 9">
            <a:extLst>
              <a:ext uri="{FF2B5EF4-FFF2-40B4-BE49-F238E27FC236}">
                <a16:creationId xmlns:a16="http://schemas.microsoft.com/office/drawing/2014/main" id="{962D560B-8CBF-7AC1-4AFB-8335743E4508}"/>
              </a:ext>
            </a:extLst>
          </p:cNvPr>
          <p:cNvSpPr/>
          <p:nvPr/>
        </p:nvSpPr>
        <p:spPr>
          <a:xfrm>
            <a:off x="6073901" y="5931968"/>
            <a:ext cx="2292711" cy="5065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신청하기</a:t>
            </a:r>
          </a:p>
        </p:txBody>
      </p:sp>
      <p:sp>
        <p:nvSpPr>
          <p:cNvPr id="50" name="Rectangle 9">
            <a:extLst>
              <a:ext uri="{FF2B5EF4-FFF2-40B4-BE49-F238E27FC236}">
                <a16:creationId xmlns:a16="http://schemas.microsoft.com/office/drawing/2014/main" id="{B6BE0719-9481-7242-D796-5171CA640304}"/>
              </a:ext>
            </a:extLst>
          </p:cNvPr>
          <p:cNvSpPr/>
          <p:nvPr/>
        </p:nvSpPr>
        <p:spPr>
          <a:xfrm>
            <a:off x="6869695" y="2635457"/>
            <a:ext cx="1156086" cy="350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1:1</a:t>
            </a:r>
            <a:r>
              <a:rPr kumimoji="1" lang="ko-KR" altLang="en-US" dirty="0"/>
              <a:t> 채팅</a:t>
            </a:r>
          </a:p>
        </p:txBody>
      </p:sp>
      <p:sp>
        <p:nvSpPr>
          <p:cNvPr id="51" name="Rectangle 9">
            <a:extLst>
              <a:ext uri="{FF2B5EF4-FFF2-40B4-BE49-F238E27FC236}">
                <a16:creationId xmlns:a16="http://schemas.microsoft.com/office/drawing/2014/main" id="{5A7ADEB7-B974-0212-9E01-E909E61797F2}"/>
              </a:ext>
            </a:extLst>
          </p:cNvPr>
          <p:cNvSpPr/>
          <p:nvPr/>
        </p:nvSpPr>
        <p:spPr>
          <a:xfrm>
            <a:off x="6916001" y="4935461"/>
            <a:ext cx="1156086" cy="350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1:1</a:t>
            </a:r>
            <a:r>
              <a:rPr kumimoji="1" lang="ko-KR" altLang="en-US" dirty="0"/>
              <a:t> 채팅</a:t>
            </a: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AB92C70B-D99D-6EDD-09EF-9086FD969AD9}"/>
              </a:ext>
            </a:extLst>
          </p:cNvPr>
          <p:cNvSpPr/>
          <p:nvPr/>
        </p:nvSpPr>
        <p:spPr>
          <a:xfrm>
            <a:off x="6862771" y="3829205"/>
            <a:ext cx="1156086" cy="350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1:1</a:t>
            </a:r>
            <a:r>
              <a:rPr kumimoji="1" lang="ko-KR" altLang="en-US" dirty="0"/>
              <a:t> 채팅</a:t>
            </a:r>
          </a:p>
        </p:txBody>
      </p:sp>
      <p:sp>
        <p:nvSpPr>
          <p:cNvPr id="3" name="사각형 설명선[R] 2">
            <a:extLst>
              <a:ext uri="{FF2B5EF4-FFF2-40B4-BE49-F238E27FC236}">
                <a16:creationId xmlns:a16="http://schemas.microsoft.com/office/drawing/2014/main" id="{492DCFB1-301C-5EB8-B80A-6C12468BB9F2}"/>
              </a:ext>
            </a:extLst>
          </p:cNvPr>
          <p:cNvSpPr/>
          <p:nvPr/>
        </p:nvSpPr>
        <p:spPr>
          <a:xfrm>
            <a:off x="5275616" y="5931968"/>
            <a:ext cx="566557" cy="294941"/>
          </a:xfrm>
          <a:prstGeom prst="wedgeRectCallout">
            <a:avLst>
              <a:gd name="adj1" fmla="val 85147"/>
              <a:gd name="adj2" fmla="val 18556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/>
              <a:t>A-4</a:t>
            </a:r>
            <a:endParaRPr kumimoji="1" lang="ko-Kore-KR" altLang="en-US" dirty="0"/>
          </a:p>
        </p:txBody>
      </p:sp>
      <p:sp>
        <p:nvSpPr>
          <p:cNvPr id="5" name="사각형 설명선[R] 4">
            <a:extLst>
              <a:ext uri="{FF2B5EF4-FFF2-40B4-BE49-F238E27FC236}">
                <a16:creationId xmlns:a16="http://schemas.microsoft.com/office/drawing/2014/main" id="{31380D43-ED20-136D-EB27-CD46DC1ED31A}"/>
              </a:ext>
            </a:extLst>
          </p:cNvPr>
          <p:cNvSpPr/>
          <p:nvPr/>
        </p:nvSpPr>
        <p:spPr>
          <a:xfrm>
            <a:off x="3798170" y="1497322"/>
            <a:ext cx="566011" cy="294941"/>
          </a:xfrm>
          <a:prstGeom prst="wedgeRectCallout">
            <a:avLst>
              <a:gd name="adj1" fmla="val -58401"/>
              <a:gd name="adj2" fmla="val 128073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A-1</a:t>
            </a:r>
            <a:endParaRPr kumimoji="1" lang="ko-Kore-KR" altLang="en-US" dirty="0"/>
          </a:p>
        </p:txBody>
      </p:sp>
      <p:sp>
        <p:nvSpPr>
          <p:cNvPr id="6" name="사각형 설명선[R] 4">
            <a:extLst>
              <a:ext uri="{FF2B5EF4-FFF2-40B4-BE49-F238E27FC236}">
                <a16:creationId xmlns:a16="http://schemas.microsoft.com/office/drawing/2014/main" id="{60D8B147-AF25-F1A6-531F-D1C7E4422116}"/>
              </a:ext>
            </a:extLst>
          </p:cNvPr>
          <p:cNvSpPr/>
          <p:nvPr/>
        </p:nvSpPr>
        <p:spPr>
          <a:xfrm>
            <a:off x="8139993" y="2191833"/>
            <a:ext cx="500401" cy="294941"/>
          </a:xfrm>
          <a:prstGeom prst="wedgeRectCallout">
            <a:avLst>
              <a:gd name="adj1" fmla="val -58401"/>
              <a:gd name="adj2" fmla="val 128073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A-3</a:t>
            </a:r>
            <a:endParaRPr kumimoji="1" lang="ko-Kore-KR" altLang="en-US" dirty="0"/>
          </a:p>
        </p:txBody>
      </p:sp>
      <p:sp>
        <p:nvSpPr>
          <p:cNvPr id="7" name="사각형 설명선[R] 4">
            <a:extLst>
              <a:ext uri="{FF2B5EF4-FFF2-40B4-BE49-F238E27FC236}">
                <a16:creationId xmlns:a16="http://schemas.microsoft.com/office/drawing/2014/main" id="{D5EDF2B6-7C78-5400-F326-816A86BDDE7F}"/>
              </a:ext>
            </a:extLst>
          </p:cNvPr>
          <p:cNvSpPr/>
          <p:nvPr/>
        </p:nvSpPr>
        <p:spPr>
          <a:xfrm>
            <a:off x="3097992" y="445398"/>
            <a:ext cx="336424" cy="294941"/>
          </a:xfrm>
          <a:prstGeom prst="wedgeRectCallout">
            <a:avLst>
              <a:gd name="adj1" fmla="val 43966"/>
              <a:gd name="adj2" fmla="val 45533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/>
              <a:t>A</a:t>
            </a:r>
            <a:endParaRPr kumimoji="1" lang="ko-Kore-KR" altLang="en-US" dirty="0"/>
          </a:p>
        </p:txBody>
      </p:sp>
      <p:sp>
        <p:nvSpPr>
          <p:cNvPr id="8" name="사각형 설명선[R] 4">
            <a:extLst>
              <a:ext uri="{FF2B5EF4-FFF2-40B4-BE49-F238E27FC236}">
                <a16:creationId xmlns:a16="http://schemas.microsoft.com/office/drawing/2014/main" id="{B31F7C66-E102-B997-DAA8-E8AC9C55B2DF}"/>
              </a:ext>
            </a:extLst>
          </p:cNvPr>
          <p:cNvSpPr/>
          <p:nvPr/>
        </p:nvSpPr>
        <p:spPr>
          <a:xfrm>
            <a:off x="4474286" y="3569551"/>
            <a:ext cx="557517" cy="294941"/>
          </a:xfrm>
          <a:prstGeom prst="wedgeRectCallout">
            <a:avLst>
              <a:gd name="adj1" fmla="val -58401"/>
              <a:gd name="adj2" fmla="val 128073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/>
              <a:t>A-2</a:t>
            </a:r>
            <a:endParaRPr kumimoji="1" lang="ko-Kore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0BBF226-6459-2CC2-CE89-DFB0E2F3D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520" y="1074300"/>
            <a:ext cx="414504" cy="430503"/>
          </a:xfrm>
          <a:prstGeom prst="rect">
            <a:avLst/>
          </a:prstGeom>
        </p:spPr>
      </p:pic>
      <p:sp>
        <p:nvSpPr>
          <p:cNvPr id="12" name="사각형 설명선[R] 4">
            <a:extLst>
              <a:ext uri="{FF2B5EF4-FFF2-40B4-BE49-F238E27FC236}">
                <a16:creationId xmlns:a16="http://schemas.microsoft.com/office/drawing/2014/main" id="{5310DD0C-D5E7-8F6A-21DA-1F5B8DDD9C1B}"/>
              </a:ext>
            </a:extLst>
          </p:cNvPr>
          <p:cNvSpPr/>
          <p:nvPr/>
        </p:nvSpPr>
        <p:spPr>
          <a:xfrm>
            <a:off x="8031319" y="1576948"/>
            <a:ext cx="500401" cy="294941"/>
          </a:xfrm>
          <a:prstGeom prst="wedgeRectCallout">
            <a:avLst>
              <a:gd name="adj1" fmla="val 3598"/>
              <a:gd name="adj2" fmla="val -93376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A-6</a:t>
            </a:r>
            <a:endParaRPr kumimoji="1" lang="ko-Kore-KR" altLang="en-US" dirty="0"/>
          </a:p>
        </p:txBody>
      </p:sp>
      <p:sp>
        <p:nvSpPr>
          <p:cNvPr id="13" name="사각형 설명선[R] 4">
            <a:extLst>
              <a:ext uri="{FF2B5EF4-FFF2-40B4-BE49-F238E27FC236}">
                <a16:creationId xmlns:a16="http://schemas.microsoft.com/office/drawing/2014/main" id="{11A9A2D5-E600-7B30-F7A3-8C15EF0FDC75}"/>
              </a:ext>
            </a:extLst>
          </p:cNvPr>
          <p:cNvSpPr/>
          <p:nvPr/>
        </p:nvSpPr>
        <p:spPr>
          <a:xfrm>
            <a:off x="5163220" y="1547567"/>
            <a:ext cx="500401" cy="294941"/>
          </a:xfrm>
          <a:prstGeom prst="wedgeRectCallout">
            <a:avLst>
              <a:gd name="adj1" fmla="val 62334"/>
              <a:gd name="adj2" fmla="val 139145"/>
            </a:avLst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A-5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1020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1537</Words>
  <Application>Microsoft Macintosh PowerPoint</Application>
  <PresentationFormat>와이드스크린</PresentationFormat>
  <Paragraphs>572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나눔고딕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은영</dc:creator>
  <cp:lastModifiedBy>이 은영</cp:lastModifiedBy>
  <cp:revision>4</cp:revision>
  <dcterms:created xsi:type="dcterms:W3CDTF">2022-11-25T00:07:17Z</dcterms:created>
  <dcterms:modified xsi:type="dcterms:W3CDTF">2022-11-30T15:51:29Z</dcterms:modified>
</cp:coreProperties>
</file>