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67" r:id="rId5"/>
    <p:sldId id="268" r:id="rId6"/>
    <p:sldId id="274" r:id="rId7"/>
    <p:sldId id="275" r:id="rId8"/>
    <p:sldId id="269" r:id="rId9"/>
    <p:sldId id="286" r:id="rId10"/>
    <p:sldId id="276" r:id="rId11"/>
    <p:sldId id="270" r:id="rId12"/>
    <p:sldId id="277" r:id="rId13"/>
    <p:sldId id="284" r:id="rId14"/>
    <p:sldId id="278" r:id="rId15"/>
    <p:sldId id="279" r:id="rId16"/>
    <p:sldId id="271" r:id="rId17"/>
    <p:sldId id="280" r:id="rId18"/>
    <p:sldId id="281" r:id="rId19"/>
    <p:sldId id="282" r:id="rId20"/>
    <p:sldId id="283" r:id="rId21"/>
    <p:sldId id="272" r:id="rId22"/>
    <p:sldId id="273" r:id="rId23"/>
    <p:sldId id="28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88FC4D-F034-821E-C114-46F299D695F1}" v="6130" dt="2019-12-13T14:34:11.579"/>
    <p1510:client id="{80008F8B-5323-1527-6642-1DEEFC3D1725}" v="33" dt="2019-12-13T15:10:55.91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288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45021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0562-E361-4901-81A9-DC99371C70DE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088F-5C71-4C3B-A46F-E5E332BBC3D1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9E80-105D-4CD8-AF07-4CEB9B9063CC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46704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2C64-0D63-44AF-997A-1B1FE1A96E19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A110-C81D-4C5F-84B3-B5F5E7416EB9}" type="datetime1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31720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31720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C5ED-4C80-4726-926C-338D85485045}" type="datetime1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7976-C764-44D0-930D-1AC5846C8450}" type="datetime1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5702-ECF8-4274-B6BF-9D5EEBC26FE5}" type="datetime1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6C6A-A83C-4E27-990F-89F11F779CE0}" type="datetime1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D14E86EA-95E3-4DA0-97E2-7D1BBAC51A0F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theamazingking.com/crypto-diff.php" TargetMode="External"/><Relationship Id="rId2" Type="http://schemas.openxmlformats.org/officeDocument/2006/relationships/hyperlink" Target="http://www.maths.qmul.ac.uk/~whitty/LSBU/MathsStudyGroup/Buchberger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Survey on Cryptanalysis of AES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Bryce Hickle</a:t>
            </a:r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98E3B-8CD2-4B32-87AD-AADB7934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Buchberger Algorithm</a:t>
            </a:r>
          </a:p>
        </p:txBody>
      </p:sp>
      <p:pic>
        <p:nvPicPr>
          <p:cNvPr id="4" name="Picture 4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id="{ACAD03FC-F7B9-452A-8C96-35A250AF2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546" t="-955" b="13376"/>
          <a:stretch/>
        </p:blipFill>
        <p:spPr>
          <a:xfrm>
            <a:off x="1292794" y="1779872"/>
            <a:ext cx="8959367" cy="4447386"/>
          </a:xfrm>
        </p:spPr>
      </p:pic>
    </p:spTree>
    <p:extLst>
      <p:ext uri="{BB962C8B-B14F-4D97-AF65-F5344CB8AC3E}">
        <p14:creationId xmlns:p14="http://schemas.microsoft.com/office/powerpoint/2010/main" val="81894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Algebraic Cryptanalysis (XL and XSL)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Abstraction of linear cryptanalysis</a:t>
            </a:r>
          </a:p>
          <a:p>
            <a:r>
              <a:rPr lang="en-US" sz="2400" dirty="0"/>
              <a:t>Models AES as MQ problem</a:t>
            </a:r>
          </a:p>
          <a:p>
            <a:r>
              <a:rPr lang="en-US" sz="2400" dirty="0"/>
              <a:t>XL uses principle of </a:t>
            </a:r>
            <a:r>
              <a:rPr lang="en-US" sz="2400" dirty="0" err="1"/>
              <a:t>relinearization</a:t>
            </a:r>
            <a:r>
              <a:rPr lang="en-US" sz="2400" dirty="0"/>
              <a:t> </a:t>
            </a:r>
          </a:p>
          <a:p>
            <a:r>
              <a:rPr lang="en-US" sz="2400" dirty="0">
                <a:ea typeface="+mn-lt"/>
                <a:cs typeface="+mn-lt"/>
              </a:rPr>
              <a:t>XSL uses principle of </a:t>
            </a:r>
            <a:r>
              <a:rPr lang="en-US" sz="2400" dirty="0" err="1">
                <a:ea typeface="+mn-lt"/>
                <a:cs typeface="+mn-lt"/>
              </a:rPr>
              <a:t>relinearization</a:t>
            </a:r>
            <a:r>
              <a:rPr lang="en-US" sz="2400" dirty="0">
                <a:ea typeface="+mn-lt"/>
                <a:cs typeface="+mn-lt"/>
              </a:rPr>
              <a:t>, T method, and T' Method</a:t>
            </a:r>
            <a:endParaRPr lang="en-US" sz="2400" dirty="0"/>
          </a:p>
          <a:p>
            <a:r>
              <a:rPr lang="en-US" sz="2400" dirty="0"/>
              <a:t>T and T' method attempt to increase number of equations and removing variables to optimize approach</a:t>
            </a:r>
          </a:p>
          <a:p>
            <a:r>
              <a:rPr lang="en-US" sz="2400" dirty="0"/>
              <a:t>T' method debated still</a:t>
            </a:r>
          </a:p>
          <a:p>
            <a:r>
              <a:rPr lang="en-US" sz="2400" dirty="0"/>
              <a:t>With T' method in XSL, AES-256 can be broken 2^255 asymptotically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Algebraic Cryptanalysis (BES)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/>
              <a:t>Abstraction of linear cryptanalysis</a:t>
            </a:r>
          </a:p>
          <a:p>
            <a:r>
              <a:rPr lang="en-US" sz="3200" dirty="0"/>
              <a:t>Models AES as MQ problem</a:t>
            </a:r>
          </a:p>
          <a:p>
            <a:r>
              <a:rPr lang="en-US" sz="3200" dirty="0"/>
              <a:t>Uses same approach as XSL but its system is entirely in GF(2^8)</a:t>
            </a:r>
          </a:p>
          <a:p>
            <a:r>
              <a:rPr lang="en-US" sz="3200" dirty="0"/>
              <a:t>This approach can break AES-128 in 2^100 asymptotically</a:t>
            </a:r>
          </a:p>
          <a:p>
            <a:r>
              <a:rPr lang="en-US" sz="3200" dirty="0"/>
              <a:t>Practically infeasible today but still quite a breakthrough (if T' method holds)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39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Cryptanalysis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Recently Neural Networks Used in known-plaintext attack of AES</a:t>
            </a:r>
          </a:p>
          <a:p>
            <a:r>
              <a:rPr lang="en-US" sz="3200" dirty="0"/>
              <a:t>Able to predict up to 89 percent similarity overall based on MSE metric</a:t>
            </a:r>
          </a:p>
          <a:p>
            <a:r>
              <a:rPr lang="en-US" sz="3200" dirty="0"/>
              <a:t>Did not provide full source code, in-detail algorithm, etc.</a:t>
            </a:r>
          </a:p>
          <a:p>
            <a:r>
              <a:rPr lang="en-US" sz="3200" dirty="0"/>
              <a:t>Attempt to verify experiment by making a neural network in Python based on the paper</a:t>
            </a:r>
          </a:p>
        </p:txBody>
      </p:sp>
    </p:spTree>
    <p:extLst>
      <p:ext uri="{BB962C8B-B14F-4D97-AF65-F5344CB8AC3E}">
        <p14:creationId xmlns:p14="http://schemas.microsoft.com/office/powerpoint/2010/main" val="242077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Cryptanalysis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Recently Neural Networks Used in known-plaintext attack of AES</a:t>
            </a:r>
          </a:p>
          <a:p>
            <a:r>
              <a:rPr lang="en-US" sz="3200" dirty="0"/>
              <a:t>Able to predict up to 89 percent similarity overall based on MSE metric</a:t>
            </a:r>
          </a:p>
          <a:p>
            <a:r>
              <a:rPr lang="en-US" sz="3200" dirty="0"/>
              <a:t>Did not provide full source code, in-detail algorithm, etc.</a:t>
            </a:r>
          </a:p>
          <a:p>
            <a:r>
              <a:rPr lang="en-US" sz="3200" dirty="0"/>
              <a:t>Attempt to verify experiment by making a neural network in Python based on the paper</a:t>
            </a:r>
          </a:p>
        </p:txBody>
      </p:sp>
    </p:spTree>
    <p:extLst>
      <p:ext uri="{BB962C8B-B14F-4D97-AF65-F5344CB8AC3E}">
        <p14:creationId xmlns:p14="http://schemas.microsoft.com/office/powerpoint/2010/main" val="205123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Cryptanalysis</a:t>
            </a:r>
          </a:p>
        </p:txBody>
      </p:sp>
      <p:pic>
        <p:nvPicPr>
          <p:cNvPr id="12" name="Picture 12" descr="A close up of a screen&#10;&#10;Description generated with high confidence">
            <a:extLst>
              <a:ext uri="{FF2B5EF4-FFF2-40B4-BE49-F238E27FC236}">
                <a16:creationId xmlns:a16="http://schemas.microsoft.com/office/drawing/2014/main" id="{C2DC4996-F5F1-4407-8E25-15256E407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928" y="1814107"/>
            <a:ext cx="10877728" cy="3874338"/>
          </a:xfrm>
        </p:spPr>
      </p:pic>
    </p:spTree>
    <p:extLst>
      <p:ext uri="{BB962C8B-B14F-4D97-AF65-F5344CB8AC3E}">
        <p14:creationId xmlns:p14="http://schemas.microsoft.com/office/powerpoint/2010/main" val="205001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Cryptanalysis</a:t>
            </a:r>
          </a:p>
        </p:txBody>
      </p:sp>
      <p:pic>
        <p:nvPicPr>
          <p:cNvPr id="5" name="Picture 5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EFA786D8-049B-49E5-9449-ACD2BDDB0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007" y="1711309"/>
            <a:ext cx="9135912" cy="4367481"/>
          </a:xfrm>
        </p:spPr>
      </p:pic>
    </p:spTree>
    <p:extLst>
      <p:ext uri="{BB962C8B-B14F-4D97-AF65-F5344CB8AC3E}">
        <p14:creationId xmlns:p14="http://schemas.microsoft.com/office/powerpoint/2010/main" val="331928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Cryptanalysis</a:t>
            </a:r>
          </a:p>
        </p:txBody>
      </p:sp>
      <p:pic>
        <p:nvPicPr>
          <p:cNvPr id="6" name="Picture 6" descr="A picture containing table, sitting, computer, black&#10;&#10;Description generated with very high confidence">
            <a:extLst>
              <a:ext uri="{FF2B5EF4-FFF2-40B4-BE49-F238E27FC236}">
                <a16:creationId xmlns:a16="http://schemas.microsoft.com/office/drawing/2014/main" id="{F088EAD7-AFC4-41F9-8BE7-9370D1638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891" y="1633243"/>
            <a:ext cx="10895162" cy="4782407"/>
          </a:xfrm>
        </p:spPr>
      </p:pic>
    </p:spTree>
    <p:extLst>
      <p:ext uri="{BB962C8B-B14F-4D97-AF65-F5344CB8AC3E}">
        <p14:creationId xmlns:p14="http://schemas.microsoft.com/office/powerpoint/2010/main" val="90067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/>
              <a:t>AES is still currently considered secure and in use</a:t>
            </a:r>
          </a:p>
          <a:p>
            <a:r>
              <a:rPr lang="en-US" sz="3200" dirty="0"/>
              <a:t>Consensus on T' method may lead AES to a similar fate as DES in the near future (especially for AES-128)</a:t>
            </a:r>
          </a:p>
          <a:p>
            <a:r>
              <a:rPr lang="en-US" sz="3200" dirty="0"/>
              <a:t>It's possible that a full break from Neural Network Cryptanalysis could occur in the future as well</a:t>
            </a:r>
          </a:p>
        </p:txBody>
      </p:sp>
    </p:spTree>
    <p:extLst>
      <p:ext uri="{BB962C8B-B14F-4D97-AF65-F5344CB8AC3E}">
        <p14:creationId xmlns:p14="http://schemas.microsoft.com/office/powerpoint/2010/main" val="265178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CDD9CC4-EDB5-4FD3-BFB8-1BCD6F5EA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147" y="1891205"/>
            <a:ext cx="6562725" cy="3619500"/>
          </a:xfrm>
        </p:spPr>
      </p:pic>
    </p:spTree>
    <p:extLst>
      <p:ext uri="{BB962C8B-B14F-4D97-AF65-F5344CB8AC3E}">
        <p14:creationId xmlns:p14="http://schemas.microsoft.com/office/powerpoint/2010/main" val="304717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AES is a private key encryption standard approved by the U.S government</a:t>
            </a:r>
          </a:p>
          <a:p>
            <a:r>
              <a:rPr lang="en-US" sz="2800" dirty="0"/>
              <a:t>Block size: 128b, Key size: 128b, 192b, 256b</a:t>
            </a:r>
          </a:p>
          <a:p>
            <a:r>
              <a:rPr lang="en-US" sz="2800" dirty="0"/>
              <a:t>Substitution, Permutation structure</a:t>
            </a:r>
          </a:p>
          <a:p>
            <a:r>
              <a:rPr lang="en-US" sz="2800" dirty="0"/>
              <a:t>It was designed to be asymptotically secure</a:t>
            </a:r>
          </a:p>
          <a:p>
            <a:r>
              <a:rPr lang="en-US" sz="2800" dirty="0"/>
              <a:t>Surveying Cryptanalysis of AES will help us to see if there are any systematic weakness in AES and how AES may be exploited in the future</a:t>
            </a:r>
          </a:p>
        </p:txBody>
      </p:sp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 Credit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935C50-3525-4D04-92B2-9AA5EE095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Buchberger algorithm: </a:t>
            </a:r>
            <a:endParaRPr lang="en-US" sz="3600">
              <a:ea typeface="+mn-lt"/>
              <a:cs typeface="+mn-lt"/>
            </a:endParaRPr>
          </a:p>
          <a:p>
            <a:pPr lvl="1"/>
            <a:r>
              <a:rPr lang="en-US" sz="3200" dirty="0">
                <a:ea typeface="+mn-lt"/>
                <a:cs typeface="+mn-lt"/>
                <a:hlinkClick r:id="rId2"/>
              </a:rPr>
              <a:t>http://www.maths.qmul.ac.uk/~whitty/LSBU/MathsStudyGroup/Buchberger.pdf</a:t>
            </a:r>
            <a:endParaRPr lang="en-US" sz="3200">
              <a:ea typeface="+mn-lt"/>
              <a:cs typeface="+mn-lt"/>
            </a:endParaRPr>
          </a:p>
          <a:p>
            <a:r>
              <a:rPr lang="en-US" sz="3600">
                <a:ea typeface="+mn-lt"/>
                <a:cs typeface="+mn-lt"/>
              </a:rPr>
              <a:t>Differential Cryptanalysis Toy Example</a:t>
            </a:r>
          </a:p>
          <a:p>
            <a:pPr lvl="1"/>
            <a:r>
              <a:rPr lang="en-US" sz="3200" dirty="0">
                <a:ea typeface="+mn-lt"/>
                <a:cs typeface="+mn-lt"/>
                <a:hlinkClick r:id="rId3"/>
              </a:rPr>
              <a:t>http://theamazingking.com/crypto-diff.php</a:t>
            </a:r>
            <a:endParaRPr lang="en-US" sz="320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964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Cryptanalysis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If an encryption scheme can be modeled as a linear transformation between the message and the cipher, linear cryptanalysis can break scheme easily</a:t>
            </a:r>
          </a:p>
          <a:p>
            <a:r>
              <a:rPr lang="en-US" sz="2800" dirty="0"/>
              <a:t>Created by Matsui in 1990s.</a:t>
            </a:r>
          </a:p>
          <a:p>
            <a:r>
              <a:rPr lang="en-US" sz="2800" dirty="0"/>
              <a:t>Is a known-plaintext attack</a:t>
            </a:r>
          </a:p>
          <a:p>
            <a:r>
              <a:rPr lang="en-US" sz="2800" dirty="0"/>
              <a:t>For example, if AES was completely linear with one round:</a:t>
            </a:r>
          </a:p>
          <a:p>
            <a:pPr lvl="1"/>
            <a:r>
              <a:rPr lang="en-US" sz="2400" dirty="0"/>
              <a:t>One could gather enough plaintext-ciphertext pairs (128)</a:t>
            </a:r>
          </a:p>
          <a:p>
            <a:pPr lvl="1"/>
            <a:r>
              <a:rPr lang="en-US" sz="2400" dirty="0"/>
              <a:t>Perform Gaussian Elimination to solve k variables</a:t>
            </a:r>
          </a:p>
        </p:txBody>
      </p:sp>
    </p:spTree>
    <p:extLst>
      <p:ext uri="{BB962C8B-B14F-4D97-AF65-F5344CB8AC3E}">
        <p14:creationId xmlns:p14="http://schemas.microsoft.com/office/powerpoint/2010/main" val="297384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Cryptanalysis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Known at time of development of AES</a:t>
            </a:r>
          </a:p>
          <a:p>
            <a:r>
              <a:rPr lang="en-US" sz="3600" dirty="0"/>
              <a:t>Use of S-boxes make AES non-linear and therefore immune to Linear Cryptanalysis</a:t>
            </a:r>
          </a:p>
          <a:p>
            <a:r>
              <a:rPr lang="en-US" sz="3600" dirty="0"/>
              <a:t>Systematically, crack S-boxes of AES, crack AES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6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Cryptanalysis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/>
              <a:t>Created in 1980s</a:t>
            </a:r>
          </a:p>
          <a:p>
            <a:r>
              <a:rPr lang="en-US" sz="2800" dirty="0"/>
              <a:t>First technique to achieve a better than brute force approach against DES</a:t>
            </a:r>
          </a:p>
          <a:p>
            <a:r>
              <a:rPr lang="en-US" sz="2800" dirty="0"/>
              <a:t>Main idea, as long as a scheme is not perfectly secure, there will be some "negligible" amount of dependence or statistical behavior that’s not expected</a:t>
            </a:r>
          </a:p>
          <a:p>
            <a:r>
              <a:rPr lang="en-US" sz="2800"/>
              <a:t>Uses this principle to rigorously test for non-uniform </a:t>
            </a:r>
            <a:r>
              <a:rPr lang="en-US" sz="2800" dirty="0"/>
              <a:t>variance in the form of differentials</a:t>
            </a:r>
          </a:p>
          <a:p>
            <a:r>
              <a:rPr lang="en-US" sz="2800" dirty="0"/>
              <a:t>Chosen plaintext attack</a:t>
            </a:r>
          </a:p>
        </p:txBody>
      </p:sp>
    </p:spTree>
    <p:extLst>
      <p:ext uri="{BB962C8B-B14F-4D97-AF65-F5344CB8AC3E}">
        <p14:creationId xmlns:p14="http://schemas.microsoft.com/office/powerpoint/2010/main" val="175297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Differential Cryptanalysis Toy Example</a:t>
            </a:r>
            <a:endParaRPr lang="en-US" dirty="0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0CA2D36-A0DD-48AB-89DF-8FE8B8AD5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4089" y="1926791"/>
            <a:ext cx="4950124" cy="4295953"/>
          </a:xfrm>
        </p:spPr>
      </p:pic>
    </p:spTree>
    <p:extLst>
      <p:ext uri="{BB962C8B-B14F-4D97-AF65-F5344CB8AC3E}">
        <p14:creationId xmlns:p14="http://schemas.microsoft.com/office/powerpoint/2010/main" val="89509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Cryptanalysis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Operation:</a:t>
            </a:r>
          </a:p>
          <a:p>
            <a:pPr lvl="1"/>
            <a:r>
              <a:rPr lang="en-US" sz="2400" dirty="0"/>
              <a:t>Calculate delta x and delta y for as many pairs of input and output as possible</a:t>
            </a:r>
          </a:p>
          <a:p>
            <a:pPr lvl="1"/>
            <a:r>
              <a:rPr lang="en-US" sz="2400" dirty="0"/>
              <a:t>Once a non-uniform anomaly is found:</a:t>
            </a:r>
          </a:p>
          <a:p>
            <a:pPr lvl="1"/>
            <a:r>
              <a:rPr lang="en-US" sz="2400" dirty="0"/>
              <a:t>Generate sets of pairs of plaintext that have delta x</a:t>
            </a:r>
          </a:p>
          <a:p>
            <a:pPr lvl="1"/>
            <a:r>
              <a:rPr lang="en-US" sz="2400" dirty="0"/>
              <a:t>Test a set of keys to see if they produce corresponding delta y</a:t>
            </a:r>
          </a:p>
          <a:p>
            <a:r>
              <a:rPr lang="en-US" sz="2800" dirty="0"/>
              <a:t>AES uses linear diffusion and good choices of S-box element for very good uniform behavior</a:t>
            </a:r>
          </a:p>
          <a:p>
            <a:r>
              <a:rPr lang="en-US" sz="2800" dirty="0"/>
              <a:t>AES is currently secure from Differential Cryptanalysis</a:t>
            </a:r>
          </a:p>
        </p:txBody>
      </p:sp>
    </p:spTree>
    <p:extLst>
      <p:ext uri="{BB962C8B-B14F-4D97-AF65-F5344CB8AC3E}">
        <p14:creationId xmlns:p14="http://schemas.microsoft.com/office/powerpoint/2010/main" val="120310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Algebraic Cryptanalysis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Abstraction of linear cryptanalysis</a:t>
            </a:r>
          </a:p>
          <a:p>
            <a:r>
              <a:rPr lang="en-US" sz="3200" dirty="0"/>
              <a:t>Three techniques in algebraic cryptanalysis are Groebner Basis approach, XL family of algorithms, and BES</a:t>
            </a:r>
          </a:p>
          <a:p>
            <a:r>
              <a:rPr lang="en-US" sz="3200" dirty="0"/>
              <a:t>Model AES as a system of multivariate quadratic equations (MQ equations) and attempts to solve for the keys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94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Algebraic Cryptanalysis (Groebner Basis)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/>
              <a:t>Abstraction of linear cryptanalysis</a:t>
            </a:r>
          </a:p>
          <a:p>
            <a:r>
              <a:rPr lang="en-US" sz="3200" dirty="0"/>
              <a:t>Models AES as MQ problem</a:t>
            </a:r>
          </a:p>
          <a:p>
            <a:r>
              <a:rPr lang="en-US" sz="3200" dirty="0"/>
              <a:t>Finds a Groebner Basis using Buchberger Algorithm</a:t>
            </a:r>
          </a:p>
          <a:p>
            <a:r>
              <a:rPr lang="en-US" sz="3200" dirty="0"/>
              <a:t>Puts MQ system in respect to found Groebner Basis</a:t>
            </a:r>
          </a:p>
          <a:p>
            <a:r>
              <a:rPr lang="en-US" sz="3200" dirty="0"/>
              <a:t>Can break AES in 2^255 asymptotically</a:t>
            </a:r>
          </a:p>
          <a:p>
            <a:r>
              <a:rPr lang="en-US" sz="3200" dirty="0"/>
              <a:t>AES remains asymptotically secure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76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5835C7-785B-4573-B65C-743B0CF8D8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FFF20D-36EF-4221-967D-256FA4FE1D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D14CB3C-DD6A-4589-8D58-5C0829F3884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</Words>
  <Application>Microsoft Office PowerPoint</Application>
  <PresentationFormat>Widescreen</PresentationFormat>
  <Paragraphs>30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Brushed Metal 16x9</vt:lpstr>
      <vt:lpstr>Survey on Cryptanalysis of AES</vt:lpstr>
      <vt:lpstr>Introduction</vt:lpstr>
      <vt:lpstr>Linear Cryptanalysis</vt:lpstr>
      <vt:lpstr>Linear Cryptanalysis</vt:lpstr>
      <vt:lpstr>Differential Cryptanalysis</vt:lpstr>
      <vt:lpstr>Differential Cryptanalysis Toy Example</vt:lpstr>
      <vt:lpstr>Differential Cryptanalysis</vt:lpstr>
      <vt:lpstr>Algebraic Cryptanalysis</vt:lpstr>
      <vt:lpstr>Algebraic Cryptanalysis (Groebner Basis)</vt:lpstr>
      <vt:lpstr>Buchberger Algorithm</vt:lpstr>
      <vt:lpstr>Algebraic Cryptanalysis (XL and XSL)</vt:lpstr>
      <vt:lpstr>Algebraic Cryptanalysis (BES)</vt:lpstr>
      <vt:lpstr>Neural Network Cryptanalysis</vt:lpstr>
      <vt:lpstr>Neural Network Cryptanalysis</vt:lpstr>
      <vt:lpstr>Neural Network Cryptanalysis</vt:lpstr>
      <vt:lpstr>Neural Network Cryptanalysis</vt:lpstr>
      <vt:lpstr>Neural Network Cryptanalysis</vt:lpstr>
      <vt:lpstr>Conclusion</vt:lpstr>
      <vt:lpstr>References</vt:lpstr>
      <vt:lpstr>Image Credit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/>
  <cp:revision>623</cp:revision>
  <dcterms:created xsi:type="dcterms:W3CDTF">2019-12-13T11:48:53Z</dcterms:created>
  <dcterms:modified xsi:type="dcterms:W3CDTF">2022-04-08T11:19:03Z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