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7" r:id="rId2"/>
    <p:sldId id="258" r:id="rId3"/>
    <p:sldId id="259" r:id="rId4"/>
    <p:sldId id="260" r:id="rId5"/>
    <p:sldId id="267" r:id="rId6"/>
    <p:sldId id="261" r:id="rId7"/>
    <p:sldId id="268" r:id="rId8"/>
    <p:sldId id="269" r:id="rId9"/>
    <p:sldId id="270" r:id="rId10"/>
    <p:sldId id="275" r:id="rId11"/>
    <p:sldId id="271" r:id="rId12"/>
    <p:sldId id="265" r:id="rId13"/>
    <p:sldId id="273" r:id="rId14"/>
    <p:sldId id="266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2" autoAdjust="0"/>
    <p:restoredTop sz="87879" autoAdjust="0"/>
  </p:normalViewPr>
  <p:slideViewPr>
    <p:cSldViewPr>
      <p:cViewPr>
        <p:scale>
          <a:sx n="90" d="100"/>
          <a:sy n="90" d="100"/>
        </p:scale>
        <p:origin x="-1656" y="-3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7143FC-F91B-4F2E-930F-D12826B7A01F}" type="datetimeFigureOut">
              <a:rPr lang="en-US" smtClean="0"/>
              <a:pPr/>
              <a:t>8/29/2019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A9BD25-8E35-48C9-9CE2-17420A7464D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2FB07-5AD5-47C7-B3E2-D7903A029C4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9BD25-8E35-48C9-9CE2-17420A7464D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9BD25-8E35-48C9-9CE2-17420A7464D5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9BD25-8E35-48C9-9CE2-17420A7464D5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9BD25-8E35-48C9-9CE2-17420A7464D5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2CD7F7E-9122-4150-83CB-265FB5A0CBD5}" type="datetimeFigureOut">
              <a:rPr lang="en-US" smtClean="0"/>
              <a:pPr/>
              <a:t>8/29/2019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E4A0C34-A6AB-4DD9-923F-4EB74817A4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CD7F7E-9122-4150-83CB-265FB5A0CBD5}" type="datetimeFigureOut">
              <a:rPr lang="en-US" smtClean="0"/>
              <a:pPr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4A0C34-A6AB-4DD9-923F-4EB74817A4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CD7F7E-9122-4150-83CB-265FB5A0CBD5}" type="datetimeFigureOut">
              <a:rPr lang="en-US" smtClean="0"/>
              <a:pPr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4A0C34-A6AB-4DD9-923F-4EB74817A4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CD7F7E-9122-4150-83CB-265FB5A0CBD5}" type="datetimeFigureOut">
              <a:rPr lang="en-US" smtClean="0"/>
              <a:pPr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4A0C34-A6AB-4DD9-923F-4EB74817A48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CD7F7E-9122-4150-83CB-265FB5A0CBD5}" type="datetimeFigureOut">
              <a:rPr lang="en-US" smtClean="0"/>
              <a:pPr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4A0C34-A6AB-4DD9-923F-4EB74817A48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CD7F7E-9122-4150-83CB-265FB5A0CBD5}" type="datetimeFigureOut">
              <a:rPr lang="en-US" smtClean="0"/>
              <a:pPr/>
              <a:t>8/29/2019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4A0C34-A6AB-4DD9-923F-4EB74817A48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CD7F7E-9122-4150-83CB-265FB5A0CBD5}" type="datetimeFigureOut">
              <a:rPr lang="en-US" smtClean="0"/>
              <a:pPr/>
              <a:t>8/29/2019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4A0C34-A6AB-4DD9-923F-4EB74817A4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CD7F7E-9122-4150-83CB-265FB5A0CBD5}" type="datetimeFigureOut">
              <a:rPr lang="en-US" smtClean="0"/>
              <a:pPr/>
              <a:t>8/29/2019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4A0C34-A6AB-4DD9-923F-4EB74817A48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CD7F7E-9122-4150-83CB-265FB5A0CBD5}" type="datetimeFigureOut">
              <a:rPr lang="en-US" smtClean="0"/>
              <a:pPr/>
              <a:t>8/29/2019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4A0C34-A6AB-4DD9-923F-4EB74817A4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2CD7F7E-9122-4150-83CB-265FB5A0CBD5}" type="datetimeFigureOut">
              <a:rPr lang="en-US" smtClean="0"/>
              <a:pPr/>
              <a:t>8/29/2019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4A0C34-A6AB-4DD9-923F-4EB74817A4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2CD7F7E-9122-4150-83CB-265FB5A0CBD5}" type="datetimeFigureOut">
              <a:rPr lang="en-US" smtClean="0"/>
              <a:pPr/>
              <a:t>8/29/2019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E4A0C34-A6AB-4DD9-923F-4EB74817A48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2CD7F7E-9122-4150-83CB-265FB5A0CBD5}" type="datetimeFigureOut">
              <a:rPr lang="en-US" smtClean="0"/>
              <a:pPr/>
              <a:t>8/29/2019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EE4A0C34-A6AB-4DD9-923F-4EB74817A48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2.jpeg"/><Relationship Id="rId5" Type="http://schemas.openxmlformats.org/officeDocument/2006/relationships/image" Target="../media/image6.jpeg"/><Relationship Id="rId10" Type="http://schemas.openxmlformats.org/officeDocument/2006/relationships/image" Target="../media/image11.png"/><Relationship Id="rId4" Type="http://schemas.openxmlformats.org/officeDocument/2006/relationships/image" Target="../media/image5.jpe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image" Target="../media/image15.jpeg"/><Relationship Id="rId7" Type="http://schemas.openxmlformats.org/officeDocument/2006/relationships/image" Target="../media/image19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aria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3400" y="1447800"/>
            <a:ext cx="7848600" cy="33528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33800"/>
            <a:ext cx="3886200" cy="1143000"/>
          </a:xfrm>
          <a:solidFill>
            <a:schemeClr val="bg1"/>
          </a:solidFill>
        </p:spPr>
        <p:txBody>
          <a:bodyPr>
            <a:noAutofit/>
          </a:bodyPr>
          <a:lstStyle/>
          <a:p>
            <a:pPr algn="ctr"/>
            <a:r>
              <a:rPr lang="en-US" dirty="0" smtClean="0"/>
              <a:t>FY 2018 Vehicle Analysis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318718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566671"/>
          </a:xfrm>
        </p:spPr>
        <p:txBody>
          <a:bodyPr>
            <a:normAutofit/>
          </a:bodyPr>
          <a:lstStyle/>
          <a:p>
            <a:r>
              <a:rPr lang="en-US" sz="2200" dirty="0" smtClean="0"/>
              <a:t>Breaking this down further by cost, it seems that the average price of insurance for unprofitable vehicles is about $110 per month, 10$ more than the profitable vehicles, on average.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Insights of Interest: Data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3200400"/>
            <a:ext cx="48006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2176272"/>
          </a:xfrm>
        </p:spPr>
        <p:txBody>
          <a:bodyPr>
            <a:noAutofit/>
          </a:bodyPr>
          <a:lstStyle/>
          <a:p>
            <a:r>
              <a:rPr lang="en-US" sz="1800" dirty="0" smtClean="0">
                <a:solidFill>
                  <a:schemeClr val="dk1"/>
                </a:solidFill>
              </a:rPr>
              <a:t>Based </a:t>
            </a:r>
            <a:r>
              <a:rPr lang="en-US" sz="1800" dirty="0" smtClean="0">
                <a:solidFill>
                  <a:schemeClr val="dk1"/>
                </a:solidFill>
              </a:rPr>
              <a:t>on my findings from areas of interest, I would recommend looking to purchase </a:t>
            </a:r>
            <a:r>
              <a:rPr lang="en-US" sz="1800" dirty="0" smtClean="0">
                <a:solidFill>
                  <a:schemeClr val="dk1"/>
                </a:solidFill>
              </a:rPr>
              <a:t>vehicles and insure vehicles below:</a:t>
            </a:r>
          </a:p>
          <a:p>
            <a:pPr lvl="1"/>
            <a:r>
              <a:rPr lang="en-US" sz="1200" dirty="0" smtClean="0">
                <a:solidFill>
                  <a:schemeClr val="dk1"/>
                </a:solidFill>
              </a:rPr>
              <a:t>The average </a:t>
            </a:r>
            <a:r>
              <a:rPr lang="en-US" sz="1200" dirty="0" smtClean="0">
                <a:solidFill>
                  <a:schemeClr val="dk1"/>
                </a:solidFill>
              </a:rPr>
              <a:t>annual cost of Unprofitable Vehicles in FY 2018: ~$</a:t>
            </a:r>
            <a:r>
              <a:rPr lang="en-US" sz="1200" dirty="0" smtClean="0">
                <a:solidFill>
                  <a:schemeClr val="dk1"/>
                </a:solidFill>
              </a:rPr>
              <a:t>9,300.</a:t>
            </a:r>
          </a:p>
          <a:p>
            <a:pPr lvl="1"/>
            <a:r>
              <a:rPr lang="en-US" sz="1200" dirty="0" smtClean="0">
                <a:solidFill>
                  <a:schemeClr val="dk1"/>
                </a:solidFill>
              </a:rPr>
              <a:t>The </a:t>
            </a:r>
            <a:r>
              <a:rPr lang="en-US" sz="1200" dirty="0" smtClean="0">
                <a:solidFill>
                  <a:schemeClr val="dk1"/>
                </a:solidFill>
              </a:rPr>
              <a:t>average monthly insurance costs for </a:t>
            </a:r>
            <a:r>
              <a:rPr lang="en-US" sz="1200" dirty="0" smtClean="0">
                <a:solidFill>
                  <a:schemeClr val="dk1"/>
                </a:solidFill>
              </a:rPr>
              <a:t>Unprofitable Vehicles in FY </a:t>
            </a:r>
            <a:r>
              <a:rPr lang="en-US" sz="1200" dirty="0" smtClean="0">
                <a:solidFill>
                  <a:schemeClr val="dk1"/>
                </a:solidFill>
              </a:rPr>
              <a:t>2018: ~$110. </a:t>
            </a:r>
            <a:endParaRPr lang="en-US" sz="1200" dirty="0" smtClean="0">
              <a:solidFill>
                <a:schemeClr val="dk1"/>
              </a:solidFill>
            </a:endParaRPr>
          </a:p>
          <a:p>
            <a:endParaRPr lang="en-US" sz="1600" dirty="0" smtClean="0">
              <a:solidFill>
                <a:schemeClr val="dk1"/>
              </a:solidFill>
            </a:endParaRPr>
          </a:p>
          <a:p>
            <a:r>
              <a:rPr lang="en-US" sz="1600" dirty="0" smtClean="0">
                <a:solidFill>
                  <a:schemeClr val="dk1"/>
                </a:solidFill>
              </a:rPr>
              <a:t>Also, if </a:t>
            </a:r>
            <a:r>
              <a:rPr lang="en-US" sz="1600" dirty="0" smtClean="0">
                <a:solidFill>
                  <a:schemeClr val="dk1"/>
                </a:solidFill>
              </a:rPr>
              <a:t>we were to shed the 55 unprofitable vehicles that contributed to this metric, it would result in a cost savings of over $500,000 a year and result in a shedding of $58,000 in net losses.</a:t>
            </a:r>
          </a:p>
          <a:p>
            <a:endParaRPr lang="en-US" sz="1800" dirty="0" smtClean="0">
              <a:solidFill>
                <a:schemeClr val="dk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Key Insights of Interest: Recommendations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04900" y="3810000"/>
          <a:ext cx="69342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  <a:gridCol w="990600"/>
                <a:gridCol w="990600"/>
                <a:gridCol w="990600"/>
                <a:gridCol w="990600"/>
                <a:gridCol w="990600"/>
                <a:gridCol w="990600"/>
              </a:tblGrid>
              <a:tr h="525600">
                <a:tc gridSpan="7"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Impact of Recommendation on Revenue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7776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Count of Unprofitable Vehicles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Average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Monthly Car Insurance Cost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Average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Annual Total Car Cost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Sum of Total Vehicle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 Annual Cost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Total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Net Losses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Average Net Loss by Vehicle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5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Grand Total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$109.86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$9,347.19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$514,095.72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($58,090.72)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($1,056.19)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400739884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/>
            <a:r>
              <a:rPr lang="en-US" sz="2000" dirty="0" smtClean="0">
                <a:solidFill>
                  <a:schemeClr val="dk1"/>
                </a:solidFill>
              </a:rPr>
              <a:t> </a:t>
            </a:r>
            <a:r>
              <a:rPr lang="en-US" sz="2000" dirty="0" smtClean="0">
                <a:solidFill>
                  <a:schemeClr val="dk1"/>
                </a:solidFill>
              </a:rPr>
              <a:t>In conclusion, with </a:t>
            </a:r>
            <a:r>
              <a:rPr lang="en-US" sz="2000" dirty="0" smtClean="0">
                <a:solidFill>
                  <a:schemeClr val="dk1"/>
                </a:solidFill>
              </a:rPr>
              <a:t>the findings from areas of strength, </a:t>
            </a:r>
            <a:r>
              <a:rPr lang="en-US" sz="2000" dirty="0" smtClean="0">
                <a:solidFill>
                  <a:schemeClr val="dk1"/>
                </a:solidFill>
              </a:rPr>
              <a:t>areas of weakness </a:t>
            </a:r>
            <a:r>
              <a:rPr lang="en-US" sz="2000" dirty="0" smtClean="0">
                <a:solidFill>
                  <a:schemeClr val="dk1"/>
                </a:solidFill>
              </a:rPr>
              <a:t>&amp; </a:t>
            </a:r>
            <a:r>
              <a:rPr lang="en-US" sz="2000" dirty="0" smtClean="0">
                <a:solidFill>
                  <a:schemeClr val="dk1"/>
                </a:solidFill>
              </a:rPr>
              <a:t>areas of interest </a:t>
            </a:r>
            <a:r>
              <a:rPr lang="en-US" sz="2000" dirty="0" smtClean="0">
                <a:solidFill>
                  <a:schemeClr val="dk1"/>
                </a:solidFill>
              </a:rPr>
              <a:t>I </a:t>
            </a:r>
            <a:r>
              <a:rPr lang="en-US" sz="2000" dirty="0" smtClean="0">
                <a:solidFill>
                  <a:schemeClr val="dk1"/>
                </a:solidFill>
              </a:rPr>
              <a:t>would </a:t>
            </a:r>
            <a:r>
              <a:rPr lang="en-US" sz="2000" dirty="0" smtClean="0">
                <a:solidFill>
                  <a:schemeClr val="dk1"/>
                </a:solidFill>
              </a:rPr>
              <a:t>recommend:</a:t>
            </a:r>
          </a:p>
          <a:p>
            <a:pPr marL="0" indent="0"/>
            <a:endParaRPr lang="en-US" sz="1600" dirty="0" smtClean="0">
              <a:solidFill>
                <a:schemeClr val="dk1"/>
              </a:solidFill>
            </a:endParaRPr>
          </a:p>
          <a:p>
            <a:pPr marL="484632" lvl="1">
              <a:buFont typeface="+mj-lt"/>
              <a:buAutoNum type="arabicPeriod"/>
            </a:pPr>
            <a:r>
              <a:rPr lang="en-US" sz="1900" dirty="0" smtClean="0">
                <a:solidFill>
                  <a:schemeClr val="dk1"/>
                </a:solidFill>
              </a:rPr>
              <a:t>Purchasing 20 </a:t>
            </a:r>
            <a:r>
              <a:rPr lang="en-US" sz="1900" dirty="0" smtClean="0">
                <a:solidFill>
                  <a:schemeClr val="dk1"/>
                </a:solidFill>
              </a:rPr>
              <a:t>of each of the top 5 performing cars </a:t>
            </a:r>
            <a:r>
              <a:rPr lang="en-US" sz="1900" dirty="0" smtClean="0">
                <a:solidFill>
                  <a:schemeClr val="dk1"/>
                </a:solidFill>
              </a:rPr>
              <a:t>in </a:t>
            </a:r>
            <a:r>
              <a:rPr lang="en-US" sz="1900" dirty="0" smtClean="0">
                <a:solidFill>
                  <a:schemeClr val="dk1"/>
                </a:solidFill>
              </a:rPr>
              <a:t>our fleet </a:t>
            </a:r>
            <a:r>
              <a:rPr lang="en-US" sz="1900" dirty="0" smtClean="0">
                <a:solidFill>
                  <a:schemeClr val="dk1"/>
                </a:solidFill>
              </a:rPr>
              <a:t>(those that were best at filling a specific need for the driver) as </a:t>
            </a:r>
            <a:r>
              <a:rPr lang="en-US" sz="1900" dirty="0" smtClean="0">
                <a:solidFill>
                  <a:schemeClr val="dk1"/>
                </a:solidFill>
              </a:rPr>
              <a:t>the data </a:t>
            </a:r>
            <a:r>
              <a:rPr lang="en-US" sz="1900" dirty="0" smtClean="0">
                <a:solidFill>
                  <a:schemeClr val="dk1"/>
                </a:solidFill>
              </a:rPr>
              <a:t>indicates this would lead to:</a:t>
            </a:r>
            <a:endParaRPr lang="en-US" sz="1900" dirty="0" smtClean="0">
              <a:solidFill>
                <a:schemeClr val="dk1"/>
              </a:solidFill>
            </a:endParaRPr>
          </a:p>
          <a:p>
            <a:pPr marL="836676" lvl="2" indent="-342900"/>
            <a:r>
              <a:rPr lang="en-US" sz="1500" dirty="0" smtClean="0">
                <a:solidFill>
                  <a:schemeClr val="dk1"/>
                </a:solidFill>
              </a:rPr>
              <a:t> </a:t>
            </a:r>
            <a:r>
              <a:rPr lang="en-US" sz="1500" dirty="0" smtClean="0">
                <a:solidFill>
                  <a:schemeClr val="dk1"/>
                </a:solidFill>
              </a:rPr>
              <a:t>A Total Gross Revenue increase of over $2.7 million </a:t>
            </a:r>
            <a:r>
              <a:rPr lang="en-US" sz="1500" dirty="0" smtClean="0">
                <a:solidFill>
                  <a:schemeClr val="dk1"/>
                </a:solidFill>
              </a:rPr>
              <a:t>to $67.4 million (a 4% increase over the previous year). </a:t>
            </a:r>
          </a:p>
          <a:p>
            <a:pPr marL="836676" lvl="2" indent="-342900"/>
            <a:r>
              <a:rPr lang="en-US" sz="1500" dirty="0" smtClean="0">
                <a:solidFill>
                  <a:schemeClr val="dk1"/>
                </a:solidFill>
              </a:rPr>
              <a:t> A</a:t>
            </a:r>
            <a:r>
              <a:rPr lang="en-US" sz="1500" dirty="0" smtClean="0">
                <a:solidFill>
                  <a:schemeClr val="dk1"/>
                </a:solidFill>
              </a:rPr>
              <a:t> Net Revenue </a:t>
            </a:r>
            <a:r>
              <a:rPr lang="en-US" sz="1500" dirty="0" smtClean="0">
                <a:solidFill>
                  <a:schemeClr val="dk1"/>
                </a:solidFill>
              </a:rPr>
              <a:t>increase </a:t>
            </a:r>
            <a:r>
              <a:rPr lang="en-US" sz="1500" dirty="0" smtClean="0">
                <a:solidFill>
                  <a:schemeClr val="dk1"/>
                </a:solidFill>
              </a:rPr>
              <a:t>of ~$1.9 million to a total of </a:t>
            </a:r>
            <a:r>
              <a:rPr lang="en-US" sz="1500" dirty="0" smtClean="0">
                <a:solidFill>
                  <a:schemeClr val="dk1"/>
                </a:solidFill>
              </a:rPr>
              <a:t>$33.5 million (a 6% increase over the previous year).</a:t>
            </a:r>
          </a:p>
          <a:p>
            <a:pPr marL="598932" lvl="1" indent="-342900">
              <a:buFont typeface="+mj-lt"/>
              <a:buAutoNum type="arabicPeriod"/>
            </a:pPr>
            <a:endParaRPr lang="en-US" sz="1600" dirty="0" smtClean="0">
              <a:solidFill>
                <a:schemeClr val="dk1"/>
              </a:solidFill>
            </a:endParaRPr>
          </a:p>
          <a:p>
            <a:pPr marL="598932" lvl="1" indent="-342900">
              <a:buFont typeface="+mj-lt"/>
              <a:buAutoNum type="arabicPeriod"/>
            </a:pPr>
            <a:r>
              <a:rPr lang="en-US" sz="1900" dirty="0" smtClean="0">
                <a:solidFill>
                  <a:schemeClr val="dk1"/>
                </a:solidFill>
              </a:rPr>
              <a:t>Shedding the </a:t>
            </a:r>
            <a:r>
              <a:rPr lang="en-US" sz="1900" dirty="0" smtClean="0">
                <a:solidFill>
                  <a:schemeClr val="dk1"/>
                </a:solidFill>
              </a:rPr>
              <a:t>bottom 5 unprofitable and unpopular vehicles from our lineup </a:t>
            </a:r>
            <a:r>
              <a:rPr lang="en-US" sz="1900" dirty="0" smtClean="0">
                <a:solidFill>
                  <a:schemeClr val="dk1"/>
                </a:solidFill>
              </a:rPr>
              <a:t>as we </a:t>
            </a:r>
            <a:r>
              <a:rPr lang="en-US" sz="1900" dirty="0" smtClean="0">
                <a:solidFill>
                  <a:schemeClr val="dk1"/>
                </a:solidFill>
              </a:rPr>
              <a:t>would save ~$5,000 in net losses. </a:t>
            </a:r>
            <a:endParaRPr lang="en-US" sz="1900" dirty="0" smtClean="0">
              <a:solidFill>
                <a:schemeClr val="dk1"/>
              </a:solidFill>
            </a:endParaRPr>
          </a:p>
          <a:p>
            <a:pPr marL="598932" lvl="1" indent="-342900">
              <a:buFont typeface="+mj-lt"/>
              <a:buAutoNum type="arabicPeriod"/>
            </a:pPr>
            <a:endParaRPr lang="en-US" sz="1600" dirty="0" smtClean="0">
              <a:solidFill>
                <a:schemeClr val="dk1"/>
              </a:solidFill>
            </a:endParaRPr>
          </a:p>
          <a:p>
            <a:pPr marL="598932" lvl="1" indent="-342900">
              <a:buFont typeface="+mj-lt"/>
              <a:buAutoNum type="arabicPeriod"/>
            </a:pPr>
            <a:r>
              <a:rPr lang="en-US" sz="1900" dirty="0" smtClean="0">
                <a:solidFill>
                  <a:schemeClr val="dk1"/>
                </a:solidFill>
              </a:rPr>
              <a:t>Selling our own unprofitable vehicles, and </a:t>
            </a:r>
            <a:r>
              <a:rPr lang="en-US" sz="1900" dirty="0" smtClean="0">
                <a:solidFill>
                  <a:schemeClr val="dk1"/>
                </a:solidFill>
              </a:rPr>
              <a:t>avoiding the purchase of other vehicles, whose </a:t>
            </a:r>
            <a:r>
              <a:rPr lang="en-US" sz="1900" dirty="0" smtClean="0">
                <a:solidFill>
                  <a:schemeClr val="dk1"/>
                </a:solidFill>
              </a:rPr>
              <a:t>average </a:t>
            </a:r>
            <a:r>
              <a:rPr lang="en-US" sz="1900" dirty="0" smtClean="0">
                <a:solidFill>
                  <a:schemeClr val="dk1"/>
                </a:solidFill>
              </a:rPr>
              <a:t>annual </a:t>
            </a:r>
            <a:r>
              <a:rPr lang="en-US" sz="1900" dirty="0" smtClean="0">
                <a:solidFill>
                  <a:schemeClr val="dk1"/>
                </a:solidFill>
              </a:rPr>
              <a:t>cost totaled over $9,300 </a:t>
            </a:r>
            <a:r>
              <a:rPr lang="en-US" sz="1900" dirty="0" smtClean="0">
                <a:solidFill>
                  <a:schemeClr val="dk1"/>
                </a:solidFill>
              </a:rPr>
              <a:t>and </a:t>
            </a:r>
            <a:r>
              <a:rPr lang="en-US" sz="1900" dirty="0" smtClean="0">
                <a:solidFill>
                  <a:schemeClr val="dk1"/>
                </a:solidFill>
              </a:rPr>
              <a:t>average </a:t>
            </a:r>
            <a:r>
              <a:rPr lang="en-US" sz="1900" dirty="0" smtClean="0">
                <a:solidFill>
                  <a:schemeClr val="dk1"/>
                </a:solidFill>
              </a:rPr>
              <a:t>monthly insurance costs </a:t>
            </a:r>
            <a:r>
              <a:rPr lang="en-US" sz="1900" dirty="0" smtClean="0">
                <a:solidFill>
                  <a:schemeClr val="dk1"/>
                </a:solidFill>
              </a:rPr>
              <a:t>totaled over $110</a:t>
            </a:r>
            <a:r>
              <a:rPr lang="en-US" sz="1900" dirty="0" smtClean="0">
                <a:solidFill>
                  <a:schemeClr val="dk1"/>
                </a:solidFill>
              </a:rPr>
              <a:t>. </a:t>
            </a:r>
            <a:endParaRPr lang="en-US" sz="1900" dirty="0" smtClean="0">
              <a:solidFill>
                <a:schemeClr val="dk1"/>
              </a:solidFill>
            </a:endParaRPr>
          </a:p>
          <a:p>
            <a:pPr marL="836676" lvl="2" indent="-342900"/>
            <a:r>
              <a:rPr lang="en-US" sz="1500" dirty="0" smtClean="0">
                <a:solidFill>
                  <a:schemeClr val="dk1"/>
                </a:solidFill>
              </a:rPr>
              <a:t> Jettisoning </a:t>
            </a:r>
            <a:r>
              <a:rPr lang="en-US" sz="1500" dirty="0" smtClean="0">
                <a:solidFill>
                  <a:schemeClr val="dk1"/>
                </a:solidFill>
              </a:rPr>
              <a:t>the 55 vehicles in our fleet </a:t>
            </a:r>
            <a:r>
              <a:rPr lang="en-US" sz="1500" dirty="0" smtClean="0">
                <a:solidFill>
                  <a:schemeClr val="dk1"/>
                </a:solidFill>
              </a:rPr>
              <a:t>that contributed to this metric, would </a:t>
            </a:r>
            <a:r>
              <a:rPr lang="en-US" sz="1500" dirty="0" smtClean="0">
                <a:solidFill>
                  <a:schemeClr val="dk1"/>
                </a:solidFill>
              </a:rPr>
              <a:t>result in a cost savings of over $500,000 a year and result in a shedding of $58,000 in net losses.</a:t>
            </a:r>
            <a:endParaRPr lang="en-US" sz="1500" dirty="0" smtClean="0">
              <a:solidFill>
                <a:schemeClr val="dk1"/>
              </a:solidFill>
            </a:endParaRPr>
          </a:p>
          <a:p>
            <a:pPr marL="0" indent="0"/>
            <a:endParaRPr lang="en-US" sz="2000" dirty="0" smtClean="0">
              <a:solidFill>
                <a:schemeClr val="dk1"/>
              </a:solidFill>
            </a:endParaRPr>
          </a:p>
          <a:p>
            <a:pPr marL="256032" lvl="1" indent="0"/>
            <a:endParaRPr lang="en-US" sz="2400" dirty="0" smtClean="0">
              <a:solidFill>
                <a:schemeClr val="dk1"/>
              </a:solidFill>
            </a:endParaRPr>
          </a:p>
          <a:p>
            <a:pPr marL="256032" lvl="1" indent="0">
              <a:buNone/>
            </a:pPr>
            <a:endParaRPr lang="en-US" sz="2400" dirty="0" smtClean="0">
              <a:solidFill>
                <a:schemeClr val="dk1"/>
              </a:solidFill>
            </a:endParaRPr>
          </a:p>
          <a:p>
            <a:pPr marL="0" indent="0"/>
            <a:endParaRPr lang="en-US" sz="28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Conclusion &amp; Recommendations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3789716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185672"/>
          </a:xfrm>
        </p:spPr>
        <p:txBody>
          <a:bodyPr>
            <a:normAutofit/>
          </a:bodyPr>
          <a:lstStyle/>
          <a:p>
            <a:pPr marL="0" indent="0"/>
            <a:r>
              <a:rPr lang="en-US" sz="1600" dirty="0" smtClean="0">
                <a:solidFill>
                  <a:schemeClr val="dk1"/>
                </a:solidFill>
              </a:rPr>
              <a:t> Following these recommendations</a:t>
            </a:r>
            <a:r>
              <a:rPr lang="en-US" sz="1600" dirty="0" smtClean="0">
                <a:solidFill>
                  <a:schemeClr val="dk1"/>
                </a:solidFill>
              </a:rPr>
              <a:t>, and factoring in increased costs, </a:t>
            </a:r>
            <a:r>
              <a:rPr lang="en-US" sz="1600" dirty="0" smtClean="0">
                <a:solidFill>
                  <a:schemeClr val="dk1"/>
                </a:solidFill>
              </a:rPr>
              <a:t>I project an increase in Gross Revenue of 4% up to $67 million and more interestingly an increase in net revenue of 6% up to $33.6 million. </a:t>
            </a:r>
            <a:endParaRPr lang="en-US" sz="2400" dirty="0" smtClean="0">
              <a:solidFill>
                <a:schemeClr val="dk1"/>
              </a:solidFill>
            </a:endParaRPr>
          </a:p>
          <a:p>
            <a:pPr marL="256032" lvl="1" indent="0">
              <a:buNone/>
            </a:pPr>
            <a:endParaRPr lang="en-US" sz="2400" dirty="0" smtClean="0">
              <a:solidFill>
                <a:schemeClr val="dk1"/>
              </a:solidFill>
            </a:endParaRPr>
          </a:p>
          <a:p>
            <a:pPr marL="0" indent="0"/>
            <a:endParaRPr lang="en-US" sz="28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Recommendation Data Projections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514600"/>
            <a:ext cx="4591050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52951" y="2514601"/>
            <a:ext cx="4591050" cy="276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73789716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28900" y="2362200"/>
            <a:ext cx="3886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/>
              <a:t>Questions</a:t>
            </a:r>
            <a:r>
              <a:rPr lang="en-US" sz="4800" b="1" dirty="0" smtClean="0"/>
              <a:t>?</a:t>
            </a:r>
            <a:endParaRPr lang="en-US" sz="4800" b="1" dirty="0"/>
          </a:p>
        </p:txBody>
      </p:sp>
    </p:spTree>
    <p:extLst>
      <p:ext uri="{BB962C8B-B14F-4D97-AF65-F5344CB8AC3E}">
        <p14:creationId xmlns="" xmlns:p14="http://schemas.microsoft.com/office/powerpoint/2010/main" val="355344928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b="1" u="sng" dirty="0" smtClean="0"/>
              <a:t>Goal</a:t>
            </a:r>
            <a:r>
              <a:rPr lang="en-US" sz="2400" dirty="0" smtClean="0"/>
              <a:t>: The goal of this model is to better understand how </a:t>
            </a:r>
            <a:r>
              <a:rPr lang="en-US" sz="2400" dirty="0" smtClean="0">
                <a:solidFill>
                  <a:schemeClr val="dk1"/>
                </a:solidFill>
              </a:rPr>
              <a:t>to make better car purchase decisions by considering FY 2018 cost and revenue data. 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b="1" u="sng" dirty="0" smtClean="0"/>
              <a:t>Method</a:t>
            </a:r>
            <a:r>
              <a:rPr lang="en-US" sz="2400" dirty="0"/>
              <a:t>: Use </a:t>
            </a:r>
            <a:r>
              <a:rPr lang="en-US" sz="2400" dirty="0" smtClean="0"/>
              <a:t>FY 2018 cost and revenue </a:t>
            </a:r>
            <a:r>
              <a:rPr lang="en-US" sz="2400" dirty="0" smtClean="0"/>
              <a:t>data to project into FY 2019, </a:t>
            </a:r>
            <a:r>
              <a:rPr lang="en-US" sz="2400" dirty="0" smtClean="0"/>
              <a:t>at both vehicle and company </a:t>
            </a:r>
            <a:r>
              <a:rPr lang="en-US" sz="2400" dirty="0" smtClean="0"/>
              <a:t>level. To do this we will look at </a:t>
            </a:r>
            <a:r>
              <a:rPr lang="en-US" sz="2400" dirty="0" smtClean="0"/>
              <a:t>specific key insights regarding:</a:t>
            </a:r>
            <a:endParaRPr lang="en-US" sz="2400" dirty="0"/>
          </a:p>
          <a:p>
            <a:pPr marL="914400" lvl="1" indent="-514350">
              <a:buFont typeface="+mj-lt"/>
              <a:buAutoNum type="arabicPeriod"/>
            </a:pPr>
            <a:r>
              <a:rPr lang="en-US" sz="2400" dirty="0" smtClean="0"/>
              <a:t>Areas of Strength (High-Earning Vehicles).</a:t>
            </a:r>
            <a:endParaRPr lang="en-US" sz="2400" dirty="0"/>
          </a:p>
          <a:p>
            <a:pPr marL="914400" lvl="1" indent="-514350">
              <a:buFont typeface="+mj-lt"/>
              <a:buAutoNum type="arabicPeriod"/>
            </a:pPr>
            <a:r>
              <a:rPr lang="en-US" sz="2400" dirty="0" smtClean="0"/>
              <a:t>Areas of Weakness (Unprofitable Vehicles).</a:t>
            </a:r>
            <a:endParaRPr lang="en-US" sz="2400" dirty="0"/>
          </a:p>
          <a:p>
            <a:pPr marL="914400" lvl="1" indent="-514350">
              <a:buFont typeface="+mj-lt"/>
              <a:buAutoNum type="arabicPeriod"/>
            </a:pPr>
            <a:r>
              <a:rPr lang="en-US" sz="2400" dirty="0" smtClean="0"/>
              <a:t>Areas of Interest </a:t>
            </a:r>
            <a:r>
              <a:rPr lang="en-US" sz="2400" dirty="0" smtClean="0"/>
              <a:t>(General Ideas </a:t>
            </a:r>
            <a:r>
              <a:rPr lang="en-US" sz="2400" dirty="0" smtClean="0"/>
              <a:t>for Improvement).</a:t>
            </a:r>
            <a:endParaRPr lang="en-US" sz="2400" dirty="0"/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Goal &amp; Method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899519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27432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200" dirty="0" smtClean="0"/>
              <a:t>With 10,000 rental </a:t>
            </a:r>
            <a:r>
              <a:rPr lang="en-US" sz="1200" dirty="0" smtClean="0"/>
              <a:t>transactions in FY 2018, </a:t>
            </a:r>
            <a:r>
              <a:rPr lang="en-US" sz="1200" dirty="0" smtClean="0"/>
              <a:t>we achieved an overall net profit of almost $32 </a:t>
            </a:r>
            <a:r>
              <a:rPr lang="en-US" sz="1200" dirty="0" smtClean="0"/>
              <a:t>million.</a:t>
            </a:r>
            <a:endParaRPr lang="en-US" sz="1200" dirty="0" smtClean="0"/>
          </a:p>
          <a:p>
            <a:pPr>
              <a:lnSpc>
                <a:spcPct val="150000"/>
              </a:lnSpc>
            </a:pPr>
            <a:r>
              <a:rPr lang="en-US" sz="1200" dirty="0" smtClean="0"/>
              <a:t>Out of our 4,000 vehicle fleet, 3,945 vehicles operated at a net profit, or 98.6%.</a:t>
            </a:r>
          </a:p>
          <a:p>
            <a:pPr>
              <a:lnSpc>
                <a:spcPct val="150000"/>
              </a:lnSpc>
            </a:pPr>
            <a:r>
              <a:rPr lang="en-US" sz="1200" dirty="0" smtClean="0"/>
              <a:t>Each of our </a:t>
            </a:r>
            <a:r>
              <a:rPr lang="en-US" sz="1200" dirty="0" smtClean="0"/>
              <a:t>top 5 average most profitable make and model of vehicle reported no accidents </a:t>
            </a:r>
            <a:r>
              <a:rPr lang="en-US" sz="1200" dirty="0" smtClean="0"/>
              <a:t>and </a:t>
            </a:r>
            <a:r>
              <a:rPr lang="en-US" sz="1200" dirty="0" smtClean="0"/>
              <a:t>represent their own specific class/archetype: </a:t>
            </a:r>
          </a:p>
          <a:p>
            <a:pPr marL="850392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100" b="1" dirty="0" smtClean="0">
                <a:solidFill>
                  <a:schemeClr val="dk1"/>
                </a:solidFill>
              </a:rPr>
              <a:t>Volvo V90 </a:t>
            </a:r>
            <a:r>
              <a:rPr lang="en-US" sz="1100" dirty="0" smtClean="0">
                <a:solidFill>
                  <a:schemeClr val="dk1"/>
                </a:solidFill>
              </a:rPr>
              <a:t>(a safety oriented family station wagon).</a:t>
            </a:r>
          </a:p>
          <a:p>
            <a:pPr marL="850392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100" b="1" dirty="0" smtClean="0">
                <a:solidFill>
                  <a:schemeClr val="dk1"/>
                </a:solidFill>
              </a:rPr>
              <a:t>GMC Rally Wagon G3500 </a:t>
            </a:r>
            <a:r>
              <a:rPr lang="en-US" sz="1100" dirty="0" smtClean="0">
                <a:solidFill>
                  <a:schemeClr val="dk1"/>
                </a:solidFill>
              </a:rPr>
              <a:t>(a spacious cargo van).</a:t>
            </a:r>
          </a:p>
          <a:p>
            <a:pPr marL="850392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100" b="1" dirty="0" smtClean="0">
                <a:solidFill>
                  <a:schemeClr val="dk1"/>
                </a:solidFill>
              </a:rPr>
              <a:t>Volkswagen CC </a:t>
            </a:r>
            <a:r>
              <a:rPr lang="en-US" sz="1100" dirty="0" smtClean="0">
                <a:solidFill>
                  <a:schemeClr val="dk1"/>
                </a:solidFill>
              </a:rPr>
              <a:t>(a standard 4 door sedan).</a:t>
            </a:r>
          </a:p>
          <a:p>
            <a:pPr marL="850392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100" b="1" dirty="0" smtClean="0">
                <a:solidFill>
                  <a:schemeClr val="dk1"/>
                </a:solidFill>
              </a:rPr>
              <a:t>Chevrolet G-series 3500 </a:t>
            </a:r>
            <a:r>
              <a:rPr lang="en-US" sz="1100" dirty="0" smtClean="0">
                <a:solidFill>
                  <a:schemeClr val="dk1"/>
                </a:solidFill>
              </a:rPr>
              <a:t>(a work oriented pick-up truck).</a:t>
            </a:r>
          </a:p>
          <a:p>
            <a:pPr marL="850392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100" b="1" dirty="0" smtClean="0">
                <a:solidFill>
                  <a:schemeClr val="dk1"/>
                </a:solidFill>
              </a:rPr>
              <a:t>Lotus </a:t>
            </a:r>
            <a:r>
              <a:rPr lang="en-US" sz="1100" b="1" dirty="0" err="1" smtClean="0">
                <a:solidFill>
                  <a:schemeClr val="dk1"/>
                </a:solidFill>
              </a:rPr>
              <a:t>Evora</a:t>
            </a:r>
            <a:r>
              <a:rPr lang="en-US" sz="1100" b="1" dirty="0" smtClean="0">
                <a:solidFill>
                  <a:schemeClr val="dk1"/>
                </a:solidFill>
              </a:rPr>
              <a:t> </a:t>
            </a:r>
            <a:r>
              <a:rPr lang="en-US" sz="1100" dirty="0" smtClean="0">
                <a:solidFill>
                  <a:schemeClr val="dk1"/>
                </a:solidFill>
              </a:rPr>
              <a:t>(a high-performance sports car). </a:t>
            </a:r>
            <a:endParaRPr lang="en-US" sz="11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Key Insight 1: Areas of Strength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41148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#1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29000" y="41148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#2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43600" y="41148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#3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0" y="54864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#4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76800" y="54864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#5</a:t>
            </a:r>
            <a:endParaRPr lang="en-US" b="1" dirty="0">
              <a:solidFill>
                <a:schemeClr val="accent1"/>
              </a:solidFill>
            </a:endParaRPr>
          </a:p>
        </p:txBody>
      </p:sp>
      <p:pic>
        <p:nvPicPr>
          <p:cNvPr id="9" name="Picture 2" descr="C:\Users\Patricia\AppData\Local\Microsoft\Windows\Temporary Internet Files\Content.IE5\4W47PAOB\280px-2016_Volvo_V90s_3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4114800"/>
            <a:ext cx="1828799" cy="1162050"/>
          </a:xfrm>
          <a:prstGeom prst="rect">
            <a:avLst/>
          </a:prstGeom>
          <a:noFill/>
        </p:spPr>
      </p:pic>
      <p:pic>
        <p:nvPicPr>
          <p:cNvPr id="10" name="Picture 3" descr="C:\Users\Patricia\AppData\Local\Microsoft\Windows\Temporary Internet Files\Content.IE5\VTZDEMDM\GMC-Vandura-Rally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38600" y="4114800"/>
            <a:ext cx="1828800" cy="1161288"/>
          </a:xfrm>
          <a:prstGeom prst="rect">
            <a:avLst/>
          </a:prstGeom>
          <a:noFill/>
        </p:spPr>
      </p:pic>
      <p:pic>
        <p:nvPicPr>
          <p:cNvPr id="11" name="Picture 4" descr="C:\Users\Patricia\AppData\Local\Microsoft\Windows\Temporary Internet Files\Content.IE5\IC298H8M\1200px-VW_Passat_CC_2.0_TDI_DSG_Reflexsilber[1]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00800" y="4114800"/>
            <a:ext cx="1828800" cy="1161288"/>
          </a:xfrm>
          <a:prstGeom prst="rect">
            <a:avLst/>
          </a:prstGeom>
          <a:noFill/>
        </p:spPr>
      </p:pic>
      <p:pic>
        <p:nvPicPr>
          <p:cNvPr id="12" name="Picture 5" descr="C:\Users\Patricia\AppData\Local\Microsoft\Windows\Temporary Internet Files\Content.IE5\4W47PAOB\1200px-1996_GMC_Sierra[1]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19400" y="5486400"/>
            <a:ext cx="1828800" cy="1161288"/>
          </a:xfrm>
          <a:prstGeom prst="rect">
            <a:avLst/>
          </a:prstGeom>
          <a:noFill/>
        </p:spPr>
      </p:pic>
      <p:pic>
        <p:nvPicPr>
          <p:cNvPr id="13" name="Picture 6" descr="C:\Users\Patricia\AppData\Local\Microsoft\Windows\Temporary Internet Files\Content.IE5\VTZDEMDM\Lotus_Evora_S_in_Sint_Truiden[1]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410200" y="5486400"/>
            <a:ext cx="1828800" cy="1161288"/>
          </a:xfrm>
          <a:prstGeom prst="rect">
            <a:avLst/>
          </a:prstGeom>
          <a:noFill/>
        </p:spPr>
      </p:pic>
      <p:pic>
        <p:nvPicPr>
          <p:cNvPr id="14" name="Picture 8" descr="C:\Users\Patricia\AppData\Local\Microsoft\Windows\Temporary Internet Files\Content.IE5\VTZDEMDM\d9d391e0d8bb897368a40d2a40bd659d[1]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524000" y="4114800"/>
            <a:ext cx="1831971" cy="1161288"/>
          </a:xfrm>
          <a:prstGeom prst="rect">
            <a:avLst/>
          </a:prstGeom>
          <a:noFill/>
        </p:spPr>
      </p:pic>
      <p:pic>
        <p:nvPicPr>
          <p:cNvPr id="15" name="Picture 9" descr="C:\Users\Patricia\AppData\Local\Microsoft\Windows\Temporary Internet Files\Content.IE5\4W47PAOB\PiZgT[1]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038600" y="4114800"/>
            <a:ext cx="1828800" cy="1161288"/>
          </a:xfrm>
          <a:prstGeom prst="rect">
            <a:avLst/>
          </a:prstGeom>
          <a:noFill/>
        </p:spPr>
      </p:pic>
      <p:pic>
        <p:nvPicPr>
          <p:cNvPr id="16" name="Picture 10" descr="C:\Users\Patricia\AppData\Local\Microsoft\Windows\Temporary Internet Files\Content.IE5\VTZDEMDM\220px-Ideal_Standard_1999[1]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400800" y="4114800"/>
            <a:ext cx="1828800" cy="1161288"/>
          </a:xfrm>
          <a:prstGeom prst="rect">
            <a:avLst/>
          </a:prstGeom>
          <a:noFill/>
        </p:spPr>
      </p:pic>
      <p:pic>
        <p:nvPicPr>
          <p:cNvPr id="17" name="Picture 12" descr="C:\Users\Patricia\AppData\Local\Microsoft\Windows\Temporary Internet Files\Content.IE5\VTZDEMDM\Fast_Lane_logo[1]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181600" y="5410200"/>
            <a:ext cx="2286000" cy="1295400"/>
          </a:xfrm>
          <a:prstGeom prst="rect">
            <a:avLst/>
          </a:prstGeom>
          <a:noFill/>
        </p:spPr>
      </p:pic>
      <p:pic>
        <p:nvPicPr>
          <p:cNvPr id="18" name="Picture 14" descr="C:\Users\Patricia\AppData\Local\Microsoft\Windows\Temporary Internet Files\Content.IE5\4W47PAOB\carhartt-legacy-tool-bags-35784[1].jp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819400" y="5486400"/>
            <a:ext cx="1828800" cy="11612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98723914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7038"/>
            <a:ext cx="8229600" cy="86836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Key Insights of Strength: Data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524000" y="1219200"/>
          <a:ext cx="6096000" cy="24780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69491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Top 5 Net Revenue by Make &amp; Model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926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Make and Model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Average Annual Net Revenue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Sum of Accident Incidents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80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Volvo V90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$18,793.88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265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GMC Rally Wagon G3500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$18,658.68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80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Volkswagen CC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$18,162.12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80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Chevrolet G-Series 3500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$17,407.72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80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Lotus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Evora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$16,644.28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3733800"/>
            <a:ext cx="6099048" cy="2489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400739884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2252471"/>
          </a:xfrm>
        </p:spPr>
        <p:txBody>
          <a:bodyPr>
            <a:normAutofit lnSpcReduction="10000"/>
          </a:bodyPr>
          <a:lstStyle/>
          <a:p>
            <a:r>
              <a:rPr lang="en-US" sz="1800" dirty="0" smtClean="0">
                <a:solidFill>
                  <a:schemeClr val="dk1"/>
                </a:solidFill>
              </a:rPr>
              <a:t>Based on my findings from areas of strength, I would recommend looking to purchase </a:t>
            </a:r>
            <a:r>
              <a:rPr lang="en-US" sz="1800" dirty="0" smtClean="0">
                <a:solidFill>
                  <a:schemeClr val="dk1"/>
                </a:solidFill>
              </a:rPr>
              <a:t>20 of each of the top performing vehicles in our fleet, according to average net revenue, because they are </a:t>
            </a:r>
            <a:r>
              <a:rPr lang="en-US" sz="1800" dirty="0" smtClean="0">
                <a:solidFill>
                  <a:schemeClr val="dk1"/>
                </a:solidFill>
              </a:rPr>
              <a:t>the best at filling a specific need for the driver (best in class</a:t>
            </a:r>
            <a:r>
              <a:rPr lang="en-US" sz="1800" dirty="0" smtClean="0">
                <a:solidFill>
                  <a:schemeClr val="dk1"/>
                </a:solidFill>
              </a:rPr>
              <a:t>).</a:t>
            </a:r>
          </a:p>
          <a:p>
            <a:endParaRPr lang="en-US" sz="1800" dirty="0" smtClean="0">
              <a:solidFill>
                <a:schemeClr val="dk1"/>
              </a:solidFill>
            </a:endParaRPr>
          </a:p>
          <a:p>
            <a:r>
              <a:rPr lang="en-US" sz="1800" dirty="0" smtClean="0">
                <a:solidFill>
                  <a:schemeClr val="dk1"/>
                </a:solidFill>
              </a:rPr>
              <a:t>The Additional 100 vehicles project to increase:</a:t>
            </a:r>
          </a:p>
          <a:p>
            <a:pPr lvl="1"/>
            <a:r>
              <a:rPr lang="en-US" sz="1600" dirty="0" smtClean="0">
                <a:solidFill>
                  <a:schemeClr val="dk1"/>
                </a:solidFill>
              </a:rPr>
              <a:t>Gross Revenue by ~$2.7 million or 4%, up to 67.4 million.</a:t>
            </a:r>
          </a:p>
          <a:p>
            <a:pPr lvl="1"/>
            <a:r>
              <a:rPr lang="en-US" sz="1600" dirty="0" smtClean="0">
                <a:solidFill>
                  <a:schemeClr val="dk1"/>
                </a:solidFill>
              </a:rPr>
              <a:t>Net Revenue by ~$1.9 million or 6%, up to $33.5 million.</a:t>
            </a:r>
            <a:endParaRPr lang="en-US" sz="1600" dirty="0" smtClean="0">
              <a:solidFill>
                <a:schemeClr val="dk1"/>
              </a:solidFill>
            </a:endParaRP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Key Insights of Strength: Recommendations</a:t>
            </a:r>
            <a:endParaRPr lang="en-US" dirty="0"/>
          </a:p>
        </p:txBody>
      </p:sp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914400" y="3733800"/>
          <a:ext cx="7315200" cy="2552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040"/>
                <a:gridCol w="1737360"/>
                <a:gridCol w="1188720"/>
                <a:gridCol w="1463040"/>
                <a:gridCol w="1463040"/>
              </a:tblGrid>
              <a:tr h="201875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Impact </a:t>
                      </a:r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of Recommended</a:t>
                      </a:r>
                      <a:r>
                        <a:rPr lang="en-US" sz="1600" b="1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Purchases </a:t>
                      </a:r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on Revenue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3028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Vehicle Make &amp; Model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Average Gross Revenue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per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Vehicle FY 2018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Additional Vehicles Purchased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Impact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on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Gross Revenue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Impact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on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Net Revenue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81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Volvo V90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$                            26,816.00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$                  563,136.00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$               394,671.48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81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GMC Rally Wagon G3500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$                           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26,013.00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$                  546,273.00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$               391,832.28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81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Volkswagen CC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$                           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26,739.00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$                  561,519.00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$               381,404.52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81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Chevrolet G-Series 3500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$                           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24,814.00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$                  521,094.00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$               365,562.12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81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Lotus Evora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$                           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24,187.00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$                  507,927.00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$               349,529.88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8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$                          </a:t>
                      </a:r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128,569.00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100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$               2,699,949.00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$            1,883,000.28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400739884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229600" cy="30480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200" dirty="0" smtClean="0"/>
              <a:t>Given our extensive vehicle fleet, we maintained an overall cost of around $33 million in FY 2018.</a:t>
            </a:r>
          </a:p>
          <a:p>
            <a:pPr>
              <a:lnSpc>
                <a:spcPct val="150000"/>
              </a:lnSpc>
            </a:pPr>
            <a:r>
              <a:rPr lang="en-US" sz="1200" dirty="0" smtClean="0"/>
              <a:t>Out of our 4,000 vehicle fleet, 55 vehicles operated at a net loss, or 1.4%.</a:t>
            </a:r>
          </a:p>
          <a:p>
            <a:pPr>
              <a:lnSpc>
                <a:spcPct val="150000"/>
              </a:lnSpc>
            </a:pPr>
            <a:r>
              <a:rPr lang="en-US" sz="1200" dirty="0" smtClean="0"/>
              <a:t>Our bottom 5 average least profitable make and model of vehicles, reported two accidents and 4 of the 5 operated at a net loss: </a:t>
            </a:r>
          </a:p>
          <a:p>
            <a:pPr marL="850392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200" b="1" dirty="0" smtClean="0">
                <a:solidFill>
                  <a:schemeClr val="dk1"/>
                </a:solidFill>
              </a:rPr>
              <a:t>Daewoo </a:t>
            </a:r>
            <a:r>
              <a:rPr lang="en-US" sz="1200" b="1" dirty="0" err="1" smtClean="0">
                <a:solidFill>
                  <a:schemeClr val="dk1"/>
                </a:solidFill>
              </a:rPr>
              <a:t>Nubira</a:t>
            </a:r>
            <a:r>
              <a:rPr lang="en-US" sz="1200" b="1" dirty="0" smtClean="0">
                <a:solidFill>
                  <a:schemeClr val="dk1"/>
                </a:solidFill>
              </a:rPr>
              <a:t> (Operated at </a:t>
            </a:r>
            <a:r>
              <a:rPr lang="en-US" sz="1200" b="1" dirty="0" smtClean="0">
                <a:solidFill>
                  <a:schemeClr val="accent2"/>
                </a:solidFill>
              </a:rPr>
              <a:t>Net Loss</a:t>
            </a:r>
            <a:r>
              <a:rPr lang="en-US" sz="1200" b="1" dirty="0" smtClean="0">
                <a:solidFill>
                  <a:schemeClr val="dk1"/>
                </a:solidFill>
              </a:rPr>
              <a:t>).</a:t>
            </a:r>
          </a:p>
          <a:p>
            <a:pPr marL="850392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200" b="1" dirty="0" smtClean="0">
                <a:solidFill>
                  <a:schemeClr val="dk1"/>
                </a:solidFill>
              </a:rPr>
              <a:t>Audi 5000CS (Operated at </a:t>
            </a:r>
            <a:r>
              <a:rPr lang="en-US" sz="1200" b="1" dirty="0" smtClean="0">
                <a:solidFill>
                  <a:schemeClr val="accent2"/>
                </a:solidFill>
              </a:rPr>
              <a:t>Net Loss</a:t>
            </a:r>
            <a:r>
              <a:rPr lang="en-US" sz="1200" b="1" dirty="0" smtClean="0">
                <a:solidFill>
                  <a:schemeClr val="dk1"/>
                </a:solidFill>
              </a:rPr>
              <a:t>).</a:t>
            </a:r>
          </a:p>
          <a:p>
            <a:pPr marL="850392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200" b="1" dirty="0" smtClean="0">
                <a:solidFill>
                  <a:schemeClr val="dk1"/>
                </a:solidFill>
              </a:rPr>
              <a:t>Saturn Relay (Operated at </a:t>
            </a:r>
            <a:r>
              <a:rPr lang="en-US" sz="1200" b="1" dirty="0" smtClean="0">
                <a:solidFill>
                  <a:schemeClr val="accent2"/>
                </a:solidFill>
              </a:rPr>
              <a:t>Net Loss</a:t>
            </a:r>
            <a:r>
              <a:rPr lang="en-US" sz="1200" b="1" dirty="0" smtClean="0">
                <a:solidFill>
                  <a:schemeClr val="dk1"/>
                </a:solidFill>
              </a:rPr>
              <a:t>).</a:t>
            </a:r>
          </a:p>
          <a:p>
            <a:pPr marL="850392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200" b="1" dirty="0" smtClean="0">
                <a:solidFill>
                  <a:schemeClr val="dk1"/>
                </a:solidFill>
              </a:rPr>
              <a:t>Plymouth </a:t>
            </a:r>
            <a:r>
              <a:rPr lang="en-US" sz="1200" b="1" dirty="0" err="1" smtClean="0">
                <a:solidFill>
                  <a:schemeClr val="dk1"/>
                </a:solidFill>
              </a:rPr>
              <a:t>Volare</a:t>
            </a:r>
            <a:r>
              <a:rPr lang="en-US" sz="1200" b="1" dirty="0" smtClean="0">
                <a:solidFill>
                  <a:schemeClr val="dk1"/>
                </a:solidFill>
              </a:rPr>
              <a:t> (Operated at </a:t>
            </a:r>
            <a:r>
              <a:rPr lang="en-US" sz="1200" b="1" dirty="0" smtClean="0">
                <a:solidFill>
                  <a:schemeClr val="accent2"/>
                </a:solidFill>
              </a:rPr>
              <a:t>Net Loss</a:t>
            </a:r>
            <a:r>
              <a:rPr lang="en-US" sz="1200" b="1" dirty="0" smtClean="0">
                <a:solidFill>
                  <a:schemeClr val="dk1"/>
                </a:solidFill>
              </a:rPr>
              <a:t>).</a:t>
            </a:r>
          </a:p>
          <a:p>
            <a:pPr marL="850392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200" b="1" dirty="0" smtClean="0">
                <a:solidFill>
                  <a:schemeClr val="dk1"/>
                </a:solidFill>
              </a:rPr>
              <a:t>Dodge Sprinter (Operated at </a:t>
            </a:r>
            <a:r>
              <a:rPr lang="en-US" sz="1200" b="1" dirty="0" smtClean="0">
                <a:solidFill>
                  <a:srgbClr val="00B050"/>
                </a:solidFill>
              </a:rPr>
              <a:t>Net Gain</a:t>
            </a:r>
            <a:r>
              <a:rPr lang="en-US" sz="1200" b="1" dirty="0" smtClean="0">
                <a:solidFill>
                  <a:schemeClr val="dk1"/>
                </a:solidFill>
              </a:rPr>
              <a:t>).</a:t>
            </a:r>
            <a:endParaRPr lang="en-US" sz="12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Key Insight 2: Areas of Weakness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41148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#1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29000" y="41148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#2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43600" y="41148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#3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0" y="54864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#4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76800" y="54864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#5</a:t>
            </a:r>
            <a:endParaRPr lang="en-US" b="1" dirty="0">
              <a:solidFill>
                <a:schemeClr val="accent1"/>
              </a:solidFill>
            </a:endParaRPr>
          </a:p>
        </p:txBody>
      </p:sp>
      <p:pic>
        <p:nvPicPr>
          <p:cNvPr id="9" name="Picture 2" descr="C:\Users\Patricia\AppData\Local\Microsoft\Windows\Temporary Internet Files\Content.IE5\4W47PAOB\Daewoo_Nubira_SE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4191000"/>
            <a:ext cx="1828799" cy="1161288"/>
          </a:xfrm>
          <a:prstGeom prst="rect">
            <a:avLst/>
          </a:prstGeom>
          <a:noFill/>
        </p:spPr>
      </p:pic>
      <p:pic>
        <p:nvPicPr>
          <p:cNvPr id="10" name="Picture 5" descr="C:\Users\Patricia\AppData\Local\Microsoft\Windows\Temporary Internet Files\Content.IE5\4W47PAOB\1990_Audi_100_rear_(USA)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86200" y="4191000"/>
            <a:ext cx="1828800" cy="1161288"/>
          </a:xfrm>
          <a:prstGeom prst="rect">
            <a:avLst/>
          </a:prstGeom>
          <a:noFill/>
        </p:spPr>
      </p:pic>
      <p:pic>
        <p:nvPicPr>
          <p:cNvPr id="11" name="Picture 6" descr="C:\Users\Patricia\AppData\Local\Microsoft\Windows\Temporary Internet Files\Content.IE5\4W47PAOB\Saturn_Relay_--_03-07-2012[1]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77000" y="4191000"/>
            <a:ext cx="1828800" cy="1161288"/>
          </a:xfrm>
          <a:prstGeom prst="rect">
            <a:avLst/>
          </a:prstGeom>
          <a:noFill/>
        </p:spPr>
      </p:pic>
      <p:pic>
        <p:nvPicPr>
          <p:cNvPr id="12" name="Picture 7" descr="C:\Users\Patricia\AppData\Local\Microsoft\Windows\Temporary Internet Files\Content.IE5\4W47PAOB\Flickr_-_Hugo90_-_1976-77_Plymouth_Volare[1]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19400" y="5562600"/>
            <a:ext cx="1828800" cy="1161288"/>
          </a:xfrm>
          <a:prstGeom prst="rect">
            <a:avLst/>
          </a:prstGeom>
          <a:noFill/>
        </p:spPr>
      </p:pic>
      <p:pic>
        <p:nvPicPr>
          <p:cNvPr id="13" name="Picture 8" descr="C:\Users\Patricia\AppData\Local\Microsoft\Windows\Temporary Internet Files\Content.IE5\4W47PAOB\Dodge-Sprinter[1]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562600" y="5562600"/>
            <a:ext cx="1828800" cy="1161288"/>
          </a:xfrm>
          <a:prstGeom prst="rect">
            <a:avLst/>
          </a:prstGeom>
          <a:noFill/>
        </p:spPr>
      </p:pic>
      <p:pic>
        <p:nvPicPr>
          <p:cNvPr id="14" name="Picture 24" descr="C:\Users\Patricia\AppData\Local\Microsoft\Windows\Temporary Internet Files\Content.IE5\4W47PAOB\profit[1]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562600" y="5562600"/>
            <a:ext cx="1860550" cy="1161288"/>
          </a:xfrm>
          <a:prstGeom prst="rect">
            <a:avLst/>
          </a:prstGeom>
          <a:noFill/>
        </p:spPr>
      </p:pic>
      <p:pic>
        <p:nvPicPr>
          <p:cNvPr id="15" name="Picture 25" descr="C:\Users\Patricia\AppData\Local\Microsoft\Windows\Temporary Internet Files\Content.IE5\4W47PAOB\morgankeeganinvestmentfundsfraud8_01[1]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371600" y="4191000"/>
            <a:ext cx="1828799" cy="1161288"/>
          </a:xfrm>
          <a:prstGeom prst="rect">
            <a:avLst/>
          </a:prstGeom>
          <a:noFill/>
        </p:spPr>
      </p:pic>
      <p:pic>
        <p:nvPicPr>
          <p:cNvPr id="16" name="Picture 25" descr="C:\Users\Patricia\AppData\Local\Microsoft\Windows\Temporary Internet Files\Content.IE5\4W47PAOB\morgankeeganinvestmentfundsfraud8_01[1]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886200" y="4191000"/>
            <a:ext cx="1905000" cy="1161288"/>
          </a:xfrm>
          <a:prstGeom prst="rect">
            <a:avLst/>
          </a:prstGeom>
          <a:noFill/>
        </p:spPr>
      </p:pic>
      <p:pic>
        <p:nvPicPr>
          <p:cNvPr id="17" name="Picture 25" descr="C:\Users\Patricia\AppData\Local\Microsoft\Windows\Temporary Internet Files\Content.IE5\4W47PAOB\morgankeeganinvestmentfundsfraud8_01[1]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477000" y="4191000"/>
            <a:ext cx="1828799" cy="1161288"/>
          </a:xfrm>
          <a:prstGeom prst="rect">
            <a:avLst/>
          </a:prstGeom>
          <a:noFill/>
        </p:spPr>
      </p:pic>
      <p:pic>
        <p:nvPicPr>
          <p:cNvPr id="18" name="Picture 25" descr="C:\Users\Patricia\AppData\Local\Microsoft\Windows\Temporary Internet Files\Content.IE5\4W47PAOB\morgankeeganinvestmentfundsfraud8_01[1]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819400" y="5562600"/>
            <a:ext cx="1828799" cy="11612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52144277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/>
      <p:bldP spid="4" grpId="0"/>
      <p:bldP spid="5" grpId="0"/>
      <p:bldP spid="6" grpId="0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7038"/>
            <a:ext cx="8229600" cy="86836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Key Insights of Weakness: Data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524000" y="1219200"/>
          <a:ext cx="6096000" cy="24780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69491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Bottom 5 Net Revenue by Make &amp; Model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926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Make and Model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Average Annual Net Revenue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Sum of Accident Incidents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80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Daewoo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Nubira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($2,497.92)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265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Audi 5000CS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($1,681.80)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80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Saturn Relay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($1,296.76)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80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Plymouth Volare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($160.32)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80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Dodge Sprinter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$794.16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3733800"/>
            <a:ext cx="6099048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400739884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2633472"/>
          </a:xfrm>
        </p:spPr>
        <p:txBody>
          <a:bodyPr>
            <a:noAutofit/>
          </a:bodyPr>
          <a:lstStyle/>
          <a:p>
            <a:r>
              <a:rPr lang="en-US" sz="1350" dirty="0" smtClean="0">
                <a:solidFill>
                  <a:schemeClr val="dk1"/>
                </a:solidFill>
              </a:rPr>
              <a:t>Based on my findings from areas of weakness, I would recommend </a:t>
            </a:r>
            <a:r>
              <a:rPr lang="en-US" sz="1350" dirty="0" smtClean="0">
                <a:solidFill>
                  <a:schemeClr val="dk1"/>
                </a:solidFill>
              </a:rPr>
              <a:t>shedding the bottom 5 performing vehicles from our fleet.</a:t>
            </a:r>
          </a:p>
          <a:p>
            <a:r>
              <a:rPr lang="en-US" sz="1350" dirty="0" smtClean="0">
                <a:solidFill>
                  <a:schemeClr val="dk1"/>
                </a:solidFill>
              </a:rPr>
              <a:t>I would also recommend looking </a:t>
            </a:r>
            <a:r>
              <a:rPr lang="en-US" sz="1350" dirty="0" smtClean="0">
                <a:solidFill>
                  <a:schemeClr val="dk1"/>
                </a:solidFill>
              </a:rPr>
              <a:t>to </a:t>
            </a:r>
            <a:r>
              <a:rPr lang="en-US" sz="1350" dirty="0" smtClean="0">
                <a:solidFill>
                  <a:schemeClr val="dk1"/>
                </a:solidFill>
              </a:rPr>
              <a:t>purchase:</a:t>
            </a:r>
          </a:p>
          <a:p>
            <a:pPr lvl="1"/>
            <a:r>
              <a:rPr lang="en-US" sz="1150" dirty="0" smtClean="0">
                <a:solidFill>
                  <a:schemeClr val="dk1"/>
                </a:solidFill>
              </a:rPr>
              <a:t>Vehicles </a:t>
            </a:r>
            <a:r>
              <a:rPr lang="en-US" sz="1150" dirty="0" smtClean="0">
                <a:solidFill>
                  <a:schemeClr val="dk1"/>
                </a:solidFill>
              </a:rPr>
              <a:t>that are not prone to </a:t>
            </a:r>
            <a:r>
              <a:rPr lang="en-US" sz="1150" dirty="0" smtClean="0">
                <a:solidFill>
                  <a:schemeClr val="dk1"/>
                </a:solidFill>
              </a:rPr>
              <a:t>accidents, </a:t>
            </a:r>
            <a:r>
              <a:rPr lang="en-US" sz="1150" dirty="0" smtClean="0">
                <a:solidFill>
                  <a:schemeClr val="dk1"/>
                </a:solidFill>
              </a:rPr>
              <a:t>as 2 of the bottom 5 cars have had </a:t>
            </a:r>
            <a:r>
              <a:rPr lang="en-US" sz="1150" dirty="0" smtClean="0">
                <a:solidFill>
                  <a:schemeClr val="dk1"/>
                </a:solidFill>
              </a:rPr>
              <a:t>incidents, and </a:t>
            </a:r>
          </a:p>
          <a:p>
            <a:pPr lvl="1"/>
            <a:r>
              <a:rPr lang="en-US" sz="1150" dirty="0" smtClean="0">
                <a:solidFill>
                  <a:schemeClr val="dk1"/>
                </a:solidFill>
              </a:rPr>
              <a:t>Vehicles of a more </a:t>
            </a:r>
            <a:r>
              <a:rPr lang="en-US" sz="1150" dirty="0" smtClean="0">
                <a:solidFill>
                  <a:schemeClr val="dk1"/>
                </a:solidFill>
              </a:rPr>
              <a:t>widely known make and model;</a:t>
            </a:r>
          </a:p>
          <a:p>
            <a:pPr lvl="2"/>
            <a:r>
              <a:rPr lang="en-US" sz="1150" dirty="0" smtClean="0">
                <a:solidFill>
                  <a:schemeClr val="dk1"/>
                </a:solidFill>
              </a:rPr>
              <a:t>Vehicles like the Daewoo </a:t>
            </a:r>
            <a:r>
              <a:rPr lang="en-US" sz="1150" dirty="0" err="1" smtClean="0">
                <a:solidFill>
                  <a:schemeClr val="dk1"/>
                </a:solidFill>
              </a:rPr>
              <a:t>Nubira</a:t>
            </a:r>
            <a:r>
              <a:rPr lang="en-US" sz="1150" dirty="0" smtClean="0">
                <a:solidFill>
                  <a:schemeClr val="dk1"/>
                </a:solidFill>
              </a:rPr>
              <a:t>, Saturn Relay and Plymouth </a:t>
            </a:r>
            <a:r>
              <a:rPr lang="en-US" sz="1150" dirty="0" err="1" smtClean="0">
                <a:solidFill>
                  <a:schemeClr val="dk1"/>
                </a:solidFill>
              </a:rPr>
              <a:t>Volare</a:t>
            </a:r>
            <a:r>
              <a:rPr lang="en-US" sz="1150" dirty="0" smtClean="0">
                <a:solidFill>
                  <a:schemeClr val="dk1"/>
                </a:solidFill>
              </a:rPr>
              <a:t> have not achieved great commercial success.</a:t>
            </a:r>
          </a:p>
          <a:p>
            <a:r>
              <a:rPr lang="en-US" sz="1350" dirty="0" smtClean="0">
                <a:solidFill>
                  <a:schemeClr val="dk1"/>
                </a:solidFill>
              </a:rPr>
              <a:t>If we were to shed just the bottom 5 unprofitable and unpopular vehicles from our </a:t>
            </a:r>
            <a:r>
              <a:rPr lang="en-US" sz="1350" dirty="0" smtClean="0">
                <a:solidFill>
                  <a:schemeClr val="dk1"/>
                </a:solidFill>
              </a:rPr>
              <a:t>lineup, </a:t>
            </a:r>
            <a:r>
              <a:rPr lang="en-US" sz="1350" dirty="0" smtClean="0">
                <a:solidFill>
                  <a:schemeClr val="dk1"/>
                </a:solidFill>
              </a:rPr>
              <a:t>we would save ~$5,000 in net losses.</a:t>
            </a:r>
            <a:endParaRPr lang="en-US" sz="1350" kern="5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Key Insights of Weakness: Recommendations</a:t>
            </a:r>
            <a:endParaRPr lang="en-US" dirty="0"/>
          </a:p>
        </p:txBody>
      </p:sp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1524000" y="3505200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Impact of 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Recommendation 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on Revenue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Vehicle Make &amp; Model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Count of Vehicle in Fleet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Total Car Annual Cost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Annual Net Revenue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Accident Incidents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Daewoo Nubira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$10,027.92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($2,497.92)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Audi 5000CS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$10,012.80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($1,681.80)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Saturn Relay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$9,677.76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($1,296.76)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Plymouth Volare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$8,728.32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($160.32)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Dodge Sprinter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$7,293.84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$794.16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$45,740.64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($4,842.64)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400739884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  <p:bldP spid="13" grpId="1" uiExpand="1" build="p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642871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dk1"/>
                </a:solidFill>
              </a:rPr>
              <a:t>The 2018 vehicle average summary findings show that profitable vehicles average about twice as much gross revenue while costing about $1,000 less per year when compared to unprofitable vehicles</a:t>
            </a:r>
            <a:r>
              <a:rPr lang="en-US" sz="2000" dirty="0" smtClean="0">
                <a:solidFill>
                  <a:schemeClr val="dk1"/>
                </a:solidFill>
              </a:rPr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Key Insight 3: Areas of Interest </a:t>
            </a:r>
            <a:endParaRPr 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1050" y="3048000"/>
            <a:ext cx="7581900" cy="328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52144277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581</TotalTime>
  <Words>1308</Words>
  <Application>Microsoft Office PowerPoint</Application>
  <PresentationFormat>On-screen Show (4:3)</PresentationFormat>
  <Paragraphs>206</Paragraphs>
  <Slides>14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Concourse</vt:lpstr>
      <vt:lpstr>Slide 1</vt:lpstr>
      <vt:lpstr>Goal &amp; Method</vt:lpstr>
      <vt:lpstr>Key Insight 1: Areas of Strength</vt:lpstr>
      <vt:lpstr>Key Insights of Strength: Data</vt:lpstr>
      <vt:lpstr>Key Insights of Strength: Recommendations</vt:lpstr>
      <vt:lpstr>Key Insight 2: Areas of Weakness </vt:lpstr>
      <vt:lpstr>Key Insights of Weakness: Data</vt:lpstr>
      <vt:lpstr>Key Insights of Weakness: Recommendations</vt:lpstr>
      <vt:lpstr>Key Insight 3: Areas of Interest </vt:lpstr>
      <vt:lpstr>Key Insights of Interest: Data</vt:lpstr>
      <vt:lpstr>Key Insights of Interest: Recommendations</vt:lpstr>
      <vt:lpstr>Conclusion &amp; Recommendations</vt:lpstr>
      <vt:lpstr>Recommendation Data Projections</vt:lpstr>
      <vt:lpstr>Slide 14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Patricia</dc:creator>
  <cp:lastModifiedBy>Patricia</cp:lastModifiedBy>
  <cp:revision>48</cp:revision>
  <dcterms:created xsi:type="dcterms:W3CDTF">2019-08-27T13:57:44Z</dcterms:created>
  <dcterms:modified xsi:type="dcterms:W3CDTF">2019-08-29T18:22:01Z</dcterms:modified>
</cp:coreProperties>
</file>