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57" r:id="rId3"/>
    <p:sldId id="259" r:id="rId4"/>
    <p:sldId id="260" r:id="rId5"/>
    <p:sldId id="265" r:id="rId6"/>
    <p:sldId id="258"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F748C"/>
    <a:srgbClr val="D4A1BE"/>
    <a:srgbClr val="FFF0F8"/>
    <a:srgbClr val="FF91E0"/>
    <a:srgbClr val="CF74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E2A4BA-A0B0-7FBF-91B2-C5CDCDD9C724}" v="86" dt="2024-02-23T01:06:07.175"/>
    <p1510:client id="{4E6A7151-116F-4C2F-82CA-74E2C5016C0A}" v="4030" dt="2024-02-22T03:16:27.152"/>
    <p1510:client id="{988F3D83-9C61-2D2A-69F0-7A02FF9BD788}" v="72" dt="2024-02-23T01:18:52.661"/>
    <p1510:client id="{DA68CC7D-BBC4-9B9E-AF17-921C58AE8AD6}" v="12274" dt="2024-02-22T19:31:06.5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7C3F-0FB2-4B2E-BA6A-FEEEFF1AF7E3}"/>
              </a:ext>
            </a:extLst>
          </p:cNvPr>
          <p:cNvSpPr>
            <a:spLocks noGrp="1"/>
          </p:cNvSpPr>
          <p:nvPr>
            <p:ph type="ctrTitle"/>
          </p:nvPr>
        </p:nvSpPr>
        <p:spPr>
          <a:xfrm>
            <a:off x="2057400" y="685801"/>
            <a:ext cx="8115300" cy="3046228"/>
          </a:xfrm>
        </p:spPr>
        <p:txBody>
          <a:bodyPr anchor="b">
            <a:normAutofit/>
          </a:bodyPr>
          <a:lstStyle>
            <a:lvl1pPr algn="ctr">
              <a:defRPr sz="3600" cap="all" spc="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08583AE9-1CC1-4572-A6E5-E97F80E47661}"/>
              </a:ext>
            </a:extLst>
          </p:cNvPr>
          <p:cNvSpPr>
            <a:spLocks noGrp="1"/>
          </p:cNvSpPr>
          <p:nvPr>
            <p:ph type="subTitle" idx="1"/>
          </p:nvPr>
        </p:nvSpPr>
        <p:spPr>
          <a:xfrm>
            <a:off x="2057400" y="4114800"/>
            <a:ext cx="8115300" cy="2057400"/>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C04DE7C-68AB-403D-B9D8-7398C292C6DA}"/>
              </a:ext>
            </a:extLst>
          </p:cNvPr>
          <p:cNvSpPr>
            <a:spLocks noGrp="1"/>
          </p:cNvSpPr>
          <p:nvPr>
            <p:ph type="dt" sz="half" idx="10"/>
          </p:nvPr>
        </p:nvSpPr>
        <p:spPr/>
        <p:txBody>
          <a:bodyPr/>
          <a:lstStyle/>
          <a:p>
            <a:fld id="{23FEA57E-7C1A-457B-A4CD-5DCEB057B502}" type="datetime1">
              <a:rPr lang="en-US" smtClean="0"/>
              <a:t>2/22/2024</a:t>
            </a:fld>
            <a:endParaRPr lang="en-US" dirty="0"/>
          </a:p>
        </p:txBody>
      </p:sp>
      <p:sp>
        <p:nvSpPr>
          <p:cNvPr id="5" name="Footer Placeholder 4">
            <a:extLst>
              <a:ext uri="{FF2B5EF4-FFF2-40B4-BE49-F238E27FC236}">
                <a16:creationId xmlns:a16="http://schemas.microsoft.com/office/drawing/2014/main" id="{51003E50-6613-4D86-AA22-43B14E7279E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3069AB5-A56D-471F-9236-EFA981E2EA03}"/>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1881123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744C-12E6-455B-B646-2EA92DE0E9A2}"/>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D71C4D-C062-4EEE-9A9A-31ADCC5C87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944DC97-C26E-407A-9E29-68C52D547BDA}"/>
              </a:ext>
            </a:extLst>
          </p:cNvPr>
          <p:cNvSpPr>
            <a:spLocks noGrp="1"/>
          </p:cNvSpPr>
          <p:nvPr>
            <p:ph type="dt" sz="half" idx="10"/>
          </p:nvPr>
        </p:nvSpPr>
        <p:spPr/>
        <p:txBody>
          <a:bodyPr/>
          <a:lstStyle/>
          <a:p>
            <a:fld id="{11789749-A4CD-447F-8298-2B7988C91CEA}" type="datetime1">
              <a:rPr lang="en-US" smtClean="0"/>
              <a:t>2/22/2024</a:t>
            </a:fld>
            <a:endParaRPr lang="en-US"/>
          </a:p>
        </p:txBody>
      </p:sp>
      <p:sp>
        <p:nvSpPr>
          <p:cNvPr id="5" name="Footer Placeholder 4">
            <a:extLst>
              <a:ext uri="{FF2B5EF4-FFF2-40B4-BE49-F238E27FC236}">
                <a16:creationId xmlns:a16="http://schemas.microsoft.com/office/drawing/2014/main" id="{E72E9353-B771-47FF-975E-72337414E0E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EA5A858-B8B2-4364-A7D0-B2E8FAE0ADD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097820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A6BABE-D80C-4F54-A03C-E1F9EBCA83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85191-EF5B-48BE-AB5D-B7BA4C3D09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A387A-1231-4FE3-8574-D4331A3432D2}"/>
              </a:ext>
            </a:extLst>
          </p:cNvPr>
          <p:cNvSpPr>
            <a:spLocks noGrp="1"/>
          </p:cNvSpPr>
          <p:nvPr>
            <p:ph type="dt" sz="half" idx="10"/>
          </p:nvPr>
        </p:nvSpPr>
        <p:spPr/>
        <p:txBody>
          <a:bodyPr/>
          <a:lstStyle/>
          <a:p>
            <a:fld id="{BA0444D3-C0BA-4587-A56C-581AB9F841BE}" type="datetime1">
              <a:rPr lang="en-US" smtClean="0"/>
              <a:t>2/22/2024</a:t>
            </a:fld>
            <a:endParaRPr lang="en-US"/>
          </a:p>
        </p:txBody>
      </p:sp>
      <p:sp>
        <p:nvSpPr>
          <p:cNvPr id="5" name="Footer Placeholder 4">
            <a:extLst>
              <a:ext uri="{FF2B5EF4-FFF2-40B4-BE49-F238E27FC236}">
                <a16:creationId xmlns:a16="http://schemas.microsoft.com/office/drawing/2014/main" id="{02F21559-4901-4AD3-ABE7-DF02354573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8F6C18E-B751-4E7B-9CD8-1BF44DAB80F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415344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0" y="685800"/>
            <a:ext cx="9486900" cy="1371600"/>
          </a:xfrm>
        </p:spPr>
        <p:txBody>
          <a:bodyPr>
            <a:normAutofit/>
          </a:bodyPr>
          <a:lstStyle>
            <a:lvl1pPr algn="l">
              <a:defRPr sz="3200"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p>
            <a:fld id="{201AF2CE-4F37-411C-A3EE-BBBE223265BF}" type="datetime1">
              <a:rPr lang="en-US" smtClean="0"/>
              <a:t>2/22/2024</a:t>
            </a:fld>
            <a:endParaRPr lang="en-US"/>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F1AB6EF-A0B1-4706-AE44-253A6B182D48}"/>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164968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2F68-BF19-468D-B422-54B6D189FA58}"/>
              </a:ext>
            </a:extLst>
          </p:cNvPr>
          <p:cNvSpPr>
            <a:spLocks noGrp="1"/>
          </p:cNvSpPr>
          <p:nvPr>
            <p:ph type="title"/>
          </p:nvPr>
        </p:nvSpPr>
        <p:spPr>
          <a:xfrm>
            <a:off x="831850" y="1709738"/>
            <a:ext cx="10515600" cy="2774071"/>
          </a:xfrm>
        </p:spPr>
        <p:txBody>
          <a:bodyPr anchor="b">
            <a:normAutofit/>
          </a:bodyPr>
          <a:lstStyle>
            <a:lvl1pPr algn="ct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CBF7D7-84D4-4A39-B44E-9B029EEB1FE8}"/>
              </a:ext>
            </a:extLst>
          </p:cNvPr>
          <p:cNvSpPr>
            <a:spLocks noGrp="1"/>
          </p:cNvSpPr>
          <p:nvPr>
            <p:ph type="body" idx="1"/>
          </p:nvPr>
        </p:nvSpPr>
        <p:spPr>
          <a:xfrm>
            <a:off x="831850" y="4641624"/>
            <a:ext cx="10515600" cy="1448026"/>
          </a:xfrm>
        </p:spPr>
        <p:txBody>
          <a:bodyPr/>
          <a:lstStyle>
            <a:lvl1pPr marL="0" indent="0" algn="ctr">
              <a:buNone/>
              <a:defRPr sz="2400" i="1">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E29709-D243-41E8-89FA-62FA7AEB52E1}"/>
              </a:ext>
            </a:extLst>
          </p:cNvPr>
          <p:cNvSpPr>
            <a:spLocks noGrp="1"/>
          </p:cNvSpPr>
          <p:nvPr>
            <p:ph type="dt" sz="half" idx="10"/>
          </p:nvPr>
        </p:nvSpPr>
        <p:spPr/>
        <p:txBody>
          <a:bodyPr/>
          <a:lstStyle/>
          <a:p>
            <a:fld id="{C96083D4-708C-4BB5-B4FD-30CE9FA12FD5}" type="datetime1">
              <a:rPr lang="en-US" smtClean="0"/>
              <a:t>2/22/2024</a:t>
            </a:fld>
            <a:endParaRPr lang="en-US"/>
          </a:p>
        </p:txBody>
      </p:sp>
      <p:sp>
        <p:nvSpPr>
          <p:cNvPr id="5" name="Footer Placeholder 4">
            <a:extLst>
              <a:ext uri="{FF2B5EF4-FFF2-40B4-BE49-F238E27FC236}">
                <a16:creationId xmlns:a16="http://schemas.microsoft.com/office/drawing/2014/main" id="{5AAB99C0-DC2A-4133-A10D-D43A1E05BB1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98122EFD-A17E-47F5-8AC9-EFD6D813DBE7}"/>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870516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668D-BFBE-4765-A294-8303931B57C9}"/>
              </a:ext>
            </a:extLst>
          </p:cNvPr>
          <p:cNvSpPr>
            <a:spLocks noGrp="1"/>
          </p:cNvSpPr>
          <p:nvPr>
            <p:ph type="title"/>
          </p:nvPr>
        </p:nvSpPr>
        <p:spPr>
          <a:xfrm>
            <a:off x="1346071" y="566278"/>
            <a:ext cx="9512429" cy="965458"/>
          </a:xfrm>
        </p:spPr>
        <p:txBody>
          <a:bodyPr/>
          <a:lstStyle>
            <a:lvl1pPr algn="ctr">
              <a:defRPr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B3C212-F55F-4D0D-BFA7-F00A33CAA196}"/>
              </a:ext>
            </a:extLst>
          </p:cNvPr>
          <p:cNvSpPr>
            <a:spLocks noGrp="1"/>
          </p:cNvSpPr>
          <p:nvPr>
            <p:ph sz="half" idx="1"/>
          </p:nvPr>
        </p:nvSpPr>
        <p:spPr>
          <a:xfrm>
            <a:off x="909758" y="2057400"/>
            <a:ext cx="5031521"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154BDD7-2575-4E82-887D-DCAF9EB15924}"/>
              </a:ext>
            </a:extLst>
          </p:cNvPr>
          <p:cNvSpPr>
            <a:spLocks noGrp="1"/>
          </p:cNvSpPr>
          <p:nvPr>
            <p:ph sz="half" idx="2"/>
          </p:nvPr>
        </p:nvSpPr>
        <p:spPr>
          <a:xfrm>
            <a:off x="6265408" y="2057401"/>
            <a:ext cx="5016834" cy="411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CAECC8-3C3A-4A5D-AB7A-1F99E5023D3F}"/>
              </a:ext>
            </a:extLst>
          </p:cNvPr>
          <p:cNvSpPr>
            <a:spLocks noGrp="1"/>
          </p:cNvSpPr>
          <p:nvPr>
            <p:ph type="dt" sz="half" idx="10"/>
          </p:nvPr>
        </p:nvSpPr>
        <p:spPr/>
        <p:txBody>
          <a:bodyPr/>
          <a:lstStyle/>
          <a:p>
            <a:fld id="{D0D239B2-65BC-4C2A-A62B-3EABFE9590E4}" type="datetime1">
              <a:rPr lang="en-US" smtClean="0"/>
              <a:t>2/22/2024</a:t>
            </a:fld>
            <a:endParaRPr lang="en-US"/>
          </a:p>
        </p:txBody>
      </p:sp>
      <p:sp>
        <p:nvSpPr>
          <p:cNvPr id="6" name="Footer Placeholder 5">
            <a:extLst>
              <a:ext uri="{FF2B5EF4-FFF2-40B4-BE49-F238E27FC236}">
                <a16:creationId xmlns:a16="http://schemas.microsoft.com/office/drawing/2014/main" id="{4447609B-ACA4-4323-9340-C7DB166D7A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7409EA3-C5C7-4AC6-956A-DB9A3B4F314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000492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CDE0-7431-4F05-AA47-F10EB46C9608}"/>
              </a:ext>
            </a:extLst>
          </p:cNvPr>
          <p:cNvSpPr>
            <a:spLocks noGrp="1"/>
          </p:cNvSpPr>
          <p:nvPr>
            <p:ph type="title"/>
          </p:nvPr>
        </p:nvSpPr>
        <p:spPr>
          <a:xfrm>
            <a:off x="839788" y="365126"/>
            <a:ext cx="10276552" cy="1149350"/>
          </a:xfrm>
        </p:spPr>
        <p:txBody>
          <a:bodyPr>
            <a:normAutofit/>
          </a:bodyPr>
          <a:lstStyle>
            <a:lvl1pPr algn="ctr">
              <a:defRPr sz="3200" cap="all"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6D9FFA7-D3EA-4CB8-A471-94235AD62592}"/>
              </a:ext>
            </a:extLst>
          </p:cNvPr>
          <p:cNvSpPr>
            <a:spLocks noGrp="1"/>
          </p:cNvSpPr>
          <p:nvPr>
            <p:ph type="body" idx="1"/>
          </p:nvPr>
        </p:nvSpPr>
        <p:spPr>
          <a:xfrm>
            <a:off x="839788" y="1681163"/>
            <a:ext cx="5157787" cy="823912"/>
          </a:xfrm>
        </p:spPr>
        <p:txBody>
          <a:bodyPr anchor="b"/>
          <a:lstStyle>
            <a:lvl1pPr marL="0" indent="0">
              <a:buNone/>
              <a:defRPr sz="2400" b="1"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360D2-88E8-43C8-92D1-67AB23BBE2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C768F6-20A1-47A1-90FE-903135EEF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555EC1-268F-4324-A003-3608AA0D84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55C8E4-FCB8-4E06-9C43-0ACD949A73D4}"/>
              </a:ext>
            </a:extLst>
          </p:cNvPr>
          <p:cNvSpPr>
            <a:spLocks noGrp="1"/>
          </p:cNvSpPr>
          <p:nvPr>
            <p:ph type="dt" sz="half" idx="10"/>
          </p:nvPr>
        </p:nvSpPr>
        <p:spPr/>
        <p:txBody>
          <a:bodyPr/>
          <a:lstStyle/>
          <a:p>
            <a:fld id="{85E05F5A-E4A3-476F-A89E-C2B73F2431E4}" type="datetime1">
              <a:rPr lang="en-US" smtClean="0"/>
              <a:t>2/22/2024</a:t>
            </a:fld>
            <a:endParaRPr lang="en-US"/>
          </a:p>
        </p:txBody>
      </p:sp>
      <p:sp>
        <p:nvSpPr>
          <p:cNvPr id="8" name="Footer Placeholder 7">
            <a:extLst>
              <a:ext uri="{FF2B5EF4-FFF2-40B4-BE49-F238E27FC236}">
                <a16:creationId xmlns:a16="http://schemas.microsoft.com/office/drawing/2014/main" id="{8B01C005-C973-4D82-942A-334F1D431A04}"/>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AAFB6186-6570-4DE8-8603-70B0A51DFE9C}"/>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636477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ADD3-88C8-4B01-8CC6-808C0E416054}"/>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2634E6A-1390-4101-B78E-7592313407D7}"/>
              </a:ext>
            </a:extLst>
          </p:cNvPr>
          <p:cNvSpPr>
            <a:spLocks noGrp="1"/>
          </p:cNvSpPr>
          <p:nvPr>
            <p:ph type="dt" sz="half" idx="10"/>
          </p:nvPr>
        </p:nvSpPr>
        <p:spPr/>
        <p:txBody>
          <a:bodyPr/>
          <a:lstStyle/>
          <a:p>
            <a:fld id="{E3761515-4A26-4F31-9F61-5A10B1FABBFC}" type="datetime1">
              <a:rPr lang="en-US" smtClean="0"/>
              <a:t>2/22/2024</a:t>
            </a:fld>
            <a:endParaRPr lang="en-US"/>
          </a:p>
        </p:txBody>
      </p:sp>
      <p:sp>
        <p:nvSpPr>
          <p:cNvPr id="4" name="Footer Placeholder 3">
            <a:extLst>
              <a:ext uri="{FF2B5EF4-FFF2-40B4-BE49-F238E27FC236}">
                <a16:creationId xmlns:a16="http://schemas.microsoft.com/office/drawing/2014/main" id="{88BC7B90-4C99-4653-872A-3572A02DAE9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3B03516-4D31-49D2-9488-33C734A7A4F6}"/>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903253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D8488-CF25-431B-A87A-AAF141BD0BBB}"/>
              </a:ext>
            </a:extLst>
          </p:cNvPr>
          <p:cNvSpPr>
            <a:spLocks noGrp="1"/>
          </p:cNvSpPr>
          <p:nvPr>
            <p:ph type="dt" sz="half" idx="10"/>
          </p:nvPr>
        </p:nvSpPr>
        <p:spPr/>
        <p:txBody>
          <a:bodyPr/>
          <a:lstStyle/>
          <a:p>
            <a:fld id="{4A75DC65-7D1F-4BAB-9695-F7E734143E14}" type="datetime1">
              <a:rPr lang="en-US" smtClean="0"/>
              <a:t>2/22/2024</a:t>
            </a:fld>
            <a:endParaRPr lang="en-US"/>
          </a:p>
        </p:txBody>
      </p:sp>
      <p:sp>
        <p:nvSpPr>
          <p:cNvPr id="3" name="Footer Placeholder 2">
            <a:extLst>
              <a:ext uri="{FF2B5EF4-FFF2-40B4-BE49-F238E27FC236}">
                <a16:creationId xmlns:a16="http://schemas.microsoft.com/office/drawing/2014/main" id="{8A2F58E5-C92D-4C64-B867-0576B1EADD06}"/>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89216797-ABEC-4FE0-AFDE-36107B96710D}"/>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623790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8F2B0-990D-418E-9D10-2464E9866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881131-AFFD-4339-9F30-D408B5105C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7C47F4-7968-4698-8BD3-A583099FA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2BC6F-3996-4B2B-B8F2-DD3A82CCF76B}"/>
              </a:ext>
            </a:extLst>
          </p:cNvPr>
          <p:cNvSpPr>
            <a:spLocks noGrp="1"/>
          </p:cNvSpPr>
          <p:nvPr>
            <p:ph type="dt" sz="half" idx="10"/>
          </p:nvPr>
        </p:nvSpPr>
        <p:spPr/>
        <p:txBody>
          <a:bodyPr/>
          <a:lstStyle/>
          <a:p>
            <a:fld id="{7E624077-BD55-4036-8E92-6558FDF3B653}" type="datetime1">
              <a:rPr lang="en-US" smtClean="0"/>
              <a:t>2/22/2024</a:t>
            </a:fld>
            <a:endParaRPr lang="en-US"/>
          </a:p>
        </p:txBody>
      </p:sp>
      <p:sp>
        <p:nvSpPr>
          <p:cNvPr id="6" name="Footer Placeholder 5">
            <a:extLst>
              <a:ext uri="{FF2B5EF4-FFF2-40B4-BE49-F238E27FC236}">
                <a16:creationId xmlns:a16="http://schemas.microsoft.com/office/drawing/2014/main" id="{EA832E66-581A-4CF2-A40A-4E24FAAC4AE4}"/>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E83B1C89-C625-4618-81A2-FB34E4DA071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862379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1486F-443A-4F2D-AB1F-8B1F4C4DE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A21213-E7FB-406A-B8CD-735AAC7AD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4F41A03-500E-49F7-8D99-A1EAFE4D3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91523D-69E9-4EAE-A610-B3A237B75842}"/>
              </a:ext>
            </a:extLst>
          </p:cNvPr>
          <p:cNvSpPr>
            <a:spLocks noGrp="1"/>
          </p:cNvSpPr>
          <p:nvPr>
            <p:ph type="dt" sz="half" idx="10"/>
          </p:nvPr>
        </p:nvSpPr>
        <p:spPr/>
        <p:txBody>
          <a:bodyPr/>
          <a:lstStyle/>
          <a:p>
            <a:fld id="{804225F2-7107-4609-BCC2-77C63064A5E8}" type="datetime1">
              <a:rPr lang="en-US" smtClean="0"/>
              <a:t>2/22/2024</a:t>
            </a:fld>
            <a:endParaRPr lang="en-US"/>
          </a:p>
        </p:txBody>
      </p:sp>
      <p:sp>
        <p:nvSpPr>
          <p:cNvPr id="6" name="Footer Placeholder 5">
            <a:extLst>
              <a:ext uri="{FF2B5EF4-FFF2-40B4-BE49-F238E27FC236}">
                <a16:creationId xmlns:a16="http://schemas.microsoft.com/office/drawing/2014/main" id="{4EDB852F-4134-4AB5-BA87-483B1E1ADD2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5E34C5CB-918E-4A09-8222-D36E37B63C0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142869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A0686-7BAC-45C0-BA30-0D0CBCE5CE63}"/>
              </a:ext>
            </a:extLst>
          </p:cNvPr>
          <p:cNvSpPr>
            <a:spLocks noGrp="1"/>
          </p:cNvSpPr>
          <p:nvPr>
            <p:ph type="title"/>
          </p:nvPr>
        </p:nvSpPr>
        <p:spPr>
          <a:xfrm>
            <a:off x="1371600" y="685800"/>
            <a:ext cx="94869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34202DE-82CD-407D-8C68-174B0CBB57F7}"/>
              </a:ext>
            </a:extLst>
          </p:cNvPr>
          <p:cNvSpPr>
            <a:spLocks noGrp="1"/>
          </p:cNvSpPr>
          <p:nvPr>
            <p:ph type="body" idx="1"/>
          </p:nvPr>
        </p:nvSpPr>
        <p:spPr>
          <a:xfrm>
            <a:off x="1371599" y="2254103"/>
            <a:ext cx="9486901" cy="39180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554AC9D-6E1B-46D3-959F-A068A1EDBDBA}"/>
              </a:ext>
            </a:extLst>
          </p:cNvPr>
          <p:cNvSpPr>
            <a:spLocks noGrp="1"/>
          </p:cNvSpPr>
          <p:nvPr>
            <p:ph type="dt" sz="half" idx="2"/>
          </p:nvPr>
        </p:nvSpPr>
        <p:spPr>
          <a:xfrm rot="5400000">
            <a:off x="9800022" y="3223751"/>
            <a:ext cx="4114801"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fld id="{D3FE42E8-8B57-452D-A122-4DCE9AC771EF}" type="datetime1">
              <a:rPr lang="en-US" smtClean="0"/>
              <a:t>2/22/2024</a:t>
            </a:fld>
            <a:endParaRPr lang="en-US"/>
          </a:p>
        </p:txBody>
      </p:sp>
      <p:sp>
        <p:nvSpPr>
          <p:cNvPr id="5" name="Footer Placeholder 4">
            <a:extLst>
              <a:ext uri="{FF2B5EF4-FFF2-40B4-BE49-F238E27FC236}">
                <a16:creationId xmlns:a16="http://schemas.microsoft.com/office/drawing/2014/main" id="{A5FC0015-9EFB-40F8-BC00-AC2483D60905}"/>
              </a:ext>
            </a:extLst>
          </p:cNvPr>
          <p:cNvSpPr>
            <a:spLocks noGrp="1"/>
          </p:cNvSpPr>
          <p:nvPr>
            <p:ph type="ftr" sz="quarter" idx="3"/>
          </p:nvPr>
        </p:nvSpPr>
        <p:spPr>
          <a:xfrm rot="5400000">
            <a:off x="-1708136" y="3223750"/>
            <a:ext cx="4114800"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dirty="0"/>
              <a:t>Sample Footer Text</a:t>
            </a:r>
          </a:p>
        </p:txBody>
      </p:sp>
      <p:sp>
        <p:nvSpPr>
          <p:cNvPr id="6" name="Slide Number Placeholder 5">
            <a:extLst>
              <a:ext uri="{FF2B5EF4-FFF2-40B4-BE49-F238E27FC236}">
                <a16:creationId xmlns:a16="http://schemas.microsoft.com/office/drawing/2014/main" id="{E572C732-0E3E-49E0-A72E-D4C08CB4455A}"/>
              </a:ext>
            </a:extLst>
          </p:cNvPr>
          <p:cNvSpPr>
            <a:spLocks noGrp="1"/>
          </p:cNvSpPr>
          <p:nvPr>
            <p:ph type="sldNum" sz="quarter" idx="4"/>
          </p:nvPr>
        </p:nvSpPr>
        <p:spPr>
          <a:xfrm>
            <a:off x="11116340" y="6356350"/>
            <a:ext cx="871868" cy="365125"/>
          </a:xfrm>
          <a:prstGeom prst="rect">
            <a:avLst/>
          </a:prstGeom>
        </p:spPr>
        <p:txBody>
          <a:bodyPr vert="horz" lIns="91440" tIns="45720" rIns="91440" bIns="45720" rtlCol="0" anchor="ctr"/>
          <a:lstStyle>
            <a:lvl1pPr algn="r">
              <a:defRPr sz="900" spc="300">
                <a:solidFill>
                  <a:schemeClr val="tx2">
                    <a:lumMod val="75000"/>
                    <a:lumOff val="25000"/>
                  </a:schemeClr>
                </a:solidFill>
                <a:latin typeface="+mn-lt"/>
              </a:defRPr>
            </a:lvl1pPr>
          </a:lstStyle>
          <a:p>
            <a:fld id="{F8E28480-1C08-4458-AD97-0283E6FFD09D}" type="slidenum">
              <a:rPr lang="en-US" smtClean="0"/>
              <a:pPr/>
              <a:t>‹#›</a:t>
            </a:fld>
            <a:endParaRPr lang="en-US"/>
          </a:p>
        </p:txBody>
      </p:sp>
    </p:spTree>
    <p:extLst>
      <p:ext uri="{BB962C8B-B14F-4D97-AF65-F5344CB8AC3E}">
        <p14:creationId xmlns:p14="http://schemas.microsoft.com/office/powerpoint/2010/main" val="2264910090"/>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1" r:id="rId6"/>
    <p:sldLayoutId id="2147483687" r:id="rId7"/>
    <p:sldLayoutId id="2147483688" r:id="rId8"/>
    <p:sldLayoutId id="2147483689" r:id="rId9"/>
    <p:sldLayoutId id="2147483690" r:id="rId10"/>
    <p:sldLayoutId id="2147483692" r:id="rId11"/>
  </p:sldLayoutIdLs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agilemarketingitalia.com/scrum-agile-marketing/"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opensource.com/article/20/5/agile-open-source"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eb-p-ebscohost-com.ezproxy.snhu.edu/ehost/ebookviewer/ebook/bmxlYmtfXzkzNzAwOV9fQU41?sid=96fcd163-5101-4b25-b0b9-3e255259a013@redis&amp;vid=0&amp;format=EB&amp;rid=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4751A9-6FF5-406A-929D-078F616EB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80F8E72-3E98-4CBE-B300-8F78CBE236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781800" cy="6857999"/>
          </a:xfrm>
          <a:prstGeom prst="rect">
            <a:avLst/>
          </a:prstGeom>
          <a:solidFill>
            <a:srgbClr val="D4A1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FFE103DD-5558-49AD-A5A7-DC04B3B050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2164" y="685800"/>
            <a:ext cx="5403836"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371600" y="1371599"/>
            <a:ext cx="4038600" cy="2360429"/>
          </a:xfrm>
        </p:spPr>
        <p:txBody>
          <a:bodyPr>
            <a:normAutofit/>
          </a:bodyPr>
          <a:lstStyle/>
          <a:p>
            <a:r>
              <a:rPr lang="en-US" dirty="0"/>
              <a:t>Scrum-Agile</a:t>
            </a:r>
          </a:p>
        </p:txBody>
      </p:sp>
      <p:sp>
        <p:nvSpPr>
          <p:cNvPr id="3" name="Subtitle 2"/>
          <p:cNvSpPr>
            <a:spLocks noGrp="1"/>
          </p:cNvSpPr>
          <p:nvPr>
            <p:ph type="subTitle" idx="1"/>
          </p:nvPr>
        </p:nvSpPr>
        <p:spPr>
          <a:xfrm>
            <a:off x="1371599" y="4114800"/>
            <a:ext cx="4038599" cy="1371601"/>
          </a:xfrm>
        </p:spPr>
        <p:txBody>
          <a:bodyPr vert="horz" lIns="91440" tIns="45720" rIns="91440" bIns="45720" rtlCol="0" anchor="t">
            <a:normAutofit/>
          </a:bodyPr>
          <a:lstStyle/>
          <a:p>
            <a:r>
              <a:rPr lang="en-US" dirty="0" err="1"/>
              <a:t>ChadaTech</a:t>
            </a:r>
            <a:r>
              <a:rPr lang="en-US" dirty="0"/>
              <a:t> Presentation by Tabitha Pawlowski</a:t>
            </a:r>
          </a:p>
        </p:txBody>
      </p:sp>
      <p:pic>
        <p:nvPicPr>
          <p:cNvPr id="6" name="Picture 5" descr="A diagram of a scrum&#10;&#10;Description automatically generated">
            <a:extLst>
              <a:ext uri="{FF2B5EF4-FFF2-40B4-BE49-F238E27FC236}">
                <a16:creationId xmlns:a16="http://schemas.microsoft.com/office/drawing/2014/main" id="{958C58CB-F5C3-1768-56B6-6330A0AB6DC9}"/>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12553" r="-160" b="10425"/>
          <a:stretch/>
        </p:blipFill>
        <p:spPr>
          <a:xfrm>
            <a:off x="7308515" y="864267"/>
            <a:ext cx="4192341" cy="2421749"/>
          </a:xfrm>
          <a:prstGeom prst="rect">
            <a:avLst/>
          </a:prstGeom>
        </p:spPr>
      </p:pic>
      <p:pic>
        <p:nvPicPr>
          <p:cNvPr id="16" name="Picture 15" descr="A diagram of a heart&#10;&#10;Description automatically generated">
            <a:extLst>
              <a:ext uri="{FF2B5EF4-FFF2-40B4-BE49-F238E27FC236}">
                <a16:creationId xmlns:a16="http://schemas.microsoft.com/office/drawing/2014/main" id="{906CC884-5081-2C22-1557-CB60122E5D69}"/>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8110370" y="3564437"/>
            <a:ext cx="2588628" cy="2716965"/>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D4A1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48447A-3A74-ABA6-73D2-559602EB9974}"/>
              </a:ext>
            </a:extLst>
          </p:cNvPr>
          <p:cNvSpPr>
            <a:spLocks noGrp="1"/>
          </p:cNvSpPr>
          <p:nvPr>
            <p:ph type="title"/>
          </p:nvPr>
        </p:nvSpPr>
        <p:spPr>
          <a:xfrm>
            <a:off x="1371599" y="705297"/>
            <a:ext cx="9486901" cy="1010088"/>
          </a:xfrm>
        </p:spPr>
        <p:txBody>
          <a:bodyPr anchor="b">
            <a:normAutofit/>
          </a:bodyPr>
          <a:lstStyle/>
          <a:p>
            <a:pPr algn="ctr"/>
            <a:r>
              <a:rPr lang="en-US" sz="3400" dirty="0"/>
              <a:t>The scrum-agile approach</a:t>
            </a:r>
            <a:endParaRPr lang="en-US" sz="3400"/>
          </a:p>
        </p:txBody>
      </p:sp>
      <p:sp>
        <p:nvSpPr>
          <p:cNvPr id="3" name="Content Placeholder 2">
            <a:extLst>
              <a:ext uri="{FF2B5EF4-FFF2-40B4-BE49-F238E27FC236}">
                <a16:creationId xmlns:a16="http://schemas.microsoft.com/office/drawing/2014/main" id="{D81887B2-866A-89BE-12CA-ECB1BCAF5D13}"/>
              </a:ext>
            </a:extLst>
          </p:cNvPr>
          <p:cNvSpPr>
            <a:spLocks noGrp="1"/>
          </p:cNvSpPr>
          <p:nvPr>
            <p:ph idx="1"/>
          </p:nvPr>
        </p:nvSpPr>
        <p:spPr>
          <a:xfrm>
            <a:off x="1371600" y="2206257"/>
            <a:ext cx="9486901" cy="3540642"/>
          </a:xfrm>
        </p:spPr>
        <p:txBody>
          <a:bodyPr vert="horz" lIns="91440" tIns="45720" rIns="91440" bIns="45720" rtlCol="0" anchor="t">
            <a:normAutofit/>
          </a:bodyPr>
          <a:lstStyle/>
          <a:p>
            <a:pPr marL="0" indent="0">
              <a:buNone/>
            </a:pPr>
            <a:r>
              <a:rPr lang="en-US" sz="1600" dirty="0"/>
              <a:t> The scrum-agile approach is a methodology for software design and other project management processes that emphasizes the encouragement of change and transition throughout a project's lifecycle. The framework includes a team of several people that collaborate to maintain constant progress and rapidly produce working deliverables to the client. Agile involves many principles and core values that together create an environment that leads to the ability to produce quality results quickly (Cobb, 2015). </a:t>
            </a:r>
          </a:p>
        </p:txBody>
      </p:sp>
      <p:sp>
        <p:nvSpPr>
          <p:cNvPr id="6" name="Title 1">
            <a:extLst>
              <a:ext uri="{FF2B5EF4-FFF2-40B4-BE49-F238E27FC236}">
                <a16:creationId xmlns:a16="http://schemas.microsoft.com/office/drawing/2014/main" id="{A4E74ED8-BC86-7A19-06B9-C1545F88A8EF}"/>
              </a:ext>
            </a:extLst>
          </p:cNvPr>
          <p:cNvSpPr txBox="1">
            <a:spLocks/>
          </p:cNvSpPr>
          <p:nvPr/>
        </p:nvSpPr>
        <p:spPr>
          <a:xfrm>
            <a:off x="1246261" y="3214912"/>
            <a:ext cx="10263144" cy="101008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cap="all" spc="300" baseline="0">
                <a:solidFill>
                  <a:schemeClr val="tx2"/>
                </a:solidFill>
                <a:latin typeface="+mj-lt"/>
                <a:ea typeface="+mj-ea"/>
                <a:cs typeface="+mj-cs"/>
              </a:defRPr>
            </a:lvl1pPr>
          </a:lstStyle>
          <a:p>
            <a:r>
              <a:rPr lang="en-US" sz="2000" dirty="0"/>
              <a:t>Scrum values                                   Agile principles</a:t>
            </a:r>
            <a:endParaRPr lang="en-US" dirty="0"/>
          </a:p>
        </p:txBody>
      </p:sp>
      <p:sp>
        <p:nvSpPr>
          <p:cNvPr id="7" name="TextBox 6">
            <a:extLst>
              <a:ext uri="{FF2B5EF4-FFF2-40B4-BE49-F238E27FC236}">
                <a16:creationId xmlns:a16="http://schemas.microsoft.com/office/drawing/2014/main" id="{1777E923-5A70-2F74-B217-E453B7B40217}"/>
              </a:ext>
            </a:extLst>
          </p:cNvPr>
          <p:cNvSpPr txBox="1"/>
          <p:nvPr/>
        </p:nvSpPr>
        <p:spPr>
          <a:xfrm>
            <a:off x="868822" y="4223047"/>
            <a:ext cx="3717420"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q"/>
            </a:pPr>
            <a:r>
              <a:rPr lang="en-US" dirty="0"/>
              <a:t>Commitment and focus</a:t>
            </a:r>
          </a:p>
          <a:p>
            <a:pPr marL="285750" indent="-285750">
              <a:buFont typeface="Wingdings"/>
              <a:buChar char="q"/>
            </a:pPr>
            <a:r>
              <a:rPr lang="en-US" dirty="0"/>
              <a:t>Openness</a:t>
            </a:r>
          </a:p>
          <a:p>
            <a:pPr marL="285750" indent="-285750">
              <a:buFont typeface="Wingdings"/>
              <a:buChar char="q"/>
            </a:pPr>
            <a:r>
              <a:rPr lang="en-US" dirty="0"/>
              <a:t>Respect</a:t>
            </a:r>
          </a:p>
          <a:p>
            <a:pPr marL="285750" indent="-285750">
              <a:buFont typeface="Wingdings"/>
              <a:buChar char="q"/>
            </a:pPr>
            <a:r>
              <a:rPr lang="en-US" dirty="0"/>
              <a:t>Courage</a:t>
            </a:r>
          </a:p>
          <a:p>
            <a:pPr marL="285750" indent="-285750">
              <a:buFont typeface="Wingdings"/>
              <a:buChar char="q"/>
            </a:pPr>
            <a:endParaRPr lang="en-US" dirty="0"/>
          </a:p>
          <a:p>
            <a:pPr marL="285750" indent="-285750">
              <a:buFont typeface="Wingdings"/>
              <a:buChar char="q"/>
            </a:pPr>
            <a:endParaRPr lang="en-US" dirty="0"/>
          </a:p>
          <a:p>
            <a:r>
              <a:rPr lang="en-US" sz="1600" dirty="0">
                <a:latin typeface="Times New Roman"/>
                <a:cs typeface="Times New Roman"/>
              </a:rPr>
              <a:t>(Cobb, 2015, pp. 44-54)</a:t>
            </a:r>
          </a:p>
          <a:p>
            <a:endParaRPr lang="en-US" dirty="0"/>
          </a:p>
          <a:p>
            <a:pPr marL="285750" indent="-285750">
              <a:buFont typeface="Wingdings"/>
              <a:buChar char="q"/>
            </a:pPr>
            <a:endParaRPr lang="en-US" dirty="0"/>
          </a:p>
        </p:txBody>
      </p:sp>
      <p:sp>
        <p:nvSpPr>
          <p:cNvPr id="9" name="TextBox 8">
            <a:extLst>
              <a:ext uri="{FF2B5EF4-FFF2-40B4-BE49-F238E27FC236}">
                <a16:creationId xmlns:a16="http://schemas.microsoft.com/office/drawing/2014/main" id="{1A694C75-633B-D652-A686-82D20C018EA2}"/>
              </a:ext>
            </a:extLst>
          </p:cNvPr>
          <p:cNvSpPr txBox="1"/>
          <p:nvPr/>
        </p:nvSpPr>
        <p:spPr>
          <a:xfrm>
            <a:off x="5754167" y="4223045"/>
            <a:ext cx="3717420" cy="220060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q"/>
            </a:pPr>
            <a:r>
              <a:rPr lang="en-US" sz="1700" dirty="0"/>
              <a:t>Build Quality into Product </a:t>
            </a:r>
          </a:p>
          <a:p>
            <a:pPr marL="285750" indent="-285750">
              <a:buFont typeface="Wingdings"/>
              <a:buChar char="q"/>
            </a:pPr>
            <a:r>
              <a:rPr lang="en-US" sz="1700" dirty="0"/>
              <a:t>Emphasize on Human Aspect of Quality</a:t>
            </a:r>
          </a:p>
          <a:p>
            <a:pPr marL="285750" indent="-285750">
              <a:buFont typeface="Wingdings"/>
              <a:buChar char="q"/>
            </a:pPr>
            <a:r>
              <a:rPr lang="en-US" sz="1700" dirty="0"/>
              <a:t>Need for Cross-functional Collaboration</a:t>
            </a:r>
          </a:p>
          <a:p>
            <a:pPr marL="285750" indent="-285750">
              <a:buFont typeface="Wingdings"/>
              <a:buChar char="q"/>
            </a:pPr>
            <a:r>
              <a:rPr lang="en-US" sz="1700" dirty="0"/>
              <a:t>Importance of Leadership</a:t>
            </a:r>
          </a:p>
          <a:p>
            <a:pPr marL="285750" indent="-285750">
              <a:buFont typeface="Wingdings"/>
              <a:buChar char="q"/>
            </a:pPr>
            <a:r>
              <a:rPr lang="en-US" sz="1700" dirty="0"/>
              <a:t>Continuous Improvement</a:t>
            </a:r>
          </a:p>
          <a:p>
            <a:pPr marL="285750" indent="-285750">
              <a:buFont typeface="Wingdings"/>
              <a:buChar char="q"/>
            </a:pPr>
            <a:endParaRPr lang="en-US" dirty="0"/>
          </a:p>
        </p:txBody>
      </p:sp>
      <p:sp>
        <p:nvSpPr>
          <p:cNvPr id="11" name="TextBox 10">
            <a:extLst>
              <a:ext uri="{FF2B5EF4-FFF2-40B4-BE49-F238E27FC236}">
                <a16:creationId xmlns:a16="http://schemas.microsoft.com/office/drawing/2014/main" id="{A8228117-E031-776B-7243-DFCBABABC0DE}"/>
              </a:ext>
            </a:extLst>
          </p:cNvPr>
          <p:cNvSpPr txBox="1"/>
          <p:nvPr/>
        </p:nvSpPr>
        <p:spPr>
          <a:xfrm>
            <a:off x="8730952" y="4223046"/>
            <a:ext cx="3717420" cy="22159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q"/>
            </a:pPr>
            <a:r>
              <a:rPr lang="en-US" sz="1700" dirty="0"/>
              <a:t>Focus on Customer Value</a:t>
            </a:r>
          </a:p>
          <a:p>
            <a:pPr marL="285750" indent="-285750">
              <a:buFont typeface="Wingdings"/>
              <a:buChar char="q"/>
            </a:pPr>
            <a:r>
              <a:rPr lang="en-US" sz="1700" dirty="0"/>
              <a:t>Map the Value Stream</a:t>
            </a:r>
          </a:p>
          <a:p>
            <a:pPr marL="285750" indent="-285750">
              <a:buFont typeface="Wingdings"/>
              <a:buChar char="q"/>
            </a:pPr>
            <a:r>
              <a:rPr lang="en-US" sz="1700" dirty="0"/>
              <a:t>Pull vs. Push</a:t>
            </a:r>
          </a:p>
          <a:p>
            <a:pPr marL="285750" indent="-285750">
              <a:buFont typeface="Wingdings"/>
              <a:buChar char="q"/>
            </a:pPr>
            <a:r>
              <a:rPr lang="en-US" sz="1700" dirty="0"/>
              <a:t>Importance of Flow</a:t>
            </a:r>
          </a:p>
          <a:p>
            <a:pPr marL="285750" indent="-285750">
              <a:buFont typeface="Wingdings"/>
              <a:buChar char="q"/>
            </a:pPr>
            <a:r>
              <a:rPr lang="en-US" sz="1700" dirty="0"/>
              <a:t>Respect for People</a:t>
            </a:r>
          </a:p>
          <a:p>
            <a:pPr marL="285750" indent="-285750">
              <a:buFont typeface="Wingdings"/>
              <a:buChar char="q"/>
            </a:pPr>
            <a:r>
              <a:rPr lang="en-US" sz="1700" dirty="0"/>
              <a:t>Perfection</a:t>
            </a:r>
          </a:p>
          <a:p>
            <a:endParaRPr lang="en-US" dirty="0"/>
          </a:p>
          <a:p>
            <a:pPr marL="285750" indent="-285750">
              <a:buFont typeface="Wingdings"/>
              <a:buChar char="q"/>
            </a:pPr>
            <a:endParaRPr lang="en-US" dirty="0"/>
          </a:p>
        </p:txBody>
      </p:sp>
    </p:spTree>
    <p:extLst>
      <p:ext uri="{BB962C8B-B14F-4D97-AF65-F5344CB8AC3E}">
        <p14:creationId xmlns:p14="http://schemas.microsoft.com/office/powerpoint/2010/main" val="411931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BC959F-CAB6-4E23-81DE-E0BBF2B7E0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94DEED-5E0F-4E41-A445-58C14864C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76700" cy="6858000"/>
          </a:xfrm>
          <a:prstGeom prst="rect">
            <a:avLst/>
          </a:prstGeom>
          <a:solidFill>
            <a:srgbClr val="D4A1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C4D2E6-8CD5-0900-02ED-474B72E543FA}"/>
              </a:ext>
            </a:extLst>
          </p:cNvPr>
          <p:cNvSpPr>
            <a:spLocks noGrp="1"/>
          </p:cNvSpPr>
          <p:nvPr>
            <p:ph type="title"/>
          </p:nvPr>
        </p:nvSpPr>
        <p:spPr>
          <a:xfrm>
            <a:off x="304800" y="1371600"/>
            <a:ext cx="3473548" cy="4114800"/>
          </a:xfrm>
        </p:spPr>
        <p:txBody>
          <a:bodyPr anchor="ctr">
            <a:normAutofit/>
          </a:bodyPr>
          <a:lstStyle/>
          <a:p>
            <a:pPr algn="ctr"/>
            <a:r>
              <a:rPr lang="en-US" dirty="0">
                <a:solidFill>
                  <a:schemeClr val="bg2"/>
                </a:solidFill>
              </a:rPr>
              <a:t>Roles of a scrum-agile team</a:t>
            </a:r>
            <a:endParaRPr lang="en-US">
              <a:solidFill>
                <a:schemeClr val="bg2"/>
              </a:solidFill>
            </a:endParaRPr>
          </a:p>
        </p:txBody>
      </p:sp>
      <p:sp>
        <p:nvSpPr>
          <p:cNvPr id="12" name="Rectangle 11">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0" y="685800"/>
            <a:ext cx="6743700" cy="5486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F56AF632-D4FE-1A25-6AED-A3512B3C8B16}"/>
              </a:ext>
            </a:extLst>
          </p:cNvPr>
          <p:cNvSpPr/>
          <p:nvPr/>
        </p:nvSpPr>
        <p:spPr>
          <a:xfrm>
            <a:off x="4411980" y="228600"/>
            <a:ext cx="3610168" cy="3078480"/>
          </a:xfrm>
          <a:prstGeom prst="rect">
            <a:avLst/>
          </a:prstGeom>
          <a:solidFill>
            <a:srgbClr val="FF91E0">
              <a:alpha val="37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229021FF-B4F7-6C39-DE7E-0ADAEAE2A56D}"/>
              </a:ext>
            </a:extLst>
          </p:cNvPr>
          <p:cNvSpPr/>
          <p:nvPr/>
        </p:nvSpPr>
        <p:spPr>
          <a:xfrm>
            <a:off x="4411979" y="3561459"/>
            <a:ext cx="3610169" cy="3078480"/>
          </a:xfrm>
          <a:prstGeom prst="rect">
            <a:avLst/>
          </a:prstGeom>
          <a:solidFill>
            <a:srgbClr val="CF74B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1BFBAFB-2186-1AAF-8C45-9590BBEB6743}"/>
              </a:ext>
            </a:extLst>
          </p:cNvPr>
          <p:cNvSpPr/>
          <p:nvPr/>
        </p:nvSpPr>
        <p:spPr>
          <a:xfrm>
            <a:off x="8286074" y="3561459"/>
            <a:ext cx="3603048" cy="3078480"/>
          </a:xfrm>
          <a:prstGeom prst="rect">
            <a:avLst/>
          </a:prstGeom>
          <a:solidFill>
            <a:srgbClr val="FF91E0">
              <a:alpha val="37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1C864A1-5913-D545-75C8-DAF40B5C5734}"/>
              </a:ext>
            </a:extLst>
          </p:cNvPr>
          <p:cNvSpPr/>
          <p:nvPr/>
        </p:nvSpPr>
        <p:spPr>
          <a:xfrm>
            <a:off x="8286072" y="228598"/>
            <a:ext cx="3610169" cy="3078480"/>
          </a:xfrm>
          <a:prstGeom prst="rect">
            <a:avLst/>
          </a:prstGeom>
          <a:solidFill>
            <a:srgbClr val="CF74B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43F606D9-B175-5A9C-BBB8-E679C9E4C4ED}"/>
              </a:ext>
            </a:extLst>
          </p:cNvPr>
          <p:cNvSpPr txBox="1"/>
          <p:nvPr/>
        </p:nvSpPr>
        <p:spPr>
          <a:xfrm>
            <a:off x="4408206" y="227886"/>
            <a:ext cx="3603474"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latin typeface="Goudy Old Style"/>
              </a:rPr>
              <a:t>Scrum Master</a:t>
            </a:r>
          </a:p>
          <a:p>
            <a:r>
              <a:rPr lang="en-US" sz="1500" dirty="0">
                <a:latin typeface="Goudy Old Style"/>
              </a:rPr>
              <a:t>The Scrum Master is a servant-leader for their team that ensures all scrum practices are enacted. They ensure that everyone understands how scrum will be used and help guide the team through any obstacles and setbacks. The Scrum Master facilitates scrum events such as daily stand-ups and retrospectives, as well as making sure everyone is comfortable working with one another. Lastly, the Scrum Master is responsible for educating stakeholders and company executives on scrum practices.</a:t>
            </a:r>
            <a:endParaRPr lang="en-US" sz="2000" dirty="0">
              <a:latin typeface="Goudy Old Style"/>
            </a:endParaRPr>
          </a:p>
        </p:txBody>
      </p:sp>
      <p:sp>
        <p:nvSpPr>
          <p:cNvPr id="15" name="TextBox 14">
            <a:extLst>
              <a:ext uri="{FF2B5EF4-FFF2-40B4-BE49-F238E27FC236}">
                <a16:creationId xmlns:a16="http://schemas.microsoft.com/office/drawing/2014/main" id="{7CF562AA-89FE-A8AB-1B3F-EA0ACACDD659}"/>
              </a:ext>
            </a:extLst>
          </p:cNvPr>
          <p:cNvSpPr txBox="1"/>
          <p:nvPr/>
        </p:nvSpPr>
        <p:spPr>
          <a:xfrm>
            <a:off x="8282299" y="227885"/>
            <a:ext cx="3603474"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latin typeface="Goudy Old Style"/>
              </a:rPr>
              <a:t>Product Owner</a:t>
            </a:r>
          </a:p>
          <a:p>
            <a:r>
              <a:rPr lang="en-US" sz="1500" dirty="0">
                <a:latin typeface="Goudy Old Style"/>
              </a:rPr>
              <a:t>The main responsibility of the Product Owner is to maximize the quality of work done by the team. To do this, the Product Owner is the primary translator between the team and client and communicates all the client's needs and wants. They organize these requests in a product backlog that helps the team prioritize and focus on the most important tasks first. The Product Owner makes final decisions for the team and is the ultimate team-guide for what the end-result should be.</a:t>
            </a:r>
          </a:p>
        </p:txBody>
      </p:sp>
      <p:sp>
        <p:nvSpPr>
          <p:cNvPr id="16" name="TextBox 15">
            <a:extLst>
              <a:ext uri="{FF2B5EF4-FFF2-40B4-BE49-F238E27FC236}">
                <a16:creationId xmlns:a16="http://schemas.microsoft.com/office/drawing/2014/main" id="{EE43CBE4-E731-8B85-4A11-FD225BCE1B75}"/>
              </a:ext>
            </a:extLst>
          </p:cNvPr>
          <p:cNvSpPr txBox="1"/>
          <p:nvPr/>
        </p:nvSpPr>
        <p:spPr>
          <a:xfrm>
            <a:off x="4408205" y="3560745"/>
            <a:ext cx="3603474"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latin typeface="Goudy Old Style"/>
              </a:rPr>
              <a:t>Developer</a:t>
            </a:r>
          </a:p>
          <a:p>
            <a:r>
              <a:rPr lang="en-US" sz="1500" dirty="0">
                <a:latin typeface="Goudy Old Style"/>
              </a:rPr>
              <a:t>The development team consists of people who are the ones that actually create the product that will be delivered to the client. They must create their own definition of "done" to describe the point where their work can be presented to their client. Although members of the team may have unique and specialized skill sets, developers are expected to work together to create a functional product of the highest quality. There should be no sub-teams or groups within the development team. </a:t>
            </a:r>
            <a:endParaRPr lang="en-US" sz="2000" dirty="0">
              <a:latin typeface="Goudy Old Style"/>
            </a:endParaRPr>
          </a:p>
        </p:txBody>
      </p:sp>
      <p:sp>
        <p:nvSpPr>
          <p:cNvPr id="17" name="TextBox 16">
            <a:extLst>
              <a:ext uri="{FF2B5EF4-FFF2-40B4-BE49-F238E27FC236}">
                <a16:creationId xmlns:a16="http://schemas.microsoft.com/office/drawing/2014/main" id="{EF6638B2-AC2C-2157-40A1-D5793F54DDFA}"/>
              </a:ext>
            </a:extLst>
          </p:cNvPr>
          <p:cNvSpPr txBox="1"/>
          <p:nvPr/>
        </p:nvSpPr>
        <p:spPr>
          <a:xfrm>
            <a:off x="8282299" y="3560745"/>
            <a:ext cx="3603474"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latin typeface="Goudy Old Style"/>
              </a:rPr>
              <a:t>Product Tester</a:t>
            </a:r>
          </a:p>
          <a:p>
            <a:r>
              <a:rPr lang="en-US" sz="1500" dirty="0">
                <a:latin typeface="Goudy Old Style"/>
              </a:rPr>
              <a:t>Product Testers are responsible for ensuring the product exceeds all the expectations of the client. They work closely with the Product Owner and development team to define and understand user requests, as well as concentrate on how the team can address these requests easily and quickly with high quality solutions. Product testers recognize and give feedback on how to solve issues within the product. Their main goal is to ensure functionality is maintained throughout the process. </a:t>
            </a:r>
          </a:p>
        </p:txBody>
      </p:sp>
      <p:sp>
        <p:nvSpPr>
          <p:cNvPr id="18" name="TextBox 17">
            <a:extLst>
              <a:ext uri="{FF2B5EF4-FFF2-40B4-BE49-F238E27FC236}">
                <a16:creationId xmlns:a16="http://schemas.microsoft.com/office/drawing/2014/main" id="{D0A60B8F-94A4-2EB5-4E87-4A338E44C3E1}"/>
              </a:ext>
            </a:extLst>
          </p:cNvPr>
          <p:cNvSpPr txBox="1"/>
          <p:nvPr/>
        </p:nvSpPr>
        <p:spPr>
          <a:xfrm>
            <a:off x="56971" y="6323887"/>
            <a:ext cx="387409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Cobb, 2015, pp. 35 – 38</a:t>
            </a:r>
            <a:br>
              <a:rPr lang="en-US" sz="1200" dirty="0"/>
            </a:br>
            <a:r>
              <a:rPr lang="en-US" sz="1200" dirty="0"/>
              <a:t>LinkedIn, 2024</a:t>
            </a:r>
          </a:p>
        </p:txBody>
      </p:sp>
    </p:spTree>
    <p:extLst>
      <p:ext uri="{BB962C8B-B14F-4D97-AF65-F5344CB8AC3E}">
        <p14:creationId xmlns:p14="http://schemas.microsoft.com/office/powerpoint/2010/main" val="1650295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33BC279-6A31-0C3B-2D4C-433EB1D40BDD}"/>
              </a:ext>
            </a:extLst>
          </p:cNvPr>
          <p:cNvSpPr/>
          <p:nvPr/>
        </p:nvSpPr>
        <p:spPr>
          <a:xfrm>
            <a:off x="400" y="-61382"/>
            <a:ext cx="12246168" cy="999692"/>
          </a:xfrm>
          <a:prstGeom prst="rect">
            <a:avLst/>
          </a:prstGeom>
          <a:solidFill>
            <a:srgbClr val="CF74B5"/>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142AE7-D455-0270-02CE-FFB812A3CB32}"/>
              </a:ext>
            </a:extLst>
          </p:cNvPr>
          <p:cNvSpPr>
            <a:spLocks noGrp="1"/>
          </p:cNvSpPr>
          <p:nvPr>
            <p:ph type="title"/>
          </p:nvPr>
        </p:nvSpPr>
        <p:spPr>
          <a:xfrm>
            <a:off x="1337" y="-59645"/>
            <a:ext cx="12240794" cy="998344"/>
          </a:xfrm>
        </p:spPr>
        <p:txBody>
          <a:bodyPr>
            <a:normAutofit/>
          </a:bodyPr>
          <a:lstStyle/>
          <a:p>
            <a:pPr algn="ctr"/>
            <a:r>
              <a:rPr lang="en-US" dirty="0"/>
              <a:t>Phases of the software development life cycle  through agile</a:t>
            </a:r>
          </a:p>
        </p:txBody>
      </p:sp>
      <p:pic>
        <p:nvPicPr>
          <p:cNvPr id="4" name="Content Placeholder 3" descr="A screenshot of a computer&#10;&#10;Description automatically generated">
            <a:extLst>
              <a:ext uri="{FF2B5EF4-FFF2-40B4-BE49-F238E27FC236}">
                <a16:creationId xmlns:a16="http://schemas.microsoft.com/office/drawing/2014/main" id="{91F3F6D5-38B2-7A48-9FD8-F30D51521307}"/>
              </a:ext>
            </a:extLst>
          </p:cNvPr>
          <p:cNvPicPr>
            <a:picLocks noGrp="1" noChangeAspect="1"/>
          </p:cNvPicPr>
          <p:nvPr>
            <p:ph idx="1"/>
          </p:nvPr>
        </p:nvPicPr>
        <p:blipFill rotWithShape="1">
          <a:blip r:embed="rId2"/>
          <a:srcRect l="35571" t="29609" r="10724" b="15223"/>
          <a:stretch/>
        </p:blipFill>
        <p:spPr>
          <a:xfrm>
            <a:off x="7561777" y="3889134"/>
            <a:ext cx="4629482" cy="2970241"/>
          </a:xfrm>
        </p:spPr>
      </p:pic>
      <p:sp>
        <p:nvSpPr>
          <p:cNvPr id="9" name="TextBox 8">
            <a:extLst>
              <a:ext uri="{FF2B5EF4-FFF2-40B4-BE49-F238E27FC236}">
                <a16:creationId xmlns:a16="http://schemas.microsoft.com/office/drawing/2014/main" id="{08311C5B-32C6-BE67-6883-BB1AE8C77E65}"/>
              </a:ext>
            </a:extLst>
          </p:cNvPr>
          <p:cNvSpPr txBox="1"/>
          <p:nvPr/>
        </p:nvSpPr>
        <p:spPr>
          <a:xfrm>
            <a:off x="270617" y="1053981"/>
            <a:ext cx="11422878" cy="65402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900" dirty="0">
                <a:ea typeface="+mn-lt"/>
                <a:cs typeface="+mn-lt"/>
              </a:rPr>
              <a:t>Product Backlog:</a:t>
            </a:r>
            <a:r>
              <a:rPr lang="en-US" dirty="0">
                <a:ea typeface="+mn-lt"/>
                <a:cs typeface="+mn-lt"/>
              </a:rPr>
              <a:t> </a:t>
            </a:r>
            <a:r>
              <a:rPr lang="en-US" sz="1700" dirty="0">
                <a:latin typeface="Goudy Old Style"/>
                <a:ea typeface="+mn-lt"/>
                <a:cs typeface="+mn-lt"/>
              </a:rPr>
              <a:t> The project usually begins with a meeting between the client, stakeholders, Product Owner, and other various team members to discuss the expectations, requirements, and details of the proposed project. The team tries to get as much specification about the product from the client so that they are all on the same page. The Product Owner takes these user requests, or stories, and inputs them into an organized product backlog based on importance for the rest of the team to view throughout the project's lifecycle. This backlog serves as a continual reminder of what the team's main focus should be on at all points during the sprint.</a:t>
            </a:r>
          </a:p>
          <a:p>
            <a:endParaRPr lang="en-US" dirty="0"/>
          </a:p>
          <a:p>
            <a:r>
              <a:rPr lang="en-US" sz="1900" dirty="0">
                <a:ea typeface="+mn-lt"/>
                <a:cs typeface="+mn-lt"/>
              </a:rPr>
              <a:t>Sprint Planning Meeting:</a:t>
            </a:r>
            <a:r>
              <a:rPr lang="en-US" sz="1700" dirty="0">
                <a:ea typeface="+mn-lt"/>
                <a:cs typeface="+mn-lt"/>
              </a:rPr>
              <a:t> </a:t>
            </a:r>
            <a:r>
              <a:rPr lang="en-US" sz="1700" dirty="0">
                <a:latin typeface="Goudy Old Style"/>
                <a:ea typeface="+mn-lt"/>
                <a:cs typeface="+mn-lt"/>
              </a:rPr>
              <a:t>Once the team knows what is expected of them, they can consider how they are going to go about meeting those expectations. Part of this process includes planning what order work should be done in to maximize the team's efficiency. Each sprint, the team has a certain set of tasks to accomplish before being able to present a working deliverable to the client. It is during the sprint planning meeting that the team discusses what finished </a:t>
            </a:r>
          </a:p>
          <a:p>
            <a:r>
              <a:rPr lang="en-US" sz="1700" dirty="0">
                <a:latin typeface="Goudy Old Style"/>
                <a:ea typeface="+mn-lt"/>
                <a:cs typeface="+mn-lt"/>
              </a:rPr>
              <a:t>work they will be able to promise to the client and start considering how they should</a:t>
            </a:r>
            <a:endParaRPr lang="en-US" dirty="0">
              <a:latin typeface="Gill Sans MT"/>
              <a:ea typeface="+mn-lt"/>
              <a:cs typeface="+mn-lt"/>
            </a:endParaRPr>
          </a:p>
          <a:p>
            <a:r>
              <a:rPr lang="en-US" sz="1700" dirty="0">
                <a:latin typeface="Goudy Old Style"/>
                <a:ea typeface="+mn-lt"/>
                <a:cs typeface="+mn-lt"/>
              </a:rPr>
              <a:t>go about completing that work. </a:t>
            </a:r>
            <a:endParaRPr lang="en-US" dirty="0"/>
          </a:p>
          <a:p>
            <a:endParaRPr lang="en-US" dirty="0"/>
          </a:p>
          <a:p>
            <a:r>
              <a:rPr lang="en-US" sz="1900" dirty="0"/>
              <a:t>Sprint:</a:t>
            </a:r>
            <a:r>
              <a:rPr lang="en-US" dirty="0"/>
              <a:t>  </a:t>
            </a:r>
            <a:r>
              <a:rPr lang="en-US" sz="1700" dirty="0">
                <a:latin typeface="Goudy Old Style"/>
              </a:rPr>
              <a:t>The sprint is a decided-upon time interval, usually around two to four weeks,</a:t>
            </a:r>
          </a:p>
          <a:p>
            <a:r>
              <a:rPr lang="en-US" sz="1700" dirty="0">
                <a:latin typeface="Goudy Old Style"/>
              </a:rPr>
              <a:t>where the team's goal is to complete all the work that they have promised to have </a:t>
            </a:r>
          </a:p>
          <a:p>
            <a:r>
              <a:rPr lang="en-US" sz="1700" dirty="0">
                <a:latin typeface="Goudy Old Style"/>
              </a:rPr>
              <a:t>complete by their own definition of "done". Usually no new work is added during a </a:t>
            </a:r>
          </a:p>
          <a:p>
            <a:r>
              <a:rPr lang="en-US" sz="1700" dirty="0">
                <a:latin typeface="Goudy Old Style"/>
              </a:rPr>
              <a:t>sprint as to ensure that all previously promised work is accomplished. It is very </a:t>
            </a:r>
          </a:p>
          <a:p>
            <a:r>
              <a:rPr lang="en-US" sz="1700" dirty="0">
                <a:latin typeface="Goudy Old Style"/>
              </a:rPr>
              <a:t>important in an Agile environment that the goal of each sprint is accomplished </a:t>
            </a:r>
          </a:p>
          <a:p>
            <a:r>
              <a:rPr lang="en-US" sz="1700" dirty="0">
                <a:latin typeface="Goudy Old Style"/>
              </a:rPr>
              <a:t>in the set time frame and that the goals and time frames are never changed after a </a:t>
            </a:r>
          </a:p>
          <a:p>
            <a:r>
              <a:rPr lang="en-US" sz="1700" dirty="0">
                <a:latin typeface="Goudy Old Style"/>
              </a:rPr>
              <a:t>sprint has already begun.</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1190146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33BC279-6A31-0C3B-2D4C-433EB1D40BDD}"/>
              </a:ext>
            </a:extLst>
          </p:cNvPr>
          <p:cNvSpPr/>
          <p:nvPr/>
        </p:nvSpPr>
        <p:spPr>
          <a:xfrm>
            <a:off x="400" y="-61382"/>
            <a:ext cx="12246168" cy="999692"/>
          </a:xfrm>
          <a:prstGeom prst="rect">
            <a:avLst/>
          </a:prstGeom>
          <a:solidFill>
            <a:srgbClr val="CF74B5"/>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142AE7-D455-0270-02CE-FFB812A3CB32}"/>
              </a:ext>
            </a:extLst>
          </p:cNvPr>
          <p:cNvSpPr>
            <a:spLocks noGrp="1"/>
          </p:cNvSpPr>
          <p:nvPr>
            <p:ph type="title"/>
          </p:nvPr>
        </p:nvSpPr>
        <p:spPr>
          <a:xfrm>
            <a:off x="1337" y="-59645"/>
            <a:ext cx="12240794" cy="998344"/>
          </a:xfrm>
        </p:spPr>
        <p:txBody>
          <a:bodyPr>
            <a:normAutofit/>
          </a:bodyPr>
          <a:lstStyle/>
          <a:p>
            <a:pPr algn="ctr"/>
            <a:r>
              <a:rPr lang="en-US" dirty="0"/>
              <a:t>Phases of the software development life cycle  through agile... Continued</a:t>
            </a:r>
          </a:p>
        </p:txBody>
      </p:sp>
      <p:sp>
        <p:nvSpPr>
          <p:cNvPr id="9" name="TextBox 8">
            <a:extLst>
              <a:ext uri="{FF2B5EF4-FFF2-40B4-BE49-F238E27FC236}">
                <a16:creationId xmlns:a16="http://schemas.microsoft.com/office/drawing/2014/main" id="{08311C5B-32C6-BE67-6883-BB1AE8C77E65}"/>
              </a:ext>
            </a:extLst>
          </p:cNvPr>
          <p:cNvSpPr txBox="1"/>
          <p:nvPr/>
        </p:nvSpPr>
        <p:spPr>
          <a:xfrm>
            <a:off x="313346" y="1167925"/>
            <a:ext cx="11422878" cy="65094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900" dirty="0">
                <a:ea typeface="+mn-lt"/>
                <a:cs typeface="+mn-lt"/>
              </a:rPr>
              <a:t>Daily Stand-Ups: </a:t>
            </a:r>
            <a:r>
              <a:rPr lang="en-US" sz="1700" dirty="0">
                <a:latin typeface="Goudy Old Style"/>
                <a:ea typeface="+mn-lt"/>
                <a:cs typeface="+mn-lt"/>
              </a:rPr>
              <a:t>Daily Stand-Ups serve as a time where team members can collaborate with one another and share their ideas or concerns with the progress being made. The Daily Stand-Ups are usually a 10-to-20-minute meeting done at the beginning or end of the day meant to be a quick and relaxed setting where members can share questions or feedback. This helps create an environment of familiarity and comfortability, easing the way to the sharing of ideas or hindrances and ultimately leading to higher quality results. The three main questions for everyone to answer during a stand-up are: 1. What did you accomplish yesterday? 2. What are you going to accomplish today? And, 3. What obstacles are stopping you from accomplishing those things? It is called a Daily "Stand-Up" since participants usually stand during the meeting to reinforce their quick nature. </a:t>
            </a:r>
            <a:endParaRPr lang="en-US" sz="1700" dirty="0">
              <a:latin typeface="Goudy Old Style"/>
            </a:endParaRPr>
          </a:p>
          <a:p>
            <a:endParaRPr lang="en-US" sz="1900" dirty="0"/>
          </a:p>
          <a:p>
            <a:r>
              <a:rPr lang="en-US" sz="1900" dirty="0"/>
              <a:t>Sprint Review and Retrospective:  </a:t>
            </a:r>
            <a:r>
              <a:rPr lang="en-US" sz="1700" dirty="0">
                <a:latin typeface="Goudy Old Style"/>
              </a:rPr>
              <a:t>At the end of a sprint, after the team has given their final product to the Product Owner to send off to the client, the Scrum Master holds a sprint review or retrospective to recap the progress made and go over the results of the project. It is during this point that the team members can reflect on their times,</a:t>
            </a:r>
          </a:p>
          <a:p>
            <a:r>
              <a:rPr lang="en-US" sz="1700" dirty="0">
                <a:latin typeface="Goudy Old Style"/>
              </a:rPr>
              <a:t>both good and bad, and consider what would benefit them the most next time. </a:t>
            </a:r>
            <a:endParaRPr lang="en-US" dirty="0">
              <a:latin typeface="Gill Sans MT"/>
            </a:endParaRPr>
          </a:p>
          <a:p>
            <a:r>
              <a:rPr lang="en-US" sz="1700" dirty="0">
                <a:latin typeface="Goudy Old Style"/>
              </a:rPr>
              <a:t>When thinking about any obstacles or advantages, they allow themselves to improve </a:t>
            </a:r>
            <a:endParaRPr lang="en-US" dirty="0">
              <a:latin typeface="Gill Sans MT"/>
            </a:endParaRPr>
          </a:p>
          <a:p>
            <a:r>
              <a:rPr lang="en-US" sz="1700" dirty="0">
                <a:latin typeface="Goudy Old Style"/>
              </a:rPr>
              <a:t>for next time by considering what to do again, or what to change. Retrospectives </a:t>
            </a:r>
            <a:endParaRPr lang="en-US">
              <a:latin typeface="Gill Sans MT"/>
            </a:endParaRPr>
          </a:p>
          <a:p>
            <a:r>
              <a:rPr lang="en-US" sz="1700" dirty="0">
                <a:latin typeface="Goudy Old Style"/>
              </a:rPr>
              <a:t>usually occur at the end of each sprint. Since sprints are only a few weeks long, </a:t>
            </a:r>
          </a:p>
          <a:p>
            <a:r>
              <a:rPr lang="en-US" sz="1700" dirty="0">
                <a:latin typeface="Goudy Old Style"/>
              </a:rPr>
              <a:t>Agile allows individuals to make rapid reflection, which often leads to consistent </a:t>
            </a:r>
          </a:p>
          <a:p>
            <a:r>
              <a:rPr lang="en-US" sz="1700" dirty="0">
                <a:latin typeface="Goudy Old Style"/>
              </a:rPr>
              <a:t>and fast improvement.</a:t>
            </a:r>
          </a:p>
          <a:p>
            <a:endParaRPr lang="en-US" sz="1700" dirty="0">
              <a:latin typeface="Goudy Old Style"/>
            </a:endParaRPr>
          </a:p>
          <a:p>
            <a:endParaRPr lang="en-US" sz="1700" dirty="0">
              <a:latin typeface="Goudy Old Style"/>
            </a:endParaRPr>
          </a:p>
          <a:p>
            <a:endParaRPr lang="en-US" sz="1700" dirty="0">
              <a:latin typeface="Goudy Old Style"/>
            </a:endParaRPr>
          </a:p>
          <a:p>
            <a:r>
              <a:rPr lang="en-US" sz="1700" dirty="0">
                <a:latin typeface="Goudy Old Style"/>
              </a:rPr>
              <a:t>(Cobb, 2015, pp. 39 - 44). </a:t>
            </a:r>
          </a:p>
          <a:p>
            <a:endParaRPr lang="en-US" dirty="0"/>
          </a:p>
          <a:p>
            <a:endParaRPr lang="en-US" dirty="0"/>
          </a:p>
          <a:p>
            <a:endParaRPr lang="en-US" dirty="0"/>
          </a:p>
        </p:txBody>
      </p:sp>
      <p:pic>
        <p:nvPicPr>
          <p:cNvPr id="5" name="Picture 4" descr="Daily Stand-up: 5 Tips Voor Een Goede Meeting (+Checklist)">
            <a:extLst>
              <a:ext uri="{FF2B5EF4-FFF2-40B4-BE49-F238E27FC236}">
                <a16:creationId xmlns:a16="http://schemas.microsoft.com/office/drawing/2014/main" id="{72135A4E-C686-94F9-B84B-CEF33E352B4A}"/>
              </a:ext>
            </a:extLst>
          </p:cNvPr>
          <p:cNvPicPr>
            <a:picLocks noChangeAspect="1"/>
          </p:cNvPicPr>
          <p:nvPr/>
        </p:nvPicPr>
        <p:blipFill>
          <a:blip r:embed="rId2"/>
          <a:stretch>
            <a:fillRect/>
          </a:stretch>
        </p:blipFill>
        <p:spPr>
          <a:xfrm>
            <a:off x="7669851" y="3856290"/>
            <a:ext cx="4401084" cy="2934057"/>
          </a:xfrm>
          <a:prstGeom prst="rect">
            <a:avLst/>
          </a:prstGeom>
        </p:spPr>
      </p:pic>
    </p:spTree>
    <p:extLst>
      <p:ext uri="{BB962C8B-B14F-4D97-AF65-F5344CB8AC3E}">
        <p14:creationId xmlns:p14="http://schemas.microsoft.com/office/powerpoint/2010/main" val="3463609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7C478F1-26B5-44C9-823B-523B85B112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337CC61-9E93-4D80-9F1C-12CE9A0C07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625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F2EAF6D-4886-2394-CE53-9B2A73B1404E}"/>
              </a:ext>
            </a:extLst>
          </p:cNvPr>
          <p:cNvSpPr/>
          <p:nvPr/>
        </p:nvSpPr>
        <p:spPr>
          <a:xfrm flipV="1">
            <a:off x="7620" y="3291840"/>
            <a:ext cx="12184380" cy="137160"/>
          </a:xfrm>
          <a:prstGeom prst="rect">
            <a:avLst/>
          </a:prstGeom>
          <a:solidFill>
            <a:srgbClr val="D4A1B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900341B-D3DA-1EFA-A725-C11151499694}"/>
              </a:ext>
            </a:extLst>
          </p:cNvPr>
          <p:cNvSpPr/>
          <p:nvPr/>
        </p:nvSpPr>
        <p:spPr>
          <a:xfrm>
            <a:off x="366757" y="764634"/>
            <a:ext cx="3352800" cy="5334000"/>
          </a:xfrm>
          <a:prstGeom prst="rect">
            <a:avLst/>
          </a:prstGeom>
          <a:solidFill>
            <a:srgbClr val="D4A1B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A0BF04-4A65-40E7-F022-748177E5B255}"/>
              </a:ext>
            </a:extLst>
          </p:cNvPr>
          <p:cNvSpPr>
            <a:spLocks noGrp="1"/>
          </p:cNvSpPr>
          <p:nvPr>
            <p:ph type="title"/>
          </p:nvPr>
        </p:nvSpPr>
        <p:spPr>
          <a:xfrm>
            <a:off x="360895" y="693421"/>
            <a:ext cx="3362179" cy="5332228"/>
          </a:xfrm>
        </p:spPr>
        <p:txBody>
          <a:bodyPr vert="horz" lIns="91440" tIns="45720" rIns="91440" bIns="45720" rtlCol="0" anchor="b">
            <a:normAutofit/>
          </a:bodyPr>
          <a:lstStyle/>
          <a:p>
            <a:pPr algn="ctr"/>
            <a:r>
              <a:rPr lang="en-US" sz="3300" kern="1200" cap="all" spc="300" baseline="0" dirty="0">
                <a:solidFill>
                  <a:schemeClr val="bg2"/>
                </a:solidFill>
                <a:latin typeface="+mj-lt"/>
                <a:ea typeface="+mj-ea"/>
                <a:cs typeface="+mj-cs"/>
              </a:rPr>
              <a:t>Agile </a:t>
            </a:r>
            <a:br>
              <a:rPr lang="en-US" sz="3300" dirty="0">
                <a:solidFill>
                  <a:schemeClr val="bg2"/>
                </a:solidFill>
              </a:rPr>
            </a:br>
            <a:r>
              <a:rPr lang="en-US" sz="3300" kern="1200" cap="all" spc="300" baseline="0" dirty="0">
                <a:solidFill>
                  <a:schemeClr val="bg2"/>
                </a:solidFill>
                <a:latin typeface="+mj-lt"/>
                <a:ea typeface="+mj-ea"/>
                <a:cs typeface="+mj-cs"/>
              </a:rPr>
              <a:t>vs</a:t>
            </a:r>
            <a:r>
              <a:rPr lang="en-US" sz="3300" dirty="0">
                <a:solidFill>
                  <a:schemeClr val="bg2"/>
                </a:solidFill>
              </a:rPr>
              <a:t>.</a:t>
            </a:r>
            <a:br>
              <a:rPr lang="en-US" sz="3300" dirty="0">
                <a:solidFill>
                  <a:schemeClr val="bg2"/>
                </a:solidFill>
              </a:rPr>
            </a:br>
            <a:r>
              <a:rPr lang="en-US" sz="3300" dirty="0">
                <a:solidFill>
                  <a:schemeClr val="bg2"/>
                </a:solidFill>
              </a:rPr>
              <a:t> </a:t>
            </a:r>
            <a:r>
              <a:rPr lang="en-US" sz="3300" kern="1200" cap="all" spc="300" baseline="0" dirty="0">
                <a:solidFill>
                  <a:schemeClr val="bg2"/>
                </a:solidFill>
                <a:latin typeface="+mj-lt"/>
                <a:ea typeface="+mj-ea"/>
                <a:cs typeface="+mj-cs"/>
              </a:rPr>
              <a:t>waterfall</a:t>
            </a:r>
            <a:br>
              <a:rPr lang="en-US" sz="3300" dirty="0">
                <a:solidFill>
                  <a:schemeClr val="bg2"/>
                </a:solidFill>
              </a:rPr>
            </a:br>
            <a:br>
              <a:rPr lang="en-US" sz="3300" dirty="0">
                <a:solidFill>
                  <a:schemeClr val="bg2"/>
                </a:solidFill>
              </a:rPr>
            </a:br>
            <a:br>
              <a:rPr lang="en-US" sz="3300" dirty="0">
                <a:solidFill>
                  <a:schemeClr val="bg2"/>
                </a:solidFill>
              </a:rPr>
            </a:br>
            <a:br>
              <a:rPr lang="en-US" sz="3300" dirty="0">
                <a:solidFill>
                  <a:schemeClr val="bg2"/>
                </a:solidFill>
              </a:rPr>
            </a:br>
            <a:endParaRPr lang="en-US" sz="3300" kern="1200" cap="all" spc="300" baseline="0" dirty="0">
              <a:solidFill>
                <a:schemeClr val="bg2"/>
              </a:solidFill>
              <a:latin typeface="+mj-lt"/>
            </a:endParaRPr>
          </a:p>
        </p:txBody>
      </p:sp>
      <p:sp>
        <p:nvSpPr>
          <p:cNvPr id="7" name="TextBox 6">
            <a:extLst>
              <a:ext uri="{FF2B5EF4-FFF2-40B4-BE49-F238E27FC236}">
                <a16:creationId xmlns:a16="http://schemas.microsoft.com/office/drawing/2014/main" id="{C96A1E1E-8D48-09ED-ECA6-7BA587AD49CC}"/>
              </a:ext>
            </a:extLst>
          </p:cNvPr>
          <p:cNvSpPr txBox="1"/>
          <p:nvPr/>
        </p:nvSpPr>
        <p:spPr>
          <a:xfrm>
            <a:off x="3840480" y="144780"/>
            <a:ext cx="8183880"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Agile allows for much more flexibility and adaptation when it comes to software development. In our particular project with SNHU Travel, there were several changes that an agile approach helped us to address. For example, we began the project by suggesting vacation packages based on a user's previous travel experiences. However, as the company completed more research, they found that wellness packages were becoming more popular and wanted to join the trend. The company asked us to instead suggest vacations related to wellness and healthy living styles.  Agile encourages change and using this approach helped our team navigate these transitions. In addition, agile emphasizes rapidly producing quality results. By using Agile methods, such as timeboxing and sprints, we were able to give SNHU Travel functional deliverables in just a few short weeks.</a:t>
            </a:r>
          </a:p>
        </p:txBody>
      </p:sp>
      <p:sp>
        <p:nvSpPr>
          <p:cNvPr id="8" name="TextBox 7">
            <a:extLst>
              <a:ext uri="{FF2B5EF4-FFF2-40B4-BE49-F238E27FC236}">
                <a16:creationId xmlns:a16="http://schemas.microsoft.com/office/drawing/2014/main" id="{22F1869C-8818-3C0D-432F-8EA1EFC4D0D0}"/>
              </a:ext>
            </a:extLst>
          </p:cNvPr>
          <p:cNvSpPr txBox="1"/>
          <p:nvPr/>
        </p:nvSpPr>
        <p:spPr>
          <a:xfrm>
            <a:off x="3840480" y="3578551"/>
            <a:ext cx="8183880"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 more traditional development approach, such as the waterfall method, would have had some shortfalls when it came to addressing obstacles and changes. Waterfall emphasizes a sequential order where one task cannot begin until all previous tasks have been completed. This leads to issues when changes are requested that force the team to go back and fix things that have already been "completed." During our time working on the SNHU Travel Project, we had to go back and change previously submitted progress at several points, such as when we had to change what type of vacations to suggest to users. In a waterfall project, going back causes a major disruption to the order of focus and can lead to major schedule and cost conflicts. Agile, on the other hand, encourages adaptation, leading to a much better approach when it comes to projects with less than perfect </a:t>
            </a:r>
            <a:r>
              <a:rPr lang="en-US" dirty="0">
                <a:ea typeface="+mn-lt"/>
                <a:cs typeface="+mn-lt"/>
              </a:rPr>
              <a:t>predictability.</a:t>
            </a:r>
            <a:endParaRPr lang="en-US" dirty="0"/>
          </a:p>
        </p:txBody>
      </p:sp>
    </p:spTree>
    <p:extLst>
      <p:ext uri="{BB962C8B-B14F-4D97-AF65-F5344CB8AC3E}">
        <p14:creationId xmlns:p14="http://schemas.microsoft.com/office/powerpoint/2010/main" val="3993712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8BF5117-014C-B6C9-6991-B6DAD851A857}"/>
              </a:ext>
            </a:extLst>
          </p:cNvPr>
          <p:cNvSpPr/>
          <p:nvPr/>
        </p:nvSpPr>
        <p:spPr>
          <a:xfrm>
            <a:off x="441532" y="1502635"/>
            <a:ext cx="11308934" cy="4757158"/>
          </a:xfrm>
          <a:prstGeom prst="rect">
            <a:avLst/>
          </a:prstGeom>
          <a:solidFill>
            <a:srgbClr val="FF91E0">
              <a:alpha val="24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B593AF-B79F-CADB-BAF8-D917ADE58DF0}"/>
              </a:ext>
            </a:extLst>
          </p:cNvPr>
          <p:cNvSpPr>
            <a:spLocks noGrp="1"/>
          </p:cNvSpPr>
          <p:nvPr>
            <p:ph type="title"/>
          </p:nvPr>
        </p:nvSpPr>
        <p:spPr>
          <a:xfrm>
            <a:off x="-2848" y="2135"/>
            <a:ext cx="12185946" cy="1093862"/>
          </a:xfrm>
        </p:spPr>
        <p:txBody>
          <a:bodyPr/>
          <a:lstStyle/>
          <a:p>
            <a:pPr algn="ctr"/>
            <a:r>
              <a:rPr lang="en-US" b="1" dirty="0"/>
              <a:t>If we used waterfall</a:t>
            </a:r>
            <a:endParaRPr lang="en-US"/>
          </a:p>
        </p:txBody>
      </p:sp>
      <p:sp>
        <p:nvSpPr>
          <p:cNvPr id="3" name="Content Placeholder 2">
            <a:extLst>
              <a:ext uri="{FF2B5EF4-FFF2-40B4-BE49-F238E27FC236}">
                <a16:creationId xmlns:a16="http://schemas.microsoft.com/office/drawing/2014/main" id="{C081B082-F257-0C6B-33A1-5108087B7015}"/>
              </a:ext>
            </a:extLst>
          </p:cNvPr>
          <p:cNvSpPr>
            <a:spLocks noGrp="1"/>
          </p:cNvSpPr>
          <p:nvPr>
            <p:ph idx="1"/>
          </p:nvPr>
        </p:nvSpPr>
        <p:spPr>
          <a:xfrm>
            <a:off x="438683" y="1506345"/>
            <a:ext cx="11310004" cy="4765557"/>
          </a:xfrm>
        </p:spPr>
        <p:txBody>
          <a:bodyPr vert="horz" lIns="91440" tIns="45720" rIns="91440" bIns="45720" rtlCol="0" anchor="ctr">
            <a:normAutofit/>
          </a:bodyPr>
          <a:lstStyle/>
          <a:p>
            <a:pPr marL="0" indent="0" algn="ctr">
              <a:buNone/>
            </a:pPr>
            <a:endParaRPr lang="en-US" sz="2100" dirty="0"/>
          </a:p>
          <a:p>
            <a:pPr marL="0" indent="0" algn="ctr">
              <a:buNone/>
            </a:pPr>
            <a:r>
              <a:rPr lang="en-US" sz="2100" dirty="0"/>
              <a:t>The process of work and the end results of our project would have been much different if we used a waterfall method over the course of the sprint instead of an agile approach. For instance, the project could have taken a longer time to accomplish without the agile principles of timeboxing and accomplishing all designated work per sprint. In addition, with a waterfall approach, going back and making those requested changes would have been nearly impossible. If we had been able to make those changes, it would have certainly added to the schedule and cost of the project. As a team, we would have also had to put an emphasis on tools and processes over individuals and interactions. With agile, we had daily-stand ups, sprint reviews, and in-person project planning meetings that helped strengthen our comprehension of the requirements and create a community of individuals who felt comfortable enough to work with each other. A waterfall method would have forced us to complete extensive documentation, taking away from these crucial person-to-person interactions. Waterfall is an effective approach during a short-term project when predictability is high and there are not many </a:t>
            </a:r>
            <a:r>
              <a:rPr lang="en-US" sz="2100" dirty="0">
                <a:ea typeface="+mj-lt"/>
                <a:cs typeface="+mj-lt"/>
              </a:rPr>
              <a:t>uncertainties. However, pertaining to the SNHU Travel project, agile was a much more effective method to use.</a:t>
            </a:r>
          </a:p>
          <a:p>
            <a:pPr marL="0" indent="0">
              <a:buNone/>
            </a:pPr>
            <a:endParaRPr lang="en-US" sz="2000" dirty="0"/>
          </a:p>
        </p:txBody>
      </p:sp>
    </p:spTree>
    <p:extLst>
      <p:ext uri="{BB962C8B-B14F-4D97-AF65-F5344CB8AC3E}">
        <p14:creationId xmlns:p14="http://schemas.microsoft.com/office/powerpoint/2010/main" val="541247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9DA60-25D2-D70E-7E05-2305F1F62719}"/>
              </a:ext>
            </a:extLst>
          </p:cNvPr>
          <p:cNvSpPr>
            <a:spLocks noGrp="1"/>
          </p:cNvSpPr>
          <p:nvPr>
            <p:ph type="title"/>
          </p:nvPr>
        </p:nvSpPr>
        <p:spPr>
          <a:xfrm>
            <a:off x="2503918" y="215782"/>
            <a:ext cx="7193780" cy="1364479"/>
          </a:xfrm>
          <a:solidFill>
            <a:srgbClr val="D4A1BE"/>
          </a:solidFill>
          <a:ln w="28575">
            <a:solidFill>
              <a:srgbClr val="8F748C"/>
            </a:solidFill>
          </a:ln>
        </p:spPr>
        <p:txBody>
          <a:bodyPr vert="horz" lIns="91440" tIns="45720" rIns="91440" bIns="45720" rtlCol="0" anchor="ctr">
            <a:normAutofit/>
          </a:bodyPr>
          <a:lstStyle/>
          <a:p>
            <a:pPr algn="ctr"/>
            <a:r>
              <a:rPr lang="en-US" sz="2600" dirty="0">
                <a:solidFill>
                  <a:srgbClr val="FFF0F8"/>
                </a:solidFill>
              </a:rPr>
              <a:t>How to choose between</a:t>
            </a:r>
            <a:br>
              <a:rPr lang="en-US" sz="2600" dirty="0">
                <a:solidFill>
                  <a:srgbClr val="FFF0F8"/>
                </a:solidFill>
              </a:rPr>
            </a:br>
            <a:r>
              <a:rPr lang="en-US" sz="2600" dirty="0">
                <a:solidFill>
                  <a:srgbClr val="FFF0F8"/>
                </a:solidFill>
              </a:rPr>
              <a:t>waterfall and agile</a:t>
            </a:r>
            <a:endParaRPr lang="en-US" sz="2600">
              <a:solidFill>
                <a:srgbClr val="FFF0F8"/>
              </a:solidFill>
            </a:endParaRPr>
          </a:p>
        </p:txBody>
      </p:sp>
      <p:sp>
        <p:nvSpPr>
          <p:cNvPr id="3" name="Content Placeholder 2">
            <a:extLst>
              <a:ext uri="{FF2B5EF4-FFF2-40B4-BE49-F238E27FC236}">
                <a16:creationId xmlns:a16="http://schemas.microsoft.com/office/drawing/2014/main" id="{B8B934FF-9279-3E33-6E99-E6FE64F171A8}"/>
              </a:ext>
            </a:extLst>
          </p:cNvPr>
          <p:cNvSpPr>
            <a:spLocks noGrp="1"/>
          </p:cNvSpPr>
          <p:nvPr>
            <p:ph idx="1"/>
          </p:nvPr>
        </p:nvSpPr>
        <p:spPr>
          <a:xfrm>
            <a:off x="203672" y="1598925"/>
            <a:ext cx="11787142" cy="1660584"/>
          </a:xfrm>
        </p:spPr>
        <p:txBody>
          <a:bodyPr vert="horz" lIns="91440" tIns="45720" rIns="91440" bIns="45720" rtlCol="0" anchor="t">
            <a:normAutofit/>
          </a:bodyPr>
          <a:lstStyle/>
          <a:p>
            <a:r>
              <a:rPr lang="en-US" sz="1600" b="1" dirty="0"/>
              <a:t>Short or Long Term</a:t>
            </a:r>
          </a:p>
          <a:p>
            <a:pPr marL="800100" lvl="1" indent="-342900">
              <a:buFont typeface="Courier New" panose="020B0604020202020204" pitchFamily="34" charset="0"/>
              <a:buChar char="o"/>
            </a:pPr>
            <a:r>
              <a:rPr lang="en-US" sz="1600" dirty="0"/>
              <a:t>Long term projects tend to have more </a:t>
            </a:r>
            <a:r>
              <a:rPr lang="en-US" sz="1600" dirty="0">
                <a:ea typeface="+mj-lt"/>
                <a:cs typeface="+mj-lt"/>
              </a:rPr>
              <a:t>uncertainty</a:t>
            </a:r>
            <a:r>
              <a:rPr lang="en-US" sz="1600" dirty="0"/>
              <a:t> and a higher chance of changes being made throughout the lifecycle. This could lead to issues when trying to use a waterfall method, so waterfall should be reserved for more short-term projects.</a:t>
            </a:r>
          </a:p>
          <a:p>
            <a:pPr marL="1257300" lvl="2">
              <a:buFont typeface="Wingdings" panose="020B0604020202020204" pitchFamily="34" charset="0"/>
              <a:buChar char="§"/>
            </a:pPr>
            <a:r>
              <a:rPr lang="en-US" sz="1600" dirty="0"/>
              <a:t>The SNHU Travel project was only a few short weeks, but still consisted of several changes throughout its lifecycle. A longer project is more prone to changes, and an agile approach is better equipped to handle these situations. </a:t>
            </a:r>
          </a:p>
          <a:p>
            <a:pPr marL="457200" lvl="1" indent="0">
              <a:buNone/>
            </a:pPr>
            <a:endParaRPr lang="en-US" dirty="0"/>
          </a:p>
          <a:p>
            <a:pPr marL="800100" lvl="1" indent="-342900">
              <a:buFont typeface="Courier New" panose="020B0604020202020204" pitchFamily="34" charset="0"/>
              <a:buChar char="o"/>
            </a:pPr>
            <a:endParaRPr lang="en-US" dirty="0"/>
          </a:p>
        </p:txBody>
      </p:sp>
      <p:sp>
        <p:nvSpPr>
          <p:cNvPr id="5" name="Content Placeholder 2">
            <a:extLst>
              <a:ext uri="{FF2B5EF4-FFF2-40B4-BE49-F238E27FC236}">
                <a16:creationId xmlns:a16="http://schemas.microsoft.com/office/drawing/2014/main" id="{E5043263-87CC-4038-DF38-4753AEF41311}"/>
              </a:ext>
            </a:extLst>
          </p:cNvPr>
          <p:cNvSpPr txBox="1">
            <a:spLocks/>
          </p:cNvSpPr>
          <p:nvPr/>
        </p:nvSpPr>
        <p:spPr>
          <a:xfrm>
            <a:off x="206524" y="3075923"/>
            <a:ext cx="11787143" cy="2038024"/>
          </a:xfrm>
          <a:prstGeom prst="rect">
            <a:avLst/>
          </a:prstGeom>
        </p:spPr>
        <p:txBody>
          <a:bodyPr vert="horz" lIns="91440" tIns="45720" rIns="91440" bIns="45720" rtlCol="0" anchor="t">
            <a:noAutofit/>
          </a:bodyPr>
          <a:lst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1" dirty="0"/>
              <a:t>How Much Pre-Planning is Necessary</a:t>
            </a:r>
          </a:p>
          <a:p>
            <a:pPr marL="800100" lvl="1" indent="-342900">
              <a:buFont typeface="Courier New" panose="020B0604020202020204" pitchFamily="34" charset="0"/>
              <a:buChar char="o"/>
            </a:pPr>
            <a:r>
              <a:rPr lang="en-US" sz="1600" dirty="0"/>
              <a:t>The waterfall method requires that project requirements are detailed from the very beginning. If you know all of the requirements and details of the project before beginning, waterfall could be a good method for ensuring those requests are met. However, if not much detail is known before starting, then an agile approach is most likely going to work better for that specific project.</a:t>
            </a:r>
          </a:p>
          <a:p>
            <a:pPr marL="1257300" lvl="2">
              <a:buFont typeface="Wingdings" panose="020B0604020202020204" pitchFamily="34" charset="0"/>
              <a:buChar char="§"/>
            </a:pPr>
            <a:r>
              <a:rPr lang="en-US" sz="1600" dirty="0"/>
              <a:t>During the SNHU Travel project, the SNHU Travel company kept conducting continual research, even after the team began developing their product. Since all the details were not known from the very beginning, an agile approach was more beneficial.</a:t>
            </a:r>
          </a:p>
        </p:txBody>
      </p:sp>
      <p:sp>
        <p:nvSpPr>
          <p:cNvPr id="7" name="Content Placeholder 2">
            <a:extLst>
              <a:ext uri="{FF2B5EF4-FFF2-40B4-BE49-F238E27FC236}">
                <a16:creationId xmlns:a16="http://schemas.microsoft.com/office/drawing/2014/main" id="{E3DDA034-30E0-1D76-6A54-4898809257AE}"/>
              </a:ext>
            </a:extLst>
          </p:cNvPr>
          <p:cNvSpPr txBox="1">
            <a:spLocks/>
          </p:cNvSpPr>
          <p:nvPr/>
        </p:nvSpPr>
        <p:spPr>
          <a:xfrm>
            <a:off x="206523" y="4849177"/>
            <a:ext cx="11780021" cy="2094993"/>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1" dirty="0"/>
              <a:t>Is Speed a Priority</a:t>
            </a:r>
            <a:endParaRPr lang="en-US" sz="1600" dirty="0"/>
          </a:p>
          <a:p>
            <a:pPr marL="800100" lvl="1" indent="-342900">
              <a:buFont typeface="Courier New" panose="020B0604020202020204" pitchFamily="34" charset="0"/>
              <a:buChar char="o"/>
            </a:pPr>
            <a:r>
              <a:rPr lang="en-US" sz="1600" dirty="0"/>
              <a:t>Many factors can slow down the progress of a waterfall project, such as bottlenecks with QA testers, stakeholder acceptance, and prior user story completion. In an agile project, practices like sprints and timeboxing are enforced to create a fast-paced environment with functional deliverables being produced regularly. If a major goal is rapid production, then waterfall may not be the most effective approach for that project.</a:t>
            </a:r>
          </a:p>
          <a:p>
            <a:pPr marL="1257300" lvl="2">
              <a:buFont typeface="Wingdings" panose="020B0604020202020204" pitchFamily="34" charset="0"/>
              <a:buChar char="§"/>
            </a:pPr>
            <a:r>
              <a:rPr lang="en-US" sz="1600" dirty="0"/>
              <a:t>We only had a few short weeks to complete the SNHU Travel project. By sticking to our sprint timelines and timeboxing our deliverables to only have about a week to be worked on, we were able to meet these quick deadlines and produce fast-paced, working products. </a:t>
            </a:r>
          </a:p>
          <a:p>
            <a:pPr marL="457200" lvl="1" indent="0">
              <a:buNone/>
            </a:pPr>
            <a:endParaRPr lang="en-US" dirty="0"/>
          </a:p>
          <a:p>
            <a:pPr marL="800100" lvl="1" indent="-342900">
              <a:buFont typeface="Courier New" panose="020B0604020202020204" pitchFamily="34" charset="0"/>
              <a:buChar char="o"/>
            </a:pPr>
            <a:endParaRPr lang="en-US" dirty="0"/>
          </a:p>
        </p:txBody>
      </p:sp>
      <p:pic>
        <p:nvPicPr>
          <p:cNvPr id="10" name="Picture 9" descr="Waterfall Model vs Agile Model in Software Development">
            <a:extLst>
              <a:ext uri="{FF2B5EF4-FFF2-40B4-BE49-F238E27FC236}">
                <a16:creationId xmlns:a16="http://schemas.microsoft.com/office/drawing/2014/main" id="{34B32CDF-387B-2091-9D32-3DDD74E5C46D}"/>
              </a:ext>
            </a:extLst>
          </p:cNvPr>
          <p:cNvPicPr>
            <a:picLocks noChangeAspect="1"/>
          </p:cNvPicPr>
          <p:nvPr/>
        </p:nvPicPr>
        <p:blipFill>
          <a:blip r:embed="rId2"/>
          <a:stretch>
            <a:fillRect/>
          </a:stretch>
        </p:blipFill>
        <p:spPr>
          <a:xfrm>
            <a:off x="9803672" y="214713"/>
            <a:ext cx="2398075" cy="1657172"/>
          </a:xfrm>
          <a:prstGeom prst="rect">
            <a:avLst/>
          </a:prstGeom>
        </p:spPr>
      </p:pic>
      <p:pic>
        <p:nvPicPr>
          <p:cNvPr id="12" name="Picture 11" descr="Agile vs Waterfall: A Few Resources to Help You Choose -- Visual Studio ...">
            <a:extLst>
              <a:ext uri="{FF2B5EF4-FFF2-40B4-BE49-F238E27FC236}">
                <a16:creationId xmlns:a16="http://schemas.microsoft.com/office/drawing/2014/main" id="{799D845A-4867-2BD8-E5FB-CFDBD0CA6090}"/>
              </a:ext>
            </a:extLst>
          </p:cNvPr>
          <p:cNvPicPr>
            <a:picLocks noChangeAspect="1"/>
          </p:cNvPicPr>
          <p:nvPr/>
        </p:nvPicPr>
        <p:blipFill rotWithShape="1">
          <a:blip r:embed="rId3"/>
          <a:srcRect l="6498" r="7942" b="14223"/>
          <a:stretch/>
        </p:blipFill>
        <p:spPr>
          <a:xfrm>
            <a:off x="320465" y="212456"/>
            <a:ext cx="1903270" cy="1358883"/>
          </a:xfrm>
          <a:prstGeom prst="rect">
            <a:avLst/>
          </a:prstGeom>
        </p:spPr>
      </p:pic>
    </p:spTree>
    <p:extLst>
      <p:ext uri="{BB962C8B-B14F-4D97-AF65-F5344CB8AC3E}">
        <p14:creationId xmlns:p14="http://schemas.microsoft.com/office/powerpoint/2010/main" val="1943504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C783B37-4703-C601-A927-E21E5305A403}"/>
              </a:ext>
            </a:extLst>
          </p:cNvPr>
          <p:cNvSpPr txBox="1"/>
          <p:nvPr/>
        </p:nvSpPr>
        <p:spPr>
          <a:xfrm>
            <a:off x="914400" y="273466"/>
            <a:ext cx="10591087" cy="64199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200000"/>
              </a:lnSpc>
            </a:pPr>
            <a:r>
              <a:rPr lang="en-US" sz="1600" b="1" dirty="0">
                <a:latin typeface="Times New Roman"/>
                <a:cs typeface="Times New Roman"/>
              </a:rPr>
              <a:t>References</a:t>
            </a:r>
            <a:endParaRPr lang="en-US" dirty="0"/>
          </a:p>
          <a:p>
            <a:pPr algn="ctr">
              <a:lnSpc>
                <a:spcPct val="200000"/>
              </a:lnSpc>
            </a:pPr>
            <a:endParaRPr lang="en-US" sz="1600" b="1" dirty="0">
              <a:latin typeface="Times New Roman"/>
              <a:cs typeface="Times New Roman"/>
            </a:endParaRPr>
          </a:p>
          <a:p>
            <a:pPr algn="ctr">
              <a:lnSpc>
                <a:spcPct val="200000"/>
              </a:lnSpc>
            </a:pPr>
            <a:endParaRPr lang="en-US" sz="1600" b="1" dirty="0">
              <a:latin typeface="Times New Roman"/>
              <a:cs typeface="Times New Roman"/>
            </a:endParaRPr>
          </a:p>
          <a:p>
            <a:pPr>
              <a:lnSpc>
                <a:spcPct val="200000"/>
              </a:lnSpc>
            </a:pPr>
            <a:r>
              <a:rPr lang="en-US" sz="1600" dirty="0">
                <a:latin typeface="Times New Roman"/>
                <a:cs typeface="Times New Roman"/>
              </a:rPr>
              <a:t>https://www.linkedin.com/advice/0/what-roles-responsibilities-testers-scrum-skills-scrum#:~:text=In%20Scrum%2C%20testers%20are%20not%20only%20responsible%20for%20finding%20and,criteria%2C%20and%20definition%20of%20done.%E2%80%8B%E2%80%8B </a:t>
            </a:r>
            <a:endParaRPr lang="en-US" dirty="0"/>
          </a:p>
          <a:p>
            <a:pPr>
              <a:lnSpc>
                <a:spcPct val="200000"/>
              </a:lnSpc>
            </a:pPr>
            <a:br>
              <a:rPr lang="en-US" sz="1600" dirty="0">
                <a:latin typeface="Times New Roman"/>
              </a:rPr>
            </a:br>
            <a:r>
              <a:rPr lang="en-US" sz="1600" dirty="0">
                <a:solidFill>
                  <a:srgbClr val="262626"/>
                </a:solidFill>
                <a:latin typeface="Times New Roman"/>
                <a:cs typeface="Helvetica"/>
              </a:rPr>
              <a:t>Charles G. Cobb. (2015). </a:t>
            </a:r>
            <a:r>
              <a:rPr lang="en-US" sz="1600" i="1" dirty="0">
                <a:solidFill>
                  <a:srgbClr val="262626"/>
                </a:solidFill>
                <a:latin typeface="Times New Roman"/>
                <a:cs typeface="Helvetica"/>
              </a:rPr>
              <a:t>The Project Manager’s Guide to Mastering Agile : Principles and Practices for an Adaptive             Approach</a:t>
            </a:r>
            <a:r>
              <a:rPr lang="en-US" sz="1600" dirty="0">
                <a:solidFill>
                  <a:srgbClr val="262626"/>
                </a:solidFill>
                <a:latin typeface="Times New Roman"/>
                <a:cs typeface="Helvetica"/>
              </a:rPr>
              <a:t>. Wiley. </a:t>
            </a:r>
            <a:r>
              <a:rPr lang="en-US" sz="1600" dirty="0">
                <a:solidFill>
                  <a:srgbClr val="262626"/>
                </a:solidFill>
                <a:ea typeface="+mn-lt"/>
                <a:cs typeface="+mn-lt"/>
                <a:hlinkClick r:id="rId2"/>
              </a:rPr>
              <a:t>https://web-p-ebscohost-com.ezproxy.snhu.edu/ehost/ebookviewer/ebook/bmxlYmtfXzkzNzAwOV9fQU41?sid=96fcd163-5101-4b25-b0b9-3e255259a013@redis&amp;vid=0&amp;format=EB&amp;rid=1</a:t>
            </a:r>
            <a:endParaRPr lang="en-US">
              <a:solidFill>
                <a:srgbClr val="000000"/>
              </a:solidFill>
              <a:latin typeface="Times New Roman"/>
              <a:ea typeface="+mn-lt"/>
              <a:cs typeface="Times New Roman"/>
            </a:endParaRPr>
          </a:p>
          <a:p>
            <a:pPr>
              <a:lnSpc>
                <a:spcPct val="200000"/>
              </a:lnSpc>
            </a:pPr>
            <a:endParaRPr lang="en-US" sz="1600" dirty="0">
              <a:solidFill>
                <a:srgbClr val="262626"/>
              </a:solidFill>
              <a:latin typeface="Gill Sans MT"/>
              <a:cs typeface="Times New Roman"/>
            </a:endParaRPr>
          </a:p>
          <a:p>
            <a:pPr>
              <a:lnSpc>
                <a:spcPct val="200000"/>
              </a:lnSpc>
            </a:pPr>
            <a:endParaRPr lang="en-US" sz="1600" dirty="0">
              <a:solidFill>
                <a:srgbClr val="262626"/>
              </a:solidFill>
              <a:latin typeface="Gill Sans MT"/>
              <a:cs typeface="Times New Roman"/>
            </a:endParaRPr>
          </a:p>
        </p:txBody>
      </p:sp>
      <p:sp>
        <p:nvSpPr>
          <p:cNvPr id="10" name="TextBox 9">
            <a:extLst>
              <a:ext uri="{FF2B5EF4-FFF2-40B4-BE49-F238E27FC236}">
                <a16:creationId xmlns:a16="http://schemas.microsoft.com/office/drawing/2014/main" id="{4A3DA77B-F362-FCDA-8B0E-2BA5360F151A}"/>
              </a:ext>
            </a:extLst>
          </p:cNvPr>
          <p:cNvSpPr txBox="1"/>
          <p:nvPr/>
        </p:nvSpPr>
        <p:spPr>
          <a:xfrm>
            <a:off x="366046" y="1234868"/>
            <a:ext cx="10434414" cy="584775"/>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Times New Roman"/>
                <a:cs typeface="Segoe UI"/>
              </a:rPr>
              <a:t>​</a:t>
            </a:r>
          </a:p>
          <a:p>
            <a:r>
              <a:rPr lang="en-US" sz="1600" dirty="0">
                <a:latin typeface="Times New Roman"/>
                <a:cs typeface="Segoe UI"/>
              </a:rPr>
              <a:t>Muyambo, T., &amp; Kaur, M. (2024, February 8). </a:t>
            </a:r>
            <a:r>
              <a:rPr lang="en-US" sz="1600" i="1" dirty="0">
                <a:latin typeface="Times New Roman"/>
                <a:cs typeface="Segoe UI"/>
              </a:rPr>
              <a:t>What are the roles and responsibilities of testers in Scrum?</a:t>
            </a:r>
            <a:r>
              <a:rPr lang="en-US" sz="1600" dirty="0">
                <a:latin typeface="Times New Roman"/>
                <a:cs typeface="Segoe UI"/>
              </a:rPr>
              <a:t>. LinkedIn.</a:t>
            </a:r>
          </a:p>
        </p:txBody>
      </p:sp>
      <p:sp>
        <p:nvSpPr>
          <p:cNvPr id="11" name="TextBox 10">
            <a:extLst>
              <a:ext uri="{FF2B5EF4-FFF2-40B4-BE49-F238E27FC236}">
                <a16:creationId xmlns:a16="http://schemas.microsoft.com/office/drawing/2014/main" id="{F224924C-1216-256F-F804-BF3726B6E1BC}"/>
              </a:ext>
            </a:extLst>
          </p:cNvPr>
          <p:cNvSpPr txBox="1"/>
          <p:nvPr/>
        </p:nvSpPr>
        <p:spPr>
          <a:xfrm>
            <a:off x="366045" y="3485260"/>
            <a:ext cx="10548358" cy="338554"/>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solidFill>
                  <a:srgbClr val="262626"/>
                </a:solidFill>
                <a:latin typeface="Times New Roman"/>
              </a:rPr>
              <a:t>Charles G. Cobb. (2015). </a:t>
            </a:r>
            <a:r>
              <a:rPr lang="en-US" sz="1600" i="1" dirty="0">
                <a:solidFill>
                  <a:srgbClr val="262626"/>
                </a:solidFill>
                <a:latin typeface="Times New Roman"/>
              </a:rPr>
              <a:t>The Project Manager’s Guide to Mastering Agile : Principles and Practices for an Adaptive     </a:t>
            </a:r>
            <a:endParaRPr lang="en-US" dirty="0"/>
          </a:p>
        </p:txBody>
      </p:sp>
    </p:spTree>
    <p:extLst>
      <p:ext uri="{BB962C8B-B14F-4D97-AF65-F5344CB8AC3E}">
        <p14:creationId xmlns:p14="http://schemas.microsoft.com/office/powerpoint/2010/main" val="1938566403"/>
      </p:ext>
    </p:extLst>
  </p:cSld>
  <p:clrMapOvr>
    <a:masterClrMapping/>
  </p:clrMapOvr>
</p:sld>
</file>

<file path=ppt/theme/theme1.xml><?xml version="1.0" encoding="utf-8"?>
<a:theme xmlns:a="http://schemas.openxmlformats.org/drawingml/2006/main" name="ClassicFrameVTI">
  <a:themeElements>
    <a:clrScheme name="Custom 22">
      <a:dk1>
        <a:sysClr val="windowText" lastClr="000000"/>
      </a:dk1>
      <a:lt1>
        <a:sysClr val="window" lastClr="FFFFFF"/>
      </a:lt1>
      <a:dk2>
        <a:srgbClr val="293737"/>
      </a:dk2>
      <a:lt2>
        <a:srgbClr val="EEF2F0"/>
      </a:lt2>
      <a:accent1>
        <a:srgbClr val="749090"/>
      </a:accent1>
      <a:accent2>
        <a:srgbClr val="A5A5A5"/>
      </a:accent2>
      <a:accent3>
        <a:srgbClr val="91A39B"/>
      </a:accent3>
      <a:accent4>
        <a:srgbClr val="A9A698"/>
      </a:accent4>
      <a:accent5>
        <a:srgbClr val="A2A79A"/>
      </a:accent5>
      <a:accent6>
        <a:srgbClr val="897F65"/>
      </a:accent6>
      <a:hlink>
        <a:srgbClr val="92872F"/>
      </a:hlink>
      <a:folHlink>
        <a:srgbClr val="AB73A9"/>
      </a:folHlink>
    </a:clrScheme>
    <a:fontScheme name="Goudy and Gill Sans">
      <a:majorFont>
        <a:latin typeface="Goudy Old Style"/>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FrameVTI" id="{4FA2A165-EC65-4FB0-B019-8C8876A1D8E3}" vid="{9D78F1F1-8226-42FD-A1A3-975EDF6D60F8}"/>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ClassicFrameVTI</vt:lpstr>
      <vt:lpstr>Scrum-Agile</vt:lpstr>
      <vt:lpstr>The scrum-agile approach</vt:lpstr>
      <vt:lpstr>Roles of a scrum-agile team</vt:lpstr>
      <vt:lpstr>Phases of the software development life cycle  through agile</vt:lpstr>
      <vt:lpstr>Phases of the software development life cycle  through agile... Continued</vt:lpstr>
      <vt:lpstr>Agile  vs.  waterfall    </vt:lpstr>
      <vt:lpstr>If we used waterfall</vt:lpstr>
      <vt:lpstr>How to choose between waterfall and agile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1207</cp:revision>
  <dcterms:created xsi:type="dcterms:W3CDTF">2024-02-22T01:44:08Z</dcterms:created>
  <dcterms:modified xsi:type="dcterms:W3CDTF">2024-02-23T01:19:28Z</dcterms:modified>
</cp:coreProperties>
</file>