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72AE48-94E6-46E0-BE32-5F0716DE9115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377F5C-EDA7-4864-9756-35769B0E62CF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Plapinger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Jobs in America</a:t>
            </a:r>
            <a:endParaRPr lang="en-US" dirty="0"/>
          </a:p>
        </p:txBody>
      </p:sp>
      <p:pic>
        <p:nvPicPr>
          <p:cNvPr id="4" name="Picture 3" descr="datascie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65" y="3150437"/>
            <a:ext cx="4213687" cy="31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9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National Median Wage in Data Science Jobs</a:t>
            </a:r>
          </a:p>
          <a:p>
            <a:r>
              <a:rPr lang="en-US" dirty="0" smtClean="0"/>
              <a:t>Find contributing factors to earning above the National Average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Job Title</a:t>
            </a:r>
          </a:p>
          <a:p>
            <a:r>
              <a:rPr lang="en-US" dirty="0" smtClean="0"/>
              <a:t>How Can Attract the Best Data Scientists?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0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128" y="2791832"/>
            <a:ext cx="8229600" cy="37853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Web Scrape across 30+ US cities for Data Science related Job Postings on </a:t>
            </a:r>
            <a:r>
              <a:rPr lang="en-US" dirty="0" err="1" smtClean="0"/>
              <a:t>Indeed.com</a:t>
            </a:r>
            <a:endParaRPr lang="en-US" dirty="0" smtClean="0"/>
          </a:p>
          <a:p>
            <a:r>
              <a:rPr lang="en-US" dirty="0" smtClean="0"/>
              <a:t>Focus on Attributes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Job Description</a:t>
            </a:r>
          </a:p>
          <a:p>
            <a:pPr lvl="1"/>
            <a:r>
              <a:rPr lang="en-US" dirty="0" smtClean="0"/>
              <a:t>Salary</a:t>
            </a:r>
          </a:p>
          <a:p>
            <a:r>
              <a:rPr lang="en-US" dirty="0" smtClean="0"/>
              <a:t>Created Random Forrest and Logistic Regression Data Models to determine contributing factors</a:t>
            </a:r>
            <a:endParaRPr lang="en-US" dirty="0"/>
          </a:p>
        </p:txBody>
      </p:sp>
      <p:pic>
        <p:nvPicPr>
          <p:cNvPr id="4" name="Picture 3" descr="ind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26" y="1615502"/>
            <a:ext cx="4411236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2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Collected 7,680 job Postings across 39 US Cities</a:t>
            </a:r>
          </a:p>
          <a:p>
            <a:r>
              <a:rPr lang="en-US" dirty="0" smtClean="0"/>
              <a:t>441(5.7%) Contained Salary listings</a:t>
            </a:r>
          </a:p>
          <a:p>
            <a:r>
              <a:rPr lang="en-US" dirty="0" smtClean="0"/>
              <a:t>National Data Science Median Wage: $73, 680</a:t>
            </a:r>
          </a:p>
          <a:p>
            <a:r>
              <a:rPr lang="en-US" dirty="0" smtClean="0"/>
              <a:t>Locations with Strongest Relationship to Above Average Wages</a:t>
            </a:r>
          </a:p>
          <a:p>
            <a:pPr lvl="1"/>
            <a:r>
              <a:rPr lang="en-US" dirty="0" smtClean="0"/>
              <a:t>Seattle, Portland, San Francisco, New York, and Washington, DC</a:t>
            </a:r>
          </a:p>
          <a:p>
            <a:r>
              <a:rPr lang="en-US" dirty="0" smtClean="0"/>
              <a:t>Job Title Terms that force Higher Wages</a:t>
            </a:r>
          </a:p>
          <a:p>
            <a:pPr lvl="1"/>
            <a:r>
              <a:rPr lang="en-US" dirty="0" smtClean="0"/>
              <a:t>Software, Statistical, Machine Learning, and  Research</a:t>
            </a:r>
          </a:p>
        </p:txBody>
      </p:sp>
    </p:spTree>
    <p:extLst>
      <p:ext uri="{BB962C8B-B14F-4D97-AF65-F5344CB8AC3E}">
        <p14:creationId xmlns:p14="http://schemas.microsoft.com/office/powerpoint/2010/main" val="8260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541022" cy="4572000"/>
          </a:xfrm>
        </p:spPr>
        <p:txBody>
          <a:bodyPr/>
          <a:lstStyle/>
          <a:p>
            <a:r>
              <a:rPr lang="en-US" dirty="0" smtClean="0"/>
              <a:t>Single Job Posting Website</a:t>
            </a:r>
          </a:p>
          <a:p>
            <a:r>
              <a:rPr lang="en-US" dirty="0" smtClean="0"/>
              <a:t>Timeframe (Late July)</a:t>
            </a:r>
          </a:p>
          <a:p>
            <a:r>
              <a:rPr lang="en-US" dirty="0" smtClean="0"/>
              <a:t>Lack Salary Data</a:t>
            </a:r>
          </a:p>
        </p:txBody>
      </p:sp>
    </p:spTree>
    <p:extLst>
      <p:ext uri="{BB962C8B-B14F-4D97-AF65-F5344CB8AC3E}">
        <p14:creationId xmlns:p14="http://schemas.microsoft.com/office/powerpoint/2010/main" val="36203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Attract the Best Data Scientist</a:t>
            </a:r>
          </a:p>
          <a:p>
            <a:pPr lvl="1"/>
            <a:r>
              <a:rPr lang="en-US" dirty="0" smtClean="0"/>
              <a:t>Offer Competitive Salaries well above National Median</a:t>
            </a:r>
          </a:p>
          <a:p>
            <a:pPr lvl="1"/>
            <a:r>
              <a:rPr lang="en-US" dirty="0" smtClean="0"/>
              <a:t>Focus on Building Profile in New York, San Francisco, and Washington, DC</a:t>
            </a:r>
          </a:p>
          <a:p>
            <a:pPr lvl="1"/>
            <a:r>
              <a:rPr lang="en-US" dirty="0" smtClean="0"/>
              <a:t>Focus on Professionals with previous Job Titles involving Research, Machine Learning, and Statistical software.</a:t>
            </a:r>
          </a:p>
          <a:p>
            <a:r>
              <a:rPr lang="en-US" dirty="0" smtClean="0"/>
              <a:t>Additional Focus on recruitment of Data Scientists from Data Industry sparse towns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 descr="data-science-word-cloud-720x340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24" b="-6924"/>
          <a:stretch>
            <a:fillRect/>
          </a:stretch>
        </p:blipFill>
        <p:spPr>
          <a:xfrm>
            <a:off x="301625" y="1527175"/>
            <a:ext cx="8504238" cy="4572000"/>
          </a:xfrm>
        </p:spPr>
      </p:pic>
    </p:spTree>
    <p:extLst>
      <p:ext uri="{BB962C8B-B14F-4D97-AF65-F5344CB8AC3E}">
        <p14:creationId xmlns:p14="http://schemas.microsoft.com/office/powerpoint/2010/main" val="175317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140</TotalTime>
  <Words>210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Wingdings</vt:lpstr>
      <vt:lpstr>Wingdings 2</vt:lpstr>
      <vt:lpstr>Civic</vt:lpstr>
      <vt:lpstr>Data Jobs in America</vt:lpstr>
      <vt:lpstr>Goals</vt:lpstr>
      <vt:lpstr>Methods</vt:lpstr>
      <vt:lpstr>Results</vt:lpstr>
      <vt:lpstr>Limitations of Search</vt:lpstr>
      <vt:lpstr>Recommendation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Jobs in America</dc:title>
  <dc:creator>Thomas Plapinger</dc:creator>
  <cp:lastModifiedBy>Thomas Plapinger</cp:lastModifiedBy>
  <cp:revision>9</cp:revision>
  <dcterms:created xsi:type="dcterms:W3CDTF">2017-07-28T02:41:29Z</dcterms:created>
  <dcterms:modified xsi:type="dcterms:W3CDTF">2017-09-27T14:26:20Z</dcterms:modified>
</cp:coreProperties>
</file>