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46" r:id="rId1"/>
  </p:sldMasterIdLst>
  <p:sldIdLst>
    <p:sldId id="256" r:id="rId2"/>
    <p:sldId id="263" r:id="rId3"/>
    <p:sldId id="257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5" autoAdjust="0"/>
    <p:restoredTop sz="94595" autoAdjust="0"/>
  </p:normalViewPr>
  <p:slideViewPr>
    <p:cSldViewPr snapToGrid="0" snapToObjects="1">
      <p:cViewPr varScale="1">
        <p:scale>
          <a:sx n="112" d="100"/>
          <a:sy n="112" d="100"/>
        </p:scale>
        <p:origin x="-752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342B893D-41AB-C744-8AE6-F6E0C880E808}" type="datetimeFigureOut">
              <a:rPr lang="en-US" smtClean="0"/>
              <a:t>7/14/17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B893D-41AB-C744-8AE6-F6E0C880E808}" type="datetimeFigureOut">
              <a:rPr lang="en-US" smtClean="0"/>
              <a:t>7/14/17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7E457-0A48-B64A-9F63-CDBF7549A41A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B893D-41AB-C744-8AE6-F6E0C880E808}" type="datetimeFigureOut">
              <a:rPr lang="en-US" smtClean="0"/>
              <a:t>7/14/17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7E457-0A48-B64A-9F63-CDBF7549A4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B893D-41AB-C744-8AE6-F6E0C880E808}" type="datetimeFigureOut">
              <a:rPr lang="en-US" smtClean="0"/>
              <a:t>7/14/17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7E457-0A48-B64A-9F63-CDBF7549A4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B893D-41AB-C744-8AE6-F6E0C880E808}" type="datetimeFigureOut">
              <a:rPr lang="en-US" smtClean="0"/>
              <a:t>7/14/17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7E457-0A48-B64A-9F63-CDBF7549A4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B893D-41AB-C744-8AE6-F6E0C880E808}" type="datetimeFigureOut">
              <a:rPr lang="en-US" smtClean="0"/>
              <a:t>7/14/17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7E457-0A48-B64A-9F63-CDBF7549A4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B893D-41AB-C744-8AE6-F6E0C880E808}" type="datetimeFigureOut">
              <a:rPr lang="en-US" smtClean="0"/>
              <a:t>7/14/17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7E457-0A48-B64A-9F63-CDBF7549A4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342B893D-41AB-C744-8AE6-F6E0C880E808}" type="datetimeFigureOut">
              <a:rPr lang="en-US" smtClean="0"/>
              <a:t>7/14/17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B893D-41AB-C744-8AE6-F6E0C880E808}" type="datetimeFigureOut">
              <a:rPr lang="en-US" smtClean="0"/>
              <a:t>7/14/17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7E457-0A48-B64A-9F63-CDBF7549A4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B893D-41AB-C744-8AE6-F6E0C880E808}" type="datetimeFigureOut">
              <a:rPr lang="en-US" smtClean="0"/>
              <a:t>7/14/17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7E457-0A48-B64A-9F63-CDBF7549A4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B893D-41AB-C744-8AE6-F6E0C880E808}" type="datetimeFigureOut">
              <a:rPr lang="en-US" smtClean="0"/>
              <a:t>7/14/17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7E457-0A48-B64A-9F63-CDBF7549A4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B893D-41AB-C744-8AE6-F6E0C880E808}" type="datetimeFigureOut">
              <a:rPr lang="en-US" smtClean="0"/>
              <a:t>7/14/17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7E457-0A48-B64A-9F63-CDBF7549A4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B893D-41AB-C744-8AE6-F6E0C880E808}" type="datetimeFigureOut">
              <a:rPr lang="en-US" smtClean="0"/>
              <a:t>7/14/17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7E457-0A48-B64A-9F63-CDBF7549A4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B893D-41AB-C744-8AE6-F6E0C880E808}" type="datetimeFigureOut">
              <a:rPr lang="en-US" smtClean="0"/>
              <a:t>7/14/17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342B893D-41AB-C744-8AE6-F6E0C880E808}" type="datetimeFigureOut">
              <a:rPr lang="en-US" smtClean="0"/>
              <a:t>7/14/17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CCC7E457-0A48-B64A-9F63-CDBF7549A41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7" r:id="rId1"/>
    <p:sldLayoutId id="2147483948" r:id="rId2"/>
    <p:sldLayoutId id="2147483949" r:id="rId3"/>
    <p:sldLayoutId id="2147483950" r:id="rId4"/>
    <p:sldLayoutId id="2147483951" r:id="rId5"/>
    <p:sldLayoutId id="2147483952" r:id="rId6"/>
    <p:sldLayoutId id="2147483953" r:id="rId7"/>
    <p:sldLayoutId id="2147483954" r:id="rId8"/>
    <p:sldLayoutId id="2147483955" r:id="rId9"/>
    <p:sldLayoutId id="2147483956" r:id="rId10"/>
    <p:sldLayoutId id="2147483957" r:id="rId11"/>
    <p:sldLayoutId id="2147483958" r:id="rId12"/>
    <p:sldLayoutId id="2147483959" r:id="rId13"/>
    <p:sldLayoutId id="2147483960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Iowa Liquor Sales 2015-2016 Analysis and Projections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Thomas Plapinger</a:t>
            </a:r>
            <a:endParaRPr lang="en-US" dirty="0"/>
          </a:p>
        </p:txBody>
      </p:sp>
      <p:pic>
        <p:nvPicPr>
          <p:cNvPr id="6" name="Picture 5" descr="AAEAAQAAAAAAAAhAAAAAJDg0Yzk4MDJkLWNjYjAtNDk4Ni04MTU3LWJhMDFmMDY0MzQ3M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949" y="4390724"/>
            <a:ext cx="4859095" cy="1684888"/>
          </a:xfrm>
          <a:prstGeom prst="rect">
            <a:avLst/>
          </a:prstGeom>
        </p:spPr>
      </p:pic>
      <p:pic>
        <p:nvPicPr>
          <p:cNvPr id="7" name="Picture 6" descr="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82" y="3571443"/>
            <a:ext cx="3876980" cy="1182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281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of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Determine </a:t>
            </a:r>
            <a:r>
              <a:rPr lang="en-US" dirty="0"/>
              <a:t>i</a:t>
            </a:r>
            <a:r>
              <a:rPr lang="en-US" dirty="0" smtClean="0"/>
              <a:t>f Liquor Sales of 2016 will improve based 2015 and Jan-March 2016 Sales</a:t>
            </a:r>
          </a:p>
          <a:p>
            <a:r>
              <a:rPr lang="en-US" dirty="0" smtClean="0"/>
              <a:t>Determine areas with Highest Sales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707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 and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Reorganization of data based on Yearly Quarters</a:t>
            </a:r>
          </a:p>
          <a:p>
            <a:r>
              <a:rPr lang="en-US" dirty="0"/>
              <a:t>2015 Q1 and 2016 Q1 used for Sales increase Prediction and Linear </a:t>
            </a:r>
            <a:r>
              <a:rPr lang="en-US" dirty="0" smtClean="0"/>
              <a:t>relationship</a:t>
            </a:r>
          </a:p>
          <a:p>
            <a:r>
              <a:rPr lang="en-US" dirty="0" smtClean="0"/>
              <a:t>Ordinary Least Squares of Linear Regression</a:t>
            </a:r>
          </a:p>
          <a:p>
            <a:r>
              <a:rPr lang="en-US" dirty="0" smtClean="0"/>
              <a:t>Error reduced using Rigid Regression</a:t>
            </a:r>
          </a:p>
          <a:p>
            <a:r>
              <a:rPr lang="en-US" dirty="0" smtClean="0"/>
              <a:t>Linear relationship investigated with Cross-Validation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757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3491" y="1746394"/>
            <a:ext cx="8599690" cy="162165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Expected Increase of near $11.40 million in 2016 over 2015</a:t>
            </a:r>
          </a:p>
          <a:p>
            <a:r>
              <a:rPr lang="en-US" dirty="0" smtClean="0"/>
              <a:t>Majority of Profits Come from Counties and Zip Codes around ISU and Des Moines</a:t>
            </a:r>
          </a:p>
          <a:p>
            <a:r>
              <a:rPr lang="en-US" dirty="0" smtClean="0"/>
              <a:t>Clear Linear Relationship between 2015 Sales and 2016 Sales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 descr="Screen Shot 2017-07-14 at 2.28.3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982" y="3368045"/>
            <a:ext cx="4096199" cy="3127067"/>
          </a:xfrm>
          <a:prstGeom prst="rect">
            <a:avLst/>
          </a:prstGeom>
        </p:spPr>
      </p:pic>
      <p:pic>
        <p:nvPicPr>
          <p:cNvPr id="7" name="Picture 6" descr="Screen Shot 2017-07-14 at 2.28.48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91" y="3368045"/>
            <a:ext cx="4234982" cy="3217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124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1872"/>
            <a:ext cx="8229600" cy="1143000"/>
          </a:xfrm>
        </p:spPr>
        <p:txBody>
          <a:bodyPr/>
          <a:lstStyle/>
          <a:p>
            <a:r>
              <a:rPr lang="en-US" dirty="0" smtClean="0"/>
              <a:t>Recommendation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very likely Liquor Sales will continue to increase</a:t>
            </a:r>
          </a:p>
          <a:p>
            <a:r>
              <a:rPr lang="en-US" dirty="0" smtClean="0"/>
              <a:t>Increase Current Liquor Tax </a:t>
            </a:r>
          </a:p>
          <a:p>
            <a:pPr lvl="1"/>
            <a:r>
              <a:rPr lang="en-US" dirty="0" smtClean="0"/>
              <a:t>Helps reduce $130 Million Iowa State Debt</a:t>
            </a:r>
          </a:p>
          <a:p>
            <a:pPr lvl="1"/>
            <a:r>
              <a:rPr lang="en-US" dirty="0" smtClean="0"/>
              <a:t>Raises Money for </a:t>
            </a:r>
          </a:p>
          <a:p>
            <a:pPr lvl="2"/>
            <a:r>
              <a:rPr lang="en-US" dirty="0" smtClean="0"/>
              <a:t>Iowa General Fund (≈80% recipient, </a:t>
            </a:r>
            <a:r>
              <a:rPr lang="en-US" dirty="0"/>
              <a:t>≈</a:t>
            </a:r>
            <a:r>
              <a:rPr lang="en-US" dirty="0" smtClean="0"/>
              <a:t>40% Funder)</a:t>
            </a:r>
            <a:endParaRPr lang="en-US" dirty="0"/>
          </a:p>
          <a:p>
            <a:pPr lvl="2"/>
            <a:r>
              <a:rPr lang="en-US" dirty="0" smtClean="0"/>
              <a:t>Department of Public Health (</a:t>
            </a:r>
            <a:r>
              <a:rPr lang="en-US" dirty="0"/>
              <a:t>≈</a:t>
            </a:r>
            <a:r>
              <a:rPr lang="en-US" dirty="0" smtClean="0"/>
              <a:t>16% recipient)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441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Areas to Include for further study of 2015-2016 Liquor Sales: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Snowstorms</a:t>
            </a:r>
          </a:p>
          <a:p>
            <a:pPr lvl="1"/>
            <a:r>
              <a:rPr lang="en-US" dirty="0" smtClean="0"/>
              <a:t>Data on Previous Years</a:t>
            </a:r>
          </a:p>
          <a:p>
            <a:pPr lvl="1"/>
            <a:r>
              <a:rPr lang="en-US" dirty="0" smtClean="0"/>
              <a:t>Socio-Economic Status of Iowans</a:t>
            </a:r>
          </a:p>
          <a:p>
            <a:pPr lvl="1"/>
            <a:r>
              <a:rPr lang="en-US" dirty="0" smtClean="0"/>
              <a:t>Tracking of Influx and Departure of Non-Iowans</a:t>
            </a:r>
          </a:p>
          <a:p>
            <a:pPr lvl="3"/>
            <a:r>
              <a:rPr lang="en-US" dirty="0" smtClean="0"/>
              <a:t>2016 Iowa </a:t>
            </a:r>
            <a:r>
              <a:rPr lang="en-US" dirty="0"/>
              <a:t>Caucasus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Wine and Beer Sales</a:t>
            </a:r>
          </a:p>
        </p:txBody>
      </p:sp>
    </p:spTree>
    <p:extLst>
      <p:ext uri="{BB962C8B-B14F-4D97-AF65-F5344CB8AC3E}">
        <p14:creationId xmlns:p14="http://schemas.microsoft.com/office/powerpoint/2010/main" val="2976894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6" name="Content Placeholder 5" descr="Flag-of-IowaStateFlag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38" b="1103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670728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apital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181</TotalTime>
  <Words>206</Words>
  <Application>Microsoft Macintosh PowerPoint</Application>
  <PresentationFormat>On-screen Show (4:3)</PresentationFormat>
  <Paragraphs>32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Capital</vt:lpstr>
      <vt:lpstr>Iowa Liquor Sales 2015-2016 Analysis and Projections</vt:lpstr>
      <vt:lpstr>Goals of Analysis</vt:lpstr>
      <vt:lpstr>Methodology and Process</vt:lpstr>
      <vt:lpstr>Findings</vt:lpstr>
      <vt:lpstr>Recommendation</vt:lpstr>
      <vt:lpstr>Further Study</vt:lpstr>
      <vt:lpstr>Questions?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Iowa Liquor Sales 2015-2016 Analysis</dc:title>
  <dc:creator>Thomas Plapinger</dc:creator>
  <cp:lastModifiedBy>Thomas Plapinger</cp:lastModifiedBy>
  <cp:revision>15</cp:revision>
  <dcterms:created xsi:type="dcterms:W3CDTF">2017-07-14T05:28:23Z</dcterms:created>
  <dcterms:modified xsi:type="dcterms:W3CDTF">2017-07-14T08:30:13Z</dcterms:modified>
</cp:coreProperties>
</file>