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Open Sans Bold" panose="020B0806030504020204"/>
      <p:bold r:id="rId26"/>
    </p:embeddedFont>
    <p:embeddedFont>
      <p:font typeface="Open Sans" panose="020B0606030504020204"/>
      <p:regular r:id="rId27"/>
    </p:embeddedFont>
    <p:embeddedFont>
      <p:font typeface="Open Sans Extra Bold" panose="020B0906030804020204"/>
      <p:bold r:id="rId28"/>
    </p:embeddedFont>
    <p:embeddedFont>
      <p:font typeface="Open Sans Light" panose="020B0306030504020204"/>
      <p:regular r:id="rId29"/>
    </p:embeddedFont>
    <p:embeddedFont>
      <p:font typeface="Arimo" panose="020B0604020202020204"/>
      <p:regular r:id="rId30"/>
    </p:embeddedFont>
    <p:embeddedFont>
      <p:font typeface="Arimo Bold" panose="020B0704020202020204"/>
      <p:bold r:id="rId31"/>
    </p:embeddedFont>
    <p:embeddedFont>
      <p:font typeface="Open Sans Light Bold" panose="020B0806030504020204"/>
      <p:bold r:id="rId32"/>
    </p:embeddedFont>
    <p:embeddedFont>
      <p:font typeface="Calibri" panose="020F0502020204030204" charset="0"/>
      <p:regular r:id="rId33"/>
      <p:bold r:id="rId34"/>
      <p:italic r:id="rId35"/>
      <p:boldItalic r:id="rId36"/>
    </p:embeddedFont>
    <p:embeddedFont>
      <p:font typeface="Arimo Bold Italics" panose="020B0704020202090204"/>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image" Target="../media/image3.svg"/><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8470576" y="-2710917"/>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sp>
        <p:nvSpPr>
          <p:cNvPr id="7" name="TextBox 7"/>
          <p:cNvSpPr txBox="1"/>
          <p:nvPr/>
        </p:nvSpPr>
        <p:spPr>
          <a:xfrm>
            <a:off x="303475" y="641082"/>
            <a:ext cx="17681051" cy="1792999"/>
          </a:xfrm>
          <a:prstGeom prst="rect">
            <a:avLst/>
          </a:prstGeom>
        </p:spPr>
        <p:txBody>
          <a:bodyPr lIns="0" tIns="0" rIns="0" bIns="0" rtlCol="0" anchor="t">
            <a:spAutoFit/>
          </a:bodyPr>
          <a:lstStyle/>
          <a:p>
            <a:pPr algn="ctr">
              <a:lnSpc>
                <a:spcPts val="7225"/>
              </a:lnSpc>
              <a:spcBef>
                <a:spcPct val="0"/>
              </a:spcBef>
            </a:pPr>
            <a:r>
              <a:rPr lang="en-US" sz="5160">
                <a:solidFill>
                  <a:srgbClr val="000000"/>
                </a:solidFill>
                <a:latin typeface="Open Sans Bold" panose="020B0806030504020204"/>
              </a:rPr>
              <a:t>THE NATIONAL INSTITUTE OF ENGINEERING, MYSURU</a:t>
            </a:r>
            <a:endParaRPr lang="en-US" sz="5160">
              <a:solidFill>
                <a:srgbClr val="000000"/>
              </a:solidFill>
              <a:latin typeface="Open Sans Bold" panose="020B0806030504020204"/>
            </a:endParaRPr>
          </a:p>
          <a:p>
            <a:pPr algn="ctr">
              <a:lnSpc>
                <a:spcPts val="7225"/>
              </a:lnSpc>
              <a:spcBef>
                <a:spcPct val="0"/>
              </a:spcBef>
            </a:pPr>
            <a:r>
              <a:rPr lang="en-US" sz="5160">
                <a:solidFill>
                  <a:srgbClr val="000000"/>
                </a:solidFill>
                <a:latin typeface="Open Sans Bold" panose="020B0806030504020204"/>
              </a:rPr>
              <a:t>(AN AUTONOMOUS INSTITUTE UNDER VTU, BELAGAVI)</a:t>
            </a:r>
            <a:endParaRPr lang="en-US" sz="5160">
              <a:solidFill>
                <a:srgbClr val="000000"/>
              </a:solidFill>
              <a:latin typeface="Open Sans Bold" panose="020B0806030504020204"/>
            </a:endParaRPr>
          </a:p>
        </p:txBody>
      </p:sp>
      <p:sp>
        <p:nvSpPr>
          <p:cNvPr id="8" name="TextBox 8"/>
          <p:cNvSpPr txBox="1"/>
          <p:nvPr/>
        </p:nvSpPr>
        <p:spPr>
          <a:xfrm>
            <a:off x="3622353" y="3172285"/>
            <a:ext cx="11592402" cy="6086015"/>
          </a:xfrm>
          <a:prstGeom prst="rect">
            <a:avLst/>
          </a:prstGeom>
        </p:spPr>
        <p:txBody>
          <a:bodyPr lIns="0" tIns="0" rIns="0" bIns="0" rtlCol="0" anchor="t">
            <a:spAutoFit/>
          </a:bodyPr>
          <a:lstStyle/>
          <a:p>
            <a:pPr algn="ctr">
              <a:lnSpc>
                <a:spcPts val="8075"/>
              </a:lnSpc>
            </a:pPr>
            <a:r>
              <a:rPr lang="en-US" sz="5770">
                <a:solidFill>
                  <a:srgbClr val="000000"/>
                </a:solidFill>
                <a:latin typeface="Open Sans Bold" panose="020B0806030504020204"/>
              </a:rPr>
              <a:t>Operating System</a:t>
            </a:r>
            <a:endParaRPr lang="en-US" sz="5770">
              <a:solidFill>
                <a:srgbClr val="000000"/>
              </a:solidFill>
              <a:latin typeface="Open Sans Bold" panose="020B0806030504020204"/>
            </a:endParaRPr>
          </a:p>
          <a:p>
            <a:pPr algn="ctr">
              <a:lnSpc>
                <a:spcPts val="6675"/>
              </a:lnSpc>
            </a:pPr>
          </a:p>
          <a:p>
            <a:pPr algn="ctr">
              <a:lnSpc>
                <a:spcPts val="6675"/>
              </a:lnSpc>
            </a:pPr>
            <a:r>
              <a:rPr lang="en-US" sz="4770">
                <a:solidFill>
                  <a:srgbClr val="000000"/>
                </a:solidFill>
                <a:latin typeface="Open Sans" panose="020B0606030504020204"/>
              </a:rPr>
              <a:t>Submitted by</a:t>
            </a:r>
            <a:endParaRPr lang="en-US" sz="4770">
              <a:solidFill>
                <a:srgbClr val="000000"/>
              </a:solidFill>
              <a:latin typeface="Open Sans" panose="020B0606030504020204"/>
            </a:endParaRPr>
          </a:p>
          <a:p>
            <a:pPr algn="ctr">
              <a:lnSpc>
                <a:spcPts val="6675"/>
              </a:lnSpc>
            </a:pPr>
            <a:r>
              <a:rPr lang="en-US" sz="4770">
                <a:solidFill>
                  <a:srgbClr val="000000"/>
                </a:solidFill>
                <a:latin typeface="Open Sans" panose="020B0606030504020204"/>
              </a:rPr>
              <a:t>YELLALA MANEESH REDDY -- 4NI19CS124</a:t>
            </a:r>
            <a:endParaRPr lang="en-US" sz="4770">
              <a:solidFill>
                <a:srgbClr val="000000"/>
              </a:solidFill>
              <a:latin typeface="Open Sans" panose="020B0606030504020204"/>
            </a:endParaRPr>
          </a:p>
          <a:p>
            <a:pPr algn="ctr">
              <a:lnSpc>
                <a:spcPts val="6675"/>
              </a:lnSpc>
            </a:pPr>
            <a:r>
              <a:rPr lang="en-US" sz="4770">
                <a:solidFill>
                  <a:srgbClr val="000000"/>
                </a:solidFill>
                <a:latin typeface="Open Sans" panose="020B0606030504020204"/>
              </a:rPr>
              <a:t>T PRASANNA -- 4NI19CS111</a:t>
            </a:r>
            <a:endParaRPr lang="en-US" sz="4770">
              <a:solidFill>
                <a:srgbClr val="000000"/>
              </a:solidFill>
              <a:latin typeface="Open Sans" panose="020B0606030504020204"/>
            </a:endParaRPr>
          </a:p>
          <a:p>
            <a:pPr algn="ctr">
              <a:lnSpc>
                <a:spcPts val="6675"/>
              </a:lnSpc>
            </a:pPr>
          </a:p>
          <a:p>
            <a:pPr algn="ctr">
              <a:lnSpc>
                <a:spcPts val="6675"/>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450850" y="162560"/>
            <a:ext cx="2049145" cy="933450"/>
          </a:xfrm>
          <a:prstGeom prst="rect">
            <a:avLst/>
          </a:prstGeom>
        </p:spPr>
        <p:txBody>
          <a:bodyPr wrap="square" lIns="0" tIns="0" rIns="0" bIns="0" rtlCol="0" anchor="t">
            <a:spAutoFit/>
          </a:bodyPr>
          <a:lstStyle/>
          <a:p>
            <a:pPr algn="ctr">
              <a:lnSpc>
                <a:spcPts val="7280"/>
              </a:lnSpc>
            </a:pPr>
            <a:r>
              <a:rPr lang="en-US" sz="5200" u="sng">
                <a:solidFill>
                  <a:srgbClr val="000000"/>
                </a:solidFill>
                <a:latin typeface="Open Sans Bold" panose="020B0806030504020204"/>
              </a:rPr>
              <a:t>CODE</a:t>
            </a:r>
            <a:endParaRPr lang="en-US" sz="5200" u="sng">
              <a:solidFill>
                <a:srgbClr val="000000"/>
              </a:solidFill>
              <a:latin typeface="Open Sans Bold" panose="020B0806030504020204"/>
            </a:endParaRPr>
          </a:p>
        </p:txBody>
      </p:sp>
      <p:sp>
        <p:nvSpPr>
          <p:cNvPr id="9" name="TextBox 9"/>
          <p:cNvSpPr txBox="1"/>
          <p:nvPr/>
        </p:nvSpPr>
        <p:spPr>
          <a:xfrm>
            <a:off x="2778855" y="-47625"/>
            <a:ext cx="13690146" cy="11274089"/>
          </a:xfrm>
          <a:prstGeom prst="rect">
            <a:avLst/>
          </a:prstGeom>
        </p:spPr>
        <p:txBody>
          <a:bodyPr lIns="0" tIns="0" rIns="0" bIns="0" rtlCol="0" anchor="t">
            <a:spAutoFit/>
          </a:bodyPr>
          <a:lstStyle/>
          <a:p>
            <a:pPr algn="just">
              <a:lnSpc>
                <a:spcPts val="2820"/>
              </a:lnSpc>
            </a:pPr>
            <a:r>
              <a:rPr lang="en-US" sz="2015">
                <a:solidFill>
                  <a:srgbClr val="000000"/>
                </a:solidFill>
                <a:latin typeface="Open Sans Light Bold" panose="020B0806030504020204"/>
              </a:rPr>
              <a:t>for (time = 0; count != n; time++)</a:t>
            </a:r>
            <a:endParaRPr lang="en-US" sz="2015">
              <a:solidFill>
                <a:srgbClr val="000000"/>
              </a:solidFill>
              <a:latin typeface="Open Sans Light Bold" panose="020B0806030504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smallest = 9;</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for (i = 0; i &lt; n; i++)</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if (a[i] &lt;= time &amp;&amp; pr[i] &lt; pr[smallest] &amp;&amp; b[i] &gt; 0)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smallest = i;</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time += b[smallest];</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b[smallest] = -1;</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count++;</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end = time;</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completion[smallest] = end;</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waiting[smallest] = end - a[smallest] - x[smallest];</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turnaround[smallest] = end - a[smallest];</a:t>
            </a:r>
            <a:endParaRPr lang="en-US" sz="2015">
              <a:solidFill>
                <a:srgbClr val="000000"/>
              </a:solidFill>
              <a:latin typeface="Arimo Bold" panose="020B0704020202020204"/>
            </a:endParaRPr>
          </a:p>
          <a:p>
            <a:pPr algn="just">
              <a:lnSpc>
                <a:spcPts val="2820"/>
              </a:lnSpc>
            </a:pPr>
          </a:p>
          <a:p>
            <a:pPr algn="just">
              <a:lnSpc>
                <a:spcPts val="2820"/>
              </a:lnSpc>
            </a:pPr>
            <a:r>
              <a:rPr lang="en-US" sz="2015">
                <a:solidFill>
                  <a:srgbClr val="000000"/>
                </a:solidFill>
                <a:latin typeface="Arimo Bold" panose="020B0704020202020204"/>
              </a:rPr>
              <a:t>    time = time - 1;</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cout &lt;&lt; "Process"&lt;&lt; "\t"&lt;&lt; "burst-time"&lt;&lt; "\t"&lt;&lt; "arrival-time"&lt;&lt; "\t"&lt;&lt; "waiting-time"&lt;&lt; "\t"</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&lt;&lt; "turnaround-time" &lt;&lt; "\t" &lt;&lt; "completion-time"  &lt;&lt; "\t"&lt;&lt; "Priority" &lt;&lt; endl;</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for (i = 0; i &lt; n; i++)</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cout &lt;&lt; "p" &lt;&lt; i + 1 &lt;&lt; "\t\t" &lt;&lt; x[i] &lt;&lt; "\t\t" &lt;&lt; a[i] &lt;&lt; "\t\t" &lt;&lt; waiting[i] &lt;&lt; "\t\t" &lt;&lt; turnaround[i] &lt;&lt; "\t\t" &lt;&lt; completion[i] &lt;&lt; "\t\t" &lt;&lt; pr[i] &lt;&lt; endl;</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avg = avg + waiting[i];</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tt = tt + turnaround[i];</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cout &lt;&lt; "\n\nAverage waiting time =" &lt;&lt; avg / n;</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  cout &lt;&lt; " Average Turnaround time =" &lt;&lt; tt / n &lt;&lt; endl; }</a:t>
            </a:r>
            <a:endParaRPr lang="en-US" sz="2015">
              <a:solidFill>
                <a:srgbClr val="000000"/>
              </a:solidFill>
              <a:latin typeface="Arimo Bold" panose="020B0704020202020204"/>
            </a:endParaRPr>
          </a:p>
          <a:p>
            <a:pPr algn="just">
              <a:lnSpc>
                <a:spcPts val="2820"/>
              </a:lnSpc>
            </a:pPr>
            <a:r>
              <a:rPr lang="en-US" sz="2015">
                <a:solidFill>
                  <a:srgbClr val="000000"/>
                </a:solidFill>
                <a:latin typeface="Arimo Bold" panose="020B0704020202020204"/>
              </a:rPr>
              <a:t>}</a:t>
            </a:r>
            <a:endParaRPr lang="en-US" sz="2015">
              <a:solidFill>
                <a:srgbClr val="000000"/>
              </a:solidFill>
              <a:latin typeface="Arimo Bold" panose="020B0704020202020204"/>
            </a:endParaRPr>
          </a:p>
          <a:p>
            <a:pPr algn="just">
              <a:lnSpc>
                <a:spcPts val="2820"/>
              </a:lnSpc>
            </a:pPr>
          </a:p>
          <a:p>
            <a:pPr algn="just">
              <a:lnSpc>
                <a:spcPts val="282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pic>
        <p:nvPicPr>
          <p:cNvPr id="8" name="Picture 8"/>
          <p:cNvPicPr>
            <a:picLocks noChangeAspect="1"/>
          </p:cNvPicPr>
          <p:nvPr/>
        </p:nvPicPr>
        <p:blipFill>
          <a:blip r:embed="rId5"/>
          <a:srcRect l="13826" t="25925" r="18948" b="22250"/>
          <a:stretch>
            <a:fillRect/>
          </a:stretch>
        </p:blipFill>
        <p:spPr>
          <a:xfrm>
            <a:off x="735369" y="1297488"/>
            <a:ext cx="16157028" cy="7006212"/>
          </a:xfrm>
          <a:prstGeom prst="rect">
            <a:avLst/>
          </a:prstGeom>
        </p:spPr>
      </p:pic>
      <p:sp>
        <p:nvSpPr>
          <p:cNvPr id="9" name="TextBox 9"/>
          <p:cNvSpPr txBox="1"/>
          <p:nvPr/>
        </p:nvSpPr>
        <p:spPr>
          <a:xfrm>
            <a:off x="-3518574" y="-152400"/>
            <a:ext cx="16157028" cy="1295399"/>
          </a:xfrm>
          <a:prstGeom prst="rect">
            <a:avLst/>
          </a:prstGeom>
        </p:spPr>
        <p:txBody>
          <a:bodyPr lIns="0" tIns="0" rIns="0" bIns="0" rtlCol="0" anchor="t">
            <a:spAutoFit/>
          </a:bodyPr>
          <a:lstStyle/>
          <a:p>
            <a:pPr algn="ctr">
              <a:lnSpc>
                <a:spcPts val="10500"/>
              </a:lnSpc>
            </a:pPr>
            <a:r>
              <a:rPr lang="en-US" sz="7500">
                <a:solidFill>
                  <a:srgbClr val="000000"/>
                </a:solidFill>
                <a:latin typeface="Open Sans Extra Bold" panose="020B0906030804020204"/>
              </a:rPr>
              <a:t>OUTPUT</a:t>
            </a:r>
            <a:endParaRPr lang="en-US" sz="7500">
              <a:solidFill>
                <a:srgbClr val="000000"/>
              </a:solidFill>
              <a:latin typeface="Open Sans Extra Bold" panose="020B0906030804020204"/>
            </a:endParaRPr>
          </a:p>
        </p:txBody>
      </p:sp>
      <p:sp>
        <p:nvSpPr>
          <p:cNvPr id="10" name="TextBox 10"/>
          <p:cNvSpPr txBox="1"/>
          <p:nvPr/>
        </p:nvSpPr>
        <p:spPr>
          <a:xfrm>
            <a:off x="3668959" y="8334692"/>
            <a:ext cx="8797559" cy="1780540"/>
          </a:xfrm>
          <a:prstGeom prst="rect">
            <a:avLst/>
          </a:prstGeom>
        </p:spPr>
        <p:txBody>
          <a:bodyPr lIns="0" tIns="0" rIns="0" bIns="0" rtlCol="0" anchor="t">
            <a:spAutoFit/>
          </a:bodyPr>
          <a:lstStyle/>
          <a:p>
            <a:pPr>
              <a:lnSpc>
                <a:spcPts val="4760"/>
              </a:lnSpc>
            </a:pPr>
            <a:r>
              <a:rPr lang="en-US" sz="3400">
                <a:solidFill>
                  <a:srgbClr val="000000"/>
                </a:solidFill>
                <a:latin typeface="Open Sans Light Bold" panose="020B0806030504020204"/>
              </a:rPr>
              <a:t>Average Wait Time=24.4</a:t>
            </a:r>
            <a:endParaRPr lang="en-US" sz="3400">
              <a:solidFill>
                <a:srgbClr val="000000"/>
              </a:solidFill>
              <a:latin typeface="Open Sans Light Bold" panose="020B0806030504020204"/>
            </a:endParaRPr>
          </a:p>
          <a:p>
            <a:pPr>
              <a:lnSpc>
                <a:spcPts val="4760"/>
              </a:lnSpc>
            </a:pPr>
            <a:r>
              <a:rPr lang="en-US" sz="3400">
                <a:solidFill>
                  <a:srgbClr val="000000"/>
                </a:solidFill>
                <a:latin typeface="Arimo Bold" panose="020B0704020202020204"/>
              </a:rPr>
              <a:t>Average Turn Around Time = 37.8</a:t>
            </a:r>
            <a:endParaRPr lang="en-US" sz="3400">
              <a:solidFill>
                <a:srgbClr val="000000"/>
              </a:solidFill>
              <a:latin typeface="Arimo Bold" panose="020B0704020202020204"/>
            </a:endParaRPr>
          </a:p>
          <a:p>
            <a:pPr>
              <a:lnSpc>
                <a:spcPts val="476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1790747" y="362582"/>
            <a:ext cx="15024117" cy="869686"/>
          </a:xfrm>
          <a:prstGeom prst="rect">
            <a:avLst/>
          </a:prstGeom>
        </p:spPr>
        <p:txBody>
          <a:bodyPr lIns="0" tIns="0" rIns="0" bIns="0" rtlCol="0" anchor="t">
            <a:spAutoFit/>
          </a:bodyPr>
          <a:lstStyle/>
          <a:p>
            <a:pPr algn="ctr">
              <a:lnSpc>
                <a:spcPts val="7190"/>
              </a:lnSpc>
            </a:pPr>
            <a:r>
              <a:rPr lang="en-US" sz="5135" u="sng">
                <a:solidFill>
                  <a:srgbClr val="000000"/>
                </a:solidFill>
                <a:latin typeface="Open Sans Extra Bold" panose="020B0906030804020204"/>
              </a:rPr>
              <a:t>PAGE REPLACEMENT ALGORITHM</a:t>
            </a:r>
            <a:endParaRPr lang="en-US" sz="5135" u="sng">
              <a:solidFill>
                <a:srgbClr val="000000"/>
              </a:solidFill>
              <a:latin typeface="Open Sans Extra Bold" panose="020B0906030804020204"/>
            </a:endParaRPr>
          </a:p>
        </p:txBody>
      </p:sp>
      <p:sp>
        <p:nvSpPr>
          <p:cNvPr id="9" name="TextBox 9"/>
          <p:cNvSpPr txBox="1"/>
          <p:nvPr/>
        </p:nvSpPr>
        <p:spPr>
          <a:xfrm>
            <a:off x="1095696" y="1352233"/>
            <a:ext cx="16096607" cy="7515860"/>
          </a:xfrm>
          <a:prstGeom prst="rect">
            <a:avLst/>
          </a:prstGeom>
        </p:spPr>
        <p:txBody>
          <a:bodyPr lIns="0" tIns="0" rIns="0" bIns="0" rtlCol="0" anchor="t">
            <a:spAutoFit/>
          </a:bodyPr>
          <a:lstStyle/>
          <a:p>
            <a:pPr algn="just">
              <a:lnSpc>
                <a:spcPts val="4760"/>
              </a:lnSpc>
            </a:pPr>
            <a:r>
              <a:rPr lang="en-US" sz="3400">
                <a:solidFill>
                  <a:srgbClr val="000000"/>
                </a:solidFill>
                <a:latin typeface="Open Sans" panose="020B0606030504020204"/>
              </a:rPr>
              <a:t>The operating system uses the method of paging for memory management. This method involves page replacement algorithms to decide about which pages should be replaced when new pages are demanded. The demand occurs when the operating system needs a page for processing, and it is not present in the main memory. The situation is known as a page fault. In this situation, the operating system replaces an existing page from the main memory by bringing a new page from the secondary memory. In case of page fault, Operating System might have to replace one of the existing pages with the newly needed page. Different page replacement algorithms suggest different ways to decide which page to replace. The target for all algorithms is to reduce the number of page faults.</a:t>
            </a:r>
            <a:endParaRPr lang="en-US" sz="3400">
              <a:solidFill>
                <a:srgbClr val="000000"/>
              </a:solidFill>
              <a:latin typeface="Open Sans" panose="020B0606030504020204"/>
            </a:endParaRPr>
          </a:p>
          <a:p>
            <a:pPr algn="just">
              <a:lnSpc>
                <a:spcPts val="4760"/>
              </a:lnSpc>
            </a:pPr>
          </a:p>
          <a:p>
            <a:pPr>
              <a:lnSpc>
                <a:spcPts val="2520"/>
              </a:lnSpc>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1631942" y="527182"/>
            <a:ext cx="15024117" cy="1011292"/>
          </a:xfrm>
          <a:prstGeom prst="rect">
            <a:avLst/>
          </a:prstGeom>
        </p:spPr>
        <p:txBody>
          <a:bodyPr lIns="0" tIns="0" rIns="0" bIns="0" rtlCol="0" anchor="t">
            <a:spAutoFit/>
          </a:bodyPr>
          <a:lstStyle/>
          <a:p>
            <a:pPr algn="ctr">
              <a:lnSpc>
                <a:spcPts val="8310"/>
              </a:lnSpc>
            </a:pPr>
            <a:r>
              <a:rPr lang="en-US" sz="5935" u="sng">
                <a:solidFill>
                  <a:srgbClr val="000000"/>
                </a:solidFill>
                <a:latin typeface="Open Sans Extra Bold" panose="020B0906030804020204"/>
              </a:rPr>
              <a:t>FIFO Page Replacement Algorithm:</a:t>
            </a:r>
            <a:endParaRPr lang="en-US" sz="5935" u="sng">
              <a:solidFill>
                <a:srgbClr val="000000"/>
              </a:solidFill>
              <a:latin typeface="Open Sans Extra Bold" panose="020B0906030804020204"/>
            </a:endParaRPr>
          </a:p>
        </p:txBody>
      </p:sp>
      <p:sp>
        <p:nvSpPr>
          <p:cNvPr id="9" name="TextBox 9"/>
          <p:cNvSpPr txBox="1"/>
          <p:nvPr/>
        </p:nvSpPr>
        <p:spPr>
          <a:xfrm>
            <a:off x="1162693" y="2875636"/>
            <a:ext cx="16096607" cy="3914776"/>
          </a:xfrm>
          <a:prstGeom prst="rect">
            <a:avLst/>
          </a:prstGeom>
        </p:spPr>
        <p:txBody>
          <a:bodyPr lIns="0" tIns="0" rIns="0" bIns="0" rtlCol="0" anchor="t">
            <a:spAutoFit/>
          </a:bodyPr>
          <a:lstStyle/>
          <a:p>
            <a:pPr>
              <a:lnSpc>
                <a:spcPts val="6300"/>
              </a:lnSpc>
            </a:pPr>
            <a:r>
              <a:rPr lang="en-US" sz="4500">
                <a:solidFill>
                  <a:srgbClr val="000000"/>
                </a:solidFill>
                <a:latin typeface="Open Sans" panose="020B0606030504020204"/>
              </a:rPr>
              <a:t>This is the simplest page replacement algorithm. In this algorithm, the operating system keeps track of all pages in the memory in a queue, the oldest page is in the front of the queue. When a page needs to be replaced page in the front of the queue is selected for removal. </a:t>
            </a:r>
            <a:endParaRPr lang="en-US" sz="4500">
              <a:solidFill>
                <a:srgbClr val="000000"/>
              </a:solidFill>
              <a:latin typeface="Open Sans" panose="020B0606030504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1208460" y="427802"/>
            <a:ext cx="15024117" cy="869686"/>
          </a:xfrm>
          <a:prstGeom prst="rect">
            <a:avLst/>
          </a:prstGeom>
        </p:spPr>
        <p:txBody>
          <a:bodyPr lIns="0" tIns="0" rIns="0" bIns="0" rtlCol="0" anchor="t">
            <a:spAutoFit/>
          </a:bodyPr>
          <a:lstStyle/>
          <a:p>
            <a:pPr algn="ctr">
              <a:lnSpc>
                <a:spcPts val="7190"/>
              </a:lnSpc>
            </a:pPr>
            <a:r>
              <a:rPr lang="en-US" sz="5135" u="sng">
                <a:solidFill>
                  <a:srgbClr val="000000"/>
                </a:solidFill>
                <a:latin typeface="Open Sans Extra Bold" panose="020B0906030804020204"/>
              </a:rPr>
              <a:t>Implementation</a:t>
            </a:r>
            <a:endParaRPr lang="en-US" sz="5135" u="sng">
              <a:solidFill>
                <a:srgbClr val="000000"/>
              </a:solidFill>
              <a:latin typeface="Open Sans Extra Bold" panose="020B0906030804020204"/>
            </a:endParaRPr>
          </a:p>
        </p:txBody>
      </p:sp>
      <p:sp>
        <p:nvSpPr>
          <p:cNvPr id="9" name="TextBox 9"/>
          <p:cNvSpPr txBox="1"/>
          <p:nvPr/>
        </p:nvSpPr>
        <p:spPr>
          <a:xfrm>
            <a:off x="847519" y="1742440"/>
            <a:ext cx="16096607" cy="7515860"/>
          </a:xfrm>
          <a:prstGeom prst="rect">
            <a:avLst/>
          </a:prstGeom>
        </p:spPr>
        <p:txBody>
          <a:bodyPr lIns="0" tIns="0" rIns="0" bIns="0" rtlCol="0" anchor="t">
            <a:spAutoFit/>
          </a:bodyPr>
          <a:lstStyle/>
          <a:p>
            <a:pPr algn="just">
              <a:lnSpc>
                <a:spcPts val="4760"/>
              </a:lnSpc>
            </a:pPr>
            <a:r>
              <a:rPr lang="en-US" sz="3400">
                <a:solidFill>
                  <a:srgbClr val="000000"/>
                </a:solidFill>
                <a:latin typeface="Open Sans" panose="020B0606030504020204"/>
              </a:rPr>
              <a:t>Let capacity be the number of pages that memory can hold. Let set be the current set of pages in memory.</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1. Start to traverse the pages.</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2. If the memory holds fewer pages, then the capacity else goes to step 5.</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3. Push pages in the queue one at a time until the queue reaches its maximum capacity, or all page requests are fulfilled.</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4. If the current page is present in the memory, do nothing.</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5. Else, pop the topmost page from the queue as it was inserted first.</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6. Replace the topmost page with the current page from the string.</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7. Increment the page faults.</a:t>
            </a:r>
            <a:endParaRPr lang="en-US" sz="3400">
              <a:solidFill>
                <a:srgbClr val="000000"/>
              </a:solidFill>
              <a:latin typeface="Open Sans" panose="020B0606030504020204"/>
            </a:endParaRPr>
          </a:p>
          <a:p>
            <a:pPr algn="just">
              <a:lnSpc>
                <a:spcPts val="4760"/>
              </a:lnSpc>
            </a:pPr>
            <a:r>
              <a:rPr lang="en-US" sz="3400">
                <a:solidFill>
                  <a:srgbClr val="000000"/>
                </a:solidFill>
                <a:latin typeface="Open Sans" panose="020B0606030504020204"/>
              </a:rPr>
              <a:t>⦁ Step 8. Stop</a:t>
            </a:r>
            <a:endParaRPr lang="en-US" sz="3400">
              <a:solidFill>
                <a:srgbClr val="000000"/>
              </a:solidFill>
              <a:latin typeface="Open Sans" panose="020B0606030504020204"/>
            </a:endParaRPr>
          </a:p>
          <a:p>
            <a:pPr algn="just">
              <a:lnSpc>
                <a:spcPts val="4760"/>
              </a:lnSpc>
            </a:pPr>
          </a:p>
          <a:p>
            <a:pPr>
              <a:lnSpc>
                <a:spcPts val="252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221444"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385569" y="3451950"/>
            <a:ext cx="13406586" cy="4415789"/>
          </a:xfrm>
          <a:prstGeom prst="rect">
            <a:avLst/>
          </a:prstGeom>
        </p:spPr>
        <p:txBody>
          <a:bodyPr lIns="0" tIns="0" rIns="0" bIns="0" rtlCol="0" anchor="t">
            <a:spAutoFit/>
          </a:bodyPr>
          <a:lstStyle/>
          <a:p>
            <a:pPr algn="ctr">
              <a:lnSpc>
                <a:spcPts val="6020"/>
              </a:lnSpc>
            </a:pPr>
          </a:p>
          <a:p>
            <a:pPr marL="928370" lvl="1" indent="-464185">
              <a:lnSpc>
                <a:spcPts val="6020"/>
              </a:lnSpc>
              <a:buFont typeface="Arial" panose="020B0604020202020204"/>
              <a:buChar char="•"/>
            </a:pPr>
            <a:r>
              <a:rPr lang="en-US" sz="4300">
                <a:solidFill>
                  <a:srgbClr val="000000"/>
                </a:solidFill>
                <a:latin typeface="Open Sans" panose="020B0606030504020204"/>
              </a:rPr>
              <a:t>It is simple and easy to understand &amp; implement.</a:t>
            </a:r>
            <a:endParaRPr lang="en-US" sz="4300">
              <a:solidFill>
                <a:srgbClr val="000000"/>
              </a:solidFill>
              <a:latin typeface="Open Sans" panose="020B0606030504020204"/>
            </a:endParaRPr>
          </a:p>
          <a:p>
            <a:pPr>
              <a:lnSpc>
                <a:spcPts val="6020"/>
              </a:lnSpc>
            </a:pPr>
          </a:p>
          <a:p>
            <a:pPr>
              <a:lnSpc>
                <a:spcPts val="6020"/>
              </a:lnSpc>
            </a:pPr>
          </a:p>
          <a:p>
            <a:pPr algn="ctr">
              <a:lnSpc>
                <a:spcPts val="6020"/>
              </a:lnSpc>
            </a:pPr>
          </a:p>
          <a:p>
            <a:pPr algn="ctr">
              <a:lnSpc>
                <a:spcPts val="4900"/>
              </a:lnSpc>
            </a:pPr>
          </a:p>
        </p:txBody>
      </p:sp>
      <p:sp>
        <p:nvSpPr>
          <p:cNvPr id="9" name="TextBox 9"/>
          <p:cNvSpPr txBox="1"/>
          <p:nvPr/>
        </p:nvSpPr>
        <p:spPr>
          <a:xfrm>
            <a:off x="1028700" y="2222500"/>
            <a:ext cx="7338060" cy="1615440"/>
          </a:xfrm>
          <a:prstGeom prst="rect">
            <a:avLst/>
          </a:prstGeom>
        </p:spPr>
        <p:txBody>
          <a:bodyPr wrap="square" lIns="0" tIns="0" rIns="0" bIns="0" rtlCol="0" anchor="t">
            <a:spAutoFit/>
          </a:bodyPr>
          <a:lstStyle/>
          <a:p>
            <a:pPr algn="ctr">
              <a:lnSpc>
                <a:spcPts val="12600"/>
              </a:lnSpc>
            </a:pPr>
            <a:r>
              <a:rPr lang="en-US" sz="9000" u="sng">
                <a:solidFill>
                  <a:srgbClr val="000000"/>
                </a:solidFill>
                <a:latin typeface="Open Sans Extra Bold" panose="020B0906030804020204"/>
              </a:rPr>
              <a:t>Advantages</a:t>
            </a:r>
            <a:endParaRPr lang="en-US" sz="9000" u="sng">
              <a:solidFill>
                <a:srgbClr val="000000"/>
              </a:solidFill>
              <a:latin typeface="Open Sans Extra Bold" panose="020B0906030804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281838"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625818" y="3934339"/>
            <a:ext cx="16633482" cy="3859901"/>
          </a:xfrm>
          <a:prstGeom prst="rect">
            <a:avLst/>
          </a:prstGeom>
        </p:spPr>
        <p:txBody>
          <a:bodyPr lIns="0" tIns="0" rIns="0" bIns="0" rtlCol="0" anchor="t">
            <a:spAutoFit/>
          </a:bodyPr>
          <a:lstStyle/>
          <a:p>
            <a:pPr marL="790575" lvl="1" indent="-394970" algn="just">
              <a:lnSpc>
                <a:spcPts val="5125"/>
              </a:lnSpc>
              <a:buFont typeface="Arial" panose="020B0604020202020204"/>
              <a:buChar char="•"/>
            </a:pPr>
            <a:r>
              <a:rPr lang="en-US" sz="3660">
                <a:solidFill>
                  <a:srgbClr val="000000"/>
                </a:solidFill>
                <a:latin typeface="Open Sans" panose="020B0606030504020204"/>
              </a:rPr>
              <a:t>The process effectiveness is low.</a:t>
            </a:r>
            <a:endParaRPr lang="en-US" sz="3660">
              <a:solidFill>
                <a:srgbClr val="000000"/>
              </a:solidFill>
              <a:latin typeface="Open Sans" panose="020B0606030504020204"/>
            </a:endParaRPr>
          </a:p>
          <a:p>
            <a:pPr marL="790575" lvl="1" indent="-394970" algn="just">
              <a:lnSpc>
                <a:spcPts val="5125"/>
              </a:lnSpc>
              <a:buFont typeface="Arial" panose="020B0604020202020204"/>
              <a:buChar char="•"/>
            </a:pPr>
            <a:r>
              <a:rPr lang="en-US" sz="3660">
                <a:solidFill>
                  <a:srgbClr val="000000"/>
                </a:solidFill>
                <a:latin typeface="Arimo" panose="020B0604020202020204"/>
              </a:rPr>
              <a:t>When we increase the number of frames while using FIFO, we are giving more memory to processes. So, page fault should decrease, but here the page faults are increasing. This problem is called as </a:t>
            </a:r>
            <a:r>
              <a:rPr lang="en-US" sz="3660">
                <a:solidFill>
                  <a:srgbClr val="000000"/>
                </a:solidFill>
                <a:latin typeface="Arimo Bold" panose="020B0704020202020204"/>
              </a:rPr>
              <a:t>Belady’s Anomaly </a:t>
            </a:r>
            <a:endParaRPr lang="en-US" sz="3660">
              <a:solidFill>
                <a:srgbClr val="000000"/>
              </a:solidFill>
              <a:latin typeface="Arimo Bold" panose="020B0704020202020204"/>
            </a:endParaRPr>
          </a:p>
          <a:p>
            <a:pPr marL="790575" lvl="1" indent="-394970" algn="just">
              <a:lnSpc>
                <a:spcPts val="5125"/>
              </a:lnSpc>
              <a:buFont typeface="Arial" panose="020B0604020202020204"/>
              <a:buChar char="•"/>
            </a:pPr>
            <a:r>
              <a:rPr lang="en-US" sz="3660">
                <a:solidFill>
                  <a:srgbClr val="000000"/>
                </a:solidFill>
                <a:latin typeface="Arimo" panose="020B0604020202020204"/>
              </a:rPr>
              <a:t> Every frame needs to be taken account off.</a:t>
            </a:r>
            <a:endParaRPr lang="en-US" sz="3660">
              <a:solidFill>
                <a:srgbClr val="000000"/>
              </a:solidFill>
              <a:latin typeface="Arimo" panose="020B0604020202020204"/>
            </a:endParaRPr>
          </a:p>
          <a:p>
            <a:pPr algn="l">
              <a:lnSpc>
                <a:spcPts val="5125"/>
              </a:lnSpc>
            </a:pPr>
          </a:p>
        </p:txBody>
      </p:sp>
      <p:sp>
        <p:nvSpPr>
          <p:cNvPr id="9" name="TextBox 9"/>
          <p:cNvSpPr txBox="1"/>
          <p:nvPr/>
        </p:nvSpPr>
        <p:spPr>
          <a:xfrm>
            <a:off x="882015" y="2004060"/>
            <a:ext cx="9091295" cy="1615440"/>
          </a:xfrm>
          <a:prstGeom prst="rect">
            <a:avLst/>
          </a:prstGeom>
        </p:spPr>
        <p:txBody>
          <a:bodyPr wrap="square" lIns="0" tIns="0" rIns="0" bIns="0" rtlCol="0" anchor="t">
            <a:spAutoFit/>
          </a:bodyPr>
          <a:lstStyle/>
          <a:p>
            <a:pPr algn="ctr">
              <a:lnSpc>
                <a:spcPts val="12600"/>
              </a:lnSpc>
            </a:pPr>
            <a:r>
              <a:rPr lang="en-US" sz="9000" u="sng">
                <a:solidFill>
                  <a:srgbClr val="000000"/>
                </a:solidFill>
                <a:latin typeface="Open Sans Extra Bold" panose="020B0906030804020204"/>
              </a:rPr>
              <a:t>Disadvantages</a:t>
            </a:r>
            <a:endParaRPr lang="en-US" sz="9000" u="sng">
              <a:solidFill>
                <a:srgbClr val="000000"/>
              </a:solidFill>
              <a:latin typeface="Open Sans Extra Bold" panose="020B0906030804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4516259" y="9169699"/>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837981" y="-1039445"/>
            <a:ext cx="6147254" cy="2078889"/>
          </a:xfrm>
          <a:prstGeom prst="rect">
            <a:avLst/>
          </a:prstGeom>
        </p:spPr>
      </p:pic>
      <p:pic>
        <p:nvPicPr>
          <p:cNvPr id="8" name="Picture 8"/>
          <p:cNvPicPr>
            <a:picLocks noChangeAspect="1"/>
          </p:cNvPicPr>
          <p:nvPr/>
        </p:nvPicPr>
        <p:blipFill>
          <a:blip r:embed="rId5"/>
          <a:srcRect/>
          <a:stretch>
            <a:fillRect/>
          </a:stretch>
        </p:blipFill>
        <p:spPr>
          <a:xfrm>
            <a:off x="1309273" y="1039445"/>
            <a:ext cx="6188186" cy="5517342"/>
          </a:xfrm>
          <a:prstGeom prst="rect">
            <a:avLst/>
          </a:prstGeom>
        </p:spPr>
      </p:pic>
      <p:sp>
        <p:nvSpPr>
          <p:cNvPr id="9" name="TextBox 9"/>
          <p:cNvSpPr txBox="1"/>
          <p:nvPr/>
        </p:nvSpPr>
        <p:spPr>
          <a:xfrm>
            <a:off x="1028700" y="6499637"/>
            <a:ext cx="14341350" cy="4248150"/>
          </a:xfrm>
          <a:prstGeom prst="rect">
            <a:avLst/>
          </a:prstGeom>
        </p:spPr>
        <p:txBody>
          <a:bodyPr lIns="0" tIns="0" rIns="0" bIns="0" rtlCol="0" anchor="t">
            <a:spAutoFit/>
          </a:bodyPr>
          <a:lstStyle/>
          <a:p>
            <a:pPr marL="647700" lvl="1" indent="-323850">
              <a:lnSpc>
                <a:spcPts val="4200"/>
              </a:lnSpc>
              <a:buFont typeface="Arial" panose="020B0604020202020204"/>
              <a:buChar char="•"/>
            </a:pPr>
            <a:r>
              <a:rPr lang="en-US" sz="3000">
                <a:solidFill>
                  <a:srgbClr val="000000"/>
                </a:solidFill>
                <a:latin typeface="Open Sans Light" panose="020B0306030504020204"/>
              </a:rPr>
              <a:t>Initially all slots are empty, so when 1, 3, 0 came they are allocated to the empty slots —&gt; </a:t>
            </a:r>
            <a:r>
              <a:rPr lang="en-US" sz="3000">
                <a:solidFill>
                  <a:srgbClr val="000000"/>
                </a:solidFill>
                <a:latin typeface="Arimo Bold" panose="020B0704020202020204"/>
              </a:rPr>
              <a:t>3 Page Faults.</a:t>
            </a:r>
            <a:r>
              <a:rPr lang="en-US" sz="3000">
                <a:solidFill>
                  <a:srgbClr val="000000"/>
                </a:solidFill>
                <a:latin typeface="Arimo" panose="020B0604020202020204"/>
              </a:rPr>
              <a:t> ​</a:t>
            </a:r>
            <a:endParaRPr lang="en-US" sz="3000">
              <a:solidFill>
                <a:srgbClr val="000000"/>
              </a:solidFill>
              <a:latin typeface="Arimo" panose="020B0604020202020204"/>
            </a:endParaRPr>
          </a:p>
          <a:p>
            <a:pPr marL="647700" lvl="1" indent="-323850">
              <a:lnSpc>
                <a:spcPts val="4200"/>
              </a:lnSpc>
              <a:buFont typeface="Arial" panose="020B0604020202020204"/>
              <a:buChar char="•"/>
            </a:pPr>
            <a:r>
              <a:rPr lang="en-US" sz="3000">
                <a:solidFill>
                  <a:srgbClr val="000000"/>
                </a:solidFill>
                <a:latin typeface="Arimo" panose="020B0604020202020204"/>
              </a:rPr>
              <a:t>when 3 comes, it is already in memory so —&gt; </a:t>
            </a:r>
            <a:r>
              <a:rPr lang="en-US" sz="3000">
                <a:solidFill>
                  <a:srgbClr val="000000"/>
                </a:solidFill>
                <a:latin typeface="Arimo Bold" panose="020B0704020202020204"/>
              </a:rPr>
              <a:t>0 Page Faults.</a:t>
            </a:r>
            <a:r>
              <a:rPr lang="en-US" sz="3000">
                <a:solidFill>
                  <a:srgbClr val="000000"/>
                </a:solidFill>
                <a:latin typeface="Arimo" panose="020B0604020202020204"/>
              </a:rPr>
              <a:t> ​</a:t>
            </a:r>
            <a:endParaRPr lang="en-US" sz="3000">
              <a:solidFill>
                <a:srgbClr val="000000"/>
              </a:solidFill>
              <a:latin typeface="Arimo" panose="020B0604020202020204"/>
            </a:endParaRPr>
          </a:p>
          <a:p>
            <a:pPr marL="647700" lvl="1" indent="-323850">
              <a:lnSpc>
                <a:spcPts val="4200"/>
              </a:lnSpc>
              <a:buFont typeface="Arial" panose="020B0604020202020204"/>
              <a:buChar char="•"/>
            </a:pPr>
            <a:r>
              <a:rPr lang="en-US" sz="3000">
                <a:solidFill>
                  <a:srgbClr val="000000"/>
                </a:solidFill>
                <a:latin typeface="Arimo" panose="020B0604020202020204"/>
              </a:rPr>
              <a:t>Then 5 comes, it is not available in  memory so it replaces the oldest page slot i.e 1. —&gt;</a:t>
            </a:r>
            <a:r>
              <a:rPr lang="en-US" sz="3000">
                <a:solidFill>
                  <a:srgbClr val="000000"/>
                </a:solidFill>
                <a:latin typeface="Arimo Bold" panose="020B0704020202020204"/>
              </a:rPr>
              <a:t>1 Page Fault.</a:t>
            </a:r>
            <a:r>
              <a:rPr lang="en-US" sz="3000">
                <a:solidFill>
                  <a:srgbClr val="000000"/>
                </a:solidFill>
                <a:latin typeface="Arimo" panose="020B0604020202020204"/>
              </a:rPr>
              <a:t> ​</a:t>
            </a:r>
            <a:endParaRPr lang="en-US" sz="3000">
              <a:solidFill>
                <a:srgbClr val="000000"/>
              </a:solidFill>
              <a:latin typeface="Arimo" panose="020B0604020202020204"/>
            </a:endParaRPr>
          </a:p>
          <a:p>
            <a:pPr marL="647700" lvl="1" indent="-323850">
              <a:lnSpc>
                <a:spcPts val="4200"/>
              </a:lnSpc>
              <a:buFont typeface="Arial" panose="020B0604020202020204"/>
              <a:buChar char="•"/>
            </a:pPr>
            <a:r>
              <a:rPr lang="en-US" sz="3000">
                <a:solidFill>
                  <a:srgbClr val="000000"/>
                </a:solidFill>
                <a:latin typeface="Arimo" panose="020B0604020202020204"/>
              </a:rPr>
              <a:t>6 comes, it is also not available in memory so it replaces the oldest page slot i.e 3 —&gt;</a:t>
            </a:r>
            <a:r>
              <a:rPr lang="en-US" sz="3000">
                <a:solidFill>
                  <a:srgbClr val="000000"/>
                </a:solidFill>
                <a:latin typeface="Arimo Bold" panose="020B0704020202020204"/>
              </a:rPr>
              <a:t>1 Page Fault.</a:t>
            </a:r>
            <a:r>
              <a:rPr lang="en-US" sz="3000">
                <a:solidFill>
                  <a:srgbClr val="000000"/>
                </a:solidFill>
                <a:latin typeface="Arimo" panose="020B0604020202020204"/>
              </a:rPr>
              <a:t> ​</a:t>
            </a:r>
            <a:endParaRPr lang="en-US" sz="3000">
              <a:solidFill>
                <a:srgbClr val="000000"/>
              </a:solidFill>
              <a:latin typeface="Arimo" panose="020B0604020202020204"/>
            </a:endParaRPr>
          </a:p>
          <a:p>
            <a:pPr marL="647700" lvl="1" indent="-323850">
              <a:lnSpc>
                <a:spcPts val="4200"/>
              </a:lnSpc>
              <a:buFont typeface="Arial" panose="020B0604020202020204"/>
              <a:buChar char="•"/>
            </a:pPr>
            <a:r>
              <a:rPr lang="en-US" sz="3000">
                <a:solidFill>
                  <a:srgbClr val="000000"/>
                </a:solidFill>
                <a:latin typeface="Arimo" panose="020B0604020202020204"/>
              </a:rPr>
              <a:t>Finally when 3 come it is not available so it replaces 0 </a:t>
            </a:r>
            <a:r>
              <a:rPr lang="en-US" sz="3000">
                <a:solidFill>
                  <a:srgbClr val="000000"/>
                </a:solidFill>
                <a:latin typeface="Arimo Bold" panose="020B0704020202020204"/>
              </a:rPr>
              <a:t>1 page fault</a:t>
            </a:r>
            <a:r>
              <a:rPr lang="en-US" sz="3000">
                <a:solidFill>
                  <a:srgbClr val="000000"/>
                </a:solidFill>
                <a:latin typeface="Arimo" panose="020B0604020202020204"/>
              </a:rPr>
              <a:t>   </a:t>
            </a:r>
            <a:endParaRPr lang="en-US" sz="3000">
              <a:solidFill>
                <a:srgbClr val="000000"/>
              </a:solidFill>
              <a:latin typeface="Arimo" panose="020B0604020202020204"/>
            </a:endParaRPr>
          </a:p>
        </p:txBody>
      </p:sp>
      <p:sp>
        <p:nvSpPr>
          <p:cNvPr id="10" name="TextBox 10"/>
          <p:cNvSpPr txBox="1"/>
          <p:nvPr/>
        </p:nvSpPr>
        <p:spPr>
          <a:xfrm>
            <a:off x="1028700" y="191368"/>
            <a:ext cx="14290742" cy="1251584"/>
          </a:xfrm>
          <a:prstGeom prst="rect">
            <a:avLst/>
          </a:prstGeom>
        </p:spPr>
        <p:txBody>
          <a:bodyPr lIns="0" tIns="0" rIns="0" bIns="0" rtlCol="0" anchor="t">
            <a:spAutoFit/>
          </a:bodyPr>
          <a:lstStyle/>
          <a:p>
            <a:pPr>
              <a:lnSpc>
                <a:spcPts val="5040"/>
              </a:lnSpc>
            </a:pPr>
            <a:r>
              <a:rPr lang="en-US" sz="3600">
                <a:solidFill>
                  <a:srgbClr val="000000"/>
                </a:solidFill>
                <a:latin typeface="Open Sans Bold" panose="020B0806030504020204"/>
              </a:rPr>
              <a:t>Consi</a:t>
            </a:r>
            <a:r>
              <a:rPr lang="en-US" sz="3600">
                <a:solidFill>
                  <a:srgbClr val="000000"/>
                </a:solidFill>
                <a:latin typeface="Open Sans Bold" panose="020B0806030504020204"/>
              </a:rPr>
              <a:t>der page reference string 1, 3, 0, 3, 5, 6,3 with 3 page frames . Find number of page faults. </a:t>
            </a:r>
            <a:endParaRPr lang="en-US" sz="3600">
              <a:solidFill>
                <a:srgbClr val="000000"/>
              </a:solidFill>
              <a:latin typeface="Open Sans Bold" panose="020B0806030504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450850" y="162560"/>
            <a:ext cx="2099310" cy="933450"/>
          </a:xfrm>
          <a:prstGeom prst="rect">
            <a:avLst/>
          </a:prstGeom>
        </p:spPr>
        <p:txBody>
          <a:bodyPr wrap="square" lIns="0" tIns="0" rIns="0" bIns="0" rtlCol="0" anchor="t">
            <a:spAutoFit/>
          </a:bodyPr>
          <a:lstStyle/>
          <a:p>
            <a:pPr algn="ctr">
              <a:lnSpc>
                <a:spcPts val="7280"/>
              </a:lnSpc>
            </a:pPr>
            <a:r>
              <a:rPr lang="en-US" sz="5200" u="sng">
                <a:solidFill>
                  <a:srgbClr val="000000"/>
                </a:solidFill>
                <a:latin typeface="Open Sans Bold" panose="020B0806030504020204"/>
              </a:rPr>
              <a:t>CODE</a:t>
            </a:r>
            <a:endParaRPr lang="en-US" sz="5200" u="sng">
              <a:solidFill>
                <a:srgbClr val="000000"/>
              </a:solidFill>
              <a:latin typeface="Open Sans Bold" panose="020B0806030504020204"/>
            </a:endParaRPr>
          </a:p>
        </p:txBody>
      </p:sp>
      <p:sp>
        <p:nvSpPr>
          <p:cNvPr id="9" name="TextBox 9"/>
          <p:cNvSpPr txBox="1"/>
          <p:nvPr/>
        </p:nvSpPr>
        <p:spPr>
          <a:xfrm>
            <a:off x="2778855" y="-38100"/>
            <a:ext cx="13403942" cy="11532181"/>
          </a:xfrm>
          <a:prstGeom prst="rect">
            <a:avLst/>
          </a:prstGeom>
        </p:spPr>
        <p:txBody>
          <a:bodyPr lIns="0" tIns="0" rIns="0" bIns="0" rtlCol="0" anchor="t">
            <a:spAutoFit/>
          </a:bodyPr>
          <a:lstStyle/>
          <a:p>
            <a:pPr>
              <a:lnSpc>
                <a:spcPts val="3330"/>
              </a:lnSpc>
            </a:pPr>
            <a:r>
              <a:rPr lang="en-US" sz="2395">
                <a:solidFill>
                  <a:srgbClr val="000000"/>
                </a:solidFill>
                <a:latin typeface="Open Sans Light Bold" panose="020B0806030504020204"/>
              </a:rPr>
              <a:t>#include&lt;bits/stdc++.h&gt; </a:t>
            </a:r>
            <a:endParaRPr lang="en-US" sz="2395">
              <a:solidFill>
                <a:srgbClr val="000000"/>
              </a:solidFill>
              <a:latin typeface="Open Sans Light Bold" panose="020B0806030504020204"/>
            </a:endParaRPr>
          </a:p>
          <a:p>
            <a:pPr>
              <a:lnSpc>
                <a:spcPts val="3330"/>
              </a:lnSpc>
            </a:pPr>
            <a:r>
              <a:rPr lang="en-US" sz="2395">
                <a:solidFill>
                  <a:srgbClr val="000000"/>
                </a:solidFill>
                <a:latin typeface="Arimo Bold" panose="020B0704020202020204"/>
              </a:rPr>
              <a:t>using </a:t>
            </a:r>
            <a:r>
              <a:rPr lang="en-US" sz="2395">
                <a:solidFill>
                  <a:srgbClr val="000000"/>
                </a:solidFill>
                <a:latin typeface="Arimo Bold Italics" panose="020B0704020202090204"/>
              </a:rPr>
              <a:t>namespace</a:t>
            </a:r>
            <a:r>
              <a:rPr lang="en-US" sz="2395">
                <a:solidFill>
                  <a:srgbClr val="000000"/>
                </a:solidFill>
                <a:latin typeface="Arimo Bold" panose="020B0704020202020204"/>
              </a:rPr>
              <a:t> </a:t>
            </a:r>
            <a:r>
              <a:rPr lang="en-US" sz="2395" u="sng">
                <a:solidFill>
                  <a:srgbClr val="000000"/>
                </a:solidFill>
                <a:latin typeface="Arimo Bold" panose="020B0704020202020204"/>
              </a:rPr>
              <a:t>std</a:t>
            </a:r>
            <a:r>
              <a:rPr lang="en-US" sz="2395">
                <a:solidFill>
                  <a:srgbClr val="000000"/>
                </a:solidFill>
                <a:latin typeface="Arimo Bold" panose="020B0704020202020204"/>
              </a:rPr>
              <a:t>;</a:t>
            </a:r>
            <a:endParaRPr lang="en-US" sz="2395">
              <a:solidFill>
                <a:srgbClr val="000000"/>
              </a:solidFill>
              <a:latin typeface="Arimo Bold" panose="020B0704020202020204"/>
            </a:endParaRPr>
          </a:p>
          <a:p>
            <a:pPr>
              <a:lnSpc>
                <a:spcPts val="3330"/>
              </a:lnSpc>
            </a:pPr>
            <a:r>
              <a:rPr lang="en-US" sz="2395">
                <a:solidFill>
                  <a:srgbClr val="000000"/>
                </a:solidFill>
                <a:latin typeface="Arimo Bold Italics" panose="020B0704020202090204"/>
              </a:rPr>
              <a:t>int</a:t>
            </a:r>
            <a:r>
              <a:rPr lang="en-US" sz="2395">
                <a:solidFill>
                  <a:srgbClr val="000000"/>
                </a:solidFill>
                <a:latin typeface="Arimo Bold" panose="020B0704020202020204"/>
              </a:rPr>
              <a:t> main()</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r>
              <a:rPr lang="en-US" sz="2395">
                <a:solidFill>
                  <a:srgbClr val="000000"/>
                </a:solidFill>
                <a:latin typeface="Arimo Bold Italics" panose="020B0704020202090204"/>
              </a:rPr>
              <a:t>int</a:t>
            </a:r>
            <a:r>
              <a:rPr lang="en-US" sz="2395">
                <a:solidFill>
                  <a:srgbClr val="000000"/>
                </a:solidFill>
                <a:latin typeface="Arimo Bold" panose="020B0704020202020204"/>
              </a:rPr>
              <a:t> referenceString[10], pageFaults = 0, m, n, s, pages, frames;</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printf("\nEnter the number of Pages: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scanf("%d", &amp;pages);</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printf("\nEnter reference string values:\n");</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for(m = 0; m &lt; pages; m++)</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printf("Value No. [%d]:\t", m + 1);</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scanf("%d", &amp;referenceString[m]);</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printf("\nWhat are the total number of frames: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scanf("%d", &amp;frames);</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r>
              <a:rPr lang="en-US" sz="2395">
                <a:solidFill>
                  <a:srgbClr val="000000"/>
                </a:solidFill>
                <a:latin typeface="Arimo Bold Italics" panose="020B0704020202090204"/>
              </a:rPr>
              <a:t>int</a:t>
            </a:r>
            <a:r>
              <a:rPr lang="en-US" sz="2395">
                <a:solidFill>
                  <a:srgbClr val="000000"/>
                </a:solidFill>
                <a:latin typeface="Arimo Bold" panose="020B0704020202020204"/>
              </a:rPr>
              <a:t> temp[frames];</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for(m = 0; m &lt; frames; m++)</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temp[m] = -1;</a:t>
            </a:r>
            <a:endParaRPr lang="en-US" sz="2395">
              <a:solidFill>
                <a:srgbClr val="000000"/>
              </a:solidFill>
              <a:latin typeface="Arimo Bold" panose="020B0704020202020204"/>
            </a:endParaR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r>
              <a:rPr lang="en-US" sz="2395">
                <a:solidFill>
                  <a:srgbClr val="000000"/>
                </a:solidFill>
                <a:latin typeface="Open Sans Light Bold" panose="020B0806030504020204"/>
              </a:rPr>
              <a:t>for(m = 0; m &lt; pages; m++)</a:t>
            </a:r>
            <a:endParaRPr lang="en-US" sz="2395">
              <a:solidFill>
                <a:srgbClr val="000000"/>
              </a:solidFill>
              <a:latin typeface="Open Sans Light Bold" panose="020B0806030504020204"/>
            </a:endParaRPr>
          </a:p>
          <a:p>
            <a:pPr>
              <a:lnSpc>
                <a:spcPts val="3330"/>
              </a:lnSpc>
            </a:pPr>
            <a:r>
              <a:rPr lang="en-US" sz="2395">
                <a:solidFill>
                  <a:srgbClr val="000000"/>
                </a:solidFill>
                <a:latin typeface="Open Sans Light Bold" panose="020B0806030504020204"/>
              </a:rPr>
              <a:t> {</a:t>
            </a:r>
            <a:endParaRPr lang="en-US" sz="2395">
              <a:solidFill>
                <a:srgbClr val="000000"/>
              </a:solidFill>
              <a:latin typeface="Open Sans Light Bold" panose="020B0806030504020204"/>
            </a:endParaRPr>
          </a:p>
          <a:p>
            <a:pPr>
              <a:lnSpc>
                <a:spcPts val="3330"/>
              </a:lnSpc>
            </a:pPr>
            <a:r>
              <a:rPr lang="en-US" sz="2395">
                <a:solidFill>
                  <a:srgbClr val="000000"/>
                </a:solidFill>
                <a:latin typeface="Open Sans Light Bold" panose="020B0806030504020204"/>
              </a:rPr>
              <a:t> s = 0;</a:t>
            </a:r>
            <a:endParaRPr lang="en-US" sz="2395">
              <a:solidFill>
                <a:srgbClr val="000000"/>
              </a:solidFill>
              <a:latin typeface="Open Sans Light Bold" panose="020B0806030504020204"/>
            </a:endParaRPr>
          </a:p>
          <a:p>
            <a:pPr>
              <a:lnSpc>
                <a:spcPts val="3330"/>
              </a:lnSpc>
            </a:pPr>
          </a:p>
          <a:p>
            <a:pPr>
              <a:lnSpc>
                <a:spcPts val="3330"/>
              </a:lnSpc>
            </a:pPr>
            <a:r>
              <a:rPr lang="en-US" sz="2395">
                <a:solidFill>
                  <a:srgbClr val="000000"/>
                </a:solidFill>
                <a:latin typeface="Arimo Bold" panose="020B0704020202020204"/>
              </a:rPr>
              <a:t>   </a:t>
            </a:r>
            <a:endParaRPr lang="en-US" sz="2395">
              <a:solidFill>
                <a:srgbClr val="000000"/>
              </a:solidFill>
              <a:latin typeface="Arimo Bold" panose="020B0704020202020204"/>
            </a:endParaRPr>
          </a:p>
          <a:p>
            <a:pPr>
              <a:lnSpc>
                <a:spcPts val="3330"/>
              </a:lnSpc>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190280"/>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450850" y="162560"/>
            <a:ext cx="2078355" cy="933450"/>
          </a:xfrm>
          <a:prstGeom prst="rect">
            <a:avLst/>
          </a:prstGeom>
        </p:spPr>
        <p:txBody>
          <a:bodyPr wrap="square" lIns="0" tIns="0" rIns="0" bIns="0" rtlCol="0" anchor="t">
            <a:spAutoFit/>
          </a:bodyPr>
          <a:lstStyle/>
          <a:p>
            <a:pPr algn="ctr">
              <a:lnSpc>
                <a:spcPts val="7280"/>
              </a:lnSpc>
            </a:pPr>
            <a:r>
              <a:rPr lang="en-US" sz="5200" u="sng">
                <a:solidFill>
                  <a:srgbClr val="000000"/>
                </a:solidFill>
                <a:latin typeface="Open Sans Bold" panose="020B0806030504020204"/>
              </a:rPr>
              <a:t>CODE</a:t>
            </a:r>
            <a:endParaRPr lang="en-US" sz="5200" u="sng">
              <a:solidFill>
                <a:srgbClr val="000000"/>
              </a:solidFill>
              <a:latin typeface="Open Sans Bold" panose="020B0806030504020204"/>
            </a:endParaRPr>
          </a:p>
        </p:txBody>
      </p:sp>
      <p:sp>
        <p:nvSpPr>
          <p:cNvPr id="9" name="TextBox 9"/>
          <p:cNvSpPr txBox="1"/>
          <p:nvPr/>
        </p:nvSpPr>
        <p:spPr>
          <a:xfrm>
            <a:off x="2778855" y="-47625"/>
            <a:ext cx="12920465" cy="11541706"/>
          </a:xfrm>
          <a:prstGeom prst="rect">
            <a:avLst/>
          </a:prstGeom>
        </p:spPr>
        <p:txBody>
          <a:bodyPr lIns="0" tIns="0" rIns="0" bIns="0" rtlCol="0" anchor="t">
            <a:spAutoFit/>
          </a:bodyPr>
          <a:lstStyle/>
          <a:p>
            <a:pPr>
              <a:lnSpc>
                <a:spcPts val="3210"/>
              </a:lnSpc>
            </a:pPr>
            <a:r>
              <a:rPr lang="en-US" sz="2310">
                <a:solidFill>
                  <a:srgbClr val="000000"/>
                </a:solidFill>
                <a:latin typeface="Arimo Bold" panose="020B0704020202020204"/>
              </a:rPr>
              <a:t> for(n = 0; n &lt; frames; n++)</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if(referenceString[m] == temp[n])</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s++;</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pageFaults--;</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 </a:t>
            </a:r>
            <a:endParaRPr lang="en-US" sz="2310">
              <a:solidFill>
                <a:srgbClr val="000000"/>
              </a:solidFill>
              <a:latin typeface="Arimo Bold" panose="020B0704020202020204"/>
            </a:endParaRPr>
          </a:p>
          <a:p>
            <a:pPr>
              <a:lnSpc>
                <a:spcPts val="3210"/>
              </a:lnSpc>
            </a:pPr>
            <a:r>
              <a:rPr lang="en-US" sz="2310">
                <a:solidFill>
                  <a:srgbClr val="000000"/>
                </a:solidFill>
                <a:latin typeface="Open Sans Light Bold" panose="020B0806030504020204"/>
              </a:rPr>
              <a:t> pageFaults++;</a:t>
            </a:r>
            <a:endParaRPr lang="en-US" sz="2310">
              <a:solidFill>
                <a:srgbClr val="000000"/>
              </a:solidFill>
              <a:latin typeface="Open Sans Light Bold" panose="020B0806030504020204"/>
            </a:endParaRPr>
          </a:p>
          <a:p>
            <a:pPr>
              <a:lnSpc>
                <a:spcPts val="3210"/>
              </a:lnSpc>
            </a:pPr>
            <a:r>
              <a:rPr lang="en-US" sz="2310">
                <a:solidFill>
                  <a:srgbClr val="000000"/>
                </a:solidFill>
                <a:latin typeface="Arimo Bold" panose="020B0704020202020204"/>
              </a:rPr>
              <a:t>      if((pageFaults &lt;= frames) &amp;&amp; (s == 0))</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temp[m] = referenceString[m];</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else if(s == 0)</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temp[(pageFaults - 1) % frames] = referenceString[m];</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printf("\n");</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for(n = 0; n &lt; frames; n++)</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printf("%d\t", temp[n]);</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 </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printf("\nTotal Page Faults: %d\n", pageFaults);</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   return 0;</a:t>
            </a:r>
            <a:endParaRPr lang="en-US" sz="2310">
              <a:solidFill>
                <a:srgbClr val="000000"/>
              </a:solidFill>
              <a:latin typeface="Arimo Bold" panose="020B0704020202020204"/>
            </a:endParaRPr>
          </a:p>
          <a:p>
            <a:pPr>
              <a:lnSpc>
                <a:spcPts val="3210"/>
              </a:lnSpc>
            </a:pPr>
            <a:r>
              <a:rPr lang="en-US" sz="2310">
                <a:solidFill>
                  <a:srgbClr val="000000"/>
                </a:solidFill>
                <a:latin typeface="Arimo Bold" panose="020B0704020202020204"/>
              </a:rPr>
              <a:t>}</a:t>
            </a:r>
            <a:endParaRPr lang="en-US" sz="2310">
              <a:solidFill>
                <a:srgbClr val="000000"/>
              </a:solidFill>
              <a:latin typeface="Arimo Bold" panose="020B0704020202020204"/>
            </a:endParaRPr>
          </a:p>
          <a:p>
            <a:pPr>
              <a:lnSpc>
                <a:spcPts val="3210"/>
              </a:lnSpc>
            </a:pPr>
          </a:p>
          <a:p>
            <a:pPr>
              <a:lnSpc>
                <a:spcPts val="3210"/>
              </a:lnSpc>
            </a:pPr>
          </a:p>
          <a:p>
            <a:pPr>
              <a:lnSpc>
                <a:spcPts val="3210"/>
              </a:lnSpc>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1790747" y="362582"/>
            <a:ext cx="15024117" cy="869686"/>
          </a:xfrm>
          <a:prstGeom prst="rect">
            <a:avLst/>
          </a:prstGeom>
        </p:spPr>
        <p:txBody>
          <a:bodyPr lIns="0" tIns="0" rIns="0" bIns="0" rtlCol="0" anchor="t">
            <a:spAutoFit/>
          </a:bodyPr>
          <a:lstStyle/>
          <a:p>
            <a:pPr algn="ctr">
              <a:lnSpc>
                <a:spcPts val="7190"/>
              </a:lnSpc>
            </a:pPr>
            <a:r>
              <a:rPr lang="en-US" sz="5135" u="sng">
                <a:solidFill>
                  <a:srgbClr val="000000"/>
                </a:solidFill>
                <a:latin typeface="Open Sans Extra Bold" panose="020B0906030804020204"/>
              </a:rPr>
              <a:t>CPU SCHEDULING ALGORITHM</a:t>
            </a:r>
            <a:endParaRPr lang="en-US" sz="5135" u="sng">
              <a:solidFill>
                <a:srgbClr val="000000"/>
              </a:solidFill>
              <a:latin typeface="Open Sans Extra Bold" panose="020B0906030804020204"/>
            </a:endParaRPr>
          </a:p>
        </p:txBody>
      </p:sp>
      <p:sp>
        <p:nvSpPr>
          <p:cNvPr id="9" name="TextBox 9"/>
          <p:cNvSpPr txBox="1"/>
          <p:nvPr/>
        </p:nvSpPr>
        <p:spPr>
          <a:xfrm>
            <a:off x="878524" y="1494451"/>
            <a:ext cx="16096607" cy="8115935"/>
          </a:xfrm>
          <a:prstGeom prst="rect">
            <a:avLst/>
          </a:prstGeom>
        </p:spPr>
        <p:txBody>
          <a:bodyPr lIns="0" tIns="0" rIns="0" bIns="0" rtlCol="0" anchor="t">
            <a:spAutoFit/>
          </a:bodyPr>
          <a:lstStyle/>
          <a:p>
            <a:pPr algn="just">
              <a:lnSpc>
                <a:spcPts val="4760"/>
              </a:lnSpc>
            </a:pPr>
            <a:r>
              <a:rPr lang="en-US" sz="3400">
                <a:solidFill>
                  <a:srgbClr val="000000"/>
                </a:solidFill>
                <a:latin typeface="Open Sans" panose="020B0606030504020204"/>
              </a:rPr>
              <a:t>CPU Scheduling is a process of determining which process will own CPU for execution while another process is on hold. The main task of CPU scheduling is to make sure that whenever the CPU remains idle, the OS at least select one of the processes available in the ready queue for execution. The selection process will be carried out by the CPU scheduler. It selects one of the processes in memory that are ready for execution. These algorithms are either non-preemptive or preemptive. Non-preemptive algorithms are designed so that once a process enters the running state, it cannot be preempted until it completes its allotted time, whereas the preemptive scheduling is based on priority where a scheduler may preempt a low priority running process anytime when a high priority process enters into a ready state.</a:t>
            </a:r>
            <a:endParaRPr lang="en-US" sz="3400">
              <a:solidFill>
                <a:srgbClr val="000000"/>
              </a:solidFill>
              <a:latin typeface="Open Sans" panose="020B0606030504020204"/>
            </a:endParaRPr>
          </a:p>
          <a:p>
            <a:pPr algn="just">
              <a:lnSpc>
                <a:spcPts val="4760"/>
              </a:lnSpc>
            </a:pPr>
          </a:p>
          <a:p>
            <a:pPr algn="just">
              <a:lnSpc>
                <a:spcPts val="4760"/>
              </a:lnSpc>
            </a:pPr>
          </a:p>
          <a:p>
            <a:pPr>
              <a:lnSpc>
                <a:spcPts val="2520"/>
              </a:lnSpc>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343980" y="0"/>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368398" y="-781402"/>
            <a:ext cx="6147254" cy="2078889"/>
          </a:xfrm>
          <a:prstGeom prst="rect">
            <a:avLst/>
          </a:prstGeom>
        </p:spPr>
      </p:pic>
      <p:sp>
        <p:nvSpPr>
          <p:cNvPr id="8" name="TextBox 8"/>
          <p:cNvSpPr txBox="1"/>
          <p:nvPr/>
        </p:nvSpPr>
        <p:spPr>
          <a:xfrm>
            <a:off x="3081106" y="1230813"/>
            <a:ext cx="7453312" cy="9128901"/>
          </a:xfrm>
          <a:prstGeom prst="rect">
            <a:avLst/>
          </a:prstGeom>
        </p:spPr>
        <p:txBody>
          <a:bodyPr lIns="0" tIns="0" rIns="0" bIns="0" rtlCol="0" anchor="t">
            <a:spAutoFit/>
          </a:bodyPr>
          <a:lstStyle/>
          <a:p>
            <a:pPr>
              <a:lnSpc>
                <a:spcPts val="4505"/>
              </a:lnSpc>
            </a:pPr>
            <a:r>
              <a:rPr lang="en-US" sz="3220">
                <a:solidFill>
                  <a:srgbClr val="000000"/>
                </a:solidFill>
                <a:latin typeface="Open Sans" panose="020B0606030504020204"/>
              </a:rPr>
              <a:t>Enter the number of Pages: 5</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Enter reference string values:</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Value No. [1]: 4</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Value No. [2]: 1</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Value No. [3]: 2</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Value No. [4]: 4</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Value No. [5]: 5</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What are the total number of frames: 3</a:t>
            </a:r>
            <a:endParaRPr lang="en-US" sz="3220">
              <a:solidFill>
                <a:srgbClr val="000000"/>
              </a:solidFill>
              <a:latin typeface="Open Sans" panose="020B0606030504020204"/>
            </a:endParaRPr>
          </a:p>
          <a:p>
            <a:pPr>
              <a:lnSpc>
                <a:spcPts val="4505"/>
              </a:lnSpc>
            </a:pPr>
          </a:p>
          <a:p>
            <a:pPr>
              <a:lnSpc>
                <a:spcPts val="4505"/>
              </a:lnSpc>
            </a:pPr>
            <a:r>
              <a:rPr lang="en-US" sz="3220">
                <a:solidFill>
                  <a:srgbClr val="000000"/>
                </a:solidFill>
                <a:latin typeface="Open Sans" panose="020B0606030504020204"/>
              </a:rPr>
              <a:t>4      -1     -1</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4      1      -1</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4      1      2</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4      1      2</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5      1      2</a:t>
            </a:r>
            <a:endParaRPr lang="en-US" sz="3220">
              <a:solidFill>
                <a:srgbClr val="000000"/>
              </a:solidFill>
              <a:latin typeface="Open Sans" panose="020B0606030504020204"/>
            </a:endParaRPr>
          </a:p>
          <a:p>
            <a:pPr>
              <a:lnSpc>
                <a:spcPts val="4505"/>
              </a:lnSpc>
            </a:pPr>
            <a:r>
              <a:rPr lang="en-US" sz="3220">
                <a:solidFill>
                  <a:srgbClr val="000000"/>
                </a:solidFill>
                <a:latin typeface="Open Sans" panose="020B0606030504020204"/>
              </a:rPr>
              <a:t>Total Page Faults: 4</a:t>
            </a:r>
            <a:endParaRPr lang="en-US" sz="3220">
              <a:solidFill>
                <a:srgbClr val="000000"/>
              </a:solidFill>
              <a:latin typeface="Open Sans" panose="020B0606030504020204"/>
            </a:endParaRPr>
          </a:p>
          <a:p>
            <a:pPr>
              <a:lnSpc>
                <a:spcPts val="4505"/>
              </a:lnSpc>
            </a:pPr>
          </a:p>
        </p:txBody>
      </p:sp>
      <p:sp>
        <p:nvSpPr>
          <p:cNvPr id="9" name="TextBox 9"/>
          <p:cNvSpPr txBox="1"/>
          <p:nvPr/>
        </p:nvSpPr>
        <p:spPr>
          <a:xfrm>
            <a:off x="2611270" y="410393"/>
            <a:ext cx="2703314" cy="887095"/>
          </a:xfrm>
          <a:prstGeom prst="rect">
            <a:avLst/>
          </a:prstGeom>
        </p:spPr>
        <p:txBody>
          <a:bodyPr lIns="0" tIns="0" rIns="0" bIns="0" rtlCol="0" anchor="t">
            <a:spAutoFit/>
          </a:bodyPr>
          <a:lstStyle/>
          <a:p>
            <a:pPr algn="ctr">
              <a:lnSpc>
                <a:spcPts val="7280"/>
              </a:lnSpc>
            </a:pPr>
            <a:r>
              <a:rPr lang="en-US" sz="5200">
                <a:solidFill>
                  <a:srgbClr val="000000"/>
                </a:solidFill>
                <a:latin typeface="Open Sans Bold" panose="020B0806030504020204"/>
              </a:rPr>
              <a:t>OUTPUT</a:t>
            </a:r>
            <a:endParaRPr lang="en-US" sz="5200">
              <a:solidFill>
                <a:srgbClr val="000000"/>
              </a:solidFill>
              <a:latin typeface="Open Sans Bold" panose="020B0806030504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1790747" y="93794"/>
            <a:ext cx="15024117" cy="1774561"/>
          </a:xfrm>
          <a:prstGeom prst="rect">
            <a:avLst/>
          </a:prstGeom>
        </p:spPr>
        <p:txBody>
          <a:bodyPr lIns="0" tIns="0" rIns="0" bIns="0" rtlCol="0" anchor="t">
            <a:spAutoFit/>
          </a:bodyPr>
          <a:lstStyle/>
          <a:p>
            <a:pPr algn="ctr">
              <a:lnSpc>
                <a:spcPts val="7190"/>
              </a:lnSpc>
            </a:pPr>
            <a:r>
              <a:rPr lang="en-US" sz="5135" u="sng">
                <a:solidFill>
                  <a:srgbClr val="000000"/>
                </a:solidFill>
                <a:latin typeface="Open Sans Extra Bold" panose="020B0906030804020204"/>
              </a:rPr>
              <a:t>NON-PREEMPTIVE</a:t>
            </a:r>
            <a:r>
              <a:rPr lang="en-US" sz="5135" u="sng">
                <a:solidFill>
                  <a:srgbClr val="000000"/>
                </a:solidFill>
                <a:latin typeface="Open Sans Extra Bold" panose="020B0906030804020204"/>
              </a:rPr>
              <a:t> PRIORITY SCHEDULING ALGORITHM</a:t>
            </a:r>
            <a:endParaRPr lang="en-US" sz="5135" u="sng">
              <a:solidFill>
                <a:srgbClr val="000000"/>
              </a:solidFill>
              <a:latin typeface="Open Sans Extra Bold" panose="020B0906030804020204"/>
            </a:endParaRPr>
          </a:p>
        </p:txBody>
      </p:sp>
      <p:sp>
        <p:nvSpPr>
          <p:cNvPr id="9" name="TextBox 9"/>
          <p:cNvSpPr txBox="1"/>
          <p:nvPr/>
        </p:nvSpPr>
        <p:spPr>
          <a:xfrm>
            <a:off x="880372" y="2332705"/>
            <a:ext cx="15468553" cy="3024504"/>
          </a:xfrm>
          <a:prstGeom prst="rect">
            <a:avLst/>
          </a:prstGeom>
        </p:spPr>
        <p:txBody>
          <a:bodyPr lIns="0" tIns="0" rIns="0" bIns="0" rtlCol="0" anchor="t">
            <a:spAutoFit/>
          </a:bodyPr>
          <a:lstStyle/>
          <a:p>
            <a:pPr>
              <a:lnSpc>
                <a:spcPts val="6020"/>
              </a:lnSpc>
            </a:pPr>
            <a:r>
              <a:rPr lang="en-US" sz="4300">
                <a:solidFill>
                  <a:srgbClr val="000000"/>
                </a:solidFill>
                <a:latin typeface="Open Sans" panose="020B0606030504020204"/>
              </a:rPr>
              <a:t>In Priority Scheduling, processes are assigned Priorities and the process with the highest is executed first. Each process is assigned a priority and processes are given CPU time according to their priority</a:t>
            </a:r>
            <a:endParaRPr lang="en-US" sz="4300">
              <a:solidFill>
                <a:srgbClr val="000000"/>
              </a:solidFill>
              <a:latin typeface="Open Sans" panose="020B0606030504020204"/>
            </a:endParaRPr>
          </a:p>
        </p:txBody>
      </p:sp>
      <p:sp>
        <p:nvSpPr>
          <p:cNvPr id="10" name="TextBox 10"/>
          <p:cNvSpPr txBox="1"/>
          <p:nvPr/>
        </p:nvSpPr>
        <p:spPr>
          <a:xfrm>
            <a:off x="1028700" y="5663277"/>
            <a:ext cx="16096607" cy="2715260"/>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000000"/>
                </a:solidFill>
                <a:latin typeface="Open Sans Light" panose="020B0306030504020204"/>
              </a:rPr>
              <a:t>If 2 processes have equal priorities the those process are scheduled in First  Come First Serve order.</a:t>
            </a:r>
            <a:endParaRPr lang="en-US" sz="3400">
              <a:solidFill>
                <a:srgbClr val="000000"/>
              </a:solidFill>
              <a:latin typeface="Open Sans Light" panose="020B0306030504020204"/>
            </a:endParaRPr>
          </a:p>
          <a:p>
            <a:pPr marL="734060" lvl="1" indent="-367030">
              <a:lnSpc>
                <a:spcPts val="4760"/>
              </a:lnSpc>
              <a:buFont typeface="Arial" panose="020B0604020202020204"/>
              <a:buChar char="•"/>
            </a:pPr>
            <a:r>
              <a:rPr lang="en-US" sz="3400">
                <a:solidFill>
                  <a:srgbClr val="000000"/>
                </a:solidFill>
                <a:latin typeface="Arimo" panose="020B0604020202020204"/>
              </a:rPr>
              <a:t> Priority can be defined internally or externally.</a:t>
            </a:r>
            <a:endParaRPr lang="en-US" sz="3400">
              <a:solidFill>
                <a:srgbClr val="000000"/>
              </a:solidFill>
              <a:latin typeface="Arimo" panose="020B0604020202020204"/>
            </a:endParaRPr>
          </a:p>
          <a:p>
            <a:pPr marL="734060" lvl="1" indent="-367030">
              <a:lnSpc>
                <a:spcPts val="4760"/>
              </a:lnSpc>
              <a:buFont typeface="Arial" panose="020B0604020202020204"/>
              <a:buChar char="•"/>
            </a:pPr>
            <a:r>
              <a:rPr lang="en-US" sz="3400">
                <a:solidFill>
                  <a:srgbClr val="000000"/>
                </a:solidFill>
                <a:latin typeface="Arimo" panose="020B0604020202020204"/>
              </a:rPr>
              <a:t> It can be either preemptive or non preemptive algorithm.</a:t>
            </a:r>
            <a:endParaRPr lang="en-US" sz="3400">
              <a:solidFill>
                <a:srgbClr val="000000"/>
              </a:solidFill>
              <a:latin typeface="Arimo" panose="020B0604020202020204"/>
            </a:endParaRPr>
          </a:p>
          <a:p>
            <a:pPr>
              <a:lnSpc>
                <a:spcPts val="252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1208460" y="427802"/>
            <a:ext cx="15024117" cy="869686"/>
          </a:xfrm>
          <a:prstGeom prst="rect">
            <a:avLst/>
          </a:prstGeom>
        </p:spPr>
        <p:txBody>
          <a:bodyPr lIns="0" tIns="0" rIns="0" bIns="0" rtlCol="0" anchor="t">
            <a:spAutoFit/>
          </a:bodyPr>
          <a:lstStyle/>
          <a:p>
            <a:pPr algn="ctr">
              <a:lnSpc>
                <a:spcPts val="7190"/>
              </a:lnSpc>
            </a:pPr>
            <a:r>
              <a:rPr lang="en-US" sz="5135" u="sng">
                <a:solidFill>
                  <a:srgbClr val="000000"/>
                </a:solidFill>
                <a:latin typeface="Open Sans Extra Bold" panose="020B0906030804020204"/>
              </a:rPr>
              <a:t>Implementation</a:t>
            </a:r>
            <a:endParaRPr lang="en-US" sz="5135" u="sng">
              <a:solidFill>
                <a:srgbClr val="000000"/>
              </a:solidFill>
              <a:latin typeface="Open Sans Extra Bold" panose="020B0906030804020204"/>
            </a:endParaRPr>
          </a:p>
        </p:txBody>
      </p:sp>
      <p:sp>
        <p:nvSpPr>
          <p:cNvPr id="9" name="TextBox 9"/>
          <p:cNvSpPr txBox="1"/>
          <p:nvPr/>
        </p:nvSpPr>
        <p:spPr>
          <a:xfrm>
            <a:off x="672215" y="1930811"/>
            <a:ext cx="16096607" cy="6915785"/>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000000"/>
                </a:solidFill>
                <a:latin typeface="Open Sans" panose="020B0606030504020204"/>
              </a:rPr>
              <a:t>First input the processes with their arrival time, burst time and priority.</a:t>
            </a:r>
            <a:r>
              <a:rPr lang="en-US" sz="3400">
                <a:solidFill>
                  <a:srgbClr val="000000"/>
                </a:solidFill>
                <a:latin typeface="Open Sans" panose="020B0606030504020204"/>
              </a:rPr>
              <a:t>​</a:t>
            </a:r>
            <a:endParaRPr lang="en-US" sz="3400">
              <a:solidFill>
                <a:srgbClr val="000000"/>
              </a:solidFill>
              <a:latin typeface="Open Sans" panose="020B0606030504020204"/>
            </a:endParaRPr>
          </a:p>
          <a:p>
            <a:pPr marL="734060" lvl="1" indent="-367030" algn="just">
              <a:lnSpc>
                <a:spcPts val="4760"/>
              </a:lnSpc>
              <a:buFont typeface="Arial" panose="020B0604020202020204"/>
              <a:buChar char="•"/>
            </a:pPr>
            <a:r>
              <a:rPr lang="en-US" sz="3400">
                <a:solidFill>
                  <a:srgbClr val="000000"/>
                </a:solidFill>
                <a:latin typeface="Open Sans" panose="020B0606030504020204"/>
              </a:rPr>
              <a:t>First process will schedule, which have the lowest arrival time, if two or more processes will have lowest arrival time, then whoever has higher priority will schedule first.​</a:t>
            </a:r>
            <a:endParaRPr lang="en-US" sz="3400">
              <a:solidFill>
                <a:srgbClr val="000000"/>
              </a:solidFill>
              <a:latin typeface="Open Sans" panose="020B0606030504020204"/>
            </a:endParaRPr>
          </a:p>
          <a:p>
            <a:pPr marL="734060" lvl="1" indent="-367030" algn="just">
              <a:lnSpc>
                <a:spcPts val="4760"/>
              </a:lnSpc>
              <a:buFont typeface="Arial" panose="020B0604020202020204"/>
              <a:buChar char="•"/>
            </a:pPr>
            <a:r>
              <a:rPr lang="en-US" sz="3400">
                <a:solidFill>
                  <a:srgbClr val="000000"/>
                </a:solidFill>
                <a:latin typeface="Open Sans" panose="020B0606030504020204"/>
              </a:rPr>
              <a:t>Now further processes will be schedule according to the arrival time and priority of the process. (Here we are assuming that lower the priority number having higher priority). If two process priority are same then sort according to process number.​</a:t>
            </a:r>
            <a:endParaRPr lang="en-US" sz="3400">
              <a:solidFill>
                <a:srgbClr val="000000"/>
              </a:solidFill>
              <a:latin typeface="Open Sans" panose="020B0606030504020204"/>
            </a:endParaRPr>
          </a:p>
          <a:p>
            <a:pPr marL="734060" lvl="1" indent="-367030" algn="just">
              <a:lnSpc>
                <a:spcPts val="4760"/>
              </a:lnSpc>
              <a:buFont typeface="Arial" panose="020B0604020202020204"/>
              <a:buChar char="•"/>
            </a:pPr>
            <a:r>
              <a:rPr lang="en-US" sz="3400">
                <a:solidFill>
                  <a:srgbClr val="000000"/>
                </a:solidFill>
                <a:latin typeface="Open Sans" panose="020B0606030504020204"/>
              </a:rPr>
              <a:t>Once all the processes have been arrived, we can schedule them based on their priority.​</a:t>
            </a:r>
            <a:endParaRPr lang="en-US" sz="3400">
              <a:solidFill>
                <a:srgbClr val="000000"/>
              </a:solidFill>
              <a:latin typeface="Open Sans" panose="020B0606030504020204"/>
            </a:endParaRPr>
          </a:p>
          <a:p>
            <a:pPr algn="just">
              <a:lnSpc>
                <a:spcPts val="4760"/>
              </a:lnSpc>
            </a:pPr>
          </a:p>
          <a:p>
            <a:pPr>
              <a:lnSpc>
                <a:spcPts val="252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34398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635249" y="7582367"/>
            <a:ext cx="2904387" cy="445866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68398" y="-781402"/>
            <a:ext cx="6147254" cy="2078889"/>
          </a:xfrm>
          <a:prstGeom prst="rect">
            <a:avLst/>
          </a:prstGeom>
        </p:spPr>
      </p:pic>
      <p:pic>
        <p:nvPicPr>
          <p:cNvPr id="7" name="Picture 7"/>
          <p:cNvPicPr>
            <a:picLocks noChangeAspect="1"/>
          </p:cNvPicPr>
          <p:nvPr/>
        </p:nvPicPr>
        <p:blipFill>
          <a:blip r:embed="rId7"/>
          <a:srcRect/>
          <a:stretch>
            <a:fillRect/>
          </a:stretch>
        </p:blipFill>
        <p:spPr>
          <a:xfrm>
            <a:off x="4571447" y="0"/>
            <a:ext cx="7777463" cy="4492491"/>
          </a:xfrm>
          <a:prstGeom prst="rect">
            <a:avLst/>
          </a:prstGeom>
        </p:spPr>
      </p:pic>
      <p:pic>
        <p:nvPicPr>
          <p:cNvPr id="8" name="Picture 8"/>
          <p:cNvPicPr>
            <a:picLocks noChangeAspect="1"/>
          </p:cNvPicPr>
          <p:nvPr/>
        </p:nvPicPr>
        <p:blipFill>
          <a:blip r:embed="rId8"/>
          <a:srcRect t="9282" b="9282"/>
          <a:stretch>
            <a:fillRect/>
          </a:stretch>
        </p:blipFill>
        <p:spPr>
          <a:xfrm>
            <a:off x="8460179" y="8804250"/>
            <a:ext cx="7434922" cy="1606584"/>
          </a:xfrm>
          <a:prstGeom prst="rect">
            <a:avLst/>
          </a:prstGeom>
        </p:spPr>
      </p:pic>
      <p:sp>
        <p:nvSpPr>
          <p:cNvPr id="9" name="TextBox 9"/>
          <p:cNvSpPr txBox="1"/>
          <p:nvPr/>
        </p:nvSpPr>
        <p:spPr>
          <a:xfrm>
            <a:off x="-1492103" y="1202238"/>
            <a:ext cx="7777463" cy="887095"/>
          </a:xfrm>
          <a:prstGeom prst="rect">
            <a:avLst/>
          </a:prstGeom>
        </p:spPr>
        <p:txBody>
          <a:bodyPr lIns="0" tIns="0" rIns="0" bIns="0" rtlCol="0" anchor="t">
            <a:spAutoFit/>
          </a:bodyPr>
          <a:lstStyle/>
          <a:p>
            <a:pPr algn="ctr">
              <a:lnSpc>
                <a:spcPts val="7280"/>
              </a:lnSpc>
            </a:pPr>
            <a:r>
              <a:rPr lang="en-US" sz="5200" u="sng">
                <a:solidFill>
                  <a:srgbClr val="000000"/>
                </a:solidFill>
                <a:latin typeface="Open Sans Bold" panose="020B0806030504020204"/>
              </a:rPr>
              <a:t>Example</a:t>
            </a:r>
            <a:endParaRPr lang="en-US" sz="5200" u="sng">
              <a:solidFill>
                <a:srgbClr val="000000"/>
              </a:solidFill>
              <a:latin typeface="Open Sans Bold" panose="020B0806030504020204"/>
            </a:endParaRPr>
          </a:p>
        </p:txBody>
      </p:sp>
      <p:sp>
        <p:nvSpPr>
          <p:cNvPr id="10" name="TextBox 10"/>
          <p:cNvSpPr txBox="1"/>
          <p:nvPr/>
        </p:nvSpPr>
        <p:spPr>
          <a:xfrm>
            <a:off x="3055533" y="4396002"/>
            <a:ext cx="11435421" cy="6301300"/>
          </a:xfrm>
          <a:prstGeom prst="rect">
            <a:avLst/>
          </a:prstGeom>
        </p:spPr>
        <p:txBody>
          <a:bodyPr lIns="0" tIns="0" rIns="0" bIns="0" rtlCol="0" anchor="t">
            <a:spAutoFit/>
          </a:bodyPr>
          <a:lstStyle/>
          <a:p>
            <a:pPr>
              <a:lnSpc>
                <a:spcPts val="3910"/>
              </a:lnSpc>
            </a:pPr>
            <a:r>
              <a:rPr lang="en-US" sz="2795">
                <a:solidFill>
                  <a:srgbClr val="000000"/>
                </a:solidFill>
                <a:latin typeface="Open Sans Bold" panose="020B0806030504020204"/>
              </a:rPr>
              <a:t>⦁ At time t = 0, there is only process that has arrived i.e., P1 so it will execute first for next 11 ms.</a:t>
            </a:r>
            <a:endParaRPr lang="en-US" sz="2795">
              <a:solidFill>
                <a:srgbClr val="000000"/>
              </a:solidFill>
              <a:latin typeface="Open Sans Bold" panose="020B0806030504020204"/>
            </a:endParaRPr>
          </a:p>
          <a:p>
            <a:pPr>
              <a:lnSpc>
                <a:spcPts val="3910"/>
              </a:lnSpc>
            </a:pPr>
            <a:r>
              <a:rPr lang="en-US" sz="2795">
                <a:solidFill>
                  <a:srgbClr val="000000"/>
                </a:solidFill>
                <a:latin typeface="Arimo Bold" panose="020B0704020202020204"/>
              </a:rPr>
              <a:t>⦁ At time t = 11, P1 is completed and there are three more processes that have arrived, P2 ,P4,P5</a:t>
            </a:r>
            <a:endParaRPr lang="en-US" sz="2795">
              <a:solidFill>
                <a:srgbClr val="000000"/>
              </a:solidFill>
              <a:latin typeface="Arimo Bold" panose="020B0704020202020204"/>
            </a:endParaRPr>
          </a:p>
          <a:p>
            <a:pPr marL="603250" lvl="1" indent="-301625">
              <a:lnSpc>
                <a:spcPts val="3910"/>
              </a:lnSpc>
              <a:buFont typeface="Arial" panose="020B0604020202020204"/>
              <a:buChar char="•"/>
            </a:pPr>
            <a:r>
              <a:rPr lang="en-US" sz="2795">
                <a:solidFill>
                  <a:srgbClr val="000000"/>
                </a:solidFill>
                <a:latin typeface="Open Sans Bold" panose="020B0806030504020204"/>
              </a:rPr>
              <a:t>P</a:t>
            </a:r>
            <a:r>
              <a:rPr lang="en-US" sz="2795">
                <a:solidFill>
                  <a:srgbClr val="000000"/>
                </a:solidFill>
                <a:latin typeface="Arimo Bold" panose="020B0704020202020204"/>
              </a:rPr>
              <a:t>2 has priority 0 and P4 has 1 and P5 has 4</a:t>
            </a:r>
            <a:endParaRPr lang="en-US" sz="2795">
              <a:solidFill>
                <a:srgbClr val="000000"/>
              </a:solidFill>
              <a:latin typeface="Arimo Bold" panose="020B0704020202020204"/>
            </a:endParaRPr>
          </a:p>
          <a:p>
            <a:pPr marL="603250" lvl="1" indent="-301625">
              <a:lnSpc>
                <a:spcPts val="3910"/>
              </a:lnSpc>
              <a:buFont typeface="Arial" panose="020B0604020202020204"/>
              <a:buChar char="•"/>
            </a:pPr>
            <a:r>
              <a:rPr lang="en-US" sz="2795">
                <a:solidFill>
                  <a:srgbClr val="000000"/>
                </a:solidFill>
                <a:latin typeface="Open Sans Bold" panose="020B0806030504020204"/>
              </a:rPr>
              <a:t>T</a:t>
            </a:r>
            <a:r>
              <a:rPr lang="en-US" sz="2795">
                <a:solidFill>
                  <a:srgbClr val="000000"/>
                </a:solidFill>
                <a:latin typeface="Arimo Bold" panose="020B0704020202020204"/>
              </a:rPr>
              <a:t>hus, P2 will execute for next 28 ms, i.e. till t = 39 ms.</a:t>
            </a:r>
            <a:endParaRPr lang="en-US" sz="2795">
              <a:solidFill>
                <a:srgbClr val="000000"/>
              </a:solidFill>
              <a:latin typeface="Arimo Bold" panose="020B0704020202020204"/>
            </a:endParaRPr>
          </a:p>
          <a:p>
            <a:pPr marL="603250" lvl="1" indent="-301625">
              <a:lnSpc>
                <a:spcPts val="3910"/>
              </a:lnSpc>
              <a:buFont typeface="Arial" panose="020B0604020202020204"/>
              <a:buChar char="•"/>
            </a:pPr>
            <a:r>
              <a:rPr lang="en-US" sz="2795">
                <a:solidFill>
                  <a:srgbClr val="000000"/>
                </a:solidFill>
                <a:latin typeface="Open Sans Bold" panose="020B0806030504020204"/>
              </a:rPr>
              <a:t>A</a:t>
            </a:r>
            <a:r>
              <a:rPr lang="en-US" sz="2795">
                <a:solidFill>
                  <a:srgbClr val="000000"/>
                </a:solidFill>
                <a:latin typeface="Arimo Bold" panose="020B0704020202020204"/>
              </a:rPr>
              <a:t>t time t = 39ms, P2 has just completed and P3 has arrived</a:t>
            </a:r>
            <a:endParaRPr lang="en-US" sz="2795">
              <a:solidFill>
                <a:srgbClr val="000000"/>
              </a:solidFill>
              <a:latin typeface="Arimo Bold" panose="020B0704020202020204"/>
            </a:endParaRPr>
          </a:p>
          <a:p>
            <a:pPr>
              <a:lnSpc>
                <a:spcPts val="3910"/>
              </a:lnSpc>
            </a:pPr>
            <a:r>
              <a:rPr lang="en-US" sz="2795">
                <a:solidFill>
                  <a:srgbClr val="000000"/>
                </a:solidFill>
                <a:latin typeface="Arimo Bold" panose="020B0704020202020204"/>
              </a:rPr>
              <a:t>⦁ At time t = 39ms all the processes have arrived.</a:t>
            </a:r>
            <a:endParaRPr lang="en-US" sz="2795">
              <a:solidFill>
                <a:srgbClr val="000000"/>
              </a:solidFill>
              <a:latin typeface="Arimo Bold" panose="020B0704020202020204"/>
            </a:endParaRPr>
          </a:p>
          <a:p>
            <a:pPr>
              <a:lnSpc>
                <a:spcPts val="3910"/>
              </a:lnSpc>
            </a:pPr>
            <a:r>
              <a:rPr lang="en-US" sz="2795">
                <a:solidFill>
                  <a:srgbClr val="000000"/>
                </a:solidFill>
                <a:latin typeface="Arimo Bold" panose="020B0704020202020204"/>
              </a:rPr>
              <a:t>⦁ Thus, P4 with priority 1 will be next </a:t>
            </a:r>
            <a:endParaRPr lang="en-US" sz="2795">
              <a:solidFill>
                <a:srgbClr val="000000"/>
              </a:solidFill>
              <a:latin typeface="Arimo Bold" panose="020B0704020202020204"/>
            </a:endParaRPr>
          </a:p>
          <a:p>
            <a:pPr>
              <a:lnSpc>
                <a:spcPts val="3910"/>
              </a:lnSpc>
            </a:pPr>
            <a:r>
              <a:rPr lang="en-US" sz="2795">
                <a:solidFill>
                  <a:srgbClr val="000000"/>
                </a:solidFill>
                <a:latin typeface="Arimo Bold" panose="020B0704020202020204"/>
              </a:rPr>
              <a:t>⦁ Similarly, P3 -&gt;P5</a:t>
            </a:r>
            <a:endParaRPr lang="en-US" sz="2795">
              <a:solidFill>
                <a:srgbClr val="000000"/>
              </a:solidFill>
              <a:latin typeface="Arimo Bold" panose="020B0704020202020204"/>
            </a:endParaRPr>
          </a:p>
          <a:p>
            <a:pPr>
              <a:lnSpc>
                <a:spcPts val="3910"/>
              </a:lnSpc>
            </a:pPr>
            <a:r>
              <a:rPr lang="en-US" sz="2795">
                <a:solidFill>
                  <a:srgbClr val="000000"/>
                </a:solidFill>
                <a:latin typeface="Arimo Bold" panose="020B0704020202020204"/>
              </a:rPr>
              <a:t>⦁ P1-&gt;P2-&gt;P4-&gt;P3-&gt;P5</a:t>
            </a:r>
            <a:endParaRPr lang="en-US" sz="2795">
              <a:solidFill>
                <a:srgbClr val="000000"/>
              </a:solidFill>
              <a:latin typeface="Arimo Bold" panose="020B0704020202020204"/>
            </a:endParaRPr>
          </a:p>
          <a:p>
            <a:pPr>
              <a:lnSpc>
                <a:spcPts val="3910"/>
              </a:lnSpc>
            </a:pPr>
          </a:p>
          <a:p>
            <a:pPr>
              <a:lnSpc>
                <a:spcPts val="2855"/>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29481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pic>
        <p:nvPicPr>
          <p:cNvPr id="8" name="Picture 8"/>
          <p:cNvPicPr>
            <a:picLocks noChangeAspect="1"/>
          </p:cNvPicPr>
          <p:nvPr/>
        </p:nvPicPr>
        <p:blipFill>
          <a:blip r:embed="rId9"/>
          <a:srcRect l="16672" t="26779" r="15648" b="24439"/>
          <a:stretch>
            <a:fillRect/>
          </a:stretch>
        </p:blipFill>
        <p:spPr>
          <a:xfrm>
            <a:off x="1172561" y="420909"/>
            <a:ext cx="15929530" cy="6458256"/>
          </a:xfrm>
          <a:prstGeom prst="rect">
            <a:avLst/>
          </a:prstGeom>
        </p:spPr>
      </p:pic>
      <p:sp>
        <p:nvSpPr>
          <p:cNvPr id="9" name="TextBox 9"/>
          <p:cNvSpPr txBox="1"/>
          <p:nvPr/>
        </p:nvSpPr>
        <p:spPr>
          <a:xfrm>
            <a:off x="2375376" y="7323905"/>
            <a:ext cx="14225207" cy="2150730"/>
          </a:xfrm>
          <a:prstGeom prst="rect">
            <a:avLst/>
          </a:prstGeom>
        </p:spPr>
        <p:txBody>
          <a:bodyPr lIns="0" tIns="0" rIns="0" bIns="0" rtlCol="0" anchor="t">
            <a:spAutoFit/>
          </a:bodyPr>
          <a:lstStyle/>
          <a:p>
            <a:pPr marL="664210" lvl="1" indent="-332105" algn="just">
              <a:lnSpc>
                <a:spcPts val="4305"/>
              </a:lnSpc>
              <a:buFont typeface="Arial" panose="020B0604020202020204"/>
              <a:buChar char="•"/>
            </a:pPr>
            <a:r>
              <a:rPr lang="en-US" sz="3075">
                <a:solidFill>
                  <a:srgbClr val="000000"/>
                </a:solidFill>
                <a:latin typeface="Open Sans Light Bold" panose="020B0806030504020204"/>
              </a:rPr>
              <a:t>Average Wait Time=(0+6+37+37+42)/5​ =</a:t>
            </a:r>
            <a:r>
              <a:rPr lang="en-US" sz="3075" u="sng">
                <a:solidFill>
                  <a:srgbClr val="000000"/>
                </a:solidFill>
                <a:latin typeface="Open Sans Light Bold" panose="020B0806030504020204"/>
              </a:rPr>
              <a:t>24.4​</a:t>
            </a:r>
            <a:endParaRPr lang="en-US" sz="3075" u="sng">
              <a:solidFill>
                <a:srgbClr val="000000"/>
              </a:solidFill>
              <a:latin typeface="Open Sans Light Bold" panose="020B0806030504020204"/>
            </a:endParaRPr>
          </a:p>
          <a:p>
            <a:pPr marL="664210" lvl="1" indent="-332105" algn="just">
              <a:lnSpc>
                <a:spcPts val="4305"/>
              </a:lnSpc>
              <a:buFont typeface="Arial" panose="020B0604020202020204"/>
              <a:buChar char="•"/>
            </a:pPr>
            <a:r>
              <a:rPr lang="en-US" sz="3075">
                <a:solidFill>
                  <a:srgbClr val="000000"/>
                </a:solidFill>
                <a:latin typeface="Open Sans Light Bold" panose="020B0806030504020204"/>
              </a:rPr>
              <a:t>Average Turn Around Time=(11+34+39+47+59)/5​ =</a:t>
            </a:r>
            <a:r>
              <a:rPr lang="en-US" sz="3075" u="sng">
                <a:solidFill>
                  <a:srgbClr val="000000"/>
                </a:solidFill>
                <a:latin typeface="Open Sans Light Bold" panose="020B0806030504020204"/>
              </a:rPr>
              <a:t>38​</a:t>
            </a:r>
            <a:endParaRPr lang="en-US" sz="3075" u="sng">
              <a:solidFill>
                <a:srgbClr val="000000"/>
              </a:solidFill>
              <a:latin typeface="Open Sans Light Bold" panose="020B0806030504020204"/>
            </a:endParaRPr>
          </a:p>
          <a:p>
            <a:pPr marL="664210" lvl="1" indent="-332105" algn="just">
              <a:lnSpc>
                <a:spcPts val="4305"/>
              </a:lnSpc>
              <a:buFont typeface="Arial" panose="020B0604020202020204"/>
              <a:buChar char="•"/>
            </a:pPr>
            <a:r>
              <a:rPr lang="en-US" sz="3075">
                <a:solidFill>
                  <a:srgbClr val="000000"/>
                </a:solidFill>
                <a:latin typeface="Open Sans Light Bold" panose="020B0806030504020204"/>
              </a:rPr>
              <a:t>Average Response Time=(0+6+37+37+42)/5 =</a:t>
            </a:r>
            <a:r>
              <a:rPr lang="en-US" sz="3075" u="sng">
                <a:solidFill>
                  <a:srgbClr val="000000"/>
                </a:solidFill>
                <a:latin typeface="Open Sans Light Bold" panose="020B0806030504020204"/>
              </a:rPr>
              <a:t>24.4​</a:t>
            </a:r>
            <a:endParaRPr lang="en-US" sz="3075" u="sng">
              <a:solidFill>
                <a:srgbClr val="000000"/>
              </a:solidFill>
              <a:latin typeface="Open Sans Light Bold" panose="020B0806030504020204"/>
            </a:endParaRPr>
          </a:p>
          <a:p>
            <a:pPr>
              <a:lnSpc>
                <a:spcPts val="4305"/>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221444"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604195" y="3218874"/>
            <a:ext cx="16230600" cy="5177789"/>
          </a:xfrm>
          <a:prstGeom prst="rect">
            <a:avLst/>
          </a:prstGeom>
        </p:spPr>
        <p:txBody>
          <a:bodyPr lIns="0" tIns="0" rIns="0" bIns="0" rtlCol="0" anchor="t">
            <a:spAutoFit/>
          </a:bodyPr>
          <a:lstStyle/>
          <a:p>
            <a:pPr algn="ctr">
              <a:lnSpc>
                <a:spcPts val="6020"/>
              </a:lnSpc>
            </a:pPr>
          </a:p>
          <a:p>
            <a:pPr marL="928370" lvl="1" indent="-464185">
              <a:lnSpc>
                <a:spcPts val="6020"/>
              </a:lnSpc>
              <a:buFont typeface="Arial" panose="020B0604020202020204"/>
              <a:buChar char="•"/>
            </a:pPr>
            <a:r>
              <a:rPr lang="en-US" sz="4300">
                <a:solidFill>
                  <a:srgbClr val="000000"/>
                </a:solidFill>
                <a:latin typeface="Open Sans" panose="020B0606030504020204"/>
              </a:rPr>
              <a:t>Priority Scheduling algorithm provides a good mechanism where the relative importance of each process maybe precisely defined.</a:t>
            </a:r>
            <a:endParaRPr lang="en-US" sz="4300">
              <a:solidFill>
                <a:srgbClr val="000000"/>
              </a:solidFill>
              <a:latin typeface="Open Sans" panose="020B0606030504020204"/>
            </a:endParaRPr>
          </a:p>
          <a:p>
            <a:pPr>
              <a:lnSpc>
                <a:spcPts val="6020"/>
              </a:lnSpc>
            </a:pPr>
          </a:p>
          <a:p>
            <a:pPr algn="ctr">
              <a:lnSpc>
                <a:spcPts val="6020"/>
              </a:lnSpc>
            </a:pPr>
          </a:p>
          <a:p>
            <a:pPr algn="ctr">
              <a:lnSpc>
                <a:spcPts val="4900"/>
              </a:lnSpc>
            </a:pPr>
          </a:p>
        </p:txBody>
      </p:sp>
      <p:sp>
        <p:nvSpPr>
          <p:cNvPr id="9" name="TextBox 9"/>
          <p:cNvSpPr txBox="1"/>
          <p:nvPr/>
        </p:nvSpPr>
        <p:spPr>
          <a:xfrm>
            <a:off x="1028700" y="2222500"/>
            <a:ext cx="7602855" cy="1615440"/>
          </a:xfrm>
          <a:prstGeom prst="rect">
            <a:avLst/>
          </a:prstGeom>
        </p:spPr>
        <p:txBody>
          <a:bodyPr wrap="square" lIns="0" tIns="0" rIns="0" bIns="0" rtlCol="0" anchor="t">
            <a:spAutoFit/>
          </a:bodyPr>
          <a:lstStyle/>
          <a:p>
            <a:pPr algn="ctr">
              <a:lnSpc>
                <a:spcPts val="12600"/>
              </a:lnSpc>
            </a:pPr>
            <a:r>
              <a:rPr lang="en-US" sz="9000">
                <a:solidFill>
                  <a:srgbClr val="000000"/>
                </a:solidFill>
                <a:latin typeface="Open Sans Extra Bold" panose="020B0906030804020204"/>
              </a:rPr>
              <a:t>Advantages</a:t>
            </a:r>
            <a:endParaRPr lang="en-US" sz="9000">
              <a:solidFill>
                <a:srgbClr val="000000"/>
              </a:solidFill>
              <a:latin typeface="Open Sans Extra Bold" panose="020B0906030804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221444"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624129" y="8444974"/>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221444" y="3934339"/>
            <a:ext cx="18066556" cy="3859901"/>
          </a:xfrm>
          <a:prstGeom prst="rect">
            <a:avLst/>
          </a:prstGeom>
        </p:spPr>
        <p:txBody>
          <a:bodyPr lIns="0" tIns="0" rIns="0" bIns="0" rtlCol="0" anchor="t">
            <a:spAutoFit/>
          </a:bodyPr>
          <a:lstStyle/>
          <a:p>
            <a:pPr marL="790575" lvl="1" indent="-394970">
              <a:lnSpc>
                <a:spcPts val="5125"/>
              </a:lnSpc>
              <a:buFont typeface="Arial" panose="020B0604020202020204"/>
              <a:buChar char="•"/>
            </a:pPr>
            <a:r>
              <a:rPr lang="en-US" sz="3660">
                <a:solidFill>
                  <a:srgbClr val="000000"/>
                </a:solidFill>
                <a:latin typeface="Open Sans" panose="020B0606030504020204"/>
              </a:rPr>
              <a:t>If high priority processes use up a lot of CPU time, lower priority processes may starve and be postponed indefinitely. </a:t>
            </a:r>
            <a:endParaRPr lang="en-US" sz="3660">
              <a:solidFill>
                <a:srgbClr val="000000"/>
              </a:solidFill>
              <a:latin typeface="Open Sans" panose="020B0606030504020204"/>
            </a:endParaRPr>
          </a:p>
          <a:p>
            <a:pPr marL="790575" lvl="1" indent="-394970">
              <a:lnSpc>
                <a:spcPts val="5125"/>
              </a:lnSpc>
              <a:buFont typeface="Arial" panose="020B0604020202020204"/>
              <a:buChar char="•"/>
            </a:pPr>
            <a:r>
              <a:rPr lang="en-US" sz="3660">
                <a:solidFill>
                  <a:srgbClr val="000000"/>
                </a:solidFill>
                <a:latin typeface="Open Sans" panose="020B0606030504020204"/>
              </a:rPr>
              <a:t>The situation where a process never gets scheduled to run is called </a:t>
            </a:r>
            <a:r>
              <a:rPr lang="en-US" sz="3660">
                <a:solidFill>
                  <a:srgbClr val="000000"/>
                </a:solidFill>
                <a:latin typeface="Open Sans Bold" panose="020B0806030504020204"/>
              </a:rPr>
              <a:t>starvation</a:t>
            </a:r>
            <a:r>
              <a:rPr lang="en-US" sz="3660">
                <a:solidFill>
                  <a:srgbClr val="000000"/>
                </a:solidFill>
                <a:latin typeface="Open Sans" panose="020B0606030504020204"/>
              </a:rPr>
              <a:t>.</a:t>
            </a:r>
            <a:endParaRPr lang="en-US" sz="3660">
              <a:solidFill>
                <a:srgbClr val="000000"/>
              </a:solidFill>
              <a:latin typeface="Open Sans" panose="020B0606030504020204"/>
            </a:endParaRPr>
          </a:p>
          <a:p>
            <a:pPr marL="790575" lvl="1" indent="-394970" algn="l">
              <a:lnSpc>
                <a:spcPts val="5125"/>
              </a:lnSpc>
              <a:buFont typeface="Arial" panose="020B0604020202020204"/>
              <a:buChar char="•"/>
            </a:pPr>
            <a:r>
              <a:rPr lang="en-US" sz="3660">
                <a:solidFill>
                  <a:srgbClr val="000000"/>
                </a:solidFill>
                <a:latin typeface="Open Sans" panose="020B0606030504020204"/>
              </a:rPr>
              <a:t> To prevent this, we do aging where the priority of the process is increased as it waits in the queue. So, a process which has been in a queue for a long time will reach high priority, hence it won’t be starved</a:t>
            </a:r>
            <a:endParaRPr lang="en-US" sz="3660">
              <a:solidFill>
                <a:srgbClr val="000000"/>
              </a:solidFill>
              <a:latin typeface="Open Sans" panose="020B0606030504020204"/>
            </a:endParaRPr>
          </a:p>
        </p:txBody>
      </p:sp>
      <p:sp>
        <p:nvSpPr>
          <p:cNvPr id="9" name="TextBox 9"/>
          <p:cNvSpPr txBox="1"/>
          <p:nvPr/>
        </p:nvSpPr>
        <p:spPr>
          <a:xfrm>
            <a:off x="882015" y="2004060"/>
            <a:ext cx="9784715" cy="1615440"/>
          </a:xfrm>
          <a:prstGeom prst="rect">
            <a:avLst/>
          </a:prstGeom>
        </p:spPr>
        <p:txBody>
          <a:bodyPr wrap="square" lIns="0" tIns="0" rIns="0" bIns="0" rtlCol="0" anchor="t">
            <a:spAutoFit/>
          </a:bodyPr>
          <a:lstStyle/>
          <a:p>
            <a:pPr algn="ctr">
              <a:lnSpc>
                <a:spcPts val="12600"/>
              </a:lnSpc>
            </a:pPr>
            <a:r>
              <a:rPr lang="en-US" sz="9000" u="sng">
                <a:solidFill>
                  <a:srgbClr val="000000"/>
                </a:solidFill>
                <a:latin typeface="Open Sans Extra Bold" panose="020B0906030804020204"/>
              </a:rPr>
              <a:t>Disadvantages</a:t>
            </a:r>
            <a:endParaRPr lang="en-US" sz="9000" u="sng">
              <a:solidFill>
                <a:srgbClr val="000000"/>
              </a:solidFill>
              <a:latin typeface="Open Sans Extra Bold" panose="020B0906030804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C"/>
        </a:solidFill>
        <a:effectLst/>
      </p:bgPr>
    </p:bg>
    <p:spTree>
      <p:nvGrpSpPr>
        <p:cNvPr id="1" name=""/>
        <p:cNvGrpSpPr/>
        <p:nvPr/>
      </p:nvGrpSpPr>
      <p:grpSpPr>
        <a:xfrm>
          <a:off x="0" y="0"/>
          <a:ext cx="0" cy="0"/>
          <a:chOff x="0" y="0"/>
          <a:chExt cx="0" cy="0"/>
        </a:xfrm>
      </p:grpSpPr>
      <p:grpSp>
        <p:nvGrpSpPr>
          <p:cNvPr id="2" name="Group 2"/>
          <p:cNvGrpSpPr/>
          <p:nvPr/>
        </p:nvGrpSpPr>
        <p:grpSpPr>
          <a:xfrm rot="0">
            <a:off x="0" y="-133765"/>
            <a:ext cx="18975960" cy="10876630"/>
            <a:chOff x="0" y="0"/>
            <a:chExt cx="19386920" cy="11112183"/>
          </a:xfrm>
        </p:grpSpPr>
        <p:sp>
          <p:nvSpPr>
            <p:cNvPr id="3" name="Freeform 3"/>
            <p:cNvSpPr/>
            <p:nvPr/>
          </p:nvSpPr>
          <p:spPr>
            <a:xfrm>
              <a:off x="0" y="0"/>
              <a:ext cx="19386921" cy="11112184"/>
            </a:xfrm>
            <a:custGeom>
              <a:avLst/>
              <a:gdLst/>
              <a:ahLst/>
              <a:cxnLst/>
              <a:rect l="l" t="t" r="r" b="b"/>
              <a:pathLst>
                <a:path w="19386921" h="11112184">
                  <a:moveTo>
                    <a:pt x="19082121" y="0"/>
                  </a:moveTo>
                  <a:lnTo>
                    <a:pt x="304800" y="0"/>
                  </a:lnTo>
                  <a:cubicBezTo>
                    <a:pt x="135890" y="0"/>
                    <a:pt x="0" y="135890"/>
                    <a:pt x="0" y="304800"/>
                  </a:cubicBezTo>
                  <a:lnTo>
                    <a:pt x="0" y="10807384"/>
                  </a:lnTo>
                  <a:cubicBezTo>
                    <a:pt x="0" y="10976294"/>
                    <a:pt x="135890" y="11112184"/>
                    <a:pt x="304800" y="11112184"/>
                  </a:cubicBezTo>
                  <a:lnTo>
                    <a:pt x="19082121" y="11112184"/>
                  </a:lnTo>
                  <a:cubicBezTo>
                    <a:pt x="19251030" y="11112184"/>
                    <a:pt x="19386921" y="10976294"/>
                    <a:pt x="19386921" y="10807384"/>
                  </a:cubicBezTo>
                  <a:lnTo>
                    <a:pt x="19386921" y="304800"/>
                  </a:lnTo>
                  <a:cubicBezTo>
                    <a:pt x="19386921" y="135890"/>
                    <a:pt x="19251030" y="0"/>
                    <a:pt x="19082121" y="0"/>
                  </a:cubicBezTo>
                  <a:close/>
                </a:path>
              </a:pathLst>
            </a:custGeom>
            <a:solidFill>
              <a:srgbClr val="FFFFFF"/>
            </a:solidFill>
          </p:spPr>
        </p:sp>
      </p:grpSp>
      <p:pic>
        <p:nvPicPr>
          <p:cNvPr id="4" name="Picture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4082745">
            <a:off x="-2918901" y="8646286"/>
            <a:ext cx="5248259" cy="5695590"/>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99379">
            <a:off x="15742378" y="-1909978"/>
            <a:ext cx="5091243" cy="433604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071573" y="7381055"/>
            <a:ext cx="2904387" cy="4458662"/>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3368398" y="-781402"/>
            <a:ext cx="6147254" cy="2078889"/>
          </a:xfrm>
          <a:prstGeom prst="rect">
            <a:avLst/>
          </a:prstGeom>
        </p:spPr>
      </p:pic>
      <p:sp>
        <p:nvSpPr>
          <p:cNvPr id="8" name="TextBox 8"/>
          <p:cNvSpPr txBox="1"/>
          <p:nvPr/>
        </p:nvSpPr>
        <p:spPr>
          <a:xfrm>
            <a:off x="450850" y="162560"/>
            <a:ext cx="2014855" cy="933450"/>
          </a:xfrm>
          <a:prstGeom prst="rect">
            <a:avLst/>
          </a:prstGeom>
        </p:spPr>
        <p:txBody>
          <a:bodyPr wrap="square" lIns="0" tIns="0" rIns="0" bIns="0" rtlCol="0" anchor="t">
            <a:spAutoFit/>
          </a:bodyPr>
          <a:lstStyle/>
          <a:p>
            <a:pPr algn="ctr">
              <a:lnSpc>
                <a:spcPts val="7280"/>
              </a:lnSpc>
            </a:pPr>
            <a:r>
              <a:rPr lang="en-US" sz="5200" u="sng">
                <a:solidFill>
                  <a:srgbClr val="000000"/>
                </a:solidFill>
                <a:latin typeface="Open Sans Bold" panose="020B0806030504020204"/>
              </a:rPr>
              <a:t>CODE</a:t>
            </a:r>
            <a:endParaRPr lang="en-US" sz="5200" u="sng">
              <a:solidFill>
                <a:srgbClr val="000000"/>
              </a:solidFill>
              <a:latin typeface="Open Sans Bold" panose="020B0806030504020204"/>
            </a:endParaRPr>
          </a:p>
        </p:txBody>
      </p:sp>
      <p:sp>
        <p:nvSpPr>
          <p:cNvPr id="9" name="TextBox 9"/>
          <p:cNvSpPr txBox="1"/>
          <p:nvPr/>
        </p:nvSpPr>
        <p:spPr>
          <a:xfrm>
            <a:off x="2778855" y="-47625"/>
            <a:ext cx="11254262" cy="10569239"/>
          </a:xfrm>
          <a:prstGeom prst="rect">
            <a:avLst/>
          </a:prstGeom>
        </p:spPr>
        <p:txBody>
          <a:bodyPr lIns="0" tIns="0" rIns="0" bIns="0" rtlCol="0" anchor="t">
            <a:spAutoFit/>
          </a:bodyPr>
          <a:lstStyle/>
          <a:p>
            <a:pPr>
              <a:lnSpc>
                <a:spcPts val="2820"/>
              </a:lnSpc>
            </a:pPr>
            <a:r>
              <a:rPr lang="en-US" sz="2015">
                <a:solidFill>
                  <a:srgbClr val="000000"/>
                </a:solidFill>
                <a:latin typeface="Open Sans Light Bold" panose="020B0806030504020204"/>
              </a:rPr>
              <a:t>#inclu</a:t>
            </a:r>
            <a:r>
              <a:rPr lang="en-US" sz="2015">
                <a:solidFill>
                  <a:srgbClr val="000000"/>
                </a:solidFill>
                <a:latin typeface="Open Sans Light Bold" panose="020B0806030504020204"/>
              </a:rPr>
              <a:t>de &lt;iostream&gt;</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using namespace std;</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int main()</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int a[10], b[10], x[10], pr[10], rt[10] = {0};</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int waiting[10], turnaround[10], completion[10];</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int i, j, smallest, count = 0, time, n;</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double avg = 0, tt = 0, end;</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cout &lt;&lt; "\nEnter the number of Processes: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cin &gt;&gt; n;</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for (i = 0; i &lt; n; 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cout &lt;&lt; "\nEnter arrival time of process: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cin &gt;&gt; a[i];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for (i = 0; i &lt; n; 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cout &lt;&lt; "\nEnter burst time of process: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cin &gt;&gt; b[i];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for (i = 0; i &lt; n; 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cout &lt;&lt; "\nEnter priority of process: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cin &gt;&gt; pr[i];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for (i = 0; i &lt; n; i++)</a:t>
            </a:r>
            <a:endParaRPr lang="en-US" sz="2015">
              <a:solidFill>
                <a:srgbClr val="000000"/>
              </a:solidFill>
              <a:latin typeface="Open Sans Light Bold" panose="020B0806030504020204"/>
            </a:endParaRPr>
          </a:p>
          <a:p>
            <a:pPr>
              <a:lnSpc>
                <a:spcPts val="2820"/>
              </a:lnSpc>
            </a:pPr>
            <a:r>
              <a:rPr lang="en-US" sz="2015">
                <a:solidFill>
                  <a:srgbClr val="000000"/>
                </a:solidFill>
                <a:latin typeface="Open Sans Light Bold" panose="020B0806030504020204"/>
              </a:rPr>
              <a:t>    x[i] = b[i];</a:t>
            </a:r>
            <a:endParaRPr lang="en-US" sz="2015">
              <a:solidFill>
                <a:srgbClr val="000000"/>
              </a:solidFill>
              <a:latin typeface="Open Sans Light Bold" panose="020B0806030504020204"/>
            </a:endParaRPr>
          </a:p>
          <a:p>
            <a:pPr>
              <a:lnSpc>
                <a:spcPts val="2820"/>
              </a:lnSpc>
            </a:pPr>
          </a:p>
          <a:p>
            <a:pPr>
              <a:lnSpc>
                <a:spcPts val="2820"/>
              </a:lnSpc>
            </a:pPr>
            <a:r>
              <a:rPr lang="en-US" sz="2015">
                <a:solidFill>
                  <a:srgbClr val="000000"/>
                </a:solidFill>
                <a:latin typeface="Open Sans Light Bold" panose="020B0806030504020204"/>
              </a:rPr>
              <a:t>  pr[9] = 100;</a:t>
            </a:r>
            <a:endParaRPr lang="en-US" sz="2015">
              <a:solidFill>
                <a:srgbClr val="000000"/>
              </a:solidFill>
              <a:latin typeface="Open Sans Light Bold" panose="020B0806030504020204"/>
            </a:endParaRPr>
          </a:p>
          <a:p>
            <a:pPr>
              <a:lnSpc>
                <a:spcPts val="28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8840</Words>
  <Application>WPS Presentation</Application>
  <PresentationFormat>On-screen Show (4:3)</PresentationFormat>
  <Paragraphs>270</Paragraphs>
  <Slides>20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SimSun</vt:lpstr>
      <vt:lpstr>Wingdings</vt:lpstr>
      <vt:lpstr>Open Sans Bold</vt:lpstr>
      <vt:lpstr>Open Sans</vt:lpstr>
      <vt:lpstr>Open Sans Extra Bold</vt:lpstr>
      <vt:lpstr>Arial</vt:lpstr>
      <vt:lpstr>Open Sans Light</vt:lpstr>
      <vt:lpstr>Arimo</vt:lpstr>
      <vt:lpstr>Arimo Bold</vt:lpstr>
      <vt:lpstr>Open Sans Light Bold</vt:lpstr>
      <vt:lpstr>Calibri</vt:lpstr>
      <vt:lpstr>Microsoft YaHei</vt:lpstr>
      <vt:lpstr>Arial Unicode MS</vt:lpstr>
      <vt:lpstr>Arimo Bold Italics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NON-PREEMPTIVE PRIORITY SCHEDULING ALGORITHM</dc:title>
  <dc:creator/>
  <cp:lastModifiedBy>prasa</cp:lastModifiedBy>
  <cp:revision>3</cp:revision>
  <dcterms:created xsi:type="dcterms:W3CDTF">2006-08-16T00:00:00Z</dcterms:created>
  <dcterms:modified xsi:type="dcterms:W3CDTF">2022-01-01T04:06:26Z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694A03541B1B41CD87710F9E7F5A3CE7</vt:lpwstr>
  </property>
  <property fmtid="{D5CDD505-2E9C-101B-9397-08002B2CF9AE}" pid="3" name="KSOProductBuildVer">
    <vt:lpwstr>1033-11.2.0.10382</vt:lpwstr>
  </property>
</Properties>
</file>