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2" roundtripDataSignature="AMtx7mgFu4BqCMUhpmJMze6/rjcWlnh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B8C400-2035-431F-85A0-A4A2DC6E8C21}">
  <a:tblStyle styleId="{34B8C400-2035-431F-85A0-A4A2DC6E8C21}"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hackster.io/pkim7035/6-finger-augmentation-with-pocketbeagle-d0ea5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mazon.com/Miuzei-Geared-Helicopter-Arduino-Project/dp/B0CP98TZJ2/ref=sr_1_1_sspa?crid=V3XSIIIDQSUQ&amp;dib=eyJ2IjoiMSJ9.WEuXqov9-a8z8fRWmv7H0TmQ1eQD-2YxONlx8Jw5hJSGZOxiNTzpFCMFKT_Rkqqbf9hGxUhnQ3o0D3D50ANMhr4SHdVFgmTBGobQmeH-VjM0hB8ykae46uycWccdlu0w1qIlQEezzoJ0nZ1PeYezG-OlSxXmJTDeM-l4hOpJm38lgl1uMi17FF2rrxjyXoZ2IAtXWBky8U5gdLAxBlt7ixKaFrwFvhPW-_1aa4s98WlujrkDisoojKFQdDP_ma1EgRah4pBZ6F3io-BswSFrj7P4Ox_Bl4cIRMGvizAaYQ4.KUDQT5ZLovqo_KFPRkyfW7-t4rc8OvUBVKKHomfudlc&amp;dib_tag=se&amp;keywords=micro-servo%2Bmotor&amp;qid=1740367964&amp;s=industrial&amp;sprefix=micro-servo%2Bmotor%2Cindustrial%2C113&amp;sr=1-1-spons&amp;sp_csd=d2lkZ2V0TmFtZT1zcF9hdGY&amp;th=1" TargetMode="External"/><Relationship Id="rId4" Type="http://schemas.openxmlformats.org/officeDocument/2006/relationships/hyperlink" Target="https://www.amazon.com/Sensitive-Resistor-Resistance-Type-Pressure-Resistance/dp/B0989XMFJS/ref=sr_1_1_sspa?crid=GXR7TWTA6OLJ&amp;dib=eyJ2IjoiMSJ9.GiWYP-mW3bGhf8k0EwdgafROoweKAqf9kY8gdX-Vg3vuOs2iwLIFXaaMON2WBLR8cC8nktfem7g4em3FpenlsMq8pHAT2jTO3-1jskuLnfTjv8FxDXcD3i99fP4Iyr_5s_M-iKpoiDlroCi2fb3dLOvlcNNJcsyjIefM2T9XgLsGinykpyRP2GbH4XqIoqoA7ZIr2ls86Tn6NndPab04uuuHxjnh4Y8fzHy_9KuacJ7KOqz8zSHitpyB-nROErNMlQmLp-THjXD_vCVD6n432VOSAaT8z0gPY1GDiWR_MFQ.WjKsAoeG_DKekoqSquEmzH_92ZlQl_EsZ7IylGR-0QU&amp;dib_tag=se&amp;keywords=force+sensing+resistors&amp;qid=1740366646&amp;s=industrial&amp;sprefix=force+sensing+resistors%2Cindustrial%2C197&amp;sr=1-1-spons&amp;sp_csd=d2lkZ2V0TmFtZT1zcF9hdGY&amp;psc=1" TargetMode="External"/><Relationship Id="rId5" Type="http://schemas.openxmlformats.org/officeDocument/2006/relationships/hyperlink" Target="https://www.amazon.com/Eowpower-Reusable-Microfiber-Management-Organizer/dp/B07G131767/ref=sr_1_3?crid=2NHLMR4MR4EYL&amp;dib=eyJ2IjoiMSJ9.IguSueU582kXmVbd4IlwKPipbsbz_qB8V6itPhgNDZTjY7fPMXXyZksxJ1s-2HLlr4VSQU3Scd9OXHEJ_X1G00dhUErxa-sKgssVWMwuRXFvWwm-0XF3Jk16ofr_mrzm9oUwnnIOCx4gXiu7F6_wnvc7bZgd6i4rWezjrir5nRXS1XCaMdryMhwPmF1tqAAktfTCXCE__wQNBDeFFeLv38zc_7gjA-pv6PryoiF7dbg.ZACgfM9BzBDb0jHHfW_erZA2Mr1JYcU2RtaAz1saZWM&amp;dib_tag=se&amp;keywords=Velcro+Straps+%2812+%E2%80%9C+x+%C2%BD%E2%80%9D%29&amp;qid=1740368308&amp;sprefix=velcro+straps+12+x+%2Caps%2C151&amp;sr=8-3" TargetMode="External"/><Relationship Id="rId6" Type="http://schemas.openxmlformats.org/officeDocument/2006/relationships/hyperlink" Target="https://www.amazon.com/Invisible-Balloons-Decorations-Bracelets-Necklaces/dp/B0D3X9RKF2/ref=sr_1_2_sspa?dib=eyJ2IjoiMSJ9.fezN8Bz2kEecJuYSDY64msr9J1dJ3sHrYXBQ9vF46LmAgfZ_2vvprqMo3J60n5NEccjeadsa5lpeJBVjWWbZ6GIp5_owfGchYiecqaOIjCLeqfIJ7n49A1Rx88YWZPXH4EhKFjdd_l3ofK3bafa-p4aLwOjwsP1lazpEgcmaxX5f9i38O5RBfWZLzsEPSz8klT_vtEhlJ4u524LeZeQK2jrmRzRdm_83ETRrxkwz0osFidzvz7Z-aHRxdh70Nc8I-yroVr2ehZho1Vm_EPtn5fg5qrdrreS5i6aiKgGQjZ8.KNOPVFkRik7d--EfCJ0Ppn-QsetyAjjbS_WnievwqYw&amp;dib_tag=se&amp;keywords=elastic+fishing+line&amp;qid=1740368089&amp;refinements=p_36%3A-600&amp;rnid=386589011&amp;sr=8-2-spons&amp;sp_csd=d2lkZ2V0TmFtZT1zcF9hdGY&amp;psc=1" TargetMode="External"/><Relationship Id="rId7" Type="http://schemas.openxmlformats.org/officeDocument/2006/relationships/hyperlink" Target="https://www.amazon.com/Orthodontic-Elastic-Rubberbands-Dreadlocks-Horse/dp/B00OTAIM84/ref=sr_1_2_sspa?crid=10VQJTUHYM0OC&amp;dib=eyJ2IjoiMSJ9.dHbsfuKghLMwlYLapi9JOWyUI86_xnZ35lsT-3Q7nHyyKGlFj0WCbQKz0AGg4ovX56UmDw-L7cKEClo0Jz4Qknp44fk9U6dM209xSSpCH4ofCyugVVnrblaB2sLNRhXCSQOTV9m5Mb1Wi-OI5ADlam9Oj_SD-G5k7AwV1YrVfzkNacf7hoXzJEci5Y7YGn0u13FdaGjuBRtc3QSwt1mQndjoh9qaKjOTI-c76MeVkeNJVO7qVrMHJR6ktdUgex1C1CsrGOewMXc5qhEGiXTJjGPI4LttHvTE7UaSBTRP108.msh7hV-YUHnuqsBolbR_Zo9D4INCuxiBZOc1tp1Ddag&amp;dib_tag=se&amp;keywords=orthodontic%2Belastic%2Brubber%2Bband&amp;qid=1740368226&amp;refinements=p_36%3A-800&amp;rnid=386636011&amp;sprefix=orthodontic%2Belastic%2Brubber%2Bband%2Caps%2C146&amp;sr=8-2-spons&amp;sp_csd=d2lkZ2V0TmFtZT1zcF9hdGY&amp;th=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Prosthetic Grip</a:t>
            </a:r>
            <a:r>
              <a:rPr lang="en-US" sz="6000"/>
              <a:t> Proposal</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2/23/2025</a:t>
            </a:r>
            <a:endParaRPr/>
          </a:p>
          <a:p>
            <a:pPr indent="0" lvl="0" marL="0" rtl="0" algn="l">
              <a:lnSpc>
                <a:spcPct val="90000"/>
              </a:lnSpc>
              <a:spcBef>
                <a:spcPts val="0"/>
              </a:spcBef>
              <a:spcAft>
                <a:spcPts val="0"/>
              </a:spcAft>
              <a:buSzPts val="2000"/>
              <a:buNone/>
            </a:pPr>
            <a:r>
              <a:rPr lang="en-US"/>
              <a:t>Tarik Price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2"/>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What is being proposed?</a:t>
            </a:r>
            <a:endParaRPr/>
          </a:p>
          <a:p>
            <a:pPr indent="-182880" lvl="1" marL="457200" rtl="0" algn="l">
              <a:lnSpc>
                <a:spcPct val="90000"/>
              </a:lnSpc>
              <a:spcBef>
                <a:spcPts val="1200"/>
              </a:spcBef>
              <a:spcAft>
                <a:spcPts val="0"/>
              </a:spcAft>
              <a:buSzPts val="1800"/>
              <a:buChar char="▪"/>
            </a:pPr>
            <a:r>
              <a:rPr lang="en-US"/>
              <a:t>I want to improve upon a previous ENGI 301 project involving the use of a prosthetic finger. Currently, the prosthetic uses a potentiometer to </a:t>
            </a:r>
            <a:r>
              <a:rPr lang="en-US"/>
              <a:t>adjust</a:t>
            </a:r>
            <a:r>
              <a:rPr lang="en-US"/>
              <a:t> the position of the finger. However, that does not  address the forces felt whenever one grips an object. My goal is to improve upon the current design to address grip strength</a:t>
            </a:r>
            <a:endParaRPr/>
          </a:p>
          <a:p>
            <a:pPr indent="-182880" lvl="1" marL="457200" rtl="0" algn="l">
              <a:lnSpc>
                <a:spcPct val="90000"/>
              </a:lnSpc>
              <a:spcBef>
                <a:spcPts val="1200"/>
              </a:spcBef>
              <a:spcAft>
                <a:spcPts val="0"/>
              </a:spcAft>
              <a:buSzPts val="1800"/>
              <a:buChar char="▪"/>
            </a:pPr>
            <a:r>
              <a:rPr lang="en-US" u="sng">
                <a:solidFill>
                  <a:schemeClr val="hlink"/>
                </a:solidFill>
                <a:hlinkClick r:id="rId3"/>
              </a:rPr>
              <a:t>https://www.hackster.io/pkim7035/6-finger-augmentation-with-pocketbeagle-d0ea5d</a:t>
            </a:r>
            <a:endParaRPr/>
          </a:p>
          <a:p>
            <a:pPr indent="-182880" lvl="1" marL="457200" rtl="0" algn="l">
              <a:lnSpc>
                <a:spcPct val="90000"/>
              </a:lnSpc>
              <a:spcBef>
                <a:spcPts val="1200"/>
              </a:spcBef>
              <a:spcAft>
                <a:spcPts val="0"/>
              </a:spcAft>
              <a:buSzPts val="1800"/>
              <a:buChar char="▪"/>
            </a:pPr>
            <a:r>
              <a:t/>
            </a:r>
            <a:endParaRPr/>
          </a:p>
          <a:p>
            <a:pPr indent="-228600" lvl="0" marL="228600" rtl="0" algn="l">
              <a:lnSpc>
                <a:spcPct val="90000"/>
              </a:lnSpc>
              <a:spcBef>
                <a:spcPts val="1800"/>
              </a:spcBef>
              <a:spcAft>
                <a:spcPts val="0"/>
              </a:spcAft>
              <a:buSzPts val="2000"/>
              <a:buChar char="▪"/>
            </a:pPr>
            <a:r>
              <a:rPr lang="en-US"/>
              <a:t>What improvements / additions over existing project</a:t>
            </a:r>
            <a:endParaRPr/>
          </a:p>
          <a:p>
            <a:pPr indent="-182880" lvl="1" marL="457200" rtl="0" algn="l">
              <a:lnSpc>
                <a:spcPct val="90000"/>
              </a:lnSpc>
              <a:spcBef>
                <a:spcPts val="0"/>
              </a:spcBef>
              <a:spcAft>
                <a:spcPts val="0"/>
              </a:spcAft>
              <a:buSzPts val="1800"/>
              <a:buChar char="▪"/>
            </a:pPr>
            <a:r>
              <a:rPr lang="en-US"/>
              <a:t>I would like to replace the potentiometer with a force sensing resistor as it provides more information on the grip strength of the prosthetic</a:t>
            </a:r>
            <a:endParaRPr/>
          </a:p>
          <a:p>
            <a:pPr indent="-182880" lvl="1" marL="457200" rtl="0" algn="l">
              <a:lnSpc>
                <a:spcPct val="90000"/>
              </a:lnSpc>
              <a:spcBef>
                <a:spcPts val="0"/>
              </a:spcBef>
              <a:spcAft>
                <a:spcPts val="0"/>
              </a:spcAft>
              <a:buSzPts val="1800"/>
              <a:buChar char="▪"/>
            </a:pPr>
            <a:r>
              <a:rPr lang="en-US"/>
              <a:t>I would also like to expand on the single finger and add two more fingers to mimic the </a:t>
            </a:r>
            <a:r>
              <a:rPr lang="en-US"/>
              <a:t>holding of an object. This change will require a new code to control each new finger</a:t>
            </a:r>
            <a:endParaRPr/>
          </a:p>
        </p:txBody>
      </p:sp>
      <p:sp>
        <p:nvSpPr>
          <p:cNvPr id="400" name="Google Shape;400;p2"/>
          <p:cNvSpPr txBox="1"/>
          <p:nvPr/>
        </p:nvSpPr>
        <p:spPr>
          <a:xfrm>
            <a:off x="4270864" y="4076700"/>
            <a:ext cx="3692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sp>
        <p:nvSpPr>
          <p:cNvPr id="406" name="Google Shape;406;p3"/>
          <p:cNvSpPr txBox="1"/>
          <p:nvPr/>
        </p:nvSpPr>
        <p:spPr>
          <a:xfrm>
            <a:off x="1000000" y="1740450"/>
            <a:ext cx="9291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User Input </a:t>
            </a:r>
            <a:endParaRPr sz="2000">
              <a:solidFill>
                <a:schemeClr val="dk1"/>
              </a:solidFill>
            </a:endParaRPr>
          </a:p>
        </p:txBody>
      </p:sp>
      <p:sp>
        <p:nvSpPr>
          <p:cNvPr id="407" name="Google Shape;407;p3"/>
          <p:cNvSpPr txBox="1"/>
          <p:nvPr/>
        </p:nvSpPr>
        <p:spPr>
          <a:xfrm>
            <a:off x="1863550" y="1819700"/>
            <a:ext cx="10191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rPr>
              <a:t>FSR</a:t>
            </a:r>
            <a:endParaRPr sz="1300">
              <a:solidFill>
                <a:schemeClr val="dk1"/>
              </a:solidFill>
            </a:endParaRPr>
          </a:p>
        </p:txBody>
      </p:sp>
      <p:cxnSp>
        <p:nvCxnSpPr>
          <p:cNvPr id="408" name="Google Shape;408;p3"/>
          <p:cNvCxnSpPr>
            <a:stCxn id="406" idx="3"/>
            <a:endCxn id="409" idx="1"/>
          </p:cNvCxnSpPr>
          <p:nvPr/>
        </p:nvCxnSpPr>
        <p:spPr>
          <a:xfrm>
            <a:off x="1929100" y="2163900"/>
            <a:ext cx="1133700" cy="0"/>
          </a:xfrm>
          <a:prstGeom prst="straightConnector1">
            <a:avLst/>
          </a:prstGeom>
          <a:noFill/>
          <a:ln cap="flat" cmpd="sng" w="9525">
            <a:solidFill>
              <a:schemeClr val="dk2"/>
            </a:solidFill>
            <a:prstDash val="solid"/>
            <a:round/>
            <a:headEnd len="med" w="med" type="none"/>
            <a:tailEnd len="med" w="med" type="triangle"/>
          </a:ln>
        </p:spPr>
      </p:cxnSp>
      <p:sp>
        <p:nvSpPr>
          <p:cNvPr id="409" name="Google Shape;409;p3"/>
          <p:cNvSpPr txBox="1"/>
          <p:nvPr/>
        </p:nvSpPr>
        <p:spPr>
          <a:xfrm>
            <a:off x="3062800" y="1740450"/>
            <a:ext cx="16803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Signal Conditioning</a:t>
            </a:r>
            <a:endParaRPr sz="2000">
              <a:solidFill>
                <a:schemeClr val="dk1"/>
              </a:solidFill>
            </a:endParaRPr>
          </a:p>
        </p:txBody>
      </p:sp>
      <p:cxnSp>
        <p:nvCxnSpPr>
          <p:cNvPr id="410" name="Google Shape;410;p3"/>
          <p:cNvCxnSpPr>
            <a:stCxn id="409" idx="3"/>
            <a:endCxn id="411" idx="1"/>
          </p:cNvCxnSpPr>
          <p:nvPr/>
        </p:nvCxnSpPr>
        <p:spPr>
          <a:xfrm>
            <a:off x="4743100" y="2163900"/>
            <a:ext cx="1133700" cy="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3"/>
          <p:cNvSpPr txBox="1"/>
          <p:nvPr/>
        </p:nvSpPr>
        <p:spPr>
          <a:xfrm>
            <a:off x="4743100" y="1867550"/>
            <a:ext cx="14343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Analog Signal</a:t>
            </a:r>
            <a:endParaRPr sz="1100">
              <a:solidFill>
                <a:schemeClr val="dk1"/>
              </a:solidFill>
            </a:endParaRPr>
          </a:p>
        </p:txBody>
      </p:sp>
      <p:sp>
        <p:nvSpPr>
          <p:cNvPr id="411" name="Google Shape;411;p3"/>
          <p:cNvSpPr txBox="1"/>
          <p:nvPr/>
        </p:nvSpPr>
        <p:spPr>
          <a:xfrm>
            <a:off x="5876800" y="1740450"/>
            <a:ext cx="18609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Pocket Beagle</a:t>
            </a:r>
            <a:r>
              <a:rPr lang="en-US" sz="2000">
                <a:solidFill>
                  <a:schemeClr val="dk1"/>
                </a:solidFill>
              </a:rPr>
              <a:t> (I2C,GPIO)</a:t>
            </a:r>
            <a:endParaRPr sz="2000">
              <a:solidFill>
                <a:schemeClr val="dk1"/>
              </a:solidFill>
            </a:endParaRPr>
          </a:p>
        </p:txBody>
      </p:sp>
      <p:cxnSp>
        <p:nvCxnSpPr>
          <p:cNvPr id="413" name="Google Shape;413;p3"/>
          <p:cNvCxnSpPr>
            <a:stCxn id="411" idx="3"/>
          </p:cNvCxnSpPr>
          <p:nvPr/>
        </p:nvCxnSpPr>
        <p:spPr>
          <a:xfrm flipH="1" rot="10800000">
            <a:off x="7737700" y="2150400"/>
            <a:ext cx="1322400" cy="1350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3"/>
          <p:cNvSpPr txBox="1"/>
          <p:nvPr/>
        </p:nvSpPr>
        <p:spPr>
          <a:xfrm>
            <a:off x="7737700" y="1657800"/>
            <a:ext cx="92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Control Signals</a:t>
            </a:r>
            <a:endParaRPr>
              <a:solidFill>
                <a:schemeClr val="dk1"/>
              </a:solidFill>
            </a:endParaRPr>
          </a:p>
        </p:txBody>
      </p:sp>
      <p:sp>
        <p:nvSpPr>
          <p:cNvPr id="415" name="Google Shape;415;p3"/>
          <p:cNvSpPr txBox="1"/>
          <p:nvPr/>
        </p:nvSpPr>
        <p:spPr>
          <a:xfrm>
            <a:off x="9090275" y="1754125"/>
            <a:ext cx="21174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Servo/Motor Driver</a:t>
            </a:r>
            <a:endParaRPr sz="2000">
              <a:solidFill>
                <a:schemeClr val="dk1"/>
              </a:solidFill>
            </a:endParaRPr>
          </a:p>
        </p:txBody>
      </p:sp>
      <p:cxnSp>
        <p:nvCxnSpPr>
          <p:cNvPr id="416" name="Google Shape;416;p3"/>
          <p:cNvCxnSpPr>
            <a:stCxn id="415" idx="2"/>
            <a:endCxn id="417" idx="0"/>
          </p:cNvCxnSpPr>
          <p:nvPr/>
        </p:nvCxnSpPr>
        <p:spPr>
          <a:xfrm>
            <a:off x="10148975" y="2369725"/>
            <a:ext cx="34200" cy="905400"/>
          </a:xfrm>
          <a:prstGeom prst="straightConnector1">
            <a:avLst/>
          </a:prstGeom>
          <a:noFill/>
          <a:ln cap="flat" cmpd="sng" w="9525">
            <a:solidFill>
              <a:schemeClr val="dk2"/>
            </a:solidFill>
            <a:prstDash val="solid"/>
            <a:round/>
            <a:headEnd len="med" w="med" type="none"/>
            <a:tailEnd len="med" w="med" type="triangle"/>
          </a:ln>
        </p:spPr>
      </p:cxnSp>
      <p:sp>
        <p:nvSpPr>
          <p:cNvPr id="417" name="Google Shape;417;p3"/>
          <p:cNvSpPr txBox="1"/>
          <p:nvPr/>
        </p:nvSpPr>
        <p:spPr>
          <a:xfrm>
            <a:off x="9397625" y="3275100"/>
            <a:ext cx="15711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Prosthetic</a:t>
            </a:r>
            <a:endParaRPr sz="2000">
              <a:solidFill>
                <a:schemeClr val="dk1"/>
              </a:solidFill>
            </a:endParaRPr>
          </a:p>
        </p:txBody>
      </p:sp>
      <p:sp>
        <p:nvSpPr>
          <p:cNvPr id="418" name="Google Shape;418;p3"/>
          <p:cNvSpPr txBox="1"/>
          <p:nvPr/>
        </p:nvSpPr>
        <p:spPr>
          <a:xfrm>
            <a:off x="9243275" y="2707675"/>
            <a:ext cx="8334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Servo Control</a:t>
            </a:r>
            <a:endParaRPr sz="11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24" name="Google Shape;424;p4"/>
          <p:cNvSpPr txBox="1"/>
          <p:nvPr/>
        </p:nvSpPr>
        <p:spPr>
          <a:xfrm>
            <a:off x="836075" y="1658500"/>
            <a:ext cx="17349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Power Supply (5V Battery</a:t>
            </a:r>
            <a:endParaRPr sz="2000">
              <a:solidFill>
                <a:schemeClr val="dk1"/>
              </a:solidFill>
            </a:endParaRPr>
          </a:p>
        </p:txBody>
      </p:sp>
      <p:cxnSp>
        <p:nvCxnSpPr>
          <p:cNvPr id="425" name="Google Shape;425;p4"/>
          <p:cNvCxnSpPr>
            <a:stCxn id="424" idx="3"/>
            <a:endCxn id="426" idx="1"/>
          </p:cNvCxnSpPr>
          <p:nvPr/>
        </p:nvCxnSpPr>
        <p:spPr>
          <a:xfrm>
            <a:off x="2570975" y="2115700"/>
            <a:ext cx="1134000" cy="10500"/>
          </a:xfrm>
          <a:prstGeom prst="straightConnector1">
            <a:avLst/>
          </a:prstGeom>
          <a:noFill/>
          <a:ln cap="flat" cmpd="sng" w="9525">
            <a:solidFill>
              <a:schemeClr val="dk2"/>
            </a:solidFill>
            <a:prstDash val="solid"/>
            <a:round/>
            <a:headEnd len="med" w="med" type="none"/>
            <a:tailEnd len="med" w="med" type="triangle"/>
          </a:ln>
        </p:spPr>
      </p:cxnSp>
      <p:sp>
        <p:nvSpPr>
          <p:cNvPr id="426" name="Google Shape;426;p4"/>
          <p:cNvSpPr txBox="1"/>
          <p:nvPr/>
        </p:nvSpPr>
        <p:spPr>
          <a:xfrm>
            <a:off x="3704950" y="1744150"/>
            <a:ext cx="2650200" cy="7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Pocket Beagle (5V Supply Voltage, 200 mA current</a:t>
            </a:r>
            <a:endParaRPr sz="2000">
              <a:solidFill>
                <a:schemeClr val="dk1"/>
              </a:solidFill>
            </a:endParaRPr>
          </a:p>
        </p:txBody>
      </p:sp>
      <p:cxnSp>
        <p:nvCxnSpPr>
          <p:cNvPr id="427" name="Google Shape;427;p4"/>
          <p:cNvCxnSpPr>
            <a:stCxn id="426" idx="3"/>
            <a:endCxn id="428" idx="1"/>
          </p:cNvCxnSpPr>
          <p:nvPr/>
        </p:nvCxnSpPr>
        <p:spPr>
          <a:xfrm>
            <a:off x="6355150" y="2126200"/>
            <a:ext cx="1276200" cy="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4"/>
          <p:cNvSpPr txBox="1"/>
          <p:nvPr/>
        </p:nvSpPr>
        <p:spPr>
          <a:xfrm>
            <a:off x="7631225" y="1600300"/>
            <a:ext cx="2445300" cy="10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Servo/Motor Driver (5-6V Supply, 1A current)</a:t>
            </a:r>
            <a:endParaRPr sz="2000">
              <a:solidFill>
                <a:schemeClr val="dk1"/>
              </a:solidFill>
            </a:endParaRPr>
          </a:p>
        </p:txBody>
      </p:sp>
      <p:cxnSp>
        <p:nvCxnSpPr>
          <p:cNvPr id="429" name="Google Shape;429;p4"/>
          <p:cNvCxnSpPr>
            <a:stCxn id="428" idx="2"/>
            <a:endCxn id="430" idx="0"/>
          </p:cNvCxnSpPr>
          <p:nvPr/>
        </p:nvCxnSpPr>
        <p:spPr>
          <a:xfrm>
            <a:off x="8853875" y="2652100"/>
            <a:ext cx="125100" cy="98460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4"/>
          <p:cNvSpPr txBox="1"/>
          <p:nvPr/>
        </p:nvSpPr>
        <p:spPr>
          <a:xfrm>
            <a:off x="7756275" y="3636700"/>
            <a:ext cx="2445300" cy="10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Servo Motors (5-6V Supply, 0.5-2A current)</a:t>
            </a:r>
            <a:endParaRPr sz="2000">
              <a:solidFill>
                <a:schemeClr val="dk1"/>
              </a:solidFill>
            </a:endParaRPr>
          </a:p>
        </p:txBody>
      </p:sp>
      <p:cxnSp>
        <p:nvCxnSpPr>
          <p:cNvPr id="431" name="Google Shape;431;p4"/>
          <p:cNvCxnSpPr/>
          <p:nvPr/>
        </p:nvCxnSpPr>
        <p:spPr>
          <a:xfrm flipH="1">
            <a:off x="6849650" y="4169450"/>
            <a:ext cx="901800" cy="13800"/>
          </a:xfrm>
          <a:prstGeom prst="straightConnector1">
            <a:avLst/>
          </a:prstGeom>
          <a:noFill/>
          <a:ln cap="flat" cmpd="sng" w="9525">
            <a:solidFill>
              <a:schemeClr val="dk2"/>
            </a:solidFill>
            <a:prstDash val="solid"/>
            <a:round/>
            <a:headEnd len="med" w="med" type="none"/>
            <a:tailEnd len="med" w="med" type="triangle"/>
          </a:ln>
        </p:spPr>
      </p:cxnSp>
      <p:sp>
        <p:nvSpPr>
          <p:cNvPr id="432" name="Google Shape;432;p4"/>
          <p:cNvSpPr txBox="1"/>
          <p:nvPr/>
        </p:nvSpPr>
        <p:spPr>
          <a:xfrm>
            <a:off x="4404350" y="3650450"/>
            <a:ext cx="2445300" cy="10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FSR</a:t>
            </a:r>
            <a:r>
              <a:rPr lang="en-US" sz="2000">
                <a:solidFill>
                  <a:schemeClr val="dk1"/>
                </a:solidFill>
              </a:rPr>
              <a:t> (3.3-5V Supply, &lt;50mA current)</a:t>
            </a:r>
            <a:endParaRPr sz="20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38" name="Google Shape;438;p5"/>
          <p:cNvGraphicFramePr/>
          <p:nvPr/>
        </p:nvGraphicFramePr>
        <p:xfrm>
          <a:off x="910150" y="1295400"/>
          <a:ext cx="3000000" cy="3000000"/>
        </p:xfrm>
        <a:graphic>
          <a:graphicData uri="http://schemas.openxmlformats.org/drawingml/2006/table">
            <a:tbl>
              <a:tblPr bandRow="1" firstRow="1">
                <a:noFill/>
                <a:tableStyleId>{34B8C400-2035-431F-85A0-A4A2DC6E8C21}</a:tableStyleId>
              </a:tblPr>
              <a:tblGrid>
                <a:gridCol w="7837725"/>
                <a:gridCol w="1567550"/>
                <a:gridCol w="1567550"/>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3"/>
                        </a:rPr>
                        <a:t>SG90 Micro-Servo Motor</a:t>
                      </a:r>
                      <a:r>
                        <a:rPr lang="en-US" sz="1800"/>
                        <a:t> (or Stepper Motor)</a:t>
                      </a:r>
                      <a:endParaRPr sz="1800"/>
                    </a:p>
                  </a:txBody>
                  <a:tcPr marT="45725" marB="45725" marR="91450" marL="91450"/>
                </a:tc>
                <a:tc>
                  <a:txBody>
                    <a:bodyPr/>
                    <a:lstStyle/>
                    <a:p>
                      <a:pPr indent="0" lvl="0" marL="0" marR="0" rtl="0" algn="l">
                        <a:spcBef>
                          <a:spcPts val="0"/>
                        </a:spcBef>
                        <a:spcAft>
                          <a:spcPts val="0"/>
                        </a:spcAft>
                        <a:buNone/>
                      </a:pPr>
                      <a:r>
                        <a:rPr lang="en-US" sz="1800"/>
                        <a:t>Yes/No</a:t>
                      </a:r>
                      <a:endParaRPr sz="1800"/>
                    </a:p>
                  </a:txBody>
                  <a:tcPr marT="45725" marB="45725" marR="91450" marL="91450"/>
                </a:tc>
                <a:tc>
                  <a:txBody>
                    <a:bodyPr/>
                    <a:lstStyle/>
                    <a:p>
                      <a:pPr indent="0" lvl="0" marL="0" marR="0" rtl="0" algn="l">
                        <a:spcBef>
                          <a:spcPts val="0"/>
                        </a:spcBef>
                        <a:spcAft>
                          <a:spcPts val="0"/>
                        </a:spcAft>
                        <a:buNone/>
                      </a:pPr>
                      <a:r>
                        <a:rPr lang="en-US" sz="1800"/>
                        <a:t>$13.99</a:t>
                      </a:r>
                      <a:endParaRPr sz="1800"/>
                    </a:p>
                  </a:txBody>
                  <a:tcPr marT="45725" marB="45725" marR="91450" marL="91450"/>
                </a:tc>
              </a:tr>
              <a:tr h="370850">
                <a:tc>
                  <a:txBody>
                    <a:bodyPr/>
                    <a:lstStyle/>
                    <a:p>
                      <a:pPr indent="0" lvl="0" marL="0" rtl="0" algn="l">
                        <a:spcBef>
                          <a:spcPts val="0"/>
                        </a:spcBef>
                        <a:spcAft>
                          <a:spcPts val="0"/>
                        </a:spcAft>
                        <a:buNone/>
                      </a:pPr>
                      <a:r>
                        <a:rPr lang="en-US" u="sng">
                          <a:solidFill>
                            <a:schemeClr val="hlink"/>
                          </a:solidFill>
                          <a:hlinkClick r:id="rId4"/>
                        </a:rPr>
                        <a:t>Force Sensitive Resistor (or EMG sensor)</a:t>
                      </a:r>
                      <a:endParaRPr/>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$6.75</a:t>
                      </a:r>
                      <a:endParaRPr sz="1800"/>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5"/>
                        </a:rPr>
                        <a:t>Velcro Straps (12 “ x ½”)</a:t>
                      </a:r>
                      <a:endParaRPr sz="1800"/>
                    </a:p>
                  </a:txBody>
                  <a:tcPr marT="45725" marB="45725" marR="91450" marL="91450"/>
                </a:tc>
                <a:tc>
                  <a:txBody>
                    <a:bodyPr/>
                    <a:lstStyle/>
                    <a:p>
                      <a:pPr indent="0" lvl="0" marL="0" marR="0" rtl="0" algn="l">
                        <a:spcBef>
                          <a:spcPts val="0"/>
                        </a:spcBef>
                        <a:spcAft>
                          <a:spcPts val="0"/>
                        </a:spcAft>
                        <a:buNone/>
                      </a:pPr>
                      <a:r>
                        <a:rPr lang="en-US" sz="1800"/>
                        <a:t>Yes/No</a:t>
                      </a:r>
                      <a:endParaRPr sz="1800"/>
                    </a:p>
                  </a:txBody>
                  <a:tcPr marT="45725" marB="45725" marR="91450" marL="91450"/>
                </a:tc>
                <a:tc>
                  <a:txBody>
                    <a:bodyPr/>
                    <a:lstStyle/>
                    <a:p>
                      <a:pPr indent="0" lvl="0" marL="0" marR="0" rtl="0" algn="l">
                        <a:spcBef>
                          <a:spcPts val="0"/>
                        </a:spcBef>
                        <a:spcAft>
                          <a:spcPts val="0"/>
                        </a:spcAft>
                        <a:buNone/>
                      </a:pPr>
                      <a:r>
                        <a:rPr lang="en-US" sz="1800"/>
                        <a:t>$13.49</a:t>
                      </a:r>
                      <a:endParaRPr sz="1800"/>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6"/>
                        </a:rPr>
                        <a:t>Elastic Fishing Line</a:t>
                      </a:r>
                      <a:endParaRPr sz="1800"/>
                    </a:p>
                  </a:txBody>
                  <a:tcPr marT="45725" marB="45725" marR="91450" marL="91450"/>
                </a:tc>
                <a:tc>
                  <a:txBody>
                    <a:bodyPr/>
                    <a:lstStyle/>
                    <a:p>
                      <a:pPr indent="0" lvl="0" marL="0" marR="0" rtl="0" algn="l">
                        <a:spcBef>
                          <a:spcPts val="0"/>
                        </a:spcBef>
                        <a:spcAft>
                          <a:spcPts val="0"/>
                        </a:spcAft>
                        <a:buNone/>
                      </a:pPr>
                      <a:r>
                        <a:rPr lang="en-US" sz="1800"/>
                        <a:t>Yes/No</a:t>
                      </a:r>
                      <a:endParaRPr sz="1800"/>
                    </a:p>
                  </a:txBody>
                  <a:tcPr marT="45725" marB="45725" marR="91450" marL="91450"/>
                </a:tc>
                <a:tc>
                  <a:txBody>
                    <a:bodyPr/>
                    <a:lstStyle/>
                    <a:p>
                      <a:pPr indent="0" lvl="0" marL="0" marR="0" rtl="0" algn="l">
                        <a:spcBef>
                          <a:spcPts val="0"/>
                        </a:spcBef>
                        <a:spcAft>
                          <a:spcPts val="0"/>
                        </a:spcAft>
                        <a:buNone/>
                      </a:pPr>
                      <a:r>
                        <a:rPr lang="en-US" sz="1800"/>
                        <a:t>$4.99</a:t>
                      </a:r>
                      <a:endParaRPr sz="1800"/>
                    </a:p>
                  </a:txBody>
                  <a:tcPr marT="45725" marB="45725" marR="91450" marL="91450"/>
                </a:tc>
              </a:tr>
              <a:tr h="562100">
                <a:tc>
                  <a:txBody>
                    <a:bodyPr/>
                    <a:lstStyle/>
                    <a:p>
                      <a:pPr indent="0" lvl="0" marL="0" marR="0" rtl="0" algn="l">
                        <a:spcBef>
                          <a:spcPts val="0"/>
                        </a:spcBef>
                        <a:spcAft>
                          <a:spcPts val="0"/>
                        </a:spcAft>
                        <a:buNone/>
                      </a:pPr>
                      <a:r>
                        <a:rPr lang="en-US" sz="1800" u="sng">
                          <a:solidFill>
                            <a:schemeClr val="hlink"/>
                          </a:solidFill>
                          <a:hlinkClick r:id="rId7"/>
                        </a:rPr>
                        <a:t>Orthodontic Elastic Rubber Band (3/16”)</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$4.99</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93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