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Abel" panose="020B0604020202020204" charset="0"/>
      <p:regular r:id="rId21"/>
    </p:embeddedFont>
    <p:embeddedFont>
      <p:font typeface="Calibri" panose="020F0502020204030204" pitchFamily="34" charset="0"/>
      <p:regular r:id="rId22"/>
      <p:bold r:id="rId23"/>
      <p:italic r:id="rId24"/>
      <p:boldItalic r:id="rId25"/>
    </p:embeddedFont>
    <p:embeddedFont>
      <p:font typeface="Encode Sans Semi Condensed" panose="020B0604020202020204" charset="0"/>
      <p:regular r:id="rId26"/>
      <p:bold r:id="rId27"/>
    </p:embeddedFont>
    <p:embeddedFont>
      <p:font typeface="Encode Sans Semi Condensed Light" panose="020B0604020202020204" charset="0"/>
      <p:regular r:id="rId28"/>
      <p:bold r:id="rId29"/>
    </p:embeddedFont>
    <p:embeddedFont>
      <p:font typeface="Roboto" panose="020B0604020202020204" charset="0"/>
      <p:regular r:id="rId30"/>
      <p:bold r:id="rId31"/>
      <p:italic r:id="rId32"/>
      <p:boldItalic r:id="rId33"/>
    </p:embeddedFont>
    <p:embeddedFont>
      <p:font typeface="Roboto Medium" panose="020B0604020202020204" charset="0"/>
      <p:regular r:id="rId34"/>
      <p:bold r:id="rId35"/>
      <p:italic r:id="rId36"/>
      <p:boldItalic r:id="rId37"/>
    </p:embeddedFont>
    <p:embeddedFont>
      <p:font typeface="Roboto Thin"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80" autoAdjust="0"/>
  </p:normalViewPr>
  <p:slideViewPr>
    <p:cSldViewPr snapToGrid="0">
      <p:cViewPr varScale="1">
        <p:scale>
          <a:sx n="60" d="100"/>
          <a:sy n="60" d="100"/>
        </p:scale>
        <p:origin x="14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pw429.github.io/Covid-19_Regression_Analysi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presentation. Introduction of topic and name of group members shown.</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23f76a9a3_2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d23f76a9a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1.Importing data from websites in csv and excel formats</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2. Cleaning data in Jupyter notebook using the following methods</a:t>
            </a:r>
            <a:endParaRPr sz="1200">
              <a:solidFill>
                <a:schemeClr val="dk1"/>
              </a:solidFill>
              <a:latin typeface="Roboto"/>
              <a:ea typeface="Roboto"/>
              <a:cs typeface="Roboto"/>
              <a:sym typeface="Roboto"/>
            </a:endParaRPr>
          </a:p>
          <a:p>
            <a:pPr marL="0" lvl="0" indent="457200" algn="l" rtl="0">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a. Checking Data Types</a:t>
            </a:r>
            <a:endParaRPr sz="1200">
              <a:solidFill>
                <a:schemeClr val="dk1"/>
              </a:solidFill>
              <a:latin typeface="Roboto"/>
              <a:ea typeface="Roboto"/>
              <a:cs typeface="Roboto"/>
              <a:sym typeface="Roboto"/>
            </a:endParaRPr>
          </a:p>
          <a:p>
            <a:pPr marL="0" lvl="0" indent="457200" algn="l" rtl="0">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b. Replace NaN by 0</a:t>
            </a:r>
            <a:endParaRPr sz="1200">
              <a:solidFill>
                <a:schemeClr val="dk1"/>
              </a:solidFill>
              <a:latin typeface="Roboto"/>
              <a:ea typeface="Roboto"/>
              <a:cs typeface="Roboto"/>
              <a:sym typeface="Roboto"/>
            </a:endParaRPr>
          </a:p>
          <a:p>
            <a:pPr marL="0" lvl="0" indent="0" algn="l" rtl="0">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	c. Removing Nan</a:t>
            </a:r>
            <a:endParaRPr sz="1200">
              <a:solidFill>
                <a:schemeClr val="dk1"/>
              </a:solidFill>
              <a:latin typeface="Roboto"/>
              <a:ea typeface="Roboto"/>
              <a:cs typeface="Roboto"/>
              <a:sym typeface="Roboto"/>
            </a:endParaRPr>
          </a:p>
          <a:p>
            <a:pPr marL="0" lvl="0" indent="0" algn="l" rtl="0">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	d. Outlier detection with help of scatter plot</a:t>
            </a:r>
            <a:endParaRPr sz="1200">
              <a:solidFill>
                <a:schemeClr val="dk1"/>
              </a:solidFill>
              <a:latin typeface="Roboto"/>
              <a:ea typeface="Roboto"/>
              <a:cs typeface="Roboto"/>
              <a:sym typeface="Roboto"/>
            </a:endParaRPr>
          </a:p>
          <a:p>
            <a:pPr marL="0" lvl="0" indent="0" algn="l" rtl="0">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	e. Editing column names by replacing empty spaces with _</a:t>
            </a:r>
            <a:endParaRPr sz="1200">
              <a:solidFill>
                <a:schemeClr val="dk1"/>
              </a:solidFill>
              <a:latin typeface="Roboto"/>
              <a:ea typeface="Roboto"/>
              <a:cs typeface="Roboto"/>
              <a:sym typeface="Roboto"/>
            </a:endParaRPr>
          </a:p>
          <a:p>
            <a:pPr marL="0" lvl="0" indent="0" algn="l" rtl="0">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	f. Changing column names to match the SQL schema</a:t>
            </a:r>
            <a:endParaRPr sz="1200">
              <a:solidFill>
                <a:schemeClr val="dk1"/>
              </a:solidFill>
              <a:latin typeface="Roboto"/>
              <a:ea typeface="Roboto"/>
              <a:cs typeface="Roboto"/>
              <a:sym typeface="Roboto"/>
            </a:endParaRPr>
          </a:p>
          <a:p>
            <a:pPr marL="0" lvl="0" indent="0" algn="l" rtl="0">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	g. Filter required columns as some tables contain irrelevant data for project</a:t>
            </a:r>
            <a:endParaRPr sz="1200">
              <a:solidFill>
                <a:schemeClr val="dk1"/>
              </a:solidFill>
              <a:latin typeface="Roboto"/>
              <a:ea typeface="Roboto"/>
              <a:cs typeface="Roboto"/>
              <a:sym typeface="Roboto"/>
            </a:endParaRPr>
          </a:p>
          <a:p>
            <a:pPr marL="0" lvl="0" indent="0" algn="l" rtl="0">
              <a:spcBef>
                <a:spcPts val="0"/>
              </a:spcBef>
              <a:spcAft>
                <a:spcPts val="0"/>
              </a:spcAft>
              <a:buClr>
                <a:srgbClr val="4285F4"/>
              </a:buClr>
              <a:buSzPts val="1100"/>
              <a:buFont typeface="Arial"/>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3. Making Database connection to Postgres and sending the cleaned Data Frames from Jupyter notebook to Postgres</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4. Joining tables in postgres to create master data files</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5. Making database connection to Postgres to import the joined tables in Jupyter notebook as new DataFrame.</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Clr>
                <a:srgbClr val="4285F4"/>
              </a:buClr>
              <a:buSzPts val="1100"/>
              <a:buFont typeface="Arial"/>
              <a:buNone/>
            </a:pPr>
            <a:r>
              <a:rPr lang="en" sz="1200">
                <a:solidFill>
                  <a:schemeClr val="dk1"/>
                </a:solidFill>
                <a:latin typeface="Roboto"/>
                <a:ea typeface="Roboto"/>
                <a:cs typeface="Roboto"/>
                <a:sym typeface="Roboto"/>
              </a:rPr>
              <a:t>6. Using the Data Frame for machine learning </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in an attempt to try and answer the question - “Does GDP affect vaccination rates?” - we used Linear Regression. </a:t>
            </a:r>
            <a:endParaRPr/>
          </a:p>
          <a:p>
            <a:pPr marL="0" lvl="0" indent="0" algn="l" rtl="0">
              <a:spcBef>
                <a:spcPts val="0"/>
              </a:spcBef>
              <a:spcAft>
                <a:spcPts val="0"/>
              </a:spcAft>
              <a:buNone/>
            </a:pPr>
            <a:endParaRPr/>
          </a:p>
          <a:p>
            <a:pPr marL="0" lvl="0" indent="0" algn="l" rtl="0">
              <a:spcBef>
                <a:spcPts val="0"/>
              </a:spcBef>
              <a:spcAft>
                <a:spcPts val="0"/>
              </a:spcAft>
              <a:buNone/>
            </a:pPr>
            <a:r>
              <a:rPr lang="en"/>
              <a:t>But after we conducting our analysis on GDP we thought it would be interesting to to expand this to other variables that we mentioned - such as HDI, Population, etc.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Reliable method to observe and measure the relationship between two or more continuous variables. That’s we want right - take a dependent variable and see how these other variables affect it and to what degree are they actually influencing that outcome. </a:t>
            </a:r>
            <a:endParaRPr/>
          </a:p>
          <a:p>
            <a:pPr marL="0" lvl="0" indent="0" algn="l" rtl="0">
              <a:spcBef>
                <a:spcPts val="0"/>
              </a:spcBef>
              <a:spcAft>
                <a:spcPts val="0"/>
              </a:spcAft>
              <a:buNone/>
            </a:pPr>
            <a:endParaRPr/>
          </a:p>
          <a:p>
            <a:pPr marL="0" lvl="0" indent="0" algn="l" rtl="0">
              <a:spcBef>
                <a:spcPts val="0"/>
              </a:spcBef>
              <a:spcAft>
                <a:spcPts val="0"/>
              </a:spcAft>
              <a:buNone/>
            </a:pPr>
            <a:r>
              <a:rPr lang="en"/>
              <a:t>And using a scatter plot with best fit line gives us </a:t>
            </a:r>
            <a:r>
              <a:rPr lang="en">
                <a:solidFill>
                  <a:schemeClr val="dk1"/>
                </a:solidFill>
              </a:rPr>
              <a:t>a great way to actually visualize the relationship. </a:t>
            </a:r>
            <a:r>
              <a:rPr lang="en"/>
              <a:t>Which we’ll show you in a bit. </a:t>
            </a:r>
            <a:endParaRPr/>
          </a:p>
          <a:p>
            <a:pPr marL="0" lvl="0" indent="0" algn="l" rtl="0">
              <a:spcBef>
                <a:spcPts val="0"/>
              </a:spcBef>
              <a:spcAft>
                <a:spcPts val="0"/>
              </a:spcAft>
              <a:buNone/>
            </a:pPr>
            <a:endParaRPr/>
          </a:p>
          <a:p>
            <a:pPr marL="0" lvl="0" indent="0" algn="l" rtl="0">
              <a:spcBef>
                <a:spcPts val="0"/>
              </a:spcBef>
              <a:spcAft>
                <a:spcPts val="0"/>
              </a:spcAft>
              <a:buNone/>
            </a:pPr>
            <a:r>
              <a:rPr lang="en"/>
              <a:t>Where this model has it’s downfalls is if we don’t account for outliers that might skew the data. This could be extremely poor or rich countries, population density with singapore. </a:t>
            </a:r>
            <a:endParaRPr/>
          </a:p>
          <a:p>
            <a:pPr marL="0" lvl="0" indent="0" algn="l" rtl="0">
              <a:spcBef>
                <a:spcPts val="0"/>
              </a:spcBef>
              <a:spcAft>
                <a:spcPts val="0"/>
              </a:spcAft>
              <a:buNone/>
            </a:pPr>
            <a:endParaRPr/>
          </a:p>
          <a:p>
            <a:pPr marL="0" lvl="0" indent="0" algn="l" rtl="0">
              <a:spcBef>
                <a:spcPts val="0"/>
              </a:spcBef>
              <a:spcAft>
                <a:spcPts val="0"/>
              </a:spcAft>
              <a:buNone/>
            </a:pPr>
            <a:r>
              <a:rPr lang="en"/>
              <a:t>And also using this assumes a linear relationship so it is prone to overfitting.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d23f76a9a3_1_1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d23f76a9a3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https://tpw429.github.io/Covid-19_Regression_Analysis/</a:t>
            </a:r>
            <a:endParaRPr/>
          </a:p>
          <a:p>
            <a:pPr marL="0" lvl="0" indent="0" algn="l" rtl="0">
              <a:spcBef>
                <a:spcPts val="0"/>
              </a:spcBef>
              <a:spcAft>
                <a:spcPts val="0"/>
              </a:spcAft>
              <a:buNone/>
            </a:pPr>
            <a:endParaRPr/>
          </a:p>
          <a:p>
            <a:pPr marL="457200" lvl="0" indent="-330200" algn="l" rtl="0">
              <a:lnSpc>
                <a:spcPct val="115000"/>
              </a:lnSpc>
              <a:spcBef>
                <a:spcPts val="0"/>
              </a:spcBef>
              <a:spcAft>
                <a:spcPts val="0"/>
              </a:spcAft>
              <a:buClr>
                <a:schemeClr val="dk1"/>
              </a:buClr>
              <a:buSzPts val="1600"/>
              <a:buFont typeface="Roboto"/>
              <a:buAutoNum type="arabicPeriod"/>
            </a:pPr>
            <a:r>
              <a:rPr lang="en" sz="1600">
                <a:solidFill>
                  <a:schemeClr val="dk1"/>
                </a:solidFill>
                <a:latin typeface="Roboto"/>
                <a:ea typeface="Roboto"/>
                <a:cs typeface="Roboto"/>
                <a:sym typeface="Roboto"/>
              </a:rPr>
              <a:t>Build using JavaScript Libraries - Leaflet and D3.js</a:t>
            </a: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AutoNum type="arabicPeriod"/>
            </a:pPr>
            <a:r>
              <a:rPr lang="en" sz="1600">
                <a:solidFill>
                  <a:schemeClr val="dk1"/>
                </a:solidFill>
                <a:latin typeface="Roboto"/>
                <a:ea typeface="Roboto"/>
                <a:cs typeface="Roboto"/>
                <a:sym typeface="Roboto"/>
              </a:rPr>
              <a:t>Interactive drop down menu</a:t>
            </a: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AutoNum type="arabicPeriod"/>
            </a:pPr>
            <a:r>
              <a:rPr lang="en" sz="1600">
                <a:solidFill>
                  <a:schemeClr val="dk1"/>
                </a:solidFill>
                <a:latin typeface="Roboto"/>
                <a:ea typeface="Roboto"/>
                <a:cs typeface="Roboto"/>
                <a:sym typeface="Roboto"/>
              </a:rPr>
              <a:t>Information about the drop down menu items in Paragraph</a:t>
            </a: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AutoNum type="arabicPeriod"/>
            </a:pPr>
            <a:r>
              <a:rPr lang="en" sz="1600">
                <a:solidFill>
                  <a:schemeClr val="dk1"/>
                </a:solidFill>
                <a:latin typeface="Roboto"/>
                <a:ea typeface="Roboto"/>
                <a:cs typeface="Roboto"/>
                <a:sym typeface="Roboto"/>
              </a:rPr>
              <a:t>Interactive map</a:t>
            </a: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AutoNum type="arabicPeriod"/>
            </a:pPr>
            <a:r>
              <a:rPr lang="en" sz="1600">
                <a:solidFill>
                  <a:schemeClr val="dk1"/>
                </a:solidFill>
                <a:latin typeface="Roboto"/>
                <a:ea typeface="Roboto"/>
                <a:cs typeface="Roboto"/>
                <a:sym typeface="Roboto"/>
              </a:rPr>
              <a:t>Map displays information about people fully vaccinated with different color and size</a:t>
            </a: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AutoNum type="arabicPeriod"/>
            </a:pPr>
            <a:r>
              <a:rPr lang="en" sz="1600">
                <a:solidFill>
                  <a:schemeClr val="dk1"/>
                </a:solidFill>
                <a:latin typeface="Roboto"/>
                <a:ea typeface="Roboto"/>
                <a:cs typeface="Roboto"/>
                <a:sym typeface="Roboto"/>
              </a:rPr>
              <a:t>Pop Up displays country and population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23f76a9a3_1_1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23f76a9a3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we conducted the accuracy score, we measured the r-squared here and our model is not accurate at all when it comes to predicting vaccination rates. </a:t>
            </a:r>
            <a:endParaRPr/>
          </a:p>
          <a:p>
            <a:pPr marL="0" lvl="0" indent="0" algn="l" rtl="0">
              <a:spcBef>
                <a:spcPts val="0"/>
              </a:spcBef>
              <a:spcAft>
                <a:spcPts val="0"/>
              </a:spcAft>
              <a:buNone/>
            </a:pPr>
            <a:endParaRPr/>
          </a:p>
          <a:p>
            <a:pPr marL="0" lvl="0" indent="0" algn="l" rtl="0">
              <a:spcBef>
                <a:spcPts val="0"/>
              </a:spcBef>
              <a:spcAft>
                <a:spcPts val="0"/>
              </a:spcAft>
              <a:buNone/>
            </a:pPr>
            <a:r>
              <a:rPr lang="en"/>
              <a:t>However when just predicint total vaccinations the model performs much better. </a:t>
            </a:r>
            <a:endParaRPr/>
          </a:p>
          <a:p>
            <a:pPr marL="0" lvl="0" indent="0" algn="l" rtl="0">
              <a:spcBef>
                <a:spcPts val="0"/>
              </a:spcBef>
              <a:spcAft>
                <a:spcPts val="0"/>
              </a:spcAft>
              <a:buNone/>
            </a:pPr>
            <a:endParaRPr/>
          </a:p>
          <a:p>
            <a:pPr marL="0" lvl="0" indent="0" algn="l" rtl="0">
              <a:spcBef>
                <a:spcPts val="0"/>
              </a:spcBef>
              <a:spcAft>
                <a:spcPts val="0"/>
              </a:spcAft>
              <a:buNone/>
            </a:pPr>
            <a:r>
              <a:rPr lang="en"/>
              <a:t>What does this mean?</a:t>
            </a:r>
            <a:endParaRPr/>
          </a:p>
          <a:p>
            <a:pPr marL="0" lvl="0" indent="0" algn="l" rtl="0">
              <a:spcBef>
                <a:spcPts val="0"/>
              </a:spcBef>
              <a:spcAft>
                <a:spcPts val="0"/>
              </a:spcAft>
              <a:buNone/>
            </a:pPr>
            <a:endParaRPr/>
          </a:p>
          <a:p>
            <a:pPr marL="0" lvl="0" indent="0" algn="l" rtl="0">
              <a:spcBef>
                <a:spcPts val="0"/>
              </a:spcBef>
              <a:spcAft>
                <a:spcPts val="0"/>
              </a:spcAft>
              <a:buNone/>
            </a:pPr>
            <a:r>
              <a:rPr lang="en"/>
              <a:t>Based off GDP, HDI Rank, Population - all these numbers themselves are not very independent from one another. If one’s higher the other is higher. So a rich country, probably high on HDI rank, and probably populated. </a:t>
            </a:r>
            <a:endParaRPr/>
          </a:p>
          <a:p>
            <a:pPr marL="0" lvl="0" indent="0" algn="l" rtl="0">
              <a:spcBef>
                <a:spcPts val="0"/>
              </a:spcBef>
              <a:spcAft>
                <a:spcPts val="0"/>
              </a:spcAft>
              <a:buNone/>
            </a:pPr>
            <a:endParaRPr/>
          </a:p>
          <a:p>
            <a:pPr marL="0" lvl="0" indent="0" algn="l" rtl="0">
              <a:spcBef>
                <a:spcPts val="0"/>
              </a:spcBef>
              <a:spcAft>
                <a:spcPts val="0"/>
              </a:spcAft>
              <a:buNone/>
            </a:pPr>
            <a:r>
              <a:rPr lang="en"/>
              <a:t>So when it comes to total vaccinations (raw) administered it makes sense that a more developed country with higher population has probably given more vaccines overall right?</a:t>
            </a:r>
            <a:endParaRPr/>
          </a:p>
          <a:p>
            <a:pPr marL="0" lvl="0" indent="0" algn="l" rtl="0">
              <a:spcBef>
                <a:spcPts val="0"/>
              </a:spcBef>
              <a:spcAft>
                <a:spcPts val="0"/>
              </a:spcAft>
              <a:buNone/>
            </a:pPr>
            <a:endParaRPr/>
          </a:p>
          <a:p>
            <a:pPr marL="0" lvl="0" indent="0" algn="l" rtl="0">
              <a:spcBef>
                <a:spcPts val="0"/>
              </a:spcBef>
              <a:spcAft>
                <a:spcPts val="0"/>
              </a:spcAft>
              <a:buNone/>
            </a:pPr>
            <a:r>
              <a:rPr lang="en"/>
              <a:t>But in the case of Vaccination Rate - our model is not a strong predictor. Which in our minds, in our assumption and how we interpret this - is that vaccination rate isn’t being influenced much by these factors. So we might be doing a good job distributed vaccines without any bias across the world.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4285F4"/>
              </a:buClr>
              <a:buSzPts val="1100"/>
              <a:buFont typeface="Arial"/>
              <a:buNone/>
            </a:pPr>
            <a:r>
              <a:rPr lang="en">
                <a:solidFill>
                  <a:schemeClr val="dk1"/>
                </a:solidFill>
                <a:latin typeface="Times New Roman"/>
                <a:ea typeface="Times New Roman"/>
                <a:cs typeface="Times New Roman"/>
                <a:sym typeface="Times New Roman"/>
              </a:rPr>
              <a:t>These two plots were highlighted earlier on in our interactive Dashboard with Tyler. However, I wanted to come back and talk briefly about their results because they are quite valuable to our analysis.</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rgbClr val="4285F4"/>
              </a:buClr>
              <a:buSzPts val="1100"/>
              <a:buFont typeface="Arial"/>
              <a:buNone/>
            </a:pPr>
            <a:r>
              <a:rPr lang="en">
                <a:solidFill>
                  <a:schemeClr val="dk1"/>
                </a:solidFill>
                <a:latin typeface="Times New Roman"/>
                <a:ea typeface="Times New Roman"/>
                <a:cs typeface="Times New Roman"/>
                <a:sym typeface="Times New Roman"/>
              </a:rPr>
              <a:t>One of the assumptions we thought to be true at the very beginning of this project was that higher GDP would mean a low case count. We thought that having access to better medical equipment and more hospitals would make the landscape around us more safe. However, running through our data, we saw this was quite the opposite. In fact, living in countries with a higher GDP makes you more as risk to getting Covid-19. One thing we did think of was that perhaps countries with a lower GDP don’t have the resources to properly test for the virus.</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rgbClr val="4285F4"/>
              </a:buClr>
              <a:buSzPts val="1100"/>
              <a:buFont typeface="Arial"/>
              <a:buNone/>
            </a:pPr>
            <a:r>
              <a:rPr lang="en">
                <a:solidFill>
                  <a:schemeClr val="dk1"/>
                </a:solidFill>
                <a:latin typeface="Times New Roman"/>
                <a:ea typeface="Times New Roman"/>
                <a:cs typeface="Times New Roman"/>
                <a:sym typeface="Times New Roman"/>
              </a:rPr>
              <a:t>Another number that we thought to be true was that the older the individual, the more likely they are to die from covid. Unlike the last assumption, this one help true. In the graph above, we can see that the likeliness to die from Covid-19 over the age of 70 increases steadily as age increases.</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rgbClr val="4285F4"/>
              </a:buClr>
              <a:buSzPts val="1100"/>
              <a:buFont typeface="Arial"/>
              <a:buNone/>
            </a:pPr>
            <a:r>
              <a:rPr lang="en">
                <a:solidFill>
                  <a:schemeClr val="dk1"/>
                </a:solidFill>
                <a:latin typeface="Times New Roman"/>
                <a:ea typeface="Times New Roman"/>
                <a:cs typeface="Times New Roman"/>
                <a:sym typeface="Times New Roman"/>
              </a:rPr>
              <a:t>Due to the results of these graphs, we can see that countries with higher GDP actually struggle more in controlling their case count. Particularly individuals over the age of 70 years old are at extremely high risk of dying.</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Clr>
                <a:srgbClr val="4285F4"/>
              </a:buClr>
              <a:buSzPts val="1100"/>
              <a:buFont typeface="Arial"/>
              <a:buNone/>
            </a:pPr>
            <a:r>
              <a:rPr lang="en">
                <a:solidFill>
                  <a:schemeClr val="dk1"/>
                </a:solidFill>
                <a:latin typeface="Times New Roman"/>
                <a:ea typeface="Times New Roman"/>
                <a:cs typeface="Times New Roman"/>
                <a:sym typeface="Times New Roman"/>
              </a:rPr>
              <a:t>For this reason, resources should be allocated to combat the virus from spreading in countries with a higher GDP, because they are at the highest risk according to analysis.</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d23f76a9a3_1_17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d23f76a9a3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Going forward to expand and understand our dataset more we will need to pull from more data sources. Although we had data from 5 data sources, we would still like to improve our accuracy. To do this we will need to import larger datasets that we could use to analyze and train against. Also, there could be other factors or variables we have not been exposed to yet that could bring value. One last thing we wanted to mention is that going forward we would’ve liked to integrate more interactive graphs. For instance, the Heatmaps from Tableau would add great value to this project.</a:t>
            </a: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d23f76a9a3_2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d23f76a9a3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any project, there are things you look back at and wish you would have done differently. For us I think we should have explored more dependent variables to increase our model accuracy. We also would have liked to add a Choropleth Map to breakdown statistics right here in the United States. It would have been very informative to know which states in our country and handling covid well, getting vaccines, and so forth. Beyond our Interactive Dashboard which Tyler mentioned earlier, we would’ve liked to include a few Tableau graphics because they are very visually appealing.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d23f76a9a3_1_1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d23f76a9a3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sources we used to compile our data are shown on the screen. These sources include links to the CDC, Kaggle, World Bank, Our World in Data, and the UNDP data banks. All of these sources brought forth a piece of information that we used in one form or another to add a dimension to our analysis. For instance, our World Bank Data brought us useful information about GDP in each country, the kaggle dataset brings vaccination information to the table, and our UNDP link gave us information about the Human Development Index for each country.</a:t>
            </a:r>
            <a:endParaRPr/>
          </a:p>
          <a:p>
            <a:pPr marL="0" lvl="0" indent="0" algn="l" rtl="0">
              <a:spcBef>
                <a:spcPts val="0"/>
              </a:spcBef>
              <a:spcAft>
                <a:spcPts val="0"/>
              </a:spcAft>
              <a:buNone/>
            </a:pPr>
            <a:endParaRPr/>
          </a:p>
          <a:p>
            <a:pPr marL="0" lvl="0" indent="0" algn="l" rtl="0">
              <a:spcBef>
                <a:spcPts val="0"/>
              </a:spcBef>
              <a:spcAft>
                <a:spcPts val="0"/>
              </a:spcAft>
              <a:buNone/>
            </a:pPr>
            <a:r>
              <a:rPr lang="en"/>
              <a:t>CDC Link: Vaccines, Deaths, Cases</a:t>
            </a:r>
            <a:endParaRPr/>
          </a:p>
          <a:p>
            <a:pPr marL="0" lvl="0" indent="0" algn="l" rtl="0">
              <a:spcBef>
                <a:spcPts val="0"/>
              </a:spcBef>
              <a:spcAft>
                <a:spcPts val="0"/>
              </a:spcAft>
              <a:buNone/>
            </a:pPr>
            <a:r>
              <a:rPr lang="en"/>
              <a:t>Kaggle: Vaccinations, Daily Vaccines for Country</a:t>
            </a:r>
            <a:endParaRPr/>
          </a:p>
          <a:p>
            <a:pPr marL="0" lvl="0" indent="0" algn="l" rtl="0">
              <a:spcBef>
                <a:spcPts val="0"/>
              </a:spcBef>
              <a:spcAft>
                <a:spcPts val="0"/>
              </a:spcAft>
              <a:buNone/>
            </a:pPr>
            <a:r>
              <a:rPr lang="en"/>
              <a:t>World Bank Data: GDP per Country</a:t>
            </a:r>
            <a:endParaRPr/>
          </a:p>
          <a:p>
            <a:pPr marL="0" lvl="0" indent="0" algn="l" rtl="0">
              <a:spcBef>
                <a:spcPts val="0"/>
              </a:spcBef>
              <a:spcAft>
                <a:spcPts val="0"/>
              </a:spcAft>
              <a:buNone/>
            </a:pPr>
            <a:r>
              <a:rPr lang="en"/>
              <a:t>Our World in Data: tests, vaccinations, icu patients, age over 70</a:t>
            </a:r>
            <a:endParaRPr/>
          </a:p>
          <a:p>
            <a:pPr marL="0" lvl="0" indent="0" algn="l" rtl="0">
              <a:spcBef>
                <a:spcPts val="0"/>
              </a:spcBef>
              <a:spcAft>
                <a:spcPts val="0"/>
              </a:spcAft>
              <a:buNone/>
            </a:pPr>
            <a:r>
              <a:rPr lang="en"/>
              <a:t>UNDP Data: Country, Human Development Index, years of schooling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d23f76a9a3_1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d23f76a9a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After considering several topics we decided upon COVID-19 because of its relevance, it has impacted all of our lives, there is quite a bit of current data available for free (more on our data sources later), it is quite a big challenge that many professional and amatuer data scientists are attacking, and something we genuinely care about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ed75ccf_0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600"/>
              </a:spcBef>
              <a:spcAft>
                <a:spcPts val="0"/>
              </a:spcAft>
              <a:buClr>
                <a:schemeClr val="dk1"/>
              </a:buClr>
              <a:buSzPts val="1200"/>
              <a:buFont typeface="Encode Sans Semi Condensed Light"/>
              <a:buChar char="▸"/>
            </a:pPr>
            <a:r>
              <a:rPr lang="en" sz="1200">
                <a:solidFill>
                  <a:schemeClr val="dk1"/>
                </a:solidFill>
                <a:latin typeface="Encode Sans Semi Condensed Light"/>
                <a:ea typeface="Encode Sans Semi Condensed Light"/>
                <a:cs typeface="Encode Sans Semi Condensed Light"/>
                <a:sym typeface="Encode Sans Semi Condensed Light"/>
              </a:rPr>
              <a:t>If we look at the impact of the COVID we see that …</a:t>
            </a:r>
            <a:endParaRPr sz="1200">
              <a:solidFill>
                <a:schemeClr val="dk1"/>
              </a:solidFill>
              <a:latin typeface="Encode Sans Semi Condensed Light"/>
              <a:ea typeface="Encode Sans Semi Condensed Light"/>
              <a:cs typeface="Encode Sans Semi Condensed Light"/>
              <a:sym typeface="Encode Sans Semi Condensed Light"/>
            </a:endParaRPr>
          </a:p>
          <a:p>
            <a:pPr marL="457200" lvl="0" indent="-304800" algn="l" rtl="0">
              <a:lnSpc>
                <a:spcPct val="115000"/>
              </a:lnSpc>
              <a:spcBef>
                <a:spcPts val="0"/>
              </a:spcBef>
              <a:spcAft>
                <a:spcPts val="0"/>
              </a:spcAft>
              <a:buClr>
                <a:schemeClr val="dk1"/>
              </a:buClr>
              <a:buSzPts val="1200"/>
              <a:buFont typeface="Encode Sans Semi Condensed Light"/>
              <a:buChar char="▸"/>
            </a:pPr>
            <a:r>
              <a:rPr lang="en" sz="1200">
                <a:solidFill>
                  <a:schemeClr val="dk1"/>
                </a:solidFill>
                <a:latin typeface="Encode Sans Semi Condensed Light"/>
                <a:ea typeface="Encode Sans Semi Condensed Light"/>
                <a:cs typeface="Encode Sans Semi Condensed Light"/>
                <a:sym typeface="Encode Sans Semi Condensed Light"/>
              </a:rPr>
              <a:t>Vaccines are providing a light at the end of the tunnel</a:t>
            </a:r>
            <a:endParaRPr sz="1200">
              <a:solidFill>
                <a:schemeClr val="dk1"/>
              </a:solidFill>
              <a:latin typeface="Encode Sans Semi Condensed Light"/>
              <a:ea typeface="Encode Sans Semi Condensed Light"/>
              <a:cs typeface="Encode Sans Semi Condensed Light"/>
              <a:sym typeface="Encode Sans Semi Condensed Light"/>
            </a:endParaRPr>
          </a:p>
          <a:p>
            <a:pPr marL="457200" lvl="0" indent="-304800" algn="l" rtl="0">
              <a:lnSpc>
                <a:spcPct val="115000"/>
              </a:lnSpc>
              <a:spcBef>
                <a:spcPts val="0"/>
              </a:spcBef>
              <a:spcAft>
                <a:spcPts val="0"/>
              </a:spcAft>
              <a:buClr>
                <a:schemeClr val="dk1"/>
              </a:buClr>
              <a:buSzPts val="1200"/>
              <a:buFont typeface="Encode Sans Semi Condensed Light"/>
              <a:buChar char="▸"/>
            </a:pPr>
            <a:r>
              <a:rPr lang="en" sz="1200">
                <a:solidFill>
                  <a:schemeClr val="dk1"/>
                </a:solidFill>
                <a:latin typeface="Encode Sans Semi Condensed Light"/>
                <a:ea typeface="Encode Sans Semi Condensed Light"/>
                <a:cs typeface="Encode Sans Semi Condensed Light"/>
                <a:sym typeface="Encode Sans Semi Condensed Light"/>
              </a:rPr>
              <a:t>But there is a lot of variability in vaccination rates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23f76a9a3_1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23f76a9a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600"/>
              </a:spcBef>
              <a:spcAft>
                <a:spcPts val="0"/>
              </a:spcAft>
              <a:buClr>
                <a:srgbClr val="000000"/>
              </a:buClr>
              <a:buSzPts val="1200"/>
              <a:buFont typeface="Encode Sans Semi Condensed Light"/>
              <a:buChar char="▸"/>
            </a:pPr>
            <a:r>
              <a:rPr lang="en" sz="1200">
                <a:latin typeface="Encode Sans Semi Condensed Light"/>
                <a:ea typeface="Encode Sans Semi Condensed Light"/>
                <a:cs typeface="Encode Sans Semi Condensed Light"/>
                <a:sym typeface="Encode Sans Semi Condensed Light"/>
              </a:rPr>
              <a:t>There is a lot of data to sift through</a:t>
            </a:r>
            <a:endParaRPr sz="1200">
              <a:latin typeface="Encode Sans Semi Condensed Light"/>
              <a:ea typeface="Encode Sans Semi Condensed Light"/>
              <a:cs typeface="Encode Sans Semi Condensed Light"/>
              <a:sym typeface="Encode Sans Semi Condensed Light"/>
            </a:endParaRPr>
          </a:p>
          <a:p>
            <a:pPr marL="457200" lvl="0" indent="-304800" algn="l" rtl="0">
              <a:lnSpc>
                <a:spcPct val="115000"/>
              </a:lnSpc>
              <a:spcBef>
                <a:spcPts val="0"/>
              </a:spcBef>
              <a:spcAft>
                <a:spcPts val="0"/>
              </a:spcAft>
              <a:buClr>
                <a:srgbClr val="000000"/>
              </a:buClr>
              <a:buSzPts val="1200"/>
              <a:buFont typeface="Encode Sans Semi Condensed Light"/>
              <a:buChar char="▸"/>
            </a:pPr>
            <a:r>
              <a:rPr lang="en" sz="1200">
                <a:latin typeface="Encode Sans Semi Condensed Light"/>
                <a:ea typeface="Encode Sans Semi Condensed Light"/>
                <a:cs typeface="Encode Sans Semi Condensed Light"/>
                <a:sym typeface="Encode Sans Semi Condensed Light"/>
              </a:rPr>
              <a:t>We sought to understand what variables are affecting the vaccination rates for given countries</a:t>
            </a:r>
            <a:endParaRPr sz="1200">
              <a:latin typeface="Encode Sans Semi Condensed Light"/>
              <a:ea typeface="Encode Sans Semi Condensed Light"/>
              <a:cs typeface="Encode Sans Semi Condensed Light"/>
              <a:sym typeface="Encode Sans Semi Condensed Light"/>
            </a:endParaRPr>
          </a:p>
          <a:p>
            <a:pPr marL="457200" lvl="0" indent="-304800" algn="l" rtl="0">
              <a:lnSpc>
                <a:spcPct val="115000"/>
              </a:lnSpc>
              <a:spcBef>
                <a:spcPts val="0"/>
              </a:spcBef>
              <a:spcAft>
                <a:spcPts val="0"/>
              </a:spcAft>
              <a:buClr>
                <a:srgbClr val="50C0ED"/>
              </a:buClr>
              <a:buSzPts val="1200"/>
              <a:buFont typeface="Encode Sans Semi Condensed"/>
              <a:buChar char="▸"/>
            </a:pPr>
            <a:r>
              <a:rPr lang="en" sz="1200" b="1">
                <a:latin typeface="Encode Sans Semi Condensed"/>
                <a:ea typeface="Encode Sans Semi Condensed"/>
                <a:cs typeface="Encode Sans Semi Condensed"/>
                <a:sym typeface="Encode Sans Semi Condensed"/>
              </a:rPr>
              <a:t>Also, could we predict a vaccination rate based on commonly available data</a:t>
            </a:r>
            <a:endParaRPr sz="1200" b="1">
              <a:latin typeface="Encode Sans Semi Condensed"/>
              <a:ea typeface="Encode Sans Semi Condensed"/>
              <a:cs typeface="Encode Sans Semi Condensed"/>
              <a:sym typeface="Encode Sans Semi Condense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23f76a9a3_1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23f76a9a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decided on tools that the team felt comfortable with and had continued access to.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23f76a9a3_1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d23f76a9a3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Data collected from Kaggle, The world bank and United nations Development program.</a:t>
            </a:r>
            <a:endParaRPr/>
          </a:p>
          <a:p>
            <a:pPr marL="457200" lvl="0" indent="-317500" algn="l" rtl="0">
              <a:spcBef>
                <a:spcPts val="0"/>
              </a:spcBef>
              <a:spcAft>
                <a:spcPts val="0"/>
              </a:spcAft>
              <a:buSzPts val="1400"/>
              <a:buAutoNum type="arabicPeriod"/>
            </a:pPr>
            <a:r>
              <a:rPr lang="en"/>
              <a:t>5 File collected in csv ,excel format and we changed the names for easy use.</a:t>
            </a:r>
            <a:endParaRPr/>
          </a:p>
          <a:p>
            <a:pPr marL="457200" lvl="0" indent="-317500" algn="l" rtl="0">
              <a:spcBef>
                <a:spcPts val="0"/>
              </a:spcBef>
              <a:spcAft>
                <a:spcPts val="0"/>
              </a:spcAft>
              <a:buSzPts val="1400"/>
              <a:buAutoNum type="arabicPeriod"/>
            </a:pPr>
            <a:r>
              <a:rPr lang="en"/>
              <a:t>Country GDP has data from all years, since we have data of covid for 2019 we have used only this year for every other file</a:t>
            </a: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Data sets - 5</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Joins in Postgres - 2</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Countries in the vaccination Dataset - 150</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GDP for 265 countries and territories</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HDI for 196 countries and territories</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Population data for 265 countries</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Infection data for 213 countries</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Final count after cleaning -67</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Countries with people fully vaccinated - 82</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Countries received vaccinations -150</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Countries with people vaccinated - 138</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Countries with no data- 127 Probable reasons - no data recorded, no vaccinations received, no vaccinations administered</a:t>
            </a:r>
            <a:endParaRPr sz="1500">
              <a:solidFill>
                <a:schemeClr val="dk1"/>
              </a:solidFill>
              <a:latin typeface="Roboto"/>
              <a:ea typeface="Roboto"/>
              <a:cs typeface="Roboto"/>
              <a:sym typeface="Roboto"/>
            </a:endParaRPr>
          </a:p>
          <a:p>
            <a:pPr marL="457200" lvl="0" indent="-323850" algn="l" rtl="0">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44 countries received vaccinations but not future progress recorded</a:t>
            </a:r>
            <a:endParaRPr sz="1500">
              <a:solidFill>
                <a:schemeClr val="dk1"/>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Download Data from websites</a:t>
            </a:r>
            <a:endParaRPr/>
          </a:p>
          <a:p>
            <a:pPr marL="457200" lvl="0" indent="-317500" algn="l" rtl="0">
              <a:spcBef>
                <a:spcPts val="0"/>
              </a:spcBef>
              <a:spcAft>
                <a:spcPts val="0"/>
              </a:spcAft>
              <a:buSzPts val="1400"/>
              <a:buAutoNum type="arabicPeriod"/>
            </a:pPr>
            <a:r>
              <a:rPr lang="en"/>
              <a:t>Clean the Data</a:t>
            </a:r>
            <a:endParaRPr/>
          </a:p>
          <a:p>
            <a:pPr marL="457200" lvl="0" indent="-317500" algn="l" rtl="0">
              <a:spcBef>
                <a:spcPts val="0"/>
              </a:spcBef>
              <a:spcAft>
                <a:spcPts val="0"/>
              </a:spcAft>
              <a:buSzPts val="1400"/>
              <a:buAutoNum type="arabicPeriod"/>
            </a:pPr>
            <a:r>
              <a:rPr lang="en"/>
              <a:t>Used SQLAlchemy to connect Python  and databases</a:t>
            </a:r>
            <a:endParaRPr/>
          </a:p>
          <a:p>
            <a:pPr marL="457200" lvl="0" indent="-317500" algn="l" rtl="0">
              <a:spcBef>
                <a:spcPts val="0"/>
              </a:spcBef>
              <a:spcAft>
                <a:spcPts val="0"/>
              </a:spcAft>
              <a:buSzPts val="1400"/>
              <a:buAutoNum type="arabicPeriod"/>
            </a:pPr>
            <a:r>
              <a:rPr lang="en"/>
              <a:t>Make a postgres connection to pgAdmin</a:t>
            </a:r>
            <a:endParaRPr/>
          </a:p>
          <a:p>
            <a:pPr marL="457200" lvl="0" indent="-317500" algn="l" rtl="0">
              <a:spcBef>
                <a:spcPts val="0"/>
              </a:spcBef>
              <a:spcAft>
                <a:spcPts val="0"/>
              </a:spcAft>
              <a:buSzPts val="1400"/>
              <a:buAutoNum type="arabicPeriod"/>
            </a:pPr>
            <a:r>
              <a:rPr lang="en"/>
              <a:t>Send cleaned data to pgAdmin</a:t>
            </a:r>
            <a:endParaRPr/>
          </a:p>
          <a:p>
            <a:pPr marL="457200" lvl="0" indent="-317500" algn="l" rtl="0">
              <a:spcBef>
                <a:spcPts val="0"/>
              </a:spcBef>
              <a:spcAft>
                <a:spcPts val="0"/>
              </a:spcAft>
              <a:buSzPts val="1400"/>
              <a:buAutoNum type="arabicPeriod"/>
            </a:pPr>
            <a:r>
              <a:rPr lang="en"/>
              <a:t>Join the Data frames using inner joins</a:t>
            </a:r>
            <a:endParaRPr/>
          </a:p>
          <a:p>
            <a:pPr marL="457200" lvl="0" indent="-317500" algn="l" rtl="0">
              <a:spcBef>
                <a:spcPts val="0"/>
              </a:spcBef>
              <a:spcAft>
                <a:spcPts val="0"/>
              </a:spcAft>
              <a:buSzPts val="1400"/>
              <a:buAutoNum type="arabicPeriod"/>
            </a:pPr>
            <a:r>
              <a:rPr lang="en"/>
              <a:t>Make a postgres connection to Jupyter notebook</a:t>
            </a:r>
            <a:endParaRPr/>
          </a:p>
          <a:p>
            <a:pPr marL="457200" lvl="0" indent="-317500" algn="l" rtl="0">
              <a:spcBef>
                <a:spcPts val="0"/>
              </a:spcBef>
              <a:spcAft>
                <a:spcPts val="0"/>
              </a:spcAft>
              <a:buSzPts val="1400"/>
              <a:buAutoNum type="arabicPeriod"/>
            </a:pPr>
            <a:r>
              <a:rPr lang="en"/>
              <a:t>Send the data to jupyter notebook</a:t>
            </a:r>
            <a:endParaRPr/>
          </a:p>
          <a:p>
            <a:pPr marL="457200" lvl="0" indent="-317500" algn="l" rtl="0">
              <a:spcBef>
                <a:spcPts val="0"/>
              </a:spcBef>
              <a:spcAft>
                <a:spcPts val="0"/>
              </a:spcAft>
              <a:buSzPts val="1400"/>
              <a:buAutoNum type="arabicPeriod"/>
            </a:pPr>
            <a:r>
              <a:rPr lang="en"/>
              <a:t>Used this data for Machine Learning and Visualization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8159800" y="1226525"/>
            <a:ext cx="559400" cy="551575"/>
          </a:xfrm>
          <a:prstGeom prst="rect">
            <a:avLst/>
          </a:prstGeom>
          <a:noFill/>
          <a:ln>
            <a:noFill/>
          </a:ln>
        </p:spPr>
      </p:pic>
      <p:pic>
        <p:nvPicPr>
          <p:cNvPr id="11" name="Google Shape;11;p2"/>
          <p:cNvPicPr preferRelativeResize="0"/>
          <p:nvPr/>
        </p:nvPicPr>
        <p:blipFill>
          <a:blip r:embed="rId4">
            <a:alphaModFix/>
          </a:blip>
          <a:stretch>
            <a:fillRect/>
          </a:stretch>
        </p:blipFill>
        <p:spPr>
          <a:xfrm>
            <a:off x="5840740" y="3088850"/>
            <a:ext cx="868960" cy="856826"/>
          </a:xfrm>
          <a:prstGeom prst="rect">
            <a:avLst/>
          </a:prstGeom>
          <a:noFill/>
          <a:ln>
            <a:noFill/>
          </a:ln>
        </p:spPr>
      </p:pic>
      <p:sp>
        <p:nvSpPr>
          <p:cNvPr id="12" name="Google Shape;12;p2"/>
          <p:cNvSpPr/>
          <p:nvPr/>
        </p:nvSpPr>
        <p:spPr>
          <a:xfrm>
            <a:off x="0" y="1593450"/>
            <a:ext cx="9144000" cy="19566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14800" y="2010200"/>
            <a:ext cx="6390300" cy="11415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4" name="Google Shape;14;p2"/>
          <p:cNvSpPr/>
          <p:nvPr/>
        </p:nvSpPr>
        <p:spPr>
          <a:xfrm>
            <a:off x="0" y="1593450"/>
            <a:ext cx="81600" cy="195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rotWithShape="1">
          <a:blip r:embed="rId4">
            <a:alphaModFix/>
          </a:blip>
          <a:srcRect t="31689"/>
          <a:stretch/>
        </p:blipFill>
        <p:spPr>
          <a:xfrm>
            <a:off x="4559800" y="0"/>
            <a:ext cx="2083749" cy="1403575"/>
          </a:xfrm>
          <a:prstGeom prst="rect">
            <a:avLst/>
          </a:prstGeom>
          <a:noFill/>
          <a:ln>
            <a:noFill/>
          </a:ln>
        </p:spPr>
      </p:pic>
      <p:pic>
        <p:nvPicPr>
          <p:cNvPr id="16" name="Google Shape;16;p2"/>
          <p:cNvPicPr preferRelativeResize="0"/>
          <p:nvPr/>
        </p:nvPicPr>
        <p:blipFill>
          <a:blip r:embed="rId5">
            <a:alphaModFix/>
          </a:blip>
          <a:stretch>
            <a:fillRect/>
          </a:stretch>
        </p:blipFill>
        <p:spPr>
          <a:xfrm>
            <a:off x="7328456" y="3151696"/>
            <a:ext cx="1313988" cy="1293307"/>
          </a:xfrm>
          <a:prstGeom prst="rect">
            <a:avLst/>
          </a:prstGeom>
          <a:noFill/>
          <a:ln>
            <a:noFill/>
          </a:ln>
        </p:spPr>
      </p:pic>
      <p:pic>
        <p:nvPicPr>
          <p:cNvPr id="17" name="Google Shape;17;p2"/>
          <p:cNvPicPr preferRelativeResize="0"/>
          <p:nvPr/>
        </p:nvPicPr>
        <p:blipFill>
          <a:blip r:embed="rId5">
            <a:alphaModFix/>
          </a:blip>
          <a:stretch>
            <a:fillRect/>
          </a:stretch>
        </p:blipFill>
        <p:spPr>
          <a:xfrm>
            <a:off x="6498100" y="1154949"/>
            <a:ext cx="868950" cy="855262"/>
          </a:xfrm>
          <a:prstGeom prst="rect">
            <a:avLst/>
          </a:prstGeom>
          <a:noFill/>
          <a:ln>
            <a:noFill/>
          </a:ln>
        </p:spPr>
      </p:pic>
      <p:pic>
        <p:nvPicPr>
          <p:cNvPr id="18" name="Google Shape;18;p2"/>
          <p:cNvPicPr preferRelativeResize="0"/>
          <p:nvPr/>
        </p:nvPicPr>
        <p:blipFill rotWithShape="1">
          <a:blip r:embed="rId3">
            <a:alphaModFix/>
          </a:blip>
          <a:srcRect r="31299"/>
          <a:stretch/>
        </p:blipFill>
        <p:spPr>
          <a:xfrm>
            <a:off x="8642450" y="2072900"/>
            <a:ext cx="501550" cy="719850"/>
          </a:xfrm>
          <a:prstGeom prst="rect">
            <a:avLst/>
          </a:prstGeom>
          <a:noFill/>
          <a:ln>
            <a:noFill/>
          </a:ln>
        </p:spPr>
      </p:pic>
      <p:pic>
        <p:nvPicPr>
          <p:cNvPr id="19" name="Google Shape;19;p2"/>
          <p:cNvPicPr preferRelativeResize="0"/>
          <p:nvPr/>
        </p:nvPicPr>
        <p:blipFill rotWithShape="1">
          <a:blip r:embed="rId4">
            <a:alphaModFix/>
          </a:blip>
          <a:srcRect b="56829"/>
          <a:stretch/>
        </p:blipFill>
        <p:spPr>
          <a:xfrm>
            <a:off x="3900875" y="4430100"/>
            <a:ext cx="1680350" cy="718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pic>
        <p:nvPicPr>
          <p:cNvPr id="126" name="Google Shape;126;p11"/>
          <p:cNvPicPr preferRelativeResize="0"/>
          <p:nvPr/>
        </p:nvPicPr>
        <p:blipFill>
          <a:blip r:embed="rId2">
            <a:alphaModFix/>
          </a:blip>
          <a:stretch>
            <a:fillRect/>
          </a:stretch>
        </p:blipFill>
        <p:spPr>
          <a:xfrm>
            <a:off x="8201600" y="303725"/>
            <a:ext cx="768250" cy="757500"/>
          </a:xfrm>
          <a:prstGeom prst="rect">
            <a:avLst/>
          </a:prstGeom>
          <a:noFill/>
          <a:ln>
            <a:noFill/>
          </a:ln>
        </p:spPr>
      </p:pic>
      <p:pic>
        <p:nvPicPr>
          <p:cNvPr id="127" name="Google Shape;127;p11"/>
          <p:cNvPicPr preferRelativeResize="0"/>
          <p:nvPr/>
        </p:nvPicPr>
        <p:blipFill rotWithShape="1">
          <a:blip r:embed="rId2">
            <a:alphaModFix/>
          </a:blip>
          <a:srcRect b="31745"/>
          <a:stretch/>
        </p:blipFill>
        <p:spPr>
          <a:xfrm>
            <a:off x="7671150" y="4626473"/>
            <a:ext cx="768250" cy="517027"/>
          </a:xfrm>
          <a:prstGeom prst="rect">
            <a:avLst/>
          </a:prstGeom>
          <a:noFill/>
          <a:ln>
            <a:noFill/>
          </a:ln>
        </p:spPr>
      </p:pic>
      <p:sp>
        <p:nvSpPr>
          <p:cNvPr id="128" name="Google Shape;128;p11"/>
          <p:cNvSpPr/>
          <p:nvPr/>
        </p:nvSpPr>
        <p:spPr>
          <a:xfrm>
            <a:off x="0" y="665100"/>
            <a:ext cx="8478900" cy="3813300"/>
          </a:xfrm>
          <a:prstGeom prst="rect">
            <a:avLst/>
          </a:prstGeom>
          <a:solidFill>
            <a:schemeClr val="lt1"/>
          </a:solidFill>
          <a:ln>
            <a:noFill/>
          </a:ln>
          <a:effectLst>
            <a:outerShdw blurRad="2857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txBox="1">
            <a:spLocks noGrp="1"/>
          </p:cNvSpPr>
          <p:nvPr>
            <p:ph type="body" idx="1"/>
          </p:nvPr>
        </p:nvSpPr>
        <p:spPr>
          <a:xfrm>
            <a:off x="665100" y="3944225"/>
            <a:ext cx="7813800" cy="289500"/>
          </a:xfrm>
          <a:prstGeom prst="rect">
            <a:avLst/>
          </a:prstGeom>
        </p:spPr>
        <p:txBody>
          <a:bodyPr spcFirstLastPara="1" wrap="square" lIns="0" tIns="0" rIns="0" bIns="0" anchor="t" anchorCtr="0">
            <a:noAutofit/>
          </a:bodyPr>
          <a:lstStyle>
            <a:lvl1pPr marL="457200" lvl="0" indent="-228600" rtl="0">
              <a:spcBef>
                <a:spcPts val="360"/>
              </a:spcBef>
              <a:spcAft>
                <a:spcPts val="0"/>
              </a:spcAft>
              <a:buClr>
                <a:schemeClr val="dk2"/>
              </a:buClr>
              <a:buSzPts val="1400"/>
              <a:buNone/>
              <a:defRPr sz="1400">
                <a:solidFill>
                  <a:schemeClr val="dk2"/>
                </a:solidFill>
              </a:defRPr>
            </a:lvl1pPr>
          </a:lstStyle>
          <a:p>
            <a:endParaRPr/>
          </a:p>
        </p:txBody>
      </p:sp>
      <p:sp>
        <p:nvSpPr>
          <p:cNvPr id="130" name="Google Shape;130;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31" name="Google Shape;131;p11"/>
          <p:cNvPicPr preferRelativeResize="0"/>
          <p:nvPr/>
        </p:nvPicPr>
        <p:blipFill rotWithShape="1">
          <a:blip r:embed="rId3">
            <a:alphaModFix/>
          </a:blip>
          <a:srcRect t="24000"/>
          <a:stretch/>
        </p:blipFill>
        <p:spPr>
          <a:xfrm>
            <a:off x="5180775" y="0"/>
            <a:ext cx="1537525" cy="1152200"/>
          </a:xfrm>
          <a:prstGeom prst="rect">
            <a:avLst/>
          </a:prstGeom>
          <a:noFill/>
          <a:ln>
            <a:noFill/>
          </a:ln>
        </p:spPr>
      </p:pic>
      <p:pic>
        <p:nvPicPr>
          <p:cNvPr id="132" name="Google Shape;132;p11"/>
          <p:cNvPicPr preferRelativeResize="0"/>
          <p:nvPr/>
        </p:nvPicPr>
        <p:blipFill>
          <a:blip r:embed="rId4">
            <a:alphaModFix/>
          </a:blip>
          <a:stretch>
            <a:fillRect/>
          </a:stretch>
        </p:blipFill>
        <p:spPr>
          <a:xfrm>
            <a:off x="8071775" y="1364650"/>
            <a:ext cx="809950" cy="797175"/>
          </a:xfrm>
          <a:prstGeom prst="rect">
            <a:avLst/>
          </a:prstGeom>
          <a:noFill/>
          <a:ln>
            <a:noFill/>
          </a:ln>
        </p:spPr>
      </p:pic>
      <p:pic>
        <p:nvPicPr>
          <p:cNvPr id="133" name="Google Shape;133;p11"/>
          <p:cNvPicPr preferRelativeResize="0"/>
          <p:nvPr/>
        </p:nvPicPr>
        <p:blipFill rotWithShape="1">
          <a:blip r:embed="rId3">
            <a:alphaModFix/>
          </a:blip>
          <a:srcRect r="65933"/>
          <a:stretch/>
        </p:blipFill>
        <p:spPr>
          <a:xfrm>
            <a:off x="8595300" y="2877225"/>
            <a:ext cx="548701" cy="1595450"/>
          </a:xfrm>
          <a:prstGeom prst="rect">
            <a:avLst/>
          </a:prstGeom>
          <a:noFill/>
          <a:ln>
            <a:noFill/>
          </a:ln>
        </p:spPr>
      </p:pic>
      <p:pic>
        <p:nvPicPr>
          <p:cNvPr id="134" name="Google Shape;134;p11"/>
          <p:cNvPicPr preferRelativeResize="0"/>
          <p:nvPr/>
        </p:nvPicPr>
        <p:blipFill>
          <a:blip r:embed="rId4">
            <a:alphaModFix/>
          </a:blip>
          <a:stretch>
            <a:fillRect/>
          </a:stretch>
        </p:blipFill>
        <p:spPr>
          <a:xfrm>
            <a:off x="6627150" y="4289726"/>
            <a:ext cx="675747" cy="6651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37" name="Google Shape;137;p12"/>
          <p:cNvPicPr preferRelativeResize="0"/>
          <p:nvPr/>
        </p:nvPicPr>
        <p:blipFill>
          <a:blip r:embed="rId3">
            <a:alphaModFix/>
          </a:blip>
          <a:stretch>
            <a:fillRect/>
          </a:stretch>
        </p:blipFill>
        <p:spPr>
          <a:xfrm>
            <a:off x="8280475" y="2416469"/>
            <a:ext cx="595150" cy="589533"/>
          </a:xfrm>
          <a:prstGeom prst="rect">
            <a:avLst/>
          </a:prstGeom>
          <a:noFill/>
          <a:ln>
            <a:noFill/>
          </a:ln>
        </p:spPr>
      </p:pic>
      <p:pic>
        <p:nvPicPr>
          <p:cNvPr id="138" name="Google Shape;138;p12"/>
          <p:cNvPicPr preferRelativeResize="0"/>
          <p:nvPr/>
        </p:nvPicPr>
        <p:blipFill>
          <a:blip r:embed="rId4">
            <a:alphaModFix/>
          </a:blip>
          <a:stretch>
            <a:fillRect/>
          </a:stretch>
        </p:blipFill>
        <p:spPr>
          <a:xfrm>
            <a:off x="7027447" y="232387"/>
            <a:ext cx="595150" cy="589551"/>
          </a:xfrm>
          <a:prstGeom prst="rect">
            <a:avLst/>
          </a:prstGeom>
          <a:noFill/>
          <a:ln>
            <a:noFill/>
          </a:ln>
        </p:spPr>
      </p:pic>
      <p:pic>
        <p:nvPicPr>
          <p:cNvPr id="139" name="Google Shape;139;p12"/>
          <p:cNvPicPr preferRelativeResize="0"/>
          <p:nvPr/>
        </p:nvPicPr>
        <p:blipFill>
          <a:blip r:embed="rId4">
            <a:alphaModFix/>
          </a:blip>
          <a:stretch>
            <a:fillRect/>
          </a:stretch>
        </p:blipFill>
        <p:spPr>
          <a:xfrm>
            <a:off x="371105" y="3969625"/>
            <a:ext cx="929773" cy="921025"/>
          </a:xfrm>
          <a:prstGeom prst="rect">
            <a:avLst/>
          </a:prstGeom>
          <a:noFill/>
          <a:ln>
            <a:noFill/>
          </a:ln>
        </p:spPr>
      </p:pic>
      <p:pic>
        <p:nvPicPr>
          <p:cNvPr id="140" name="Google Shape;140;p12"/>
          <p:cNvPicPr preferRelativeResize="0"/>
          <p:nvPr/>
        </p:nvPicPr>
        <p:blipFill rotWithShape="1">
          <a:blip r:embed="rId3">
            <a:alphaModFix/>
          </a:blip>
          <a:srcRect t="30623"/>
          <a:stretch/>
        </p:blipFill>
        <p:spPr>
          <a:xfrm>
            <a:off x="315900" y="0"/>
            <a:ext cx="1732350" cy="1185075"/>
          </a:xfrm>
          <a:prstGeom prst="rect">
            <a:avLst/>
          </a:prstGeom>
          <a:noFill/>
          <a:ln>
            <a:noFill/>
          </a:ln>
        </p:spPr>
      </p:pic>
      <p:pic>
        <p:nvPicPr>
          <p:cNvPr id="141" name="Google Shape;141;p12"/>
          <p:cNvPicPr preferRelativeResize="0"/>
          <p:nvPr/>
        </p:nvPicPr>
        <p:blipFill>
          <a:blip r:embed="rId5">
            <a:alphaModFix/>
          </a:blip>
          <a:stretch>
            <a:fillRect/>
          </a:stretch>
        </p:blipFill>
        <p:spPr>
          <a:xfrm>
            <a:off x="281325" y="1351150"/>
            <a:ext cx="710100" cy="698925"/>
          </a:xfrm>
          <a:prstGeom prst="rect">
            <a:avLst/>
          </a:prstGeom>
          <a:noFill/>
          <a:ln>
            <a:noFill/>
          </a:ln>
        </p:spPr>
      </p:pic>
      <p:pic>
        <p:nvPicPr>
          <p:cNvPr id="142" name="Google Shape;142;p12"/>
          <p:cNvPicPr preferRelativeResize="0"/>
          <p:nvPr/>
        </p:nvPicPr>
        <p:blipFill>
          <a:blip r:embed="rId5">
            <a:alphaModFix/>
          </a:blip>
          <a:stretch>
            <a:fillRect/>
          </a:stretch>
        </p:blipFill>
        <p:spPr>
          <a:xfrm>
            <a:off x="8033925" y="3686350"/>
            <a:ext cx="841700" cy="828425"/>
          </a:xfrm>
          <a:prstGeom prst="rect">
            <a:avLst/>
          </a:prstGeom>
          <a:noFill/>
          <a:ln>
            <a:noFill/>
          </a:ln>
        </p:spPr>
      </p:pic>
      <p:pic>
        <p:nvPicPr>
          <p:cNvPr id="143" name="Google Shape;143;p12"/>
          <p:cNvPicPr preferRelativeResize="0"/>
          <p:nvPr/>
        </p:nvPicPr>
        <p:blipFill rotWithShape="1">
          <a:blip r:embed="rId3">
            <a:alphaModFix/>
          </a:blip>
          <a:srcRect r="28769"/>
          <a:stretch/>
        </p:blipFill>
        <p:spPr>
          <a:xfrm>
            <a:off x="7910125" y="182975"/>
            <a:ext cx="1233875" cy="1716025"/>
          </a:xfrm>
          <a:prstGeom prst="rect">
            <a:avLst/>
          </a:prstGeom>
          <a:noFill/>
          <a:ln>
            <a:noFill/>
          </a:ln>
        </p:spPr>
      </p:pic>
      <p:pic>
        <p:nvPicPr>
          <p:cNvPr id="144" name="Google Shape;144;p12"/>
          <p:cNvPicPr preferRelativeResize="0"/>
          <p:nvPr/>
        </p:nvPicPr>
        <p:blipFill rotWithShape="1">
          <a:blip r:embed="rId3">
            <a:alphaModFix/>
          </a:blip>
          <a:srcRect l="29303"/>
          <a:stretch/>
        </p:blipFill>
        <p:spPr>
          <a:xfrm>
            <a:off x="0" y="2680300"/>
            <a:ext cx="315900" cy="442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chemeClr val="accent1"/>
        </a:solidFill>
        <a:effectLst/>
      </p:bgPr>
    </p:bg>
    <p:spTree>
      <p:nvGrpSpPr>
        <p:cNvPr id="1" name="Shape 145"/>
        <p:cNvGrpSpPr/>
        <p:nvPr/>
      </p:nvGrpSpPr>
      <p:grpSpPr>
        <a:xfrm>
          <a:off x="0" y="0"/>
          <a:ext cx="0" cy="0"/>
          <a:chOff x="0" y="0"/>
          <a:chExt cx="0" cy="0"/>
        </a:xfrm>
      </p:grpSpPr>
      <p:pic>
        <p:nvPicPr>
          <p:cNvPr id="146" name="Google Shape;146;p13"/>
          <p:cNvPicPr preferRelativeResize="0"/>
          <p:nvPr/>
        </p:nvPicPr>
        <p:blipFill>
          <a:blip r:embed="rId2">
            <a:alphaModFix/>
          </a:blip>
          <a:stretch>
            <a:fillRect/>
          </a:stretch>
        </p:blipFill>
        <p:spPr>
          <a:xfrm>
            <a:off x="0" y="0"/>
            <a:ext cx="9144000" cy="5143500"/>
          </a:xfrm>
          <a:prstGeom prst="frame">
            <a:avLst>
              <a:gd name="adj1" fmla="val 6831"/>
            </a:avLst>
          </a:prstGeom>
          <a:noFill/>
          <a:ln>
            <a:noFill/>
          </a:ln>
        </p:spPr>
      </p:pic>
      <p:sp>
        <p:nvSpPr>
          <p:cNvPr id="147" name="Google Shape;147;p13"/>
          <p:cNvSpPr txBox="1">
            <a:spLocks noGrp="1"/>
          </p:cNvSpPr>
          <p:nvPr>
            <p:ph type="sldNum" idx="12"/>
          </p:nvPr>
        </p:nvSpPr>
        <p:spPr>
          <a:xfrm>
            <a:off x="4297650" y="4796725"/>
            <a:ext cx="548700" cy="3468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pic>
        <p:nvPicPr>
          <p:cNvPr id="148" name="Google Shape;148;p13"/>
          <p:cNvPicPr preferRelativeResize="0"/>
          <p:nvPr/>
        </p:nvPicPr>
        <p:blipFill rotWithShape="1">
          <a:blip r:embed="rId3">
            <a:alphaModFix/>
          </a:blip>
          <a:srcRect r="23559"/>
          <a:stretch/>
        </p:blipFill>
        <p:spPr>
          <a:xfrm>
            <a:off x="8876366" y="3664275"/>
            <a:ext cx="267633" cy="346800"/>
          </a:xfrm>
          <a:prstGeom prst="rect">
            <a:avLst/>
          </a:prstGeom>
          <a:noFill/>
          <a:ln>
            <a:noFill/>
          </a:ln>
        </p:spPr>
      </p:pic>
      <p:pic>
        <p:nvPicPr>
          <p:cNvPr id="149" name="Google Shape;149;p13"/>
          <p:cNvPicPr preferRelativeResize="0"/>
          <p:nvPr/>
        </p:nvPicPr>
        <p:blipFill rotWithShape="1">
          <a:blip r:embed="rId4">
            <a:alphaModFix/>
          </a:blip>
          <a:srcRect t="38453"/>
          <a:stretch/>
        </p:blipFill>
        <p:spPr>
          <a:xfrm>
            <a:off x="7280775" y="-1"/>
            <a:ext cx="490400" cy="299001"/>
          </a:xfrm>
          <a:prstGeom prst="rect">
            <a:avLst/>
          </a:prstGeom>
          <a:noFill/>
          <a:ln>
            <a:noFill/>
          </a:ln>
        </p:spPr>
      </p:pic>
      <p:pic>
        <p:nvPicPr>
          <p:cNvPr id="150" name="Google Shape;150;p13"/>
          <p:cNvPicPr preferRelativeResize="0"/>
          <p:nvPr/>
        </p:nvPicPr>
        <p:blipFill rotWithShape="1">
          <a:blip r:embed="rId4">
            <a:alphaModFix/>
          </a:blip>
          <a:srcRect b="35991"/>
          <a:stretch/>
        </p:blipFill>
        <p:spPr>
          <a:xfrm>
            <a:off x="439125" y="4553975"/>
            <a:ext cx="929775" cy="589525"/>
          </a:xfrm>
          <a:prstGeom prst="rect">
            <a:avLst/>
          </a:prstGeom>
          <a:noFill/>
          <a:ln>
            <a:noFill/>
          </a:ln>
        </p:spPr>
      </p:pic>
      <p:pic>
        <p:nvPicPr>
          <p:cNvPr id="151" name="Google Shape;151;p13"/>
          <p:cNvPicPr preferRelativeResize="0"/>
          <p:nvPr/>
        </p:nvPicPr>
        <p:blipFill rotWithShape="1">
          <a:blip r:embed="rId3">
            <a:alphaModFix/>
          </a:blip>
          <a:srcRect t="30623"/>
          <a:stretch/>
        </p:blipFill>
        <p:spPr>
          <a:xfrm>
            <a:off x="439125" y="0"/>
            <a:ext cx="1732350" cy="1185075"/>
          </a:xfrm>
          <a:prstGeom prst="rect">
            <a:avLst/>
          </a:prstGeom>
          <a:noFill/>
          <a:ln>
            <a:noFill/>
          </a:ln>
        </p:spPr>
      </p:pic>
      <p:pic>
        <p:nvPicPr>
          <p:cNvPr id="152" name="Google Shape;152;p13"/>
          <p:cNvPicPr preferRelativeResize="0"/>
          <p:nvPr/>
        </p:nvPicPr>
        <p:blipFill>
          <a:blip r:embed="rId5">
            <a:alphaModFix/>
          </a:blip>
          <a:stretch>
            <a:fillRect/>
          </a:stretch>
        </p:blipFill>
        <p:spPr>
          <a:xfrm>
            <a:off x="134250" y="1240360"/>
            <a:ext cx="548700" cy="540065"/>
          </a:xfrm>
          <a:prstGeom prst="rect">
            <a:avLst/>
          </a:prstGeom>
          <a:noFill/>
          <a:ln>
            <a:noFill/>
          </a:ln>
        </p:spPr>
      </p:pic>
      <p:pic>
        <p:nvPicPr>
          <p:cNvPr id="153" name="Google Shape;153;p13"/>
          <p:cNvPicPr preferRelativeResize="0"/>
          <p:nvPr/>
        </p:nvPicPr>
        <p:blipFill>
          <a:blip r:embed="rId5">
            <a:alphaModFix/>
          </a:blip>
          <a:stretch>
            <a:fillRect/>
          </a:stretch>
        </p:blipFill>
        <p:spPr>
          <a:xfrm>
            <a:off x="8157200" y="4143950"/>
            <a:ext cx="841700" cy="828425"/>
          </a:xfrm>
          <a:prstGeom prst="rect">
            <a:avLst/>
          </a:prstGeom>
          <a:noFill/>
          <a:ln>
            <a:noFill/>
          </a:ln>
        </p:spPr>
      </p:pic>
      <p:pic>
        <p:nvPicPr>
          <p:cNvPr id="154" name="Google Shape;154;p13"/>
          <p:cNvPicPr preferRelativeResize="0"/>
          <p:nvPr/>
        </p:nvPicPr>
        <p:blipFill rotWithShape="1">
          <a:blip r:embed="rId3">
            <a:alphaModFix/>
          </a:blip>
          <a:srcRect r="28769"/>
          <a:stretch/>
        </p:blipFill>
        <p:spPr>
          <a:xfrm>
            <a:off x="8430750" y="1014413"/>
            <a:ext cx="713250" cy="991950"/>
          </a:xfrm>
          <a:prstGeom prst="rect">
            <a:avLst/>
          </a:prstGeom>
          <a:noFill/>
          <a:ln>
            <a:noFill/>
          </a:ln>
        </p:spPr>
      </p:pic>
      <p:pic>
        <p:nvPicPr>
          <p:cNvPr id="155" name="Google Shape;155;p13"/>
          <p:cNvPicPr preferRelativeResize="0"/>
          <p:nvPr/>
        </p:nvPicPr>
        <p:blipFill rotWithShape="1">
          <a:blip r:embed="rId3">
            <a:alphaModFix/>
          </a:blip>
          <a:srcRect l="29303"/>
          <a:stretch/>
        </p:blipFill>
        <p:spPr>
          <a:xfrm>
            <a:off x="0" y="2350450"/>
            <a:ext cx="315900" cy="442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a:blip r:embed="rId3">
            <a:alphaModFix/>
          </a:blip>
          <a:stretch>
            <a:fillRect/>
          </a:stretch>
        </p:blipFill>
        <p:spPr>
          <a:xfrm>
            <a:off x="7894561" y="4059551"/>
            <a:ext cx="725379" cy="718575"/>
          </a:xfrm>
          <a:prstGeom prst="rect">
            <a:avLst/>
          </a:prstGeom>
          <a:noFill/>
          <a:ln>
            <a:noFill/>
          </a:ln>
        </p:spPr>
      </p:pic>
      <p:pic>
        <p:nvPicPr>
          <p:cNvPr id="22" name="Google Shape;22;p3"/>
          <p:cNvPicPr preferRelativeResize="0"/>
          <p:nvPr/>
        </p:nvPicPr>
        <p:blipFill>
          <a:blip r:embed="rId4">
            <a:alphaModFix/>
          </a:blip>
          <a:stretch>
            <a:fillRect/>
          </a:stretch>
        </p:blipFill>
        <p:spPr>
          <a:xfrm>
            <a:off x="4843790" y="3138650"/>
            <a:ext cx="868960" cy="856826"/>
          </a:xfrm>
          <a:prstGeom prst="rect">
            <a:avLst/>
          </a:prstGeom>
          <a:noFill/>
          <a:ln>
            <a:noFill/>
          </a:ln>
        </p:spPr>
      </p:pic>
      <p:pic>
        <p:nvPicPr>
          <p:cNvPr id="23" name="Google Shape;23;p3"/>
          <p:cNvPicPr preferRelativeResize="0"/>
          <p:nvPr/>
        </p:nvPicPr>
        <p:blipFill rotWithShape="1">
          <a:blip r:embed="rId3">
            <a:alphaModFix/>
          </a:blip>
          <a:srcRect r="31299"/>
          <a:stretch/>
        </p:blipFill>
        <p:spPr>
          <a:xfrm>
            <a:off x="8642450" y="1370757"/>
            <a:ext cx="501550" cy="719850"/>
          </a:xfrm>
          <a:prstGeom prst="rect">
            <a:avLst/>
          </a:prstGeom>
          <a:noFill/>
          <a:ln>
            <a:noFill/>
          </a:ln>
        </p:spPr>
      </p:pic>
      <p:sp>
        <p:nvSpPr>
          <p:cNvPr id="24" name="Google Shape;24;p3"/>
          <p:cNvSpPr/>
          <p:nvPr/>
        </p:nvSpPr>
        <p:spPr>
          <a:xfrm>
            <a:off x="0" y="1784975"/>
            <a:ext cx="9144000" cy="15735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ctrTitle"/>
          </p:nvPr>
        </p:nvSpPr>
        <p:spPr>
          <a:xfrm>
            <a:off x="514800" y="2025550"/>
            <a:ext cx="8114400" cy="655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6" name="Google Shape;26;p3"/>
          <p:cNvSpPr txBox="1">
            <a:spLocks noGrp="1"/>
          </p:cNvSpPr>
          <p:nvPr>
            <p:ph type="subTitle" idx="1"/>
          </p:nvPr>
        </p:nvSpPr>
        <p:spPr>
          <a:xfrm>
            <a:off x="514800" y="2702092"/>
            <a:ext cx="8114400" cy="415800"/>
          </a:xfrm>
          <a:prstGeom prst="rect">
            <a:avLst/>
          </a:prstGeom>
        </p:spPr>
        <p:txBody>
          <a:bodyPr spcFirstLastPara="1" wrap="square" lIns="0" tIns="0" rIns="0" bIns="0" anchor="t" anchorCtr="0">
            <a:noAutofit/>
          </a:bodyPr>
          <a:lstStyle>
            <a:lvl1pPr lvl="0" rtl="0">
              <a:spcBef>
                <a:spcPts val="0"/>
              </a:spcBef>
              <a:spcAft>
                <a:spcPts val="0"/>
              </a:spcAft>
              <a:buClr>
                <a:schemeClr val="accent6"/>
              </a:buClr>
              <a:buSzPts val="2400"/>
              <a:buNone/>
              <a:defRPr>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endParaRPr/>
          </a:p>
        </p:txBody>
      </p:sp>
      <p:sp>
        <p:nvSpPr>
          <p:cNvPr id="27" name="Google Shape;27;p3"/>
          <p:cNvSpPr/>
          <p:nvPr/>
        </p:nvSpPr>
        <p:spPr>
          <a:xfrm>
            <a:off x="0" y="1784975"/>
            <a:ext cx="81600" cy="157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pic>
        <p:nvPicPr>
          <p:cNvPr id="28" name="Google Shape;28;p3"/>
          <p:cNvPicPr preferRelativeResize="0"/>
          <p:nvPr/>
        </p:nvPicPr>
        <p:blipFill>
          <a:blip r:embed="rId3">
            <a:alphaModFix/>
          </a:blip>
          <a:stretch>
            <a:fillRect/>
          </a:stretch>
        </p:blipFill>
        <p:spPr>
          <a:xfrm>
            <a:off x="8135275" y="254100"/>
            <a:ext cx="559400" cy="551575"/>
          </a:xfrm>
          <a:prstGeom prst="rect">
            <a:avLst/>
          </a:prstGeom>
          <a:noFill/>
          <a:ln>
            <a:noFill/>
          </a:ln>
        </p:spPr>
      </p:pic>
      <p:pic>
        <p:nvPicPr>
          <p:cNvPr id="29" name="Google Shape;29;p3"/>
          <p:cNvPicPr preferRelativeResize="0"/>
          <p:nvPr/>
        </p:nvPicPr>
        <p:blipFill>
          <a:blip r:embed="rId5">
            <a:alphaModFix/>
          </a:blip>
          <a:stretch>
            <a:fillRect/>
          </a:stretch>
        </p:blipFill>
        <p:spPr>
          <a:xfrm>
            <a:off x="5941581" y="711496"/>
            <a:ext cx="1313988" cy="1293307"/>
          </a:xfrm>
          <a:prstGeom prst="rect">
            <a:avLst/>
          </a:prstGeom>
          <a:noFill/>
          <a:ln>
            <a:noFill/>
          </a:ln>
        </p:spPr>
      </p:pic>
      <p:pic>
        <p:nvPicPr>
          <p:cNvPr id="30" name="Google Shape;30;p3"/>
          <p:cNvPicPr preferRelativeResize="0"/>
          <p:nvPr/>
        </p:nvPicPr>
        <p:blipFill>
          <a:blip r:embed="rId5">
            <a:alphaModFix/>
          </a:blip>
          <a:stretch>
            <a:fillRect/>
          </a:stretch>
        </p:blipFill>
        <p:spPr>
          <a:xfrm>
            <a:off x="7387100" y="3062074"/>
            <a:ext cx="936025" cy="921275"/>
          </a:xfrm>
          <a:prstGeom prst="rect">
            <a:avLst/>
          </a:prstGeom>
          <a:noFill/>
          <a:ln>
            <a:noFill/>
          </a:ln>
        </p:spPr>
      </p:pic>
      <p:pic>
        <p:nvPicPr>
          <p:cNvPr id="31" name="Google Shape;31;p3"/>
          <p:cNvPicPr preferRelativeResize="0"/>
          <p:nvPr/>
        </p:nvPicPr>
        <p:blipFill rotWithShape="1">
          <a:blip r:embed="rId4">
            <a:alphaModFix/>
          </a:blip>
          <a:srcRect b="43886"/>
          <a:stretch/>
        </p:blipFill>
        <p:spPr>
          <a:xfrm>
            <a:off x="5902900" y="4209475"/>
            <a:ext cx="1680350" cy="934025"/>
          </a:xfrm>
          <a:prstGeom prst="rect">
            <a:avLst/>
          </a:prstGeom>
          <a:noFill/>
          <a:ln>
            <a:noFill/>
          </a:ln>
        </p:spPr>
      </p:pic>
      <p:pic>
        <p:nvPicPr>
          <p:cNvPr id="32" name="Google Shape;32;p3"/>
          <p:cNvPicPr preferRelativeResize="0"/>
          <p:nvPr/>
        </p:nvPicPr>
        <p:blipFill rotWithShape="1">
          <a:blip r:embed="rId4">
            <a:alphaModFix/>
          </a:blip>
          <a:srcRect t="31689"/>
          <a:stretch/>
        </p:blipFill>
        <p:spPr>
          <a:xfrm>
            <a:off x="3629000" y="0"/>
            <a:ext cx="2083750" cy="1403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33"/>
        <p:cNvGrpSpPr/>
        <p:nvPr/>
      </p:nvGrpSpPr>
      <p:grpSpPr>
        <a:xfrm>
          <a:off x="0" y="0"/>
          <a:ext cx="0" cy="0"/>
          <a:chOff x="0" y="0"/>
          <a:chExt cx="0" cy="0"/>
        </a:xfrm>
      </p:grpSpPr>
      <p:pic>
        <p:nvPicPr>
          <p:cNvPr id="34" name="Google Shape;34;p4"/>
          <p:cNvPicPr preferRelativeResize="0"/>
          <p:nvPr/>
        </p:nvPicPr>
        <p:blipFill>
          <a:blip r:embed="rId3">
            <a:alphaModFix/>
          </a:blip>
          <a:stretch>
            <a:fillRect/>
          </a:stretch>
        </p:blipFill>
        <p:spPr>
          <a:xfrm>
            <a:off x="8166075" y="2563569"/>
            <a:ext cx="595150" cy="589533"/>
          </a:xfrm>
          <a:prstGeom prst="rect">
            <a:avLst/>
          </a:prstGeom>
          <a:noFill/>
          <a:ln>
            <a:noFill/>
          </a:ln>
        </p:spPr>
      </p:pic>
      <p:pic>
        <p:nvPicPr>
          <p:cNvPr id="35" name="Google Shape;35;p4"/>
          <p:cNvPicPr preferRelativeResize="0"/>
          <p:nvPr/>
        </p:nvPicPr>
        <p:blipFill>
          <a:blip r:embed="rId4">
            <a:alphaModFix/>
          </a:blip>
          <a:stretch>
            <a:fillRect/>
          </a:stretch>
        </p:blipFill>
        <p:spPr>
          <a:xfrm>
            <a:off x="7027447" y="297762"/>
            <a:ext cx="595150" cy="589551"/>
          </a:xfrm>
          <a:prstGeom prst="rect">
            <a:avLst/>
          </a:prstGeom>
          <a:noFill/>
          <a:ln>
            <a:noFill/>
          </a:ln>
        </p:spPr>
      </p:pic>
      <p:pic>
        <p:nvPicPr>
          <p:cNvPr id="36" name="Google Shape;36;p4"/>
          <p:cNvPicPr preferRelativeResize="0"/>
          <p:nvPr/>
        </p:nvPicPr>
        <p:blipFill>
          <a:blip r:embed="rId4">
            <a:alphaModFix/>
          </a:blip>
          <a:stretch>
            <a:fillRect/>
          </a:stretch>
        </p:blipFill>
        <p:spPr>
          <a:xfrm>
            <a:off x="1033005" y="3887925"/>
            <a:ext cx="929772" cy="921025"/>
          </a:xfrm>
          <a:prstGeom prst="rect">
            <a:avLst/>
          </a:prstGeom>
          <a:noFill/>
          <a:ln>
            <a:noFill/>
          </a:ln>
        </p:spPr>
      </p:pic>
      <p:sp>
        <p:nvSpPr>
          <p:cNvPr id="37" name="Google Shape;37;p4"/>
          <p:cNvSpPr/>
          <p:nvPr/>
        </p:nvSpPr>
        <p:spPr>
          <a:xfrm>
            <a:off x="665100" y="665100"/>
            <a:ext cx="7813800" cy="3813300"/>
          </a:xfrm>
          <a:prstGeom prst="roundRect">
            <a:avLst>
              <a:gd name="adj" fmla="val 1630"/>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body" idx="1"/>
          </p:nvPr>
        </p:nvSpPr>
        <p:spPr>
          <a:xfrm>
            <a:off x="1291100" y="2161800"/>
            <a:ext cx="6561600" cy="819900"/>
          </a:xfrm>
          <a:prstGeom prst="rect">
            <a:avLst/>
          </a:prstGeom>
        </p:spPr>
        <p:txBody>
          <a:bodyPr spcFirstLastPara="1" wrap="square" lIns="0" tIns="0" rIns="0" bIns="0" anchor="ctr" anchorCtr="0">
            <a:noAutofit/>
          </a:bodyPr>
          <a:lstStyle>
            <a:lvl1pPr marL="457200" lvl="0" indent="-431800" algn="ctr" rtl="0">
              <a:spcBef>
                <a:spcPts val="600"/>
              </a:spcBef>
              <a:spcAft>
                <a:spcPts val="0"/>
              </a:spcAft>
              <a:buSzPts val="3200"/>
              <a:buChar char="▸"/>
              <a:defRPr sz="3200"/>
            </a:lvl1pPr>
            <a:lvl2pPr marL="914400" lvl="1" indent="-431800" algn="ctr" rtl="0">
              <a:spcBef>
                <a:spcPts val="0"/>
              </a:spcBef>
              <a:spcAft>
                <a:spcPts val="0"/>
              </a:spcAft>
              <a:buSzPts val="3200"/>
              <a:buChar char="▹"/>
              <a:defRPr sz="3200"/>
            </a:lvl2pPr>
            <a:lvl3pPr marL="1371600" lvl="2" indent="-431800" algn="ctr" rtl="0">
              <a:spcBef>
                <a:spcPts val="0"/>
              </a:spcBef>
              <a:spcAft>
                <a:spcPts val="0"/>
              </a:spcAft>
              <a:buSzPts val="3200"/>
              <a:buChar char="▹"/>
              <a:defRPr sz="3200"/>
            </a:lvl3pPr>
            <a:lvl4pPr marL="1828800" lvl="3" indent="-431800" algn="ctr" rtl="0">
              <a:spcBef>
                <a:spcPts val="0"/>
              </a:spcBef>
              <a:spcAft>
                <a:spcPts val="0"/>
              </a:spcAft>
              <a:buSzPts val="3200"/>
              <a:buChar char="▹"/>
              <a:defRPr sz="3200"/>
            </a:lvl4pPr>
            <a:lvl5pPr marL="2286000" lvl="4" indent="-431800" algn="ctr" rtl="0">
              <a:spcBef>
                <a:spcPts val="0"/>
              </a:spcBef>
              <a:spcAft>
                <a:spcPts val="0"/>
              </a:spcAft>
              <a:buSzPts val="3200"/>
              <a:buChar char="▹"/>
              <a:defRPr sz="3200"/>
            </a:lvl5pPr>
            <a:lvl6pPr marL="2743200" lvl="5" indent="-431800" algn="ctr" rtl="0">
              <a:spcBef>
                <a:spcPts val="0"/>
              </a:spcBef>
              <a:spcAft>
                <a:spcPts val="0"/>
              </a:spcAft>
              <a:buSzPts val="3200"/>
              <a:buChar char="▹"/>
              <a:defRPr sz="3200"/>
            </a:lvl6pPr>
            <a:lvl7pPr marL="3200400" lvl="6" indent="-431800" algn="ctr" rtl="0">
              <a:spcBef>
                <a:spcPts val="0"/>
              </a:spcBef>
              <a:spcAft>
                <a:spcPts val="0"/>
              </a:spcAft>
              <a:buSzPts val="3200"/>
              <a:buChar char="▹"/>
              <a:defRPr sz="3200"/>
            </a:lvl7pPr>
            <a:lvl8pPr marL="3657600" lvl="7" indent="-431800" algn="ctr" rtl="0">
              <a:spcBef>
                <a:spcPts val="0"/>
              </a:spcBef>
              <a:spcAft>
                <a:spcPts val="0"/>
              </a:spcAft>
              <a:buSzPts val="3200"/>
              <a:buChar char="▹"/>
              <a:defRPr sz="3200"/>
            </a:lvl8pPr>
            <a:lvl9pPr marL="4114800" lvl="8" indent="-431800" algn="ctr" rtl="0">
              <a:spcBef>
                <a:spcPts val="0"/>
              </a:spcBef>
              <a:spcAft>
                <a:spcPts val="0"/>
              </a:spcAft>
              <a:buSzPts val="3200"/>
              <a:buChar char="■"/>
              <a:defRPr sz="3200"/>
            </a:lvl9pPr>
          </a:lstStyle>
          <a:p>
            <a:endParaRPr/>
          </a:p>
        </p:txBody>
      </p:sp>
      <p:sp>
        <p:nvSpPr>
          <p:cNvPr id="39" name="Google Shape;39;p4"/>
          <p:cNvSpPr txBox="1"/>
          <p:nvPr/>
        </p:nvSpPr>
        <p:spPr>
          <a:xfrm>
            <a:off x="3593400" y="419937"/>
            <a:ext cx="1957200" cy="653700"/>
          </a:xfrm>
          <a:prstGeom prst="rect">
            <a:avLst/>
          </a:prstGeom>
          <a:noFill/>
          <a:ln>
            <a:noFill/>
          </a:ln>
          <a:effectLst>
            <a:outerShdw blurRad="85725" dist="28575" dir="5400000" algn="bl" rotWithShape="0">
              <a:srgbClr val="000000">
                <a:alpha val="24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lt1"/>
                </a:solidFill>
                <a:latin typeface="Encode Sans Semi Condensed"/>
                <a:ea typeface="Encode Sans Semi Condensed"/>
                <a:cs typeface="Encode Sans Semi Condensed"/>
                <a:sym typeface="Encode Sans Semi Condensed"/>
              </a:rPr>
              <a:t>“</a:t>
            </a:r>
            <a:endParaRPr sz="6000" b="1">
              <a:solidFill>
                <a:schemeClr val="lt1"/>
              </a:solidFill>
              <a:latin typeface="Encode Sans Semi Condensed"/>
              <a:ea typeface="Encode Sans Semi Condensed"/>
              <a:cs typeface="Encode Sans Semi Condensed"/>
              <a:sym typeface="Encode Sans Semi Condensed"/>
            </a:endParaRPr>
          </a:p>
        </p:txBody>
      </p:sp>
      <p:sp>
        <p:nvSpPr>
          <p:cNvPr id="40" name="Google Shape;40;p4"/>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pic>
        <p:nvPicPr>
          <p:cNvPr id="41" name="Google Shape;41;p4"/>
          <p:cNvPicPr preferRelativeResize="0"/>
          <p:nvPr/>
        </p:nvPicPr>
        <p:blipFill rotWithShape="1">
          <a:blip r:embed="rId3">
            <a:alphaModFix/>
          </a:blip>
          <a:srcRect t="30623"/>
          <a:stretch/>
        </p:blipFill>
        <p:spPr>
          <a:xfrm>
            <a:off x="1048650" y="0"/>
            <a:ext cx="1732350" cy="1185075"/>
          </a:xfrm>
          <a:prstGeom prst="rect">
            <a:avLst/>
          </a:prstGeom>
          <a:noFill/>
          <a:ln>
            <a:noFill/>
          </a:ln>
        </p:spPr>
      </p:pic>
      <p:pic>
        <p:nvPicPr>
          <p:cNvPr id="42" name="Google Shape;42;p4"/>
          <p:cNvPicPr preferRelativeResize="0"/>
          <p:nvPr/>
        </p:nvPicPr>
        <p:blipFill>
          <a:blip r:embed="rId5">
            <a:alphaModFix/>
          </a:blip>
          <a:stretch>
            <a:fillRect/>
          </a:stretch>
        </p:blipFill>
        <p:spPr>
          <a:xfrm>
            <a:off x="281325" y="1351150"/>
            <a:ext cx="710100" cy="698925"/>
          </a:xfrm>
          <a:prstGeom prst="rect">
            <a:avLst/>
          </a:prstGeom>
          <a:noFill/>
          <a:ln>
            <a:noFill/>
          </a:ln>
        </p:spPr>
      </p:pic>
      <p:pic>
        <p:nvPicPr>
          <p:cNvPr id="43" name="Google Shape;43;p4"/>
          <p:cNvPicPr preferRelativeResize="0"/>
          <p:nvPr/>
        </p:nvPicPr>
        <p:blipFill>
          <a:blip r:embed="rId5">
            <a:alphaModFix/>
          </a:blip>
          <a:stretch>
            <a:fillRect/>
          </a:stretch>
        </p:blipFill>
        <p:spPr>
          <a:xfrm>
            <a:off x="7327875" y="3817675"/>
            <a:ext cx="1007150" cy="991275"/>
          </a:xfrm>
          <a:prstGeom prst="rect">
            <a:avLst/>
          </a:prstGeom>
          <a:noFill/>
          <a:ln>
            <a:noFill/>
          </a:ln>
        </p:spPr>
      </p:pic>
      <p:pic>
        <p:nvPicPr>
          <p:cNvPr id="44" name="Google Shape;44;p4"/>
          <p:cNvPicPr preferRelativeResize="0"/>
          <p:nvPr/>
        </p:nvPicPr>
        <p:blipFill rotWithShape="1">
          <a:blip r:embed="rId3">
            <a:alphaModFix/>
          </a:blip>
          <a:srcRect r="28769"/>
          <a:stretch/>
        </p:blipFill>
        <p:spPr>
          <a:xfrm>
            <a:off x="7910125" y="182975"/>
            <a:ext cx="1233875" cy="1716025"/>
          </a:xfrm>
          <a:prstGeom prst="rect">
            <a:avLst/>
          </a:prstGeom>
          <a:noFill/>
          <a:ln>
            <a:noFill/>
          </a:ln>
        </p:spPr>
      </p:pic>
      <p:pic>
        <p:nvPicPr>
          <p:cNvPr id="45" name="Google Shape;45;p4"/>
          <p:cNvPicPr preferRelativeResize="0"/>
          <p:nvPr/>
        </p:nvPicPr>
        <p:blipFill rotWithShape="1">
          <a:blip r:embed="rId3">
            <a:alphaModFix/>
          </a:blip>
          <a:srcRect l="29303"/>
          <a:stretch/>
        </p:blipFill>
        <p:spPr>
          <a:xfrm>
            <a:off x="0" y="2680300"/>
            <a:ext cx="315900" cy="442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6"/>
        <p:cNvGrpSpPr/>
        <p:nvPr/>
      </p:nvGrpSpPr>
      <p:grpSpPr>
        <a:xfrm>
          <a:off x="0" y="0"/>
          <a:ext cx="0" cy="0"/>
          <a:chOff x="0" y="0"/>
          <a:chExt cx="0" cy="0"/>
        </a:xfrm>
      </p:grpSpPr>
      <p:pic>
        <p:nvPicPr>
          <p:cNvPr id="47" name="Google Shape;47;p5"/>
          <p:cNvPicPr preferRelativeResize="0"/>
          <p:nvPr/>
        </p:nvPicPr>
        <p:blipFill>
          <a:blip r:embed="rId2">
            <a:alphaModFix/>
          </a:blip>
          <a:stretch>
            <a:fillRect/>
          </a:stretch>
        </p:blipFill>
        <p:spPr>
          <a:xfrm>
            <a:off x="8486650" y="532325"/>
            <a:ext cx="559400" cy="551575"/>
          </a:xfrm>
          <a:prstGeom prst="rect">
            <a:avLst/>
          </a:prstGeom>
          <a:noFill/>
          <a:ln>
            <a:noFill/>
          </a:ln>
        </p:spPr>
      </p:pic>
      <p:grpSp>
        <p:nvGrpSpPr>
          <p:cNvPr id="48" name="Google Shape;48;p5"/>
          <p:cNvGrpSpPr/>
          <p:nvPr/>
        </p:nvGrpSpPr>
        <p:grpSpPr>
          <a:xfrm>
            <a:off x="0" y="809153"/>
            <a:ext cx="9144000" cy="665100"/>
            <a:chOff x="0" y="809153"/>
            <a:chExt cx="9144000" cy="665100"/>
          </a:xfrm>
        </p:grpSpPr>
        <p:sp>
          <p:nvSpPr>
            <p:cNvPr id="49" name="Google Shape;49;p5"/>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5"/>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2" name="Google Shape;52;p5"/>
          <p:cNvSpPr txBox="1">
            <a:spLocks noGrp="1"/>
          </p:cNvSpPr>
          <p:nvPr>
            <p:ph type="body" idx="1"/>
          </p:nvPr>
        </p:nvSpPr>
        <p:spPr>
          <a:xfrm>
            <a:off x="514800" y="1582772"/>
            <a:ext cx="6373800" cy="2889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3" name="Google Shape;53;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5"/>
          <p:cNvPicPr preferRelativeResize="0"/>
          <p:nvPr/>
        </p:nvPicPr>
        <p:blipFill rotWithShape="1">
          <a:blip r:embed="rId3">
            <a:alphaModFix/>
          </a:blip>
          <a:srcRect t="24000"/>
          <a:stretch/>
        </p:blipFill>
        <p:spPr>
          <a:xfrm>
            <a:off x="5899875" y="0"/>
            <a:ext cx="1446375" cy="1083900"/>
          </a:xfrm>
          <a:prstGeom prst="rect">
            <a:avLst/>
          </a:prstGeom>
          <a:noFill/>
          <a:ln>
            <a:noFill/>
          </a:ln>
        </p:spPr>
      </p:pic>
      <p:pic>
        <p:nvPicPr>
          <p:cNvPr id="55" name="Google Shape;55;p5"/>
          <p:cNvPicPr preferRelativeResize="0"/>
          <p:nvPr/>
        </p:nvPicPr>
        <p:blipFill>
          <a:blip r:embed="rId4">
            <a:alphaModFix/>
          </a:blip>
          <a:stretch>
            <a:fillRect/>
          </a:stretch>
        </p:blipFill>
        <p:spPr>
          <a:xfrm>
            <a:off x="7231799" y="1156949"/>
            <a:ext cx="1004350" cy="988528"/>
          </a:xfrm>
          <a:prstGeom prst="rect">
            <a:avLst/>
          </a:prstGeom>
          <a:noFill/>
          <a:ln>
            <a:noFill/>
          </a:ln>
        </p:spPr>
      </p:pic>
      <p:pic>
        <p:nvPicPr>
          <p:cNvPr id="56" name="Google Shape;56;p5"/>
          <p:cNvPicPr preferRelativeResize="0"/>
          <p:nvPr/>
        </p:nvPicPr>
        <p:blipFill rotWithShape="1">
          <a:blip r:embed="rId3">
            <a:alphaModFix/>
          </a:blip>
          <a:srcRect r="24408"/>
          <a:stretch/>
        </p:blipFill>
        <p:spPr>
          <a:xfrm>
            <a:off x="7926475" y="2877225"/>
            <a:ext cx="1217525" cy="1595450"/>
          </a:xfrm>
          <a:prstGeom prst="rect">
            <a:avLst/>
          </a:prstGeom>
          <a:noFill/>
          <a:ln>
            <a:noFill/>
          </a:ln>
        </p:spPr>
      </p:pic>
      <p:pic>
        <p:nvPicPr>
          <p:cNvPr id="57" name="Google Shape;57;p5"/>
          <p:cNvPicPr preferRelativeResize="0"/>
          <p:nvPr/>
        </p:nvPicPr>
        <p:blipFill>
          <a:blip r:embed="rId4">
            <a:alphaModFix/>
          </a:blip>
          <a:stretch>
            <a:fillRect/>
          </a:stretch>
        </p:blipFill>
        <p:spPr>
          <a:xfrm>
            <a:off x="6670500" y="3652326"/>
            <a:ext cx="675747" cy="665100"/>
          </a:xfrm>
          <a:prstGeom prst="rect">
            <a:avLst/>
          </a:prstGeom>
          <a:noFill/>
          <a:ln>
            <a:noFill/>
          </a:ln>
        </p:spPr>
      </p:pic>
      <p:pic>
        <p:nvPicPr>
          <p:cNvPr id="58" name="Google Shape;58;p5"/>
          <p:cNvPicPr preferRelativeResize="0"/>
          <p:nvPr/>
        </p:nvPicPr>
        <p:blipFill rotWithShape="1">
          <a:blip r:embed="rId2">
            <a:alphaModFix/>
          </a:blip>
          <a:srcRect b="31745"/>
          <a:stretch/>
        </p:blipFill>
        <p:spPr>
          <a:xfrm>
            <a:off x="7671150" y="4688726"/>
            <a:ext cx="675750" cy="454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9"/>
        <p:cNvGrpSpPr/>
        <p:nvPr/>
      </p:nvGrpSpPr>
      <p:grpSpPr>
        <a:xfrm>
          <a:off x="0" y="0"/>
          <a:ext cx="0" cy="0"/>
          <a:chOff x="0" y="0"/>
          <a:chExt cx="0" cy="0"/>
        </a:xfrm>
      </p:grpSpPr>
      <p:pic>
        <p:nvPicPr>
          <p:cNvPr id="60" name="Google Shape;60;p6"/>
          <p:cNvPicPr preferRelativeResize="0"/>
          <p:nvPr/>
        </p:nvPicPr>
        <p:blipFill>
          <a:blip r:embed="rId2">
            <a:alphaModFix/>
          </a:blip>
          <a:stretch>
            <a:fillRect/>
          </a:stretch>
        </p:blipFill>
        <p:spPr>
          <a:xfrm>
            <a:off x="7728625" y="490650"/>
            <a:ext cx="675750" cy="666298"/>
          </a:xfrm>
          <a:prstGeom prst="rect">
            <a:avLst/>
          </a:prstGeom>
          <a:noFill/>
          <a:ln>
            <a:noFill/>
          </a:ln>
        </p:spPr>
      </p:pic>
      <p:pic>
        <p:nvPicPr>
          <p:cNvPr id="61" name="Google Shape;61;p6"/>
          <p:cNvPicPr preferRelativeResize="0"/>
          <p:nvPr/>
        </p:nvPicPr>
        <p:blipFill rotWithShape="1">
          <a:blip r:embed="rId2">
            <a:alphaModFix/>
          </a:blip>
          <a:srcRect b="31745"/>
          <a:stretch/>
        </p:blipFill>
        <p:spPr>
          <a:xfrm>
            <a:off x="7671150" y="4688726"/>
            <a:ext cx="675750" cy="454775"/>
          </a:xfrm>
          <a:prstGeom prst="rect">
            <a:avLst/>
          </a:prstGeom>
          <a:noFill/>
          <a:ln>
            <a:noFill/>
          </a:ln>
        </p:spPr>
      </p:pic>
      <p:grpSp>
        <p:nvGrpSpPr>
          <p:cNvPr id="62" name="Google Shape;62;p6"/>
          <p:cNvGrpSpPr/>
          <p:nvPr/>
        </p:nvGrpSpPr>
        <p:grpSpPr>
          <a:xfrm>
            <a:off x="0" y="809153"/>
            <a:ext cx="9144000" cy="665100"/>
            <a:chOff x="0" y="809153"/>
            <a:chExt cx="9144000" cy="665100"/>
          </a:xfrm>
        </p:grpSpPr>
        <p:sp>
          <p:nvSpPr>
            <p:cNvPr id="63" name="Google Shape;63;p6"/>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6" name="Google Shape;66;p6"/>
          <p:cNvSpPr txBox="1">
            <a:spLocks noGrp="1"/>
          </p:cNvSpPr>
          <p:nvPr>
            <p:ph type="body" idx="1"/>
          </p:nvPr>
        </p:nvSpPr>
        <p:spPr>
          <a:xfrm>
            <a:off x="514800" y="1582775"/>
            <a:ext cx="29910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7" name="Google Shape;67;p6"/>
          <p:cNvSpPr txBox="1">
            <a:spLocks noGrp="1"/>
          </p:cNvSpPr>
          <p:nvPr>
            <p:ph type="body" idx="2"/>
          </p:nvPr>
        </p:nvSpPr>
        <p:spPr>
          <a:xfrm>
            <a:off x="3897594" y="1582775"/>
            <a:ext cx="29910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8" name="Google Shape;68;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6"/>
          <p:cNvPicPr preferRelativeResize="0"/>
          <p:nvPr/>
        </p:nvPicPr>
        <p:blipFill rotWithShape="1">
          <a:blip r:embed="rId3">
            <a:alphaModFix/>
          </a:blip>
          <a:srcRect t="24000"/>
          <a:stretch/>
        </p:blipFill>
        <p:spPr>
          <a:xfrm>
            <a:off x="6282250" y="0"/>
            <a:ext cx="1446375" cy="1083900"/>
          </a:xfrm>
          <a:prstGeom prst="rect">
            <a:avLst/>
          </a:prstGeom>
          <a:noFill/>
          <a:ln>
            <a:noFill/>
          </a:ln>
        </p:spPr>
      </p:pic>
      <p:pic>
        <p:nvPicPr>
          <p:cNvPr id="70" name="Google Shape;70;p6"/>
          <p:cNvPicPr preferRelativeResize="0"/>
          <p:nvPr/>
        </p:nvPicPr>
        <p:blipFill>
          <a:blip r:embed="rId4">
            <a:alphaModFix/>
          </a:blip>
          <a:stretch>
            <a:fillRect/>
          </a:stretch>
        </p:blipFill>
        <p:spPr>
          <a:xfrm>
            <a:off x="7330024" y="2266737"/>
            <a:ext cx="1004350" cy="988528"/>
          </a:xfrm>
          <a:prstGeom prst="rect">
            <a:avLst/>
          </a:prstGeom>
          <a:noFill/>
          <a:ln>
            <a:noFill/>
          </a:ln>
        </p:spPr>
      </p:pic>
      <p:pic>
        <p:nvPicPr>
          <p:cNvPr id="71" name="Google Shape;71;p6"/>
          <p:cNvPicPr preferRelativeResize="0"/>
          <p:nvPr/>
        </p:nvPicPr>
        <p:blipFill rotWithShape="1">
          <a:blip r:embed="rId3">
            <a:alphaModFix/>
          </a:blip>
          <a:srcRect r="24408"/>
          <a:stretch/>
        </p:blipFill>
        <p:spPr>
          <a:xfrm>
            <a:off x="8277325" y="3336980"/>
            <a:ext cx="866675" cy="1135695"/>
          </a:xfrm>
          <a:prstGeom prst="rect">
            <a:avLst/>
          </a:prstGeom>
          <a:noFill/>
          <a:ln>
            <a:noFill/>
          </a:ln>
        </p:spPr>
      </p:pic>
      <p:pic>
        <p:nvPicPr>
          <p:cNvPr id="72" name="Google Shape;72;p6"/>
          <p:cNvPicPr preferRelativeResize="0"/>
          <p:nvPr/>
        </p:nvPicPr>
        <p:blipFill>
          <a:blip r:embed="rId4">
            <a:alphaModFix/>
          </a:blip>
          <a:stretch>
            <a:fillRect/>
          </a:stretch>
        </p:blipFill>
        <p:spPr>
          <a:xfrm>
            <a:off x="8277325" y="1248138"/>
            <a:ext cx="675747" cy="6651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3"/>
        <p:cNvGrpSpPr/>
        <p:nvPr/>
      </p:nvGrpSpPr>
      <p:grpSpPr>
        <a:xfrm>
          <a:off x="0" y="0"/>
          <a:ext cx="0" cy="0"/>
          <a:chOff x="0" y="0"/>
          <a:chExt cx="0" cy="0"/>
        </a:xfrm>
      </p:grpSpPr>
      <p:pic>
        <p:nvPicPr>
          <p:cNvPr id="74" name="Google Shape;74;p7"/>
          <p:cNvPicPr preferRelativeResize="0"/>
          <p:nvPr/>
        </p:nvPicPr>
        <p:blipFill>
          <a:blip r:embed="rId2">
            <a:alphaModFix/>
          </a:blip>
          <a:stretch>
            <a:fillRect/>
          </a:stretch>
        </p:blipFill>
        <p:spPr>
          <a:xfrm>
            <a:off x="8486650" y="532325"/>
            <a:ext cx="559400" cy="551575"/>
          </a:xfrm>
          <a:prstGeom prst="rect">
            <a:avLst/>
          </a:prstGeom>
          <a:noFill/>
          <a:ln>
            <a:noFill/>
          </a:ln>
        </p:spPr>
      </p:pic>
      <p:grpSp>
        <p:nvGrpSpPr>
          <p:cNvPr id="75" name="Google Shape;75;p7"/>
          <p:cNvGrpSpPr/>
          <p:nvPr/>
        </p:nvGrpSpPr>
        <p:grpSpPr>
          <a:xfrm>
            <a:off x="0" y="809153"/>
            <a:ext cx="9144000" cy="665100"/>
            <a:chOff x="0" y="809153"/>
            <a:chExt cx="9144000" cy="665100"/>
          </a:xfrm>
        </p:grpSpPr>
        <p:sp>
          <p:nvSpPr>
            <p:cNvPr id="76" name="Google Shape;76;p7"/>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7"/>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9" name="Google Shape;79;p7"/>
          <p:cNvSpPr txBox="1">
            <a:spLocks noGrp="1"/>
          </p:cNvSpPr>
          <p:nvPr>
            <p:ph type="body" idx="1"/>
          </p:nvPr>
        </p:nvSpPr>
        <p:spPr>
          <a:xfrm>
            <a:off x="514800" y="1582775"/>
            <a:ext cx="24894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0" name="Google Shape;80;p7"/>
          <p:cNvSpPr txBox="1">
            <a:spLocks noGrp="1"/>
          </p:cNvSpPr>
          <p:nvPr>
            <p:ph type="body" idx="2"/>
          </p:nvPr>
        </p:nvSpPr>
        <p:spPr>
          <a:xfrm>
            <a:off x="3295205" y="1582775"/>
            <a:ext cx="24894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1" name="Google Shape;81;p7"/>
          <p:cNvSpPr txBox="1">
            <a:spLocks noGrp="1"/>
          </p:cNvSpPr>
          <p:nvPr>
            <p:ph type="body" idx="3"/>
          </p:nvPr>
        </p:nvSpPr>
        <p:spPr>
          <a:xfrm>
            <a:off x="6075610" y="1582775"/>
            <a:ext cx="24894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2" name="Google Shape;82;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7"/>
          <p:cNvPicPr preferRelativeResize="0"/>
          <p:nvPr/>
        </p:nvPicPr>
        <p:blipFill rotWithShape="1">
          <a:blip r:embed="rId3">
            <a:alphaModFix/>
          </a:blip>
          <a:srcRect t="24000"/>
          <a:stretch/>
        </p:blipFill>
        <p:spPr>
          <a:xfrm>
            <a:off x="5899875" y="0"/>
            <a:ext cx="1446375" cy="1083900"/>
          </a:xfrm>
          <a:prstGeom prst="rect">
            <a:avLst/>
          </a:prstGeom>
          <a:noFill/>
          <a:ln>
            <a:noFill/>
          </a:ln>
        </p:spPr>
      </p:pic>
      <p:pic>
        <p:nvPicPr>
          <p:cNvPr id="84" name="Google Shape;84;p7"/>
          <p:cNvPicPr preferRelativeResize="0"/>
          <p:nvPr/>
        </p:nvPicPr>
        <p:blipFill>
          <a:blip r:embed="rId4">
            <a:alphaModFix/>
          </a:blip>
          <a:stretch>
            <a:fillRect/>
          </a:stretch>
        </p:blipFill>
        <p:spPr>
          <a:xfrm>
            <a:off x="7488675" y="1026200"/>
            <a:ext cx="675750" cy="665102"/>
          </a:xfrm>
          <a:prstGeom prst="rect">
            <a:avLst/>
          </a:prstGeom>
          <a:noFill/>
          <a:ln>
            <a:noFill/>
          </a:ln>
        </p:spPr>
      </p:pic>
      <p:pic>
        <p:nvPicPr>
          <p:cNvPr id="85" name="Google Shape;85;p7"/>
          <p:cNvPicPr preferRelativeResize="0"/>
          <p:nvPr/>
        </p:nvPicPr>
        <p:blipFill rotWithShape="1">
          <a:blip r:embed="rId3">
            <a:alphaModFix/>
          </a:blip>
          <a:srcRect r="58044"/>
          <a:stretch/>
        </p:blipFill>
        <p:spPr>
          <a:xfrm>
            <a:off x="8486650" y="2877225"/>
            <a:ext cx="675750" cy="15954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pic>
        <p:nvPicPr>
          <p:cNvPr id="87" name="Google Shape;87;p8"/>
          <p:cNvPicPr preferRelativeResize="0"/>
          <p:nvPr/>
        </p:nvPicPr>
        <p:blipFill>
          <a:blip r:embed="rId2">
            <a:alphaModFix/>
          </a:blip>
          <a:stretch>
            <a:fillRect/>
          </a:stretch>
        </p:blipFill>
        <p:spPr>
          <a:xfrm>
            <a:off x="7728625" y="490650"/>
            <a:ext cx="675750" cy="666298"/>
          </a:xfrm>
          <a:prstGeom prst="rect">
            <a:avLst/>
          </a:prstGeom>
          <a:noFill/>
          <a:ln>
            <a:noFill/>
          </a:ln>
        </p:spPr>
      </p:pic>
      <p:pic>
        <p:nvPicPr>
          <p:cNvPr id="88" name="Google Shape;88;p8"/>
          <p:cNvPicPr preferRelativeResize="0"/>
          <p:nvPr/>
        </p:nvPicPr>
        <p:blipFill rotWithShape="1">
          <a:blip r:embed="rId2">
            <a:alphaModFix/>
          </a:blip>
          <a:srcRect b="31745"/>
          <a:stretch/>
        </p:blipFill>
        <p:spPr>
          <a:xfrm>
            <a:off x="7671150" y="4688726"/>
            <a:ext cx="675750" cy="454775"/>
          </a:xfrm>
          <a:prstGeom prst="rect">
            <a:avLst/>
          </a:prstGeom>
          <a:noFill/>
          <a:ln>
            <a:noFill/>
          </a:ln>
        </p:spPr>
      </p:pic>
      <p:grpSp>
        <p:nvGrpSpPr>
          <p:cNvPr id="89" name="Google Shape;89;p8"/>
          <p:cNvGrpSpPr/>
          <p:nvPr/>
        </p:nvGrpSpPr>
        <p:grpSpPr>
          <a:xfrm>
            <a:off x="0" y="809153"/>
            <a:ext cx="9144000" cy="665100"/>
            <a:chOff x="0" y="809153"/>
            <a:chExt cx="9144000" cy="665100"/>
          </a:xfrm>
        </p:grpSpPr>
        <p:sp>
          <p:nvSpPr>
            <p:cNvPr id="90" name="Google Shape;90;p8"/>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8"/>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3" name="Google Shape;93;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94" name="Google Shape;94;p8"/>
          <p:cNvPicPr preferRelativeResize="0"/>
          <p:nvPr/>
        </p:nvPicPr>
        <p:blipFill rotWithShape="1">
          <a:blip r:embed="rId3">
            <a:alphaModFix/>
          </a:blip>
          <a:srcRect t="24000"/>
          <a:stretch/>
        </p:blipFill>
        <p:spPr>
          <a:xfrm>
            <a:off x="6282250" y="0"/>
            <a:ext cx="1446375" cy="1083900"/>
          </a:xfrm>
          <a:prstGeom prst="rect">
            <a:avLst/>
          </a:prstGeom>
          <a:noFill/>
          <a:ln>
            <a:noFill/>
          </a:ln>
        </p:spPr>
      </p:pic>
      <p:pic>
        <p:nvPicPr>
          <p:cNvPr id="95" name="Google Shape;95;p8"/>
          <p:cNvPicPr preferRelativeResize="0"/>
          <p:nvPr/>
        </p:nvPicPr>
        <p:blipFill>
          <a:blip r:embed="rId4">
            <a:alphaModFix/>
          </a:blip>
          <a:stretch>
            <a:fillRect/>
          </a:stretch>
        </p:blipFill>
        <p:spPr>
          <a:xfrm>
            <a:off x="7330024" y="2266737"/>
            <a:ext cx="1004350" cy="988528"/>
          </a:xfrm>
          <a:prstGeom prst="rect">
            <a:avLst/>
          </a:prstGeom>
          <a:noFill/>
          <a:ln>
            <a:noFill/>
          </a:ln>
        </p:spPr>
      </p:pic>
      <p:pic>
        <p:nvPicPr>
          <p:cNvPr id="96" name="Google Shape;96;p8"/>
          <p:cNvPicPr preferRelativeResize="0"/>
          <p:nvPr/>
        </p:nvPicPr>
        <p:blipFill rotWithShape="1">
          <a:blip r:embed="rId3">
            <a:alphaModFix/>
          </a:blip>
          <a:srcRect r="24408"/>
          <a:stretch/>
        </p:blipFill>
        <p:spPr>
          <a:xfrm>
            <a:off x="8277325" y="3336980"/>
            <a:ext cx="866675" cy="1135695"/>
          </a:xfrm>
          <a:prstGeom prst="rect">
            <a:avLst/>
          </a:prstGeom>
          <a:noFill/>
          <a:ln>
            <a:noFill/>
          </a:ln>
        </p:spPr>
      </p:pic>
      <p:pic>
        <p:nvPicPr>
          <p:cNvPr id="97" name="Google Shape;97;p8"/>
          <p:cNvPicPr preferRelativeResize="0"/>
          <p:nvPr/>
        </p:nvPicPr>
        <p:blipFill>
          <a:blip r:embed="rId4">
            <a:alphaModFix/>
          </a:blip>
          <a:stretch>
            <a:fillRect/>
          </a:stretch>
        </p:blipFill>
        <p:spPr>
          <a:xfrm>
            <a:off x="8277325" y="1248138"/>
            <a:ext cx="675747" cy="6651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small">
  <p:cSld name="TITLE_ONLY_2">
    <p:bg>
      <p:bgPr>
        <a:blipFill>
          <a:blip r:embed="rId2">
            <a:alphaModFix/>
          </a:blip>
          <a:stretch>
            <a:fillRect/>
          </a:stretch>
        </a:blipFill>
        <a:effectLst/>
      </p:bgPr>
    </p:bg>
    <p:spTree>
      <p:nvGrpSpPr>
        <p:cNvPr id="1" name="Shape 98"/>
        <p:cNvGrpSpPr/>
        <p:nvPr/>
      </p:nvGrpSpPr>
      <p:grpSpPr>
        <a:xfrm>
          <a:off x="0" y="0"/>
          <a:ext cx="0" cy="0"/>
          <a:chOff x="0" y="0"/>
          <a:chExt cx="0" cy="0"/>
        </a:xfrm>
      </p:grpSpPr>
      <p:grpSp>
        <p:nvGrpSpPr>
          <p:cNvPr id="99" name="Google Shape;99;p9"/>
          <p:cNvGrpSpPr/>
          <p:nvPr/>
        </p:nvGrpSpPr>
        <p:grpSpPr>
          <a:xfrm rot="5400000">
            <a:off x="4284135" y="-1236127"/>
            <a:ext cx="575700" cy="3047954"/>
            <a:chOff x="0" y="809153"/>
            <a:chExt cx="575700" cy="665100"/>
          </a:xfrm>
        </p:grpSpPr>
        <p:sp>
          <p:nvSpPr>
            <p:cNvPr id="100" name="Google Shape;100;p9"/>
            <p:cNvSpPr/>
            <p:nvPr/>
          </p:nvSpPr>
          <p:spPr>
            <a:xfrm>
              <a:off x="0" y="809153"/>
              <a:ext cx="5757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txBox="1">
            <a:spLocks noGrp="1"/>
          </p:cNvSpPr>
          <p:nvPr>
            <p:ph type="title"/>
          </p:nvPr>
        </p:nvSpPr>
        <p:spPr>
          <a:xfrm>
            <a:off x="3048003" y="90300"/>
            <a:ext cx="3048000" cy="4854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 name="Google Shape;103;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04" name="Google Shape;104;p9"/>
          <p:cNvPicPr preferRelativeResize="0"/>
          <p:nvPr/>
        </p:nvPicPr>
        <p:blipFill>
          <a:blip r:embed="rId3">
            <a:alphaModFix/>
          </a:blip>
          <a:stretch>
            <a:fillRect/>
          </a:stretch>
        </p:blipFill>
        <p:spPr>
          <a:xfrm>
            <a:off x="8280475" y="2416469"/>
            <a:ext cx="595150" cy="589533"/>
          </a:xfrm>
          <a:prstGeom prst="rect">
            <a:avLst/>
          </a:prstGeom>
          <a:noFill/>
          <a:ln>
            <a:noFill/>
          </a:ln>
        </p:spPr>
      </p:pic>
      <p:pic>
        <p:nvPicPr>
          <p:cNvPr id="105" name="Google Shape;105;p9"/>
          <p:cNvPicPr preferRelativeResize="0"/>
          <p:nvPr/>
        </p:nvPicPr>
        <p:blipFill>
          <a:blip r:embed="rId4">
            <a:alphaModFix/>
          </a:blip>
          <a:stretch>
            <a:fillRect/>
          </a:stretch>
        </p:blipFill>
        <p:spPr>
          <a:xfrm>
            <a:off x="7027447" y="232387"/>
            <a:ext cx="595150" cy="589551"/>
          </a:xfrm>
          <a:prstGeom prst="rect">
            <a:avLst/>
          </a:prstGeom>
          <a:noFill/>
          <a:ln>
            <a:noFill/>
          </a:ln>
        </p:spPr>
      </p:pic>
      <p:pic>
        <p:nvPicPr>
          <p:cNvPr id="106" name="Google Shape;106;p9"/>
          <p:cNvPicPr preferRelativeResize="0"/>
          <p:nvPr/>
        </p:nvPicPr>
        <p:blipFill>
          <a:blip r:embed="rId4">
            <a:alphaModFix/>
          </a:blip>
          <a:stretch>
            <a:fillRect/>
          </a:stretch>
        </p:blipFill>
        <p:spPr>
          <a:xfrm>
            <a:off x="371105" y="3969625"/>
            <a:ext cx="929773" cy="921025"/>
          </a:xfrm>
          <a:prstGeom prst="rect">
            <a:avLst/>
          </a:prstGeom>
          <a:noFill/>
          <a:ln>
            <a:noFill/>
          </a:ln>
        </p:spPr>
      </p:pic>
      <p:pic>
        <p:nvPicPr>
          <p:cNvPr id="107" name="Google Shape;107;p9"/>
          <p:cNvPicPr preferRelativeResize="0"/>
          <p:nvPr/>
        </p:nvPicPr>
        <p:blipFill rotWithShape="1">
          <a:blip r:embed="rId3">
            <a:alphaModFix/>
          </a:blip>
          <a:srcRect t="30623"/>
          <a:stretch/>
        </p:blipFill>
        <p:spPr>
          <a:xfrm>
            <a:off x="315900" y="0"/>
            <a:ext cx="1732350" cy="1185075"/>
          </a:xfrm>
          <a:prstGeom prst="rect">
            <a:avLst/>
          </a:prstGeom>
          <a:noFill/>
          <a:ln>
            <a:noFill/>
          </a:ln>
        </p:spPr>
      </p:pic>
      <p:pic>
        <p:nvPicPr>
          <p:cNvPr id="108" name="Google Shape;108;p9"/>
          <p:cNvPicPr preferRelativeResize="0"/>
          <p:nvPr/>
        </p:nvPicPr>
        <p:blipFill>
          <a:blip r:embed="rId5">
            <a:alphaModFix/>
          </a:blip>
          <a:stretch>
            <a:fillRect/>
          </a:stretch>
        </p:blipFill>
        <p:spPr>
          <a:xfrm>
            <a:off x="281325" y="1351150"/>
            <a:ext cx="710100" cy="698925"/>
          </a:xfrm>
          <a:prstGeom prst="rect">
            <a:avLst/>
          </a:prstGeom>
          <a:noFill/>
          <a:ln>
            <a:noFill/>
          </a:ln>
        </p:spPr>
      </p:pic>
      <p:pic>
        <p:nvPicPr>
          <p:cNvPr id="109" name="Google Shape;109;p9"/>
          <p:cNvPicPr preferRelativeResize="0"/>
          <p:nvPr/>
        </p:nvPicPr>
        <p:blipFill>
          <a:blip r:embed="rId5">
            <a:alphaModFix/>
          </a:blip>
          <a:stretch>
            <a:fillRect/>
          </a:stretch>
        </p:blipFill>
        <p:spPr>
          <a:xfrm>
            <a:off x="8033925" y="3686350"/>
            <a:ext cx="841700" cy="828425"/>
          </a:xfrm>
          <a:prstGeom prst="rect">
            <a:avLst/>
          </a:prstGeom>
          <a:noFill/>
          <a:ln>
            <a:noFill/>
          </a:ln>
        </p:spPr>
      </p:pic>
      <p:pic>
        <p:nvPicPr>
          <p:cNvPr id="110" name="Google Shape;110;p9"/>
          <p:cNvPicPr preferRelativeResize="0"/>
          <p:nvPr/>
        </p:nvPicPr>
        <p:blipFill rotWithShape="1">
          <a:blip r:embed="rId3">
            <a:alphaModFix/>
          </a:blip>
          <a:srcRect r="28769"/>
          <a:stretch/>
        </p:blipFill>
        <p:spPr>
          <a:xfrm>
            <a:off x="7910125" y="182975"/>
            <a:ext cx="1233875" cy="1716025"/>
          </a:xfrm>
          <a:prstGeom prst="rect">
            <a:avLst/>
          </a:prstGeom>
          <a:noFill/>
          <a:ln>
            <a:noFill/>
          </a:ln>
        </p:spPr>
      </p:pic>
      <p:pic>
        <p:nvPicPr>
          <p:cNvPr id="111" name="Google Shape;111;p9"/>
          <p:cNvPicPr preferRelativeResize="0"/>
          <p:nvPr/>
        </p:nvPicPr>
        <p:blipFill rotWithShape="1">
          <a:blip r:embed="rId3">
            <a:alphaModFix/>
          </a:blip>
          <a:srcRect l="29303"/>
          <a:stretch/>
        </p:blipFill>
        <p:spPr>
          <a:xfrm>
            <a:off x="0" y="2680300"/>
            <a:ext cx="315900" cy="442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with frame">
  <p:cSld name="TITLE_ONLY_1">
    <p:bg>
      <p:bgPr>
        <a:blipFill>
          <a:blip r:embed="rId2">
            <a:alphaModFix/>
          </a:blip>
          <a:stretch>
            <a:fillRect/>
          </a:stretch>
        </a:blipFill>
        <a:effectLst/>
      </p:bgPr>
    </p:bg>
    <p:spTree>
      <p:nvGrpSpPr>
        <p:cNvPr id="1" name="Shape 112"/>
        <p:cNvGrpSpPr/>
        <p:nvPr/>
      </p:nvGrpSpPr>
      <p:grpSpPr>
        <a:xfrm>
          <a:off x="0" y="0"/>
          <a:ext cx="0" cy="0"/>
          <a:chOff x="0" y="0"/>
          <a:chExt cx="0" cy="0"/>
        </a:xfrm>
      </p:grpSpPr>
      <p:pic>
        <p:nvPicPr>
          <p:cNvPr id="113" name="Google Shape;113;p10"/>
          <p:cNvPicPr preferRelativeResize="0"/>
          <p:nvPr/>
        </p:nvPicPr>
        <p:blipFill>
          <a:blip r:embed="rId3">
            <a:alphaModFix/>
          </a:blip>
          <a:stretch>
            <a:fillRect/>
          </a:stretch>
        </p:blipFill>
        <p:spPr>
          <a:xfrm>
            <a:off x="8201600" y="303725"/>
            <a:ext cx="768250" cy="757500"/>
          </a:xfrm>
          <a:prstGeom prst="rect">
            <a:avLst/>
          </a:prstGeom>
          <a:noFill/>
          <a:ln>
            <a:noFill/>
          </a:ln>
        </p:spPr>
      </p:pic>
      <p:sp>
        <p:nvSpPr>
          <p:cNvPr id="114" name="Google Shape;114;p10"/>
          <p:cNvSpPr/>
          <p:nvPr/>
        </p:nvSpPr>
        <p:spPr>
          <a:xfrm>
            <a:off x="0" y="665100"/>
            <a:ext cx="8478900" cy="3813300"/>
          </a:xfrm>
          <a:prstGeom prst="rect">
            <a:avLst/>
          </a:prstGeom>
          <a:solidFill>
            <a:schemeClr val="lt1"/>
          </a:solidFill>
          <a:ln>
            <a:noFill/>
          </a:ln>
          <a:effectLst>
            <a:outerShdw blurRad="2857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0"/>
          <p:cNvGrpSpPr/>
          <p:nvPr/>
        </p:nvGrpSpPr>
        <p:grpSpPr>
          <a:xfrm>
            <a:off x="0" y="885350"/>
            <a:ext cx="8478900" cy="665103"/>
            <a:chOff x="0" y="809150"/>
            <a:chExt cx="8478900" cy="665103"/>
          </a:xfrm>
        </p:grpSpPr>
        <p:sp>
          <p:nvSpPr>
            <p:cNvPr id="116" name="Google Shape;116;p10"/>
            <p:cNvSpPr/>
            <p:nvPr/>
          </p:nvSpPr>
          <p:spPr>
            <a:xfrm>
              <a:off x="0" y="809150"/>
              <a:ext cx="8478900" cy="66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0" y="809153"/>
              <a:ext cx="81600" cy="66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0"/>
          <p:cNvSpPr txBox="1">
            <a:spLocks noGrp="1"/>
          </p:cNvSpPr>
          <p:nvPr>
            <p:ph type="title"/>
          </p:nvPr>
        </p:nvSpPr>
        <p:spPr>
          <a:xfrm>
            <a:off x="514800" y="885350"/>
            <a:ext cx="7697700" cy="665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000"/>
              <a:buNone/>
              <a:defRPr sz="3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19" name="Google Shape;11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10"/>
          <p:cNvPicPr preferRelativeResize="0"/>
          <p:nvPr/>
        </p:nvPicPr>
        <p:blipFill rotWithShape="1">
          <a:blip r:embed="rId4">
            <a:alphaModFix/>
          </a:blip>
          <a:srcRect t="24000"/>
          <a:stretch/>
        </p:blipFill>
        <p:spPr>
          <a:xfrm>
            <a:off x="5180775" y="0"/>
            <a:ext cx="1537525" cy="1152200"/>
          </a:xfrm>
          <a:prstGeom prst="rect">
            <a:avLst/>
          </a:prstGeom>
          <a:noFill/>
          <a:ln>
            <a:noFill/>
          </a:ln>
        </p:spPr>
      </p:pic>
      <p:pic>
        <p:nvPicPr>
          <p:cNvPr id="121" name="Google Shape;121;p10"/>
          <p:cNvPicPr preferRelativeResize="0"/>
          <p:nvPr/>
        </p:nvPicPr>
        <p:blipFill>
          <a:blip r:embed="rId5">
            <a:alphaModFix/>
          </a:blip>
          <a:stretch>
            <a:fillRect/>
          </a:stretch>
        </p:blipFill>
        <p:spPr>
          <a:xfrm>
            <a:off x="8071775" y="1364650"/>
            <a:ext cx="809950" cy="797175"/>
          </a:xfrm>
          <a:prstGeom prst="rect">
            <a:avLst/>
          </a:prstGeom>
          <a:noFill/>
          <a:ln>
            <a:noFill/>
          </a:ln>
        </p:spPr>
      </p:pic>
      <p:pic>
        <p:nvPicPr>
          <p:cNvPr id="122" name="Google Shape;122;p10"/>
          <p:cNvPicPr preferRelativeResize="0"/>
          <p:nvPr/>
        </p:nvPicPr>
        <p:blipFill rotWithShape="1">
          <a:blip r:embed="rId4">
            <a:alphaModFix/>
          </a:blip>
          <a:srcRect r="65933"/>
          <a:stretch/>
        </p:blipFill>
        <p:spPr>
          <a:xfrm>
            <a:off x="8595300" y="2877225"/>
            <a:ext cx="548701" cy="1595450"/>
          </a:xfrm>
          <a:prstGeom prst="rect">
            <a:avLst/>
          </a:prstGeom>
          <a:noFill/>
          <a:ln>
            <a:noFill/>
          </a:ln>
        </p:spPr>
      </p:pic>
      <p:pic>
        <p:nvPicPr>
          <p:cNvPr id="123" name="Google Shape;123;p10"/>
          <p:cNvPicPr preferRelativeResize="0"/>
          <p:nvPr/>
        </p:nvPicPr>
        <p:blipFill>
          <a:blip r:embed="rId5">
            <a:alphaModFix/>
          </a:blip>
          <a:stretch>
            <a:fillRect/>
          </a:stretch>
        </p:blipFill>
        <p:spPr>
          <a:xfrm>
            <a:off x="6627150" y="4289726"/>
            <a:ext cx="675747" cy="665100"/>
          </a:xfrm>
          <a:prstGeom prst="rect">
            <a:avLst/>
          </a:prstGeom>
          <a:noFill/>
          <a:ln>
            <a:noFill/>
          </a:ln>
        </p:spPr>
      </p:pic>
      <p:pic>
        <p:nvPicPr>
          <p:cNvPr id="124" name="Google Shape;124;p10"/>
          <p:cNvPicPr preferRelativeResize="0"/>
          <p:nvPr/>
        </p:nvPicPr>
        <p:blipFill rotWithShape="1">
          <a:blip r:embed="rId3">
            <a:alphaModFix/>
          </a:blip>
          <a:srcRect b="31745"/>
          <a:stretch/>
        </p:blipFill>
        <p:spPr>
          <a:xfrm>
            <a:off x="7671150" y="4626473"/>
            <a:ext cx="768250" cy="51702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800" y="809150"/>
            <a:ext cx="6373800" cy="6651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1pPr>
            <a:lvl2pPr lvl="1"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2pPr>
            <a:lvl3pPr lvl="2"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3pPr>
            <a:lvl4pPr lvl="3"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4pPr>
            <a:lvl5pPr lvl="4"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5pPr>
            <a:lvl6pPr lvl="5"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6pPr>
            <a:lvl7pPr lvl="6"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7pPr>
            <a:lvl8pPr lvl="7"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8pPr>
            <a:lvl9pPr lvl="8"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514800" y="1582772"/>
            <a:ext cx="6373800" cy="28899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5"/>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0"/>
              </a:spcBef>
              <a:spcAft>
                <a:spcPts val="0"/>
              </a:spcAft>
              <a:buClr>
                <a:schemeClr val="accent4"/>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0"/>
              </a:spcBef>
              <a:spcAft>
                <a:spcPts val="0"/>
              </a:spcAft>
              <a:buClr>
                <a:schemeClr val="accent3"/>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algn="r" rtl="0">
              <a:buNone/>
              <a:defRPr sz="1300">
                <a:solidFill>
                  <a:schemeClr val="lt1"/>
                </a:solidFill>
                <a:latin typeface="Abel"/>
                <a:ea typeface="Abel"/>
                <a:cs typeface="Abel"/>
                <a:sym typeface="Abel"/>
              </a:defRPr>
            </a:lvl1pPr>
            <a:lvl2pPr lvl="1" algn="r" rtl="0">
              <a:buNone/>
              <a:defRPr sz="1300">
                <a:solidFill>
                  <a:schemeClr val="lt1"/>
                </a:solidFill>
                <a:latin typeface="Abel"/>
                <a:ea typeface="Abel"/>
                <a:cs typeface="Abel"/>
                <a:sym typeface="Abel"/>
              </a:defRPr>
            </a:lvl2pPr>
            <a:lvl3pPr lvl="2" algn="r" rtl="0">
              <a:buNone/>
              <a:defRPr sz="1300">
                <a:solidFill>
                  <a:schemeClr val="lt1"/>
                </a:solidFill>
                <a:latin typeface="Abel"/>
                <a:ea typeface="Abel"/>
                <a:cs typeface="Abel"/>
                <a:sym typeface="Abel"/>
              </a:defRPr>
            </a:lvl3pPr>
            <a:lvl4pPr lvl="3" algn="r" rtl="0">
              <a:buNone/>
              <a:defRPr sz="1300">
                <a:solidFill>
                  <a:schemeClr val="lt1"/>
                </a:solidFill>
                <a:latin typeface="Abel"/>
                <a:ea typeface="Abel"/>
                <a:cs typeface="Abel"/>
                <a:sym typeface="Abel"/>
              </a:defRPr>
            </a:lvl4pPr>
            <a:lvl5pPr lvl="4" algn="r" rtl="0">
              <a:buNone/>
              <a:defRPr sz="1300">
                <a:solidFill>
                  <a:schemeClr val="lt1"/>
                </a:solidFill>
                <a:latin typeface="Abel"/>
                <a:ea typeface="Abel"/>
                <a:cs typeface="Abel"/>
                <a:sym typeface="Abel"/>
              </a:defRPr>
            </a:lvl5pPr>
            <a:lvl6pPr lvl="5" algn="r" rtl="0">
              <a:buNone/>
              <a:defRPr sz="1300">
                <a:solidFill>
                  <a:schemeClr val="lt1"/>
                </a:solidFill>
                <a:latin typeface="Abel"/>
                <a:ea typeface="Abel"/>
                <a:cs typeface="Abel"/>
                <a:sym typeface="Abel"/>
              </a:defRPr>
            </a:lvl6pPr>
            <a:lvl7pPr lvl="6" algn="r" rtl="0">
              <a:buNone/>
              <a:defRPr sz="1300">
                <a:solidFill>
                  <a:schemeClr val="lt1"/>
                </a:solidFill>
                <a:latin typeface="Abel"/>
                <a:ea typeface="Abel"/>
                <a:cs typeface="Abel"/>
                <a:sym typeface="Abel"/>
              </a:defRPr>
            </a:lvl7pPr>
            <a:lvl8pPr lvl="7" algn="r" rtl="0">
              <a:buNone/>
              <a:defRPr sz="1300">
                <a:solidFill>
                  <a:schemeClr val="lt1"/>
                </a:solidFill>
                <a:latin typeface="Abel"/>
                <a:ea typeface="Abel"/>
                <a:cs typeface="Abel"/>
                <a:sym typeface="Abel"/>
              </a:defRPr>
            </a:lvl8pPr>
            <a:lvl9pPr lvl="8" algn="r" rtl="0">
              <a:buNone/>
              <a:defRPr sz="1300">
                <a:solidFill>
                  <a:schemeClr val="lt1"/>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tpw429.github.io/Covid-19_Regression_Analysi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covid.cdc.gov/covid-data-tracker/#datatracker-home" TargetMode="External"/><Relationship Id="rId7" Type="http://schemas.openxmlformats.org/officeDocument/2006/relationships/hyperlink" Target="http://hdr.undp.org/en/data"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github.com/owid/covid-19-data/tree/master/public/data" TargetMode="External"/><Relationship Id="rId5" Type="http://schemas.openxmlformats.org/officeDocument/2006/relationships/hyperlink" Target="https://data.worldbank.org/indicator/NY.GDP.MKTP.CD" TargetMode="External"/><Relationship Id="rId4" Type="http://schemas.openxmlformats.org/officeDocument/2006/relationships/hyperlink" Target="https://www.kaggle.com/gpreda/covid-world-vaccination-progres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
          <p:cNvSpPr txBox="1">
            <a:spLocks noGrp="1"/>
          </p:cNvSpPr>
          <p:nvPr>
            <p:ph type="ctrTitle"/>
          </p:nvPr>
        </p:nvSpPr>
        <p:spPr>
          <a:xfrm>
            <a:off x="514800" y="2010200"/>
            <a:ext cx="6390300" cy="114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Covid-19 Regression Analysis</a:t>
            </a:r>
            <a:endParaRPr/>
          </a:p>
        </p:txBody>
      </p:sp>
      <p:sp>
        <p:nvSpPr>
          <p:cNvPr id="161" name="Google Shape;161;p14"/>
          <p:cNvSpPr txBox="1"/>
          <p:nvPr/>
        </p:nvSpPr>
        <p:spPr>
          <a:xfrm>
            <a:off x="514800" y="3913525"/>
            <a:ext cx="38856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2000" b="1">
                <a:solidFill>
                  <a:schemeClr val="lt1"/>
                </a:solidFill>
                <a:latin typeface="Roboto"/>
                <a:ea typeface="Roboto"/>
                <a:cs typeface="Roboto"/>
                <a:sym typeface="Roboto"/>
              </a:rPr>
              <a:t>Akshaya Kamble, Tyler Engalla, Tommy Watson and Ray Hunt</a:t>
            </a:r>
            <a:endParaRPr>
              <a:solidFill>
                <a:schemeClr val="lt1"/>
              </a:solidFill>
              <a:latin typeface="Encode Sans Semi Condensed Light"/>
              <a:ea typeface="Encode Sans Semi Condensed Light"/>
              <a:cs typeface="Encode Sans Semi Condensed Light"/>
              <a:sym typeface="Encode Sans Semi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3"/>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3200">
                <a:latin typeface="Roboto"/>
                <a:ea typeface="Roboto"/>
                <a:cs typeface="Roboto"/>
                <a:sym typeface="Roboto"/>
              </a:rPr>
              <a:t>Analysis Phase Description</a:t>
            </a:r>
            <a:endParaRPr/>
          </a:p>
        </p:txBody>
      </p:sp>
      <p:sp>
        <p:nvSpPr>
          <p:cNvPr id="358" name="Google Shape;358;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59" name="Google Shape;359;p23"/>
          <p:cNvGrpSpPr/>
          <p:nvPr/>
        </p:nvGrpSpPr>
        <p:grpSpPr>
          <a:xfrm>
            <a:off x="5534807" y="1562123"/>
            <a:ext cx="3018765" cy="3023641"/>
            <a:chOff x="5632317" y="1189775"/>
            <a:chExt cx="3305700" cy="3483056"/>
          </a:xfrm>
        </p:grpSpPr>
        <p:sp>
          <p:nvSpPr>
            <p:cNvPr id="360" name="Google Shape;360;p23"/>
            <p:cNvSpPr/>
            <p:nvPr/>
          </p:nvSpPr>
          <p:spPr>
            <a:xfrm>
              <a:off x="5632317" y="1189775"/>
              <a:ext cx="3305700" cy="669000"/>
            </a:xfrm>
            <a:prstGeom prst="chevron">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361" name="Google Shape;361;p23"/>
            <p:cNvSpPr txBox="1"/>
            <p:nvPr/>
          </p:nvSpPr>
          <p:spPr>
            <a:xfrm>
              <a:off x="6137456" y="2057131"/>
              <a:ext cx="24948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lt1"/>
                  </a:solidFill>
                  <a:latin typeface="Roboto"/>
                  <a:ea typeface="Roboto"/>
                  <a:cs typeface="Roboto"/>
                  <a:sym typeface="Roboto"/>
                </a:rPr>
                <a:t>Tables imported to Jupyter notebook as Dataframes from pgadmin for machine learning</a:t>
              </a:r>
              <a:endParaRPr sz="1200">
                <a:solidFill>
                  <a:schemeClr val="lt1"/>
                </a:solidFill>
                <a:latin typeface="Roboto"/>
                <a:ea typeface="Roboto"/>
                <a:cs typeface="Roboto"/>
                <a:sym typeface="Roboto"/>
              </a:endParaRPr>
            </a:p>
          </p:txBody>
        </p:sp>
      </p:grpSp>
      <p:grpSp>
        <p:nvGrpSpPr>
          <p:cNvPr id="362" name="Google Shape;362;p23"/>
          <p:cNvGrpSpPr/>
          <p:nvPr/>
        </p:nvGrpSpPr>
        <p:grpSpPr>
          <a:xfrm>
            <a:off x="391375" y="1562309"/>
            <a:ext cx="3239029" cy="3023455"/>
            <a:chOff x="0" y="1189989"/>
            <a:chExt cx="3546900" cy="3482842"/>
          </a:xfrm>
        </p:grpSpPr>
        <p:sp>
          <p:nvSpPr>
            <p:cNvPr id="363" name="Google Shape;363;p23"/>
            <p:cNvSpPr/>
            <p:nvPr/>
          </p:nvSpPr>
          <p:spPr>
            <a:xfrm>
              <a:off x="0" y="1189989"/>
              <a:ext cx="3546900" cy="669000"/>
            </a:xfrm>
            <a:prstGeom prst="homePlate">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DATA SETS CLEANING</a:t>
              </a:r>
              <a:endParaRPr>
                <a:solidFill>
                  <a:srgbClr val="FFFFFF"/>
                </a:solidFill>
                <a:latin typeface="Roboto"/>
                <a:ea typeface="Roboto"/>
                <a:cs typeface="Roboto"/>
                <a:sym typeface="Roboto"/>
              </a:endParaRPr>
            </a:p>
          </p:txBody>
        </p:sp>
        <p:sp>
          <p:nvSpPr>
            <p:cNvPr id="364" name="Google Shape;364;p23"/>
            <p:cNvSpPr txBox="1"/>
            <p:nvPr/>
          </p:nvSpPr>
          <p:spPr>
            <a:xfrm>
              <a:off x="229576" y="2057131"/>
              <a:ext cx="3091500" cy="26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200">
                  <a:solidFill>
                    <a:schemeClr val="lt1"/>
                  </a:solidFill>
                  <a:latin typeface="Roboto"/>
                  <a:ea typeface="Roboto"/>
                  <a:cs typeface="Roboto"/>
                  <a:sym typeface="Roboto"/>
                </a:rPr>
                <a:t>1. Replace NaN by 0</a:t>
              </a: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200">
                  <a:solidFill>
                    <a:schemeClr val="lt1"/>
                  </a:solidFill>
                  <a:latin typeface="Roboto"/>
                  <a:ea typeface="Roboto"/>
                  <a:cs typeface="Roboto"/>
                  <a:sym typeface="Roboto"/>
                </a:rPr>
                <a:t>2. Removing Nan</a:t>
              </a: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200">
                  <a:solidFill>
                    <a:schemeClr val="lt1"/>
                  </a:solidFill>
                  <a:latin typeface="Roboto"/>
                  <a:ea typeface="Roboto"/>
                  <a:cs typeface="Roboto"/>
                  <a:sym typeface="Roboto"/>
                </a:rPr>
                <a:t>3. Detecting outlier</a:t>
              </a: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200">
                  <a:solidFill>
                    <a:schemeClr val="lt1"/>
                  </a:solidFill>
                  <a:latin typeface="Roboto"/>
                  <a:ea typeface="Roboto"/>
                  <a:cs typeface="Roboto"/>
                  <a:sym typeface="Roboto"/>
                </a:rPr>
                <a:t>4. Editing column names </a:t>
              </a: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200">
                  <a:solidFill>
                    <a:schemeClr val="lt1"/>
                  </a:solidFill>
                  <a:latin typeface="Roboto"/>
                  <a:ea typeface="Roboto"/>
                  <a:cs typeface="Roboto"/>
                  <a:sym typeface="Roboto"/>
                </a:rPr>
                <a:t>5. Changing column names </a:t>
              </a: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200">
                  <a:solidFill>
                    <a:schemeClr val="lt1"/>
                  </a:solidFill>
                  <a:latin typeface="Roboto"/>
                  <a:ea typeface="Roboto"/>
                  <a:cs typeface="Roboto"/>
                  <a:sym typeface="Roboto"/>
                </a:rPr>
                <a:t>6. Filter required columns </a:t>
              </a:r>
              <a:endParaRPr sz="1200">
                <a:solidFill>
                  <a:schemeClr val="lt1"/>
                </a:solidFill>
                <a:latin typeface="Roboto"/>
                <a:ea typeface="Roboto"/>
                <a:cs typeface="Roboto"/>
                <a:sym typeface="Roboto"/>
              </a:endParaRPr>
            </a:p>
            <a:p>
              <a:pPr marL="0" lvl="0" indent="0" algn="l" rtl="0">
                <a:spcBef>
                  <a:spcPts val="0"/>
                </a:spcBef>
                <a:spcAft>
                  <a:spcPts val="0"/>
                </a:spcAft>
                <a:buNone/>
              </a:pPr>
              <a:r>
                <a:rPr lang="en" sz="1200">
                  <a:solidFill>
                    <a:schemeClr val="lt1"/>
                  </a:solidFill>
                  <a:latin typeface="Roboto"/>
                  <a:ea typeface="Roboto"/>
                  <a:cs typeface="Roboto"/>
                  <a:sym typeface="Roboto"/>
                </a:rPr>
                <a:t>7. Grouped data by country names</a:t>
              </a:r>
              <a:endParaRPr sz="1200">
                <a:solidFill>
                  <a:schemeClr val="lt1"/>
                </a:solidFill>
                <a:latin typeface="Roboto"/>
                <a:ea typeface="Roboto"/>
                <a:cs typeface="Roboto"/>
                <a:sym typeface="Roboto"/>
              </a:endParaRPr>
            </a:p>
          </p:txBody>
        </p:sp>
      </p:grpSp>
      <p:grpSp>
        <p:nvGrpSpPr>
          <p:cNvPr id="365" name="Google Shape;365;p23"/>
          <p:cNvGrpSpPr/>
          <p:nvPr/>
        </p:nvGrpSpPr>
        <p:grpSpPr>
          <a:xfrm>
            <a:off x="3080022" y="1562123"/>
            <a:ext cx="3018765" cy="3023641"/>
            <a:chOff x="2944204" y="1189775"/>
            <a:chExt cx="3305700" cy="3483056"/>
          </a:xfrm>
        </p:grpSpPr>
        <p:sp>
          <p:nvSpPr>
            <p:cNvPr id="366" name="Google Shape;366;p23"/>
            <p:cNvSpPr/>
            <p:nvPr/>
          </p:nvSpPr>
          <p:spPr>
            <a:xfrm>
              <a:off x="2944204" y="1189775"/>
              <a:ext cx="3305700" cy="669000"/>
            </a:xfrm>
            <a:prstGeom prst="chevron">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TABLES JOINED</a:t>
              </a:r>
              <a:endParaRPr>
                <a:solidFill>
                  <a:srgbClr val="FFFFFF"/>
                </a:solidFill>
                <a:latin typeface="Roboto"/>
                <a:ea typeface="Roboto"/>
                <a:cs typeface="Roboto"/>
                <a:sym typeface="Roboto"/>
              </a:endParaRPr>
            </a:p>
          </p:txBody>
        </p:sp>
        <p:sp>
          <p:nvSpPr>
            <p:cNvPr id="367" name="Google Shape;367;p23"/>
            <p:cNvSpPr txBox="1"/>
            <p:nvPr/>
          </p:nvSpPr>
          <p:spPr>
            <a:xfrm>
              <a:off x="3260047" y="2057131"/>
              <a:ext cx="27855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lt1"/>
                  </a:solidFill>
                  <a:latin typeface="Roboto"/>
                  <a:ea typeface="Roboto"/>
                  <a:cs typeface="Roboto"/>
                  <a:sym typeface="Roboto"/>
                </a:rPr>
                <a:t>Data sets joined in pgadmin using inner join and Primary keys</a:t>
              </a:r>
              <a:endParaRPr sz="1200">
                <a:solidFill>
                  <a:schemeClr val="lt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lt1"/>
                </a:solidFill>
                <a:latin typeface="Roboto"/>
                <a:ea typeface="Roboto"/>
                <a:cs typeface="Roboto"/>
                <a:sym typeface="Roboto"/>
              </a:endParaRPr>
            </a:p>
            <a:p>
              <a:pPr marL="457200" lvl="0" indent="-304800" algn="l" rtl="0">
                <a:lnSpc>
                  <a:spcPct val="115000"/>
                </a:lnSpc>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Gdp_vaccination_join</a:t>
              </a:r>
              <a:endParaRPr sz="1200">
                <a:solidFill>
                  <a:schemeClr val="lt1"/>
                </a:solidFill>
                <a:latin typeface="Roboto"/>
                <a:ea typeface="Roboto"/>
                <a:cs typeface="Roboto"/>
                <a:sym typeface="Roboto"/>
              </a:endParaRPr>
            </a:p>
            <a:p>
              <a:pPr marL="457200" lvl="0" indent="-304800" algn="l" rtl="0">
                <a:lnSpc>
                  <a:spcPct val="115000"/>
                </a:lnSpc>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Gdp_vaccination_hdi</a:t>
              </a:r>
              <a:endParaRPr sz="1200">
                <a:solidFill>
                  <a:schemeClr val="lt1"/>
                </a:solidFill>
                <a:latin typeface="Roboto"/>
                <a:ea typeface="Roboto"/>
                <a:cs typeface="Roboto"/>
                <a:sym typeface="Roboto"/>
              </a:endParaRPr>
            </a:p>
            <a:p>
              <a:pPr marL="457200" lvl="0" indent="-304800" algn="l" rtl="0">
                <a:lnSpc>
                  <a:spcPct val="115000"/>
                </a:lnSpc>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country_group</a:t>
              </a:r>
              <a:endParaRPr sz="1200">
                <a:solidFill>
                  <a:schemeClr val="lt1"/>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4"/>
          <p:cNvSpPr txBox="1">
            <a:spLocks noGrp="1"/>
          </p:cNvSpPr>
          <p:nvPr>
            <p:ph type="subTitle" idx="4294967295"/>
          </p:nvPr>
        </p:nvSpPr>
        <p:spPr>
          <a:xfrm>
            <a:off x="518800" y="3411550"/>
            <a:ext cx="51738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Linear Regression</a:t>
            </a:r>
            <a:endParaRPr/>
          </a:p>
        </p:txBody>
      </p:sp>
      <p:sp>
        <p:nvSpPr>
          <p:cNvPr id="373" name="Google Shape;373;p24"/>
          <p:cNvSpPr txBox="1">
            <a:spLocks noGrp="1"/>
          </p:cNvSpPr>
          <p:nvPr>
            <p:ph type="ctrTitle" idx="4294967295"/>
          </p:nvPr>
        </p:nvSpPr>
        <p:spPr>
          <a:xfrm>
            <a:off x="518800" y="2269150"/>
            <a:ext cx="5173800" cy="1159800"/>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sz="9600"/>
              <a:t>Machine Learning</a:t>
            </a:r>
            <a:endParaRPr sz="9600"/>
          </a:p>
        </p:txBody>
      </p:sp>
      <p:sp>
        <p:nvSpPr>
          <p:cNvPr id="374" name="Google Shape;374;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375" name="Google Shape;375;p24"/>
          <p:cNvGrpSpPr/>
          <p:nvPr/>
        </p:nvGrpSpPr>
        <p:grpSpPr>
          <a:xfrm>
            <a:off x="6957674" y="2087092"/>
            <a:ext cx="1130198" cy="1130198"/>
            <a:chOff x="8762414" y="2939573"/>
            <a:chExt cx="457200" cy="457200"/>
          </a:xfrm>
        </p:grpSpPr>
        <p:sp>
          <p:nvSpPr>
            <p:cNvPr id="376" name="Google Shape;376;p24"/>
            <p:cNvSpPr/>
            <p:nvPr/>
          </p:nvSpPr>
          <p:spPr>
            <a:xfrm>
              <a:off x="9010064" y="3034823"/>
              <a:ext cx="209550" cy="66675"/>
            </a:xfrm>
            <a:custGeom>
              <a:avLst/>
              <a:gdLst/>
              <a:ahLst/>
              <a:cxnLst/>
              <a:rect l="l" t="t" r="r" b="b"/>
              <a:pathLst>
                <a:path w="209550" h="66675" extrusionOk="0">
                  <a:moveTo>
                    <a:pt x="200025" y="0"/>
                  </a:moveTo>
                  <a:lnTo>
                    <a:pt x="9525" y="0"/>
                  </a:lnTo>
                  <a:cubicBezTo>
                    <a:pt x="3810" y="0"/>
                    <a:pt x="0" y="3810"/>
                    <a:pt x="0" y="9525"/>
                  </a:cubicBezTo>
                  <a:lnTo>
                    <a:pt x="0" y="57150"/>
                  </a:lnTo>
                  <a:cubicBezTo>
                    <a:pt x="0" y="62865"/>
                    <a:pt x="3810" y="66675"/>
                    <a:pt x="9525" y="66675"/>
                  </a:cubicBezTo>
                  <a:lnTo>
                    <a:pt x="200025" y="66675"/>
                  </a:lnTo>
                  <a:cubicBezTo>
                    <a:pt x="205740" y="66675"/>
                    <a:pt x="209550" y="62865"/>
                    <a:pt x="209550" y="57150"/>
                  </a:cubicBezTo>
                  <a:lnTo>
                    <a:pt x="209550" y="9525"/>
                  </a:lnTo>
                  <a:cubicBezTo>
                    <a:pt x="209550" y="3810"/>
                    <a:pt x="205740" y="0"/>
                    <a:pt x="200025"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4"/>
            <p:cNvSpPr/>
            <p:nvPr/>
          </p:nvSpPr>
          <p:spPr>
            <a:xfrm>
              <a:off x="9029114" y="3120548"/>
              <a:ext cx="171450" cy="276225"/>
            </a:xfrm>
            <a:custGeom>
              <a:avLst/>
              <a:gdLst/>
              <a:ahLst/>
              <a:cxnLst/>
              <a:rect l="l" t="t" r="r" b="b"/>
              <a:pathLst>
                <a:path w="171450" h="276225" extrusionOk="0">
                  <a:moveTo>
                    <a:pt x="0" y="266700"/>
                  </a:moveTo>
                  <a:cubicBezTo>
                    <a:pt x="0" y="272415"/>
                    <a:pt x="3810" y="276225"/>
                    <a:pt x="9525" y="276225"/>
                  </a:cubicBezTo>
                  <a:lnTo>
                    <a:pt x="161925" y="276225"/>
                  </a:lnTo>
                  <a:cubicBezTo>
                    <a:pt x="167640" y="276225"/>
                    <a:pt x="171450" y="272415"/>
                    <a:pt x="171450" y="266700"/>
                  </a:cubicBezTo>
                  <a:lnTo>
                    <a:pt x="171450" y="0"/>
                  </a:lnTo>
                  <a:lnTo>
                    <a:pt x="0" y="0"/>
                  </a:lnTo>
                  <a:lnTo>
                    <a:pt x="0" y="266700"/>
                  </a:lnTo>
                  <a:close/>
                  <a:moveTo>
                    <a:pt x="28575" y="57150"/>
                  </a:moveTo>
                  <a:cubicBezTo>
                    <a:pt x="28575" y="51435"/>
                    <a:pt x="32385" y="47625"/>
                    <a:pt x="38100" y="47625"/>
                  </a:cubicBezTo>
                  <a:lnTo>
                    <a:pt x="133350" y="47625"/>
                  </a:lnTo>
                  <a:cubicBezTo>
                    <a:pt x="139065" y="47625"/>
                    <a:pt x="142875" y="51435"/>
                    <a:pt x="142875" y="57150"/>
                  </a:cubicBezTo>
                  <a:lnTo>
                    <a:pt x="142875" y="123825"/>
                  </a:lnTo>
                  <a:cubicBezTo>
                    <a:pt x="142875" y="129540"/>
                    <a:pt x="139065" y="133350"/>
                    <a:pt x="133350" y="133350"/>
                  </a:cubicBezTo>
                  <a:lnTo>
                    <a:pt x="38100" y="133350"/>
                  </a:lnTo>
                  <a:cubicBezTo>
                    <a:pt x="32385" y="133350"/>
                    <a:pt x="28575" y="129540"/>
                    <a:pt x="28575" y="123825"/>
                  </a:cubicBezTo>
                  <a:lnTo>
                    <a:pt x="28575" y="57150"/>
                  </a:lnTo>
                  <a:close/>
                  <a:moveTo>
                    <a:pt x="38100" y="161925"/>
                  </a:moveTo>
                  <a:lnTo>
                    <a:pt x="133350" y="161925"/>
                  </a:lnTo>
                  <a:cubicBezTo>
                    <a:pt x="139065" y="161925"/>
                    <a:pt x="142875" y="165735"/>
                    <a:pt x="142875" y="171450"/>
                  </a:cubicBezTo>
                  <a:cubicBezTo>
                    <a:pt x="142875" y="177165"/>
                    <a:pt x="139065" y="180975"/>
                    <a:pt x="133350" y="180975"/>
                  </a:cubicBezTo>
                  <a:lnTo>
                    <a:pt x="38100" y="180975"/>
                  </a:lnTo>
                  <a:cubicBezTo>
                    <a:pt x="32385" y="180975"/>
                    <a:pt x="28575" y="177165"/>
                    <a:pt x="28575" y="171450"/>
                  </a:cubicBezTo>
                  <a:cubicBezTo>
                    <a:pt x="28575" y="165735"/>
                    <a:pt x="32385" y="161925"/>
                    <a:pt x="38100" y="1619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4"/>
            <p:cNvSpPr/>
            <p:nvPr/>
          </p:nvSpPr>
          <p:spPr>
            <a:xfrm>
              <a:off x="8762414" y="2939573"/>
              <a:ext cx="200025" cy="457200"/>
            </a:xfrm>
            <a:custGeom>
              <a:avLst/>
              <a:gdLst/>
              <a:ahLst/>
              <a:cxnLst/>
              <a:rect l="l" t="t" r="r" b="b"/>
              <a:pathLst>
                <a:path w="200025" h="457200" extrusionOk="0">
                  <a:moveTo>
                    <a:pt x="185738" y="76200"/>
                  </a:moveTo>
                  <a:lnTo>
                    <a:pt x="133350" y="76200"/>
                  </a:lnTo>
                  <a:lnTo>
                    <a:pt x="133350" y="28575"/>
                  </a:lnTo>
                  <a:lnTo>
                    <a:pt x="157163" y="28575"/>
                  </a:lnTo>
                  <a:cubicBezTo>
                    <a:pt x="164783" y="28575"/>
                    <a:pt x="171450" y="21908"/>
                    <a:pt x="171450" y="14288"/>
                  </a:cubicBezTo>
                  <a:cubicBezTo>
                    <a:pt x="171450" y="6668"/>
                    <a:pt x="164783" y="0"/>
                    <a:pt x="157163" y="0"/>
                  </a:cubicBezTo>
                  <a:lnTo>
                    <a:pt x="42863" y="0"/>
                  </a:lnTo>
                  <a:cubicBezTo>
                    <a:pt x="35243" y="0"/>
                    <a:pt x="28575" y="6668"/>
                    <a:pt x="28575" y="14288"/>
                  </a:cubicBezTo>
                  <a:cubicBezTo>
                    <a:pt x="28575" y="21908"/>
                    <a:pt x="35243" y="28575"/>
                    <a:pt x="42863" y="28575"/>
                  </a:cubicBezTo>
                  <a:lnTo>
                    <a:pt x="66675" y="28575"/>
                  </a:lnTo>
                  <a:lnTo>
                    <a:pt x="66675" y="76200"/>
                  </a:lnTo>
                  <a:lnTo>
                    <a:pt x="14288" y="76200"/>
                  </a:lnTo>
                  <a:cubicBezTo>
                    <a:pt x="6668" y="76200"/>
                    <a:pt x="0" y="82868"/>
                    <a:pt x="0" y="90488"/>
                  </a:cubicBezTo>
                  <a:cubicBezTo>
                    <a:pt x="0" y="98108"/>
                    <a:pt x="6668" y="104775"/>
                    <a:pt x="14288" y="104775"/>
                  </a:cubicBezTo>
                  <a:lnTo>
                    <a:pt x="47625" y="104775"/>
                  </a:lnTo>
                  <a:lnTo>
                    <a:pt x="47625" y="323850"/>
                  </a:lnTo>
                  <a:cubicBezTo>
                    <a:pt x="47625" y="334328"/>
                    <a:pt x="56198" y="342900"/>
                    <a:pt x="66675" y="342900"/>
                  </a:cubicBezTo>
                  <a:lnTo>
                    <a:pt x="66675" y="361950"/>
                  </a:lnTo>
                  <a:cubicBezTo>
                    <a:pt x="66675" y="367665"/>
                    <a:pt x="70485" y="371475"/>
                    <a:pt x="76200" y="371475"/>
                  </a:cubicBezTo>
                  <a:lnTo>
                    <a:pt x="85725" y="371475"/>
                  </a:lnTo>
                  <a:lnTo>
                    <a:pt x="85725" y="442913"/>
                  </a:lnTo>
                  <a:cubicBezTo>
                    <a:pt x="85725" y="450533"/>
                    <a:pt x="92393" y="457200"/>
                    <a:pt x="100013" y="457200"/>
                  </a:cubicBezTo>
                  <a:cubicBezTo>
                    <a:pt x="107633" y="457200"/>
                    <a:pt x="114300" y="450533"/>
                    <a:pt x="114300" y="442913"/>
                  </a:cubicBezTo>
                  <a:lnTo>
                    <a:pt x="114300" y="371475"/>
                  </a:lnTo>
                  <a:lnTo>
                    <a:pt x="123825" y="371475"/>
                  </a:lnTo>
                  <a:cubicBezTo>
                    <a:pt x="129540" y="371475"/>
                    <a:pt x="133350" y="367665"/>
                    <a:pt x="133350" y="361950"/>
                  </a:cubicBezTo>
                  <a:lnTo>
                    <a:pt x="133350" y="342900"/>
                  </a:lnTo>
                  <a:cubicBezTo>
                    <a:pt x="143828" y="342900"/>
                    <a:pt x="152400" y="334328"/>
                    <a:pt x="152400" y="323850"/>
                  </a:cubicBezTo>
                  <a:lnTo>
                    <a:pt x="152400" y="104775"/>
                  </a:lnTo>
                  <a:lnTo>
                    <a:pt x="185738" y="104775"/>
                  </a:lnTo>
                  <a:cubicBezTo>
                    <a:pt x="193358" y="104775"/>
                    <a:pt x="200025" y="98108"/>
                    <a:pt x="200025" y="90488"/>
                  </a:cubicBezTo>
                  <a:cubicBezTo>
                    <a:pt x="200025" y="82868"/>
                    <a:pt x="193358" y="76200"/>
                    <a:pt x="185738" y="76200"/>
                  </a:cubicBezTo>
                  <a:close/>
                  <a:moveTo>
                    <a:pt x="123825" y="247650"/>
                  </a:moveTo>
                  <a:lnTo>
                    <a:pt x="76200" y="247650"/>
                  </a:lnTo>
                  <a:lnTo>
                    <a:pt x="76200" y="123825"/>
                  </a:lnTo>
                  <a:lnTo>
                    <a:pt x="123825" y="123825"/>
                  </a:lnTo>
                  <a:lnTo>
                    <a:pt x="123825" y="2476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9" name="Google Shape;379;p24"/>
          <p:cNvSpPr/>
          <p:nvPr/>
        </p:nvSpPr>
        <p:spPr>
          <a:xfrm>
            <a:off x="7232451" y="1416429"/>
            <a:ext cx="580644" cy="580644"/>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latin typeface="Calibri"/>
                <a:ea typeface="Calibri"/>
                <a:cs typeface="Calibri"/>
                <a:sym typeface="Calibri"/>
              </a:rPr>
              <a:t> </a:t>
            </a:r>
            <a:endParaRPr sz="1800">
              <a:solidFill>
                <a:srgbClr val="000000"/>
              </a:solidFill>
              <a:latin typeface="Calibri"/>
              <a:ea typeface="Calibri"/>
              <a:cs typeface="Calibri"/>
              <a:sym typeface="Calibri"/>
            </a:endParaRPr>
          </a:p>
        </p:txBody>
      </p:sp>
      <p:sp>
        <p:nvSpPr>
          <p:cNvPr id="380" name="Google Shape;380;p24"/>
          <p:cNvSpPr/>
          <p:nvPr/>
        </p:nvSpPr>
        <p:spPr>
          <a:xfrm>
            <a:off x="5921714" y="990545"/>
            <a:ext cx="1130427" cy="1130427"/>
          </a:xfrm>
          <a:custGeom>
            <a:avLst/>
            <a:gdLst/>
            <a:ahLst/>
            <a:cxnLst/>
            <a:rect l="l" t="t" r="r" b="b"/>
            <a:pathLst>
              <a:path w="457200" h="457200" extrusionOk="0">
                <a:moveTo>
                  <a:pt x="442913" y="180975"/>
                </a:moveTo>
                <a:cubicBezTo>
                  <a:pt x="435023" y="180974"/>
                  <a:pt x="428626" y="187368"/>
                  <a:pt x="428625" y="195258"/>
                </a:cubicBezTo>
                <a:cubicBezTo>
                  <a:pt x="428625" y="195260"/>
                  <a:pt x="428625" y="195261"/>
                  <a:pt x="428625" y="195263"/>
                </a:cubicBezTo>
                <a:lnTo>
                  <a:pt x="428625" y="209550"/>
                </a:lnTo>
                <a:lnTo>
                  <a:pt x="389308" y="209550"/>
                </a:lnTo>
                <a:cubicBezTo>
                  <a:pt x="385830" y="179926"/>
                  <a:pt x="374190" y="151851"/>
                  <a:pt x="355685" y="128457"/>
                </a:cubicBezTo>
                <a:lnTo>
                  <a:pt x="383510" y="100631"/>
                </a:lnTo>
                <a:lnTo>
                  <a:pt x="394709" y="110114"/>
                </a:lnTo>
                <a:cubicBezTo>
                  <a:pt x="400281" y="115700"/>
                  <a:pt x="409327" y="115711"/>
                  <a:pt x="414914" y="110139"/>
                </a:cubicBezTo>
                <a:cubicBezTo>
                  <a:pt x="420500" y="104565"/>
                  <a:pt x="420511" y="95520"/>
                  <a:pt x="414938" y="89934"/>
                </a:cubicBezTo>
                <a:cubicBezTo>
                  <a:pt x="414930" y="89926"/>
                  <a:pt x="414922" y="89918"/>
                  <a:pt x="414915" y="89911"/>
                </a:cubicBezTo>
                <a:lnTo>
                  <a:pt x="367291" y="42286"/>
                </a:lnTo>
                <a:cubicBezTo>
                  <a:pt x="361712" y="36706"/>
                  <a:pt x="352666" y="36706"/>
                  <a:pt x="347086" y="42285"/>
                </a:cubicBezTo>
                <a:cubicBezTo>
                  <a:pt x="341507" y="47864"/>
                  <a:pt x="341506" y="56910"/>
                  <a:pt x="347085" y="62489"/>
                </a:cubicBezTo>
                <a:lnTo>
                  <a:pt x="356569" y="73689"/>
                </a:lnTo>
                <a:lnTo>
                  <a:pt x="328743" y="101515"/>
                </a:lnTo>
                <a:cubicBezTo>
                  <a:pt x="305349" y="83012"/>
                  <a:pt x="277274" y="71372"/>
                  <a:pt x="247650" y="67894"/>
                </a:cubicBezTo>
                <a:lnTo>
                  <a:pt x="247650" y="28575"/>
                </a:lnTo>
                <a:lnTo>
                  <a:pt x="261938" y="28575"/>
                </a:lnTo>
                <a:cubicBezTo>
                  <a:pt x="269828" y="28575"/>
                  <a:pt x="276225" y="22178"/>
                  <a:pt x="276225" y="14288"/>
                </a:cubicBezTo>
                <a:cubicBezTo>
                  <a:pt x="276225" y="6397"/>
                  <a:pt x="269828" y="0"/>
                  <a:pt x="261938" y="0"/>
                </a:cubicBezTo>
                <a:lnTo>
                  <a:pt x="195263" y="0"/>
                </a:lnTo>
                <a:cubicBezTo>
                  <a:pt x="187372" y="0"/>
                  <a:pt x="180975" y="6397"/>
                  <a:pt x="180975" y="14288"/>
                </a:cubicBezTo>
                <a:cubicBezTo>
                  <a:pt x="180975" y="22178"/>
                  <a:pt x="187372" y="28575"/>
                  <a:pt x="195263" y="28575"/>
                </a:cubicBezTo>
                <a:lnTo>
                  <a:pt x="209550" y="28575"/>
                </a:lnTo>
                <a:lnTo>
                  <a:pt x="209550" y="67894"/>
                </a:lnTo>
                <a:cubicBezTo>
                  <a:pt x="179926" y="71372"/>
                  <a:pt x="151851" y="83012"/>
                  <a:pt x="128457" y="101515"/>
                </a:cubicBezTo>
                <a:lnTo>
                  <a:pt x="100631" y="73689"/>
                </a:lnTo>
                <a:lnTo>
                  <a:pt x="110115" y="62489"/>
                </a:lnTo>
                <a:cubicBezTo>
                  <a:pt x="115694" y="56910"/>
                  <a:pt x="115694" y="47864"/>
                  <a:pt x="110114" y="42285"/>
                </a:cubicBezTo>
                <a:cubicBezTo>
                  <a:pt x="104534" y="36706"/>
                  <a:pt x="95488" y="36706"/>
                  <a:pt x="89910" y="42286"/>
                </a:cubicBezTo>
                <a:lnTo>
                  <a:pt x="43382" y="89911"/>
                </a:lnTo>
                <a:cubicBezTo>
                  <a:pt x="37817" y="95504"/>
                  <a:pt x="37839" y="104550"/>
                  <a:pt x="43433" y="110116"/>
                </a:cubicBezTo>
                <a:cubicBezTo>
                  <a:pt x="49007" y="115661"/>
                  <a:pt x="58015" y="115661"/>
                  <a:pt x="63588" y="110115"/>
                </a:cubicBezTo>
                <a:lnTo>
                  <a:pt x="73691" y="100631"/>
                </a:lnTo>
                <a:lnTo>
                  <a:pt x="101516" y="128457"/>
                </a:lnTo>
                <a:cubicBezTo>
                  <a:pt x="83011" y="151851"/>
                  <a:pt x="71370" y="179926"/>
                  <a:pt x="67892" y="209550"/>
                </a:cubicBezTo>
                <a:lnTo>
                  <a:pt x="28575" y="209550"/>
                </a:lnTo>
                <a:lnTo>
                  <a:pt x="28575" y="195263"/>
                </a:lnTo>
                <a:cubicBezTo>
                  <a:pt x="28575" y="187372"/>
                  <a:pt x="22178" y="180975"/>
                  <a:pt x="14288" y="180975"/>
                </a:cubicBezTo>
                <a:cubicBezTo>
                  <a:pt x="6397" y="180975"/>
                  <a:pt x="0" y="187372"/>
                  <a:pt x="0" y="195263"/>
                </a:cubicBezTo>
                <a:lnTo>
                  <a:pt x="0" y="261938"/>
                </a:lnTo>
                <a:cubicBezTo>
                  <a:pt x="0" y="269828"/>
                  <a:pt x="6397" y="276225"/>
                  <a:pt x="14288" y="276225"/>
                </a:cubicBezTo>
                <a:cubicBezTo>
                  <a:pt x="22178" y="276225"/>
                  <a:pt x="28575" y="269828"/>
                  <a:pt x="28575" y="261938"/>
                </a:cubicBezTo>
                <a:lnTo>
                  <a:pt x="28575" y="247650"/>
                </a:lnTo>
                <a:lnTo>
                  <a:pt x="67892" y="247650"/>
                </a:lnTo>
                <a:cubicBezTo>
                  <a:pt x="71370" y="277274"/>
                  <a:pt x="83011" y="305349"/>
                  <a:pt x="101516" y="328743"/>
                </a:cubicBezTo>
                <a:lnTo>
                  <a:pt x="73691" y="356569"/>
                </a:lnTo>
                <a:lnTo>
                  <a:pt x="62491" y="347085"/>
                </a:lnTo>
                <a:cubicBezTo>
                  <a:pt x="56906" y="341512"/>
                  <a:pt x="47860" y="341522"/>
                  <a:pt x="42287" y="347107"/>
                </a:cubicBezTo>
                <a:cubicBezTo>
                  <a:pt x="36722" y="352684"/>
                  <a:pt x="36722" y="361712"/>
                  <a:pt x="42285" y="367290"/>
                </a:cubicBezTo>
                <a:lnTo>
                  <a:pt x="89910" y="414915"/>
                </a:lnTo>
                <a:cubicBezTo>
                  <a:pt x="95488" y="420494"/>
                  <a:pt x="104534" y="420494"/>
                  <a:pt x="110114" y="414915"/>
                </a:cubicBezTo>
                <a:cubicBezTo>
                  <a:pt x="115694" y="409336"/>
                  <a:pt x="115694" y="400290"/>
                  <a:pt x="110115" y="394710"/>
                </a:cubicBezTo>
                <a:lnTo>
                  <a:pt x="100631" y="383512"/>
                </a:lnTo>
                <a:lnTo>
                  <a:pt x="128456" y="355685"/>
                </a:lnTo>
                <a:cubicBezTo>
                  <a:pt x="151851" y="374189"/>
                  <a:pt x="179926" y="385828"/>
                  <a:pt x="209550" y="389307"/>
                </a:cubicBezTo>
                <a:lnTo>
                  <a:pt x="209550" y="428625"/>
                </a:lnTo>
                <a:lnTo>
                  <a:pt x="195263" y="428625"/>
                </a:lnTo>
                <a:cubicBezTo>
                  <a:pt x="187372" y="428625"/>
                  <a:pt x="180975" y="435022"/>
                  <a:pt x="180975" y="442913"/>
                </a:cubicBezTo>
                <a:cubicBezTo>
                  <a:pt x="180975" y="450803"/>
                  <a:pt x="187372" y="457200"/>
                  <a:pt x="195263" y="457200"/>
                </a:cubicBezTo>
                <a:lnTo>
                  <a:pt x="261938" y="457200"/>
                </a:lnTo>
                <a:cubicBezTo>
                  <a:pt x="269828" y="457200"/>
                  <a:pt x="276225" y="450803"/>
                  <a:pt x="276225" y="442913"/>
                </a:cubicBezTo>
                <a:cubicBezTo>
                  <a:pt x="276225" y="435022"/>
                  <a:pt x="269828" y="428625"/>
                  <a:pt x="261938" y="428625"/>
                </a:cubicBezTo>
                <a:lnTo>
                  <a:pt x="247650" y="428625"/>
                </a:lnTo>
                <a:lnTo>
                  <a:pt x="247650" y="389307"/>
                </a:lnTo>
                <a:cubicBezTo>
                  <a:pt x="277274" y="385828"/>
                  <a:pt x="305349" y="374189"/>
                  <a:pt x="328744" y="355685"/>
                </a:cubicBezTo>
                <a:lnTo>
                  <a:pt x="356569" y="383512"/>
                </a:lnTo>
                <a:lnTo>
                  <a:pt x="347085" y="394710"/>
                </a:lnTo>
                <a:cubicBezTo>
                  <a:pt x="341506" y="400290"/>
                  <a:pt x="341506" y="409336"/>
                  <a:pt x="347086" y="414915"/>
                </a:cubicBezTo>
                <a:cubicBezTo>
                  <a:pt x="352666" y="420494"/>
                  <a:pt x="361712" y="420494"/>
                  <a:pt x="367291" y="414915"/>
                </a:cubicBezTo>
                <a:lnTo>
                  <a:pt x="414915" y="367290"/>
                </a:lnTo>
                <a:cubicBezTo>
                  <a:pt x="420500" y="361716"/>
                  <a:pt x="420510" y="352670"/>
                  <a:pt x="414937" y="347084"/>
                </a:cubicBezTo>
                <a:cubicBezTo>
                  <a:pt x="409363" y="341499"/>
                  <a:pt x="400317" y="341489"/>
                  <a:pt x="394731" y="347063"/>
                </a:cubicBezTo>
                <a:cubicBezTo>
                  <a:pt x="394724" y="347071"/>
                  <a:pt x="394716" y="347079"/>
                  <a:pt x="394709" y="347085"/>
                </a:cubicBezTo>
                <a:lnTo>
                  <a:pt x="383509" y="356569"/>
                </a:lnTo>
                <a:lnTo>
                  <a:pt x="355684" y="328743"/>
                </a:lnTo>
                <a:cubicBezTo>
                  <a:pt x="374189" y="305349"/>
                  <a:pt x="385830" y="277274"/>
                  <a:pt x="389308" y="247650"/>
                </a:cubicBezTo>
                <a:lnTo>
                  <a:pt x="428625" y="247650"/>
                </a:lnTo>
                <a:lnTo>
                  <a:pt x="428625" y="261938"/>
                </a:lnTo>
                <a:cubicBezTo>
                  <a:pt x="428625" y="269828"/>
                  <a:pt x="435022" y="276225"/>
                  <a:pt x="442913" y="276225"/>
                </a:cubicBezTo>
                <a:cubicBezTo>
                  <a:pt x="450803" y="276225"/>
                  <a:pt x="457200" y="269828"/>
                  <a:pt x="457200" y="261938"/>
                </a:cubicBezTo>
                <a:lnTo>
                  <a:pt x="457200" y="195263"/>
                </a:lnTo>
                <a:cubicBezTo>
                  <a:pt x="457201" y="187373"/>
                  <a:pt x="450807" y="180976"/>
                  <a:pt x="442917" y="180975"/>
                </a:cubicBezTo>
                <a:cubicBezTo>
                  <a:pt x="442915" y="180975"/>
                  <a:pt x="442914" y="180975"/>
                  <a:pt x="442913" y="180975"/>
                </a:cubicBezTo>
                <a:close/>
                <a:moveTo>
                  <a:pt x="176213" y="190500"/>
                </a:moveTo>
                <a:cubicBezTo>
                  <a:pt x="157801" y="190500"/>
                  <a:pt x="142875" y="175574"/>
                  <a:pt x="142875" y="157163"/>
                </a:cubicBezTo>
                <a:cubicBezTo>
                  <a:pt x="142875" y="138751"/>
                  <a:pt x="157801" y="123825"/>
                  <a:pt x="176213" y="123825"/>
                </a:cubicBezTo>
                <a:cubicBezTo>
                  <a:pt x="194624" y="123825"/>
                  <a:pt x="209550" y="138751"/>
                  <a:pt x="209550" y="157163"/>
                </a:cubicBezTo>
                <a:cubicBezTo>
                  <a:pt x="209550" y="175574"/>
                  <a:pt x="194625" y="190500"/>
                  <a:pt x="176213" y="190500"/>
                </a:cubicBezTo>
                <a:cubicBezTo>
                  <a:pt x="176213" y="190500"/>
                  <a:pt x="176213" y="190500"/>
                  <a:pt x="176213" y="190500"/>
                </a:cubicBezTo>
                <a:close/>
                <a:moveTo>
                  <a:pt x="285750" y="314325"/>
                </a:moveTo>
                <a:cubicBezTo>
                  <a:pt x="275229" y="314325"/>
                  <a:pt x="266700" y="305796"/>
                  <a:pt x="266700" y="295275"/>
                </a:cubicBezTo>
                <a:cubicBezTo>
                  <a:pt x="266700" y="284754"/>
                  <a:pt x="275229" y="276225"/>
                  <a:pt x="285750" y="276225"/>
                </a:cubicBezTo>
                <a:cubicBezTo>
                  <a:pt x="296271" y="276225"/>
                  <a:pt x="304800" y="284754"/>
                  <a:pt x="304800" y="295275"/>
                </a:cubicBezTo>
                <a:cubicBezTo>
                  <a:pt x="304800" y="305796"/>
                  <a:pt x="296271" y="314325"/>
                  <a:pt x="285750" y="3143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5"/>
          <p:cNvSpPr txBox="1">
            <a:spLocks noGrp="1"/>
          </p:cNvSpPr>
          <p:nvPr>
            <p:ph type="body" idx="1"/>
          </p:nvPr>
        </p:nvSpPr>
        <p:spPr>
          <a:xfrm>
            <a:off x="514800" y="2106850"/>
            <a:ext cx="2991000" cy="29604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 b="1"/>
              <a:t>Reliable method to identify variables that have an impact on our topic of interest </a:t>
            </a:r>
            <a:endParaRPr b="1"/>
          </a:p>
          <a:p>
            <a:pPr marL="457200" lvl="0" indent="0" algn="l" rtl="0">
              <a:spcBef>
                <a:spcPts val="600"/>
              </a:spcBef>
              <a:spcAft>
                <a:spcPts val="0"/>
              </a:spcAft>
              <a:buNone/>
            </a:pPr>
            <a:endParaRPr b="1"/>
          </a:p>
          <a:p>
            <a:pPr marL="457200" lvl="0" indent="-355600" algn="l" rtl="0">
              <a:spcBef>
                <a:spcPts val="600"/>
              </a:spcBef>
              <a:spcAft>
                <a:spcPts val="0"/>
              </a:spcAft>
              <a:buSzPts val="2000"/>
              <a:buChar char="-"/>
            </a:pPr>
            <a:r>
              <a:rPr lang="en" b="1"/>
              <a:t>Easy way to visualize relationship</a:t>
            </a:r>
            <a:endParaRPr b="1"/>
          </a:p>
          <a:p>
            <a:pPr marL="0" lvl="0" indent="0" algn="l" rtl="0">
              <a:spcBef>
                <a:spcPts val="600"/>
              </a:spcBef>
              <a:spcAft>
                <a:spcPts val="0"/>
              </a:spcAft>
              <a:buNone/>
            </a:pPr>
            <a:endParaRPr b="1"/>
          </a:p>
        </p:txBody>
      </p:sp>
      <p:sp>
        <p:nvSpPr>
          <p:cNvPr id="386" name="Google Shape;386;p25"/>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Why this model? </a:t>
            </a:r>
            <a:endParaRPr/>
          </a:p>
        </p:txBody>
      </p:sp>
      <p:sp>
        <p:nvSpPr>
          <p:cNvPr id="387" name="Google Shape;387;p25"/>
          <p:cNvSpPr txBox="1">
            <a:spLocks noGrp="1"/>
          </p:cNvSpPr>
          <p:nvPr>
            <p:ph type="body" idx="2"/>
          </p:nvPr>
        </p:nvSpPr>
        <p:spPr>
          <a:xfrm>
            <a:off x="4741919" y="2175800"/>
            <a:ext cx="2991000" cy="29604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
              <a:t>Outliers skewing the data</a:t>
            </a:r>
            <a:endParaRPr/>
          </a:p>
          <a:p>
            <a:pPr marL="0" lvl="0" indent="0" algn="l" rtl="0">
              <a:spcBef>
                <a:spcPts val="600"/>
              </a:spcBef>
              <a:spcAft>
                <a:spcPts val="0"/>
              </a:spcAft>
              <a:buNone/>
            </a:pPr>
            <a:endParaRPr/>
          </a:p>
          <a:p>
            <a:pPr marL="457200" lvl="0" indent="-355600" algn="l" rtl="0">
              <a:spcBef>
                <a:spcPts val="600"/>
              </a:spcBef>
              <a:spcAft>
                <a:spcPts val="0"/>
              </a:spcAft>
              <a:buSzPts val="2000"/>
              <a:buChar char="-"/>
            </a:pPr>
            <a:r>
              <a:rPr lang="en"/>
              <a:t>Overfitting </a:t>
            </a:r>
            <a:endParaRPr/>
          </a:p>
        </p:txBody>
      </p:sp>
      <p:sp>
        <p:nvSpPr>
          <p:cNvPr id="388" name="Google Shape;388;p2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89" name="Google Shape;389;p25"/>
          <p:cNvSpPr/>
          <p:nvPr/>
        </p:nvSpPr>
        <p:spPr>
          <a:xfrm>
            <a:off x="514800" y="2175802"/>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25"/>
          <p:cNvSpPr/>
          <p:nvPr/>
        </p:nvSpPr>
        <p:spPr>
          <a:xfrm>
            <a:off x="4741925" y="2244752"/>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25"/>
          <p:cNvSpPr/>
          <p:nvPr/>
        </p:nvSpPr>
        <p:spPr>
          <a:xfrm>
            <a:off x="514800" y="4084077"/>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25"/>
          <p:cNvSpPr/>
          <p:nvPr/>
        </p:nvSpPr>
        <p:spPr>
          <a:xfrm>
            <a:off x="4741925" y="3462202"/>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5"/>
          <p:cNvSpPr txBox="1"/>
          <p:nvPr/>
        </p:nvSpPr>
        <p:spPr>
          <a:xfrm>
            <a:off x="1189775" y="1535200"/>
            <a:ext cx="20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FF"/>
                </a:solidFill>
                <a:latin typeface="Encode Sans Semi Condensed Light"/>
                <a:ea typeface="Encode Sans Semi Condensed Light"/>
                <a:cs typeface="Encode Sans Semi Condensed Light"/>
                <a:sym typeface="Encode Sans Semi Condensed Light"/>
              </a:rPr>
              <a:t>Advantages</a:t>
            </a:r>
            <a:endParaRPr>
              <a:solidFill>
                <a:srgbClr val="FFFFFF"/>
              </a:solidFill>
              <a:latin typeface="Encode Sans Semi Condensed Light"/>
              <a:ea typeface="Encode Sans Semi Condensed Light"/>
              <a:cs typeface="Encode Sans Semi Condensed Light"/>
              <a:sym typeface="Encode Sans Semi Condensed Light"/>
            </a:endParaRPr>
          </a:p>
        </p:txBody>
      </p:sp>
      <p:sp>
        <p:nvSpPr>
          <p:cNvPr id="394" name="Google Shape;394;p25"/>
          <p:cNvSpPr txBox="1"/>
          <p:nvPr/>
        </p:nvSpPr>
        <p:spPr>
          <a:xfrm>
            <a:off x="5191625" y="1601250"/>
            <a:ext cx="20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FF"/>
                </a:solidFill>
                <a:latin typeface="Encode Sans Semi Condensed Light"/>
                <a:ea typeface="Encode Sans Semi Condensed Light"/>
                <a:cs typeface="Encode Sans Semi Condensed Light"/>
                <a:sym typeface="Encode Sans Semi Condensed Light"/>
              </a:rPr>
              <a:t>Disadvantages</a:t>
            </a:r>
            <a:endParaRPr>
              <a:solidFill>
                <a:srgbClr val="FFFFFF"/>
              </a:solidFill>
              <a:latin typeface="Encode Sans Semi Condensed Light"/>
              <a:ea typeface="Encode Sans Semi Condensed Light"/>
              <a:cs typeface="Encode Sans Semi Condensed Light"/>
              <a:sym typeface="Encode Sans Semi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6"/>
          <p:cNvSpPr txBox="1">
            <a:spLocks noGrp="1"/>
          </p:cNvSpPr>
          <p:nvPr>
            <p:ph type="ctrTitle"/>
          </p:nvPr>
        </p:nvSpPr>
        <p:spPr>
          <a:xfrm>
            <a:off x="235250" y="1894550"/>
            <a:ext cx="8114400" cy="1325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u="sng">
                <a:solidFill>
                  <a:schemeClr val="hlink"/>
                </a:solidFill>
                <a:hlinkClick r:id="rId3"/>
              </a:rPr>
              <a:t>Dashboard</a:t>
            </a:r>
            <a:endParaRPr sz="9600"/>
          </a:p>
        </p:txBody>
      </p:sp>
      <p:grpSp>
        <p:nvGrpSpPr>
          <p:cNvPr id="400" name="Google Shape;400;p26"/>
          <p:cNvGrpSpPr/>
          <p:nvPr/>
        </p:nvGrpSpPr>
        <p:grpSpPr>
          <a:xfrm>
            <a:off x="7419375" y="2334143"/>
            <a:ext cx="659300" cy="662499"/>
            <a:chOff x="3292425" y="3664250"/>
            <a:chExt cx="397025" cy="391525"/>
          </a:xfrm>
        </p:grpSpPr>
        <p:sp>
          <p:nvSpPr>
            <p:cNvPr id="401" name="Google Shape;401;p26"/>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5826843" y="2332781"/>
            <a:ext cx="1146190" cy="811280"/>
            <a:chOff x="4604550" y="3714775"/>
            <a:chExt cx="439625" cy="319075"/>
          </a:xfrm>
        </p:grpSpPr>
        <p:sp>
          <p:nvSpPr>
            <p:cNvPr id="405" name="Google Shape;405;p26"/>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381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381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26"/>
          <p:cNvGrpSpPr/>
          <p:nvPr/>
        </p:nvGrpSpPr>
        <p:grpSpPr>
          <a:xfrm>
            <a:off x="5906968" y="650005"/>
            <a:ext cx="1388921" cy="1325694"/>
            <a:chOff x="5941025" y="3634400"/>
            <a:chExt cx="467650" cy="467650"/>
          </a:xfrm>
        </p:grpSpPr>
        <p:sp>
          <p:nvSpPr>
            <p:cNvPr id="408" name="Google Shape;408;p26"/>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26"/>
          <p:cNvGrpSpPr/>
          <p:nvPr/>
        </p:nvGrpSpPr>
        <p:grpSpPr>
          <a:xfrm>
            <a:off x="6905165" y="2049102"/>
            <a:ext cx="366458" cy="366437"/>
            <a:chOff x="1923675" y="1633650"/>
            <a:chExt cx="436000" cy="435975"/>
          </a:xfrm>
        </p:grpSpPr>
        <p:sp>
          <p:nvSpPr>
            <p:cNvPr id="415" name="Google Shape;415;p2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7"/>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How’d our model do? </a:t>
            </a:r>
            <a:endParaRPr/>
          </a:p>
        </p:txBody>
      </p:sp>
      <p:sp>
        <p:nvSpPr>
          <p:cNvPr id="426" name="Google Shape;426;p2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427" name="Google Shape;427;p27"/>
          <p:cNvSpPr txBox="1"/>
          <p:nvPr/>
        </p:nvSpPr>
        <p:spPr>
          <a:xfrm>
            <a:off x="357975" y="1711750"/>
            <a:ext cx="6114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Encode Sans Semi Condensed Light"/>
                <a:ea typeface="Encode Sans Semi Condensed Light"/>
                <a:cs typeface="Encode Sans Semi Condensed Light"/>
                <a:sym typeface="Encode Sans Semi Condensed Light"/>
              </a:rPr>
              <a:t>Based on  GDP, HDI Rank, Population, how well can we predict: </a:t>
            </a:r>
            <a:endParaRPr sz="1800">
              <a:solidFill>
                <a:srgbClr val="FFFFFF"/>
              </a:solidFill>
              <a:latin typeface="Encode Sans Semi Condensed Light"/>
              <a:ea typeface="Encode Sans Semi Condensed Light"/>
              <a:cs typeface="Encode Sans Semi Condensed Light"/>
              <a:sym typeface="Encode Sans Semi Condensed Light"/>
            </a:endParaRPr>
          </a:p>
          <a:p>
            <a:pPr marL="0" lvl="0" indent="0" algn="l" rtl="0">
              <a:spcBef>
                <a:spcPts val="0"/>
              </a:spcBef>
              <a:spcAft>
                <a:spcPts val="0"/>
              </a:spcAft>
              <a:buNone/>
            </a:pPr>
            <a:endParaRPr>
              <a:solidFill>
                <a:srgbClr val="FFFFFF"/>
              </a:solidFill>
              <a:latin typeface="Encode Sans Semi Condensed Light"/>
              <a:ea typeface="Encode Sans Semi Condensed Light"/>
              <a:cs typeface="Encode Sans Semi Condensed Light"/>
              <a:sym typeface="Encode Sans Semi Condensed Light"/>
            </a:endParaRPr>
          </a:p>
        </p:txBody>
      </p:sp>
      <p:sp>
        <p:nvSpPr>
          <p:cNvPr id="428" name="Google Shape;428;p27"/>
          <p:cNvSpPr txBox="1">
            <a:spLocks noGrp="1"/>
          </p:cNvSpPr>
          <p:nvPr>
            <p:ph type="ctrTitle" idx="4294967295"/>
          </p:nvPr>
        </p:nvSpPr>
        <p:spPr>
          <a:xfrm>
            <a:off x="6184549" y="2903550"/>
            <a:ext cx="1686000" cy="813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300"/>
              <a:t>69%  </a:t>
            </a:r>
            <a:endParaRPr sz="5300"/>
          </a:p>
        </p:txBody>
      </p:sp>
      <p:sp>
        <p:nvSpPr>
          <p:cNvPr id="429" name="Google Shape;429;p27"/>
          <p:cNvSpPr txBox="1">
            <a:spLocks noGrp="1"/>
          </p:cNvSpPr>
          <p:nvPr>
            <p:ph type="ctrTitle" idx="4294967295"/>
          </p:nvPr>
        </p:nvSpPr>
        <p:spPr>
          <a:xfrm>
            <a:off x="1978724" y="2903550"/>
            <a:ext cx="1686000" cy="813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300"/>
              <a:t>2.9%</a:t>
            </a:r>
            <a:endParaRPr sz="5300"/>
          </a:p>
        </p:txBody>
      </p:sp>
      <p:sp>
        <p:nvSpPr>
          <p:cNvPr id="430" name="Google Shape;430;p27"/>
          <p:cNvSpPr txBox="1"/>
          <p:nvPr/>
        </p:nvSpPr>
        <p:spPr>
          <a:xfrm>
            <a:off x="6107600" y="3841700"/>
            <a:ext cx="1839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Encode Sans Semi Condensed Light"/>
                <a:ea typeface="Encode Sans Semi Condensed Light"/>
                <a:cs typeface="Encode Sans Semi Condensed Light"/>
                <a:sym typeface="Encode Sans Semi Condensed Light"/>
              </a:rPr>
              <a:t>Total Vaccinations</a:t>
            </a:r>
            <a:endParaRPr>
              <a:latin typeface="Encode Sans Semi Condensed Light"/>
              <a:ea typeface="Encode Sans Semi Condensed Light"/>
              <a:cs typeface="Encode Sans Semi Condensed Light"/>
              <a:sym typeface="Encode Sans Semi Condensed Light"/>
            </a:endParaRPr>
          </a:p>
        </p:txBody>
      </p:sp>
      <p:sp>
        <p:nvSpPr>
          <p:cNvPr id="431" name="Google Shape;431;p27"/>
          <p:cNvSpPr txBox="1"/>
          <p:nvPr/>
        </p:nvSpPr>
        <p:spPr>
          <a:xfrm>
            <a:off x="1978725" y="3795500"/>
            <a:ext cx="1839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FF"/>
                </a:solidFill>
                <a:latin typeface="Encode Sans Semi Condensed Light"/>
                <a:ea typeface="Encode Sans Semi Condensed Light"/>
                <a:cs typeface="Encode Sans Semi Condensed Light"/>
                <a:sym typeface="Encode Sans Semi Condensed Light"/>
              </a:rPr>
              <a:t>Vaccination Rate (Total Vaccinations per 100)</a:t>
            </a:r>
            <a:endParaRPr>
              <a:solidFill>
                <a:srgbClr val="FFFFFF"/>
              </a:solidFill>
              <a:latin typeface="Encode Sans Semi Condensed Light"/>
              <a:ea typeface="Encode Sans Semi Condensed Light"/>
              <a:cs typeface="Encode Sans Semi Condensed Light"/>
              <a:sym typeface="Encode Sans Semi Condensed Light"/>
            </a:endParaRPr>
          </a:p>
        </p:txBody>
      </p:sp>
      <p:grpSp>
        <p:nvGrpSpPr>
          <p:cNvPr id="432" name="Google Shape;432;p27"/>
          <p:cNvGrpSpPr/>
          <p:nvPr/>
        </p:nvGrpSpPr>
        <p:grpSpPr>
          <a:xfrm>
            <a:off x="1200639" y="3136811"/>
            <a:ext cx="512201" cy="347386"/>
            <a:chOff x="5965405" y="3774881"/>
            <a:chExt cx="457200" cy="285750"/>
          </a:xfrm>
        </p:grpSpPr>
        <p:sp>
          <p:nvSpPr>
            <p:cNvPr id="433" name="Google Shape;433;p27"/>
            <p:cNvSpPr/>
            <p:nvPr/>
          </p:nvSpPr>
          <p:spPr>
            <a:xfrm>
              <a:off x="5965405" y="3774881"/>
              <a:ext cx="457200" cy="247650"/>
            </a:xfrm>
            <a:custGeom>
              <a:avLst/>
              <a:gdLst/>
              <a:ahLst/>
              <a:cxnLst/>
              <a:rect l="l" t="t" r="r" b="b"/>
              <a:pathLst>
                <a:path w="457200" h="247650" extrusionOk="0">
                  <a:moveTo>
                    <a:pt x="413385" y="133350"/>
                  </a:moveTo>
                  <a:lnTo>
                    <a:pt x="409575" y="133350"/>
                  </a:lnTo>
                  <a:lnTo>
                    <a:pt x="409575" y="104775"/>
                  </a:lnTo>
                  <a:cubicBezTo>
                    <a:pt x="409575" y="78105"/>
                    <a:pt x="388620" y="57150"/>
                    <a:pt x="361950" y="57150"/>
                  </a:cubicBezTo>
                  <a:lnTo>
                    <a:pt x="314325" y="57150"/>
                  </a:lnTo>
                  <a:lnTo>
                    <a:pt x="314325" y="28575"/>
                  </a:lnTo>
                  <a:cubicBezTo>
                    <a:pt x="314325" y="12383"/>
                    <a:pt x="301943" y="0"/>
                    <a:pt x="285750" y="0"/>
                  </a:cubicBezTo>
                  <a:lnTo>
                    <a:pt x="28575" y="0"/>
                  </a:lnTo>
                  <a:cubicBezTo>
                    <a:pt x="12383" y="0"/>
                    <a:pt x="0" y="13335"/>
                    <a:pt x="0" y="28575"/>
                  </a:cubicBezTo>
                  <a:lnTo>
                    <a:pt x="0" y="247650"/>
                  </a:lnTo>
                  <a:lnTo>
                    <a:pt x="47625" y="247650"/>
                  </a:lnTo>
                  <a:cubicBezTo>
                    <a:pt x="47625" y="216218"/>
                    <a:pt x="73343" y="190500"/>
                    <a:pt x="104775" y="190500"/>
                  </a:cubicBezTo>
                  <a:cubicBezTo>
                    <a:pt x="136208" y="190500"/>
                    <a:pt x="161925" y="216218"/>
                    <a:pt x="161925" y="247650"/>
                  </a:cubicBezTo>
                  <a:lnTo>
                    <a:pt x="233363" y="247650"/>
                  </a:lnTo>
                  <a:lnTo>
                    <a:pt x="276225" y="247650"/>
                  </a:lnTo>
                  <a:cubicBezTo>
                    <a:pt x="276225" y="222885"/>
                    <a:pt x="292418" y="201930"/>
                    <a:pt x="314325" y="194310"/>
                  </a:cubicBezTo>
                  <a:cubicBezTo>
                    <a:pt x="320040" y="192405"/>
                    <a:pt x="326708" y="190500"/>
                    <a:pt x="333375" y="190500"/>
                  </a:cubicBezTo>
                  <a:cubicBezTo>
                    <a:pt x="364808" y="190500"/>
                    <a:pt x="390525" y="216218"/>
                    <a:pt x="390525" y="247650"/>
                  </a:cubicBezTo>
                  <a:lnTo>
                    <a:pt x="442913" y="247650"/>
                  </a:lnTo>
                  <a:cubicBezTo>
                    <a:pt x="451485" y="247650"/>
                    <a:pt x="457200" y="240983"/>
                    <a:pt x="457200" y="233363"/>
                  </a:cubicBezTo>
                  <a:lnTo>
                    <a:pt x="457200" y="177165"/>
                  </a:lnTo>
                  <a:cubicBezTo>
                    <a:pt x="457200" y="153353"/>
                    <a:pt x="437198" y="133350"/>
                    <a:pt x="413385" y="133350"/>
                  </a:cubicBezTo>
                  <a:close/>
                  <a:moveTo>
                    <a:pt x="353378" y="85725"/>
                  </a:moveTo>
                  <a:cubicBezTo>
                    <a:pt x="368618" y="85725"/>
                    <a:pt x="381000" y="98108"/>
                    <a:pt x="381000" y="113348"/>
                  </a:cubicBezTo>
                  <a:lnTo>
                    <a:pt x="381000" y="133350"/>
                  </a:lnTo>
                  <a:lnTo>
                    <a:pt x="314325" y="133350"/>
                  </a:lnTo>
                  <a:lnTo>
                    <a:pt x="314325" y="85725"/>
                  </a:lnTo>
                  <a:lnTo>
                    <a:pt x="353378" y="85725"/>
                  </a:lnTo>
                  <a:close/>
                  <a:moveTo>
                    <a:pt x="200025" y="114300"/>
                  </a:moveTo>
                  <a:lnTo>
                    <a:pt x="180975" y="114300"/>
                  </a:lnTo>
                  <a:lnTo>
                    <a:pt x="180975" y="133350"/>
                  </a:lnTo>
                  <a:cubicBezTo>
                    <a:pt x="180975" y="139065"/>
                    <a:pt x="179070" y="143828"/>
                    <a:pt x="175260" y="146685"/>
                  </a:cubicBezTo>
                  <a:cubicBezTo>
                    <a:pt x="172403" y="150495"/>
                    <a:pt x="167640" y="152400"/>
                    <a:pt x="161925" y="152400"/>
                  </a:cubicBezTo>
                  <a:cubicBezTo>
                    <a:pt x="151448" y="152400"/>
                    <a:pt x="142875" y="143828"/>
                    <a:pt x="142875" y="133350"/>
                  </a:cubicBezTo>
                  <a:lnTo>
                    <a:pt x="142875" y="114300"/>
                  </a:lnTo>
                  <a:lnTo>
                    <a:pt x="123825" y="114300"/>
                  </a:lnTo>
                  <a:cubicBezTo>
                    <a:pt x="118110" y="114300"/>
                    <a:pt x="113348" y="112395"/>
                    <a:pt x="110490" y="108585"/>
                  </a:cubicBezTo>
                  <a:cubicBezTo>
                    <a:pt x="106680" y="105728"/>
                    <a:pt x="104775" y="100965"/>
                    <a:pt x="104775" y="95250"/>
                  </a:cubicBezTo>
                  <a:cubicBezTo>
                    <a:pt x="104775" y="84773"/>
                    <a:pt x="113348" y="76200"/>
                    <a:pt x="123825" y="76200"/>
                  </a:cubicBezTo>
                  <a:lnTo>
                    <a:pt x="142875" y="76200"/>
                  </a:lnTo>
                  <a:lnTo>
                    <a:pt x="142875" y="57150"/>
                  </a:lnTo>
                  <a:cubicBezTo>
                    <a:pt x="142875" y="51435"/>
                    <a:pt x="144780" y="46673"/>
                    <a:pt x="148590" y="43815"/>
                  </a:cubicBezTo>
                  <a:cubicBezTo>
                    <a:pt x="151448" y="40005"/>
                    <a:pt x="156210" y="38100"/>
                    <a:pt x="161925" y="38100"/>
                  </a:cubicBezTo>
                  <a:cubicBezTo>
                    <a:pt x="172403" y="38100"/>
                    <a:pt x="180975" y="46673"/>
                    <a:pt x="180975" y="57150"/>
                  </a:cubicBezTo>
                  <a:lnTo>
                    <a:pt x="180975" y="76200"/>
                  </a:lnTo>
                  <a:lnTo>
                    <a:pt x="200025" y="76200"/>
                  </a:lnTo>
                  <a:cubicBezTo>
                    <a:pt x="205740" y="76200"/>
                    <a:pt x="210503" y="78105"/>
                    <a:pt x="213360" y="81915"/>
                  </a:cubicBezTo>
                  <a:cubicBezTo>
                    <a:pt x="217170" y="84773"/>
                    <a:pt x="219075" y="89535"/>
                    <a:pt x="219075" y="95250"/>
                  </a:cubicBezTo>
                  <a:cubicBezTo>
                    <a:pt x="219075" y="105728"/>
                    <a:pt x="210503" y="114300"/>
                    <a:pt x="200025" y="11430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7"/>
            <p:cNvSpPr/>
            <p:nvPr/>
          </p:nvSpPr>
          <p:spPr>
            <a:xfrm>
              <a:off x="6032080" y="3984431"/>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7"/>
            <p:cNvSpPr/>
            <p:nvPr/>
          </p:nvSpPr>
          <p:spPr>
            <a:xfrm>
              <a:off x="6260680" y="3984431"/>
              <a:ext cx="76200" cy="76200"/>
            </a:xfrm>
            <a:custGeom>
              <a:avLst/>
              <a:gdLst/>
              <a:ahLst/>
              <a:cxnLst/>
              <a:rect l="l" t="t" r="r" b="b"/>
              <a:pathLst>
                <a:path w="76200" h="76200" extrusionOk="0">
                  <a:moveTo>
                    <a:pt x="38100" y="0"/>
                  </a:moveTo>
                  <a:cubicBezTo>
                    <a:pt x="31432" y="0"/>
                    <a:pt x="24765" y="1905"/>
                    <a:pt x="19050" y="4763"/>
                  </a:cubicBezTo>
                  <a:cubicBezTo>
                    <a:pt x="7620" y="11430"/>
                    <a:pt x="0" y="23813"/>
                    <a:pt x="0" y="38100"/>
                  </a:cubicBezTo>
                  <a:cubicBezTo>
                    <a:pt x="0" y="59055"/>
                    <a:pt x="17145" y="76200"/>
                    <a:pt x="38100" y="76200"/>
                  </a:cubicBezTo>
                  <a:cubicBezTo>
                    <a:pt x="59055" y="76200"/>
                    <a:pt x="76200" y="59055"/>
                    <a:pt x="76200" y="38100"/>
                  </a:cubicBezTo>
                  <a:cubicBezTo>
                    <a:pt x="76200" y="17145"/>
                    <a:pt x="59055" y="0"/>
                    <a:pt x="381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6" name="Google Shape;436;p27"/>
          <p:cNvGrpSpPr/>
          <p:nvPr/>
        </p:nvGrpSpPr>
        <p:grpSpPr>
          <a:xfrm>
            <a:off x="5541980" y="3113576"/>
            <a:ext cx="380299" cy="347381"/>
            <a:chOff x="8762414" y="2939573"/>
            <a:chExt cx="457200" cy="457200"/>
          </a:xfrm>
        </p:grpSpPr>
        <p:sp>
          <p:nvSpPr>
            <p:cNvPr id="437" name="Google Shape;437;p27"/>
            <p:cNvSpPr/>
            <p:nvPr/>
          </p:nvSpPr>
          <p:spPr>
            <a:xfrm>
              <a:off x="9010064" y="3034823"/>
              <a:ext cx="209550" cy="66675"/>
            </a:xfrm>
            <a:custGeom>
              <a:avLst/>
              <a:gdLst/>
              <a:ahLst/>
              <a:cxnLst/>
              <a:rect l="l" t="t" r="r" b="b"/>
              <a:pathLst>
                <a:path w="209550" h="66675" extrusionOk="0">
                  <a:moveTo>
                    <a:pt x="200025" y="0"/>
                  </a:moveTo>
                  <a:lnTo>
                    <a:pt x="9525" y="0"/>
                  </a:lnTo>
                  <a:cubicBezTo>
                    <a:pt x="3810" y="0"/>
                    <a:pt x="0" y="3810"/>
                    <a:pt x="0" y="9525"/>
                  </a:cubicBezTo>
                  <a:lnTo>
                    <a:pt x="0" y="57150"/>
                  </a:lnTo>
                  <a:cubicBezTo>
                    <a:pt x="0" y="62865"/>
                    <a:pt x="3810" y="66675"/>
                    <a:pt x="9525" y="66675"/>
                  </a:cubicBezTo>
                  <a:lnTo>
                    <a:pt x="200025" y="66675"/>
                  </a:lnTo>
                  <a:cubicBezTo>
                    <a:pt x="205740" y="66675"/>
                    <a:pt x="209550" y="62865"/>
                    <a:pt x="209550" y="57150"/>
                  </a:cubicBezTo>
                  <a:lnTo>
                    <a:pt x="209550" y="9525"/>
                  </a:lnTo>
                  <a:cubicBezTo>
                    <a:pt x="209550" y="3810"/>
                    <a:pt x="205740" y="0"/>
                    <a:pt x="200025"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7"/>
            <p:cNvSpPr/>
            <p:nvPr/>
          </p:nvSpPr>
          <p:spPr>
            <a:xfrm>
              <a:off x="9029114" y="3120548"/>
              <a:ext cx="171450" cy="276225"/>
            </a:xfrm>
            <a:custGeom>
              <a:avLst/>
              <a:gdLst/>
              <a:ahLst/>
              <a:cxnLst/>
              <a:rect l="l" t="t" r="r" b="b"/>
              <a:pathLst>
                <a:path w="171450" h="276225" extrusionOk="0">
                  <a:moveTo>
                    <a:pt x="0" y="266700"/>
                  </a:moveTo>
                  <a:cubicBezTo>
                    <a:pt x="0" y="272415"/>
                    <a:pt x="3810" y="276225"/>
                    <a:pt x="9525" y="276225"/>
                  </a:cubicBezTo>
                  <a:lnTo>
                    <a:pt x="161925" y="276225"/>
                  </a:lnTo>
                  <a:cubicBezTo>
                    <a:pt x="167640" y="276225"/>
                    <a:pt x="171450" y="272415"/>
                    <a:pt x="171450" y="266700"/>
                  </a:cubicBezTo>
                  <a:lnTo>
                    <a:pt x="171450" y="0"/>
                  </a:lnTo>
                  <a:lnTo>
                    <a:pt x="0" y="0"/>
                  </a:lnTo>
                  <a:lnTo>
                    <a:pt x="0" y="266700"/>
                  </a:lnTo>
                  <a:close/>
                  <a:moveTo>
                    <a:pt x="28575" y="57150"/>
                  </a:moveTo>
                  <a:cubicBezTo>
                    <a:pt x="28575" y="51435"/>
                    <a:pt x="32385" y="47625"/>
                    <a:pt x="38100" y="47625"/>
                  </a:cubicBezTo>
                  <a:lnTo>
                    <a:pt x="133350" y="47625"/>
                  </a:lnTo>
                  <a:cubicBezTo>
                    <a:pt x="139065" y="47625"/>
                    <a:pt x="142875" y="51435"/>
                    <a:pt x="142875" y="57150"/>
                  </a:cubicBezTo>
                  <a:lnTo>
                    <a:pt x="142875" y="123825"/>
                  </a:lnTo>
                  <a:cubicBezTo>
                    <a:pt x="142875" y="129540"/>
                    <a:pt x="139065" y="133350"/>
                    <a:pt x="133350" y="133350"/>
                  </a:cubicBezTo>
                  <a:lnTo>
                    <a:pt x="38100" y="133350"/>
                  </a:lnTo>
                  <a:cubicBezTo>
                    <a:pt x="32385" y="133350"/>
                    <a:pt x="28575" y="129540"/>
                    <a:pt x="28575" y="123825"/>
                  </a:cubicBezTo>
                  <a:lnTo>
                    <a:pt x="28575" y="57150"/>
                  </a:lnTo>
                  <a:close/>
                  <a:moveTo>
                    <a:pt x="38100" y="161925"/>
                  </a:moveTo>
                  <a:lnTo>
                    <a:pt x="133350" y="161925"/>
                  </a:lnTo>
                  <a:cubicBezTo>
                    <a:pt x="139065" y="161925"/>
                    <a:pt x="142875" y="165735"/>
                    <a:pt x="142875" y="171450"/>
                  </a:cubicBezTo>
                  <a:cubicBezTo>
                    <a:pt x="142875" y="177165"/>
                    <a:pt x="139065" y="180975"/>
                    <a:pt x="133350" y="180975"/>
                  </a:cubicBezTo>
                  <a:lnTo>
                    <a:pt x="38100" y="180975"/>
                  </a:lnTo>
                  <a:cubicBezTo>
                    <a:pt x="32385" y="180975"/>
                    <a:pt x="28575" y="177165"/>
                    <a:pt x="28575" y="171450"/>
                  </a:cubicBezTo>
                  <a:cubicBezTo>
                    <a:pt x="28575" y="165735"/>
                    <a:pt x="32385" y="161925"/>
                    <a:pt x="38100" y="1619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7"/>
            <p:cNvSpPr/>
            <p:nvPr/>
          </p:nvSpPr>
          <p:spPr>
            <a:xfrm>
              <a:off x="8762414" y="2939573"/>
              <a:ext cx="200025" cy="457200"/>
            </a:xfrm>
            <a:custGeom>
              <a:avLst/>
              <a:gdLst/>
              <a:ahLst/>
              <a:cxnLst/>
              <a:rect l="l" t="t" r="r" b="b"/>
              <a:pathLst>
                <a:path w="200025" h="457200" extrusionOk="0">
                  <a:moveTo>
                    <a:pt x="185738" y="76200"/>
                  </a:moveTo>
                  <a:lnTo>
                    <a:pt x="133350" y="76200"/>
                  </a:lnTo>
                  <a:lnTo>
                    <a:pt x="133350" y="28575"/>
                  </a:lnTo>
                  <a:lnTo>
                    <a:pt x="157163" y="28575"/>
                  </a:lnTo>
                  <a:cubicBezTo>
                    <a:pt x="164783" y="28575"/>
                    <a:pt x="171450" y="21908"/>
                    <a:pt x="171450" y="14288"/>
                  </a:cubicBezTo>
                  <a:cubicBezTo>
                    <a:pt x="171450" y="6668"/>
                    <a:pt x="164783" y="0"/>
                    <a:pt x="157163" y="0"/>
                  </a:cubicBezTo>
                  <a:lnTo>
                    <a:pt x="42863" y="0"/>
                  </a:lnTo>
                  <a:cubicBezTo>
                    <a:pt x="35243" y="0"/>
                    <a:pt x="28575" y="6668"/>
                    <a:pt x="28575" y="14288"/>
                  </a:cubicBezTo>
                  <a:cubicBezTo>
                    <a:pt x="28575" y="21908"/>
                    <a:pt x="35243" y="28575"/>
                    <a:pt x="42863" y="28575"/>
                  </a:cubicBezTo>
                  <a:lnTo>
                    <a:pt x="66675" y="28575"/>
                  </a:lnTo>
                  <a:lnTo>
                    <a:pt x="66675" y="76200"/>
                  </a:lnTo>
                  <a:lnTo>
                    <a:pt x="14288" y="76200"/>
                  </a:lnTo>
                  <a:cubicBezTo>
                    <a:pt x="6668" y="76200"/>
                    <a:pt x="0" y="82868"/>
                    <a:pt x="0" y="90488"/>
                  </a:cubicBezTo>
                  <a:cubicBezTo>
                    <a:pt x="0" y="98108"/>
                    <a:pt x="6668" y="104775"/>
                    <a:pt x="14288" y="104775"/>
                  </a:cubicBezTo>
                  <a:lnTo>
                    <a:pt x="47625" y="104775"/>
                  </a:lnTo>
                  <a:lnTo>
                    <a:pt x="47625" y="323850"/>
                  </a:lnTo>
                  <a:cubicBezTo>
                    <a:pt x="47625" y="334328"/>
                    <a:pt x="56198" y="342900"/>
                    <a:pt x="66675" y="342900"/>
                  </a:cubicBezTo>
                  <a:lnTo>
                    <a:pt x="66675" y="361950"/>
                  </a:lnTo>
                  <a:cubicBezTo>
                    <a:pt x="66675" y="367665"/>
                    <a:pt x="70485" y="371475"/>
                    <a:pt x="76200" y="371475"/>
                  </a:cubicBezTo>
                  <a:lnTo>
                    <a:pt x="85725" y="371475"/>
                  </a:lnTo>
                  <a:lnTo>
                    <a:pt x="85725" y="442913"/>
                  </a:lnTo>
                  <a:cubicBezTo>
                    <a:pt x="85725" y="450533"/>
                    <a:pt x="92393" y="457200"/>
                    <a:pt x="100013" y="457200"/>
                  </a:cubicBezTo>
                  <a:cubicBezTo>
                    <a:pt x="107633" y="457200"/>
                    <a:pt x="114300" y="450533"/>
                    <a:pt x="114300" y="442913"/>
                  </a:cubicBezTo>
                  <a:lnTo>
                    <a:pt x="114300" y="371475"/>
                  </a:lnTo>
                  <a:lnTo>
                    <a:pt x="123825" y="371475"/>
                  </a:lnTo>
                  <a:cubicBezTo>
                    <a:pt x="129540" y="371475"/>
                    <a:pt x="133350" y="367665"/>
                    <a:pt x="133350" y="361950"/>
                  </a:cubicBezTo>
                  <a:lnTo>
                    <a:pt x="133350" y="342900"/>
                  </a:lnTo>
                  <a:cubicBezTo>
                    <a:pt x="143828" y="342900"/>
                    <a:pt x="152400" y="334328"/>
                    <a:pt x="152400" y="323850"/>
                  </a:cubicBezTo>
                  <a:lnTo>
                    <a:pt x="152400" y="104775"/>
                  </a:lnTo>
                  <a:lnTo>
                    <a:pt x="185738" y="104775"/>
                  </a:lnTo>
                  <a:cubicBezTo>
                    <a:pt x="193358" y="104775"/>
                    <a:pt x="200025" y="98108"/>
                    <a:pt x="200025" y="90488"/>
                  </a:cubicBezTo>
                  <a:cubicBezTo>
                    <a:pt x="200025" y="82868"/>
                    <a:pt x="193358" y="76200"/>
                    <a:pt x="185738" y="76200"/>
                  </a:cubicBezTo>
                  <a:close/>
                  <a:moveTo>
                    <a:pt x="123825" y="247650"/>
                  </a:moveTo>
                  <a:lnTo>
                    <a:pt x="76200" y="247650"/>
                  </a:lnTo>
                  <a:lnTo>
                    <a:pt x="76200" y="123825"/>
                  </a:lnTo>
                  <a:lnTo>
                    <a:pt x="123825" y="123825"/>
                  </a:lnTo>
                  <a:lnTo>
                    <a:pt x="123825" y="2476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8"/>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Exploration of Covid Case Data</a:t>
            </a:r>
            <a:endParaRPr/>
          </a:p>
        </p:txBody>
      </p:sp>
      <p:sp>
        <p:nvSpPr>
          <p:cNvPr id="445" name="Google Shape;445;p2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446" name="Google Shape;446;p28"/>
          <p:cNvPicPr preferRelativeResize="0"/>
          <p:nvPr/>
        </p:nvPicPr>
        <p:blipFill>
          <a:blip r:embed="rId3">
            <a:alphaModFix/>
          </a:blip>
          <a:stretch>
            <a:fillRect/>
          </a:stretch>
        </p:blipFill>
        <p:spPr>
          <a:xfrm>
            <a:off x="544325" y="1939875"/>
            <a:ext cx="3413225" cy="2116375"/>
          </a:xfrm>
          <a:prstGeom prst="rect">
            <a:avLst/>
          </a:prstGeom>
          <a:noFill/>
          <a:ln>
            <a:noFill/>
          </a:ln>
        </p:spPr>
      </p:pic>
      <p:pic>
        <p:nvPicPr>
          <p:cNvPr id="447" name="Google Shape;447;p28"/>
          <p:cNvPicPr preferRelativeResize="0"/>
          <p:nvPr/>
        </p:nvPicPr>
        <p:blipFill>
          <a:blip r:embed="rId4">
            <a:alphaModFix/>
          </a:blip>
          <a:stretch>
            <a:fillRect/>
          </a:stretch>
        </p:blipFill>
        <p:spPr>
          <a:xfrm>
            <a:off x="4665725" y="1889550"/>
            <a:ext cx="3478475" cy="220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9"/>
          <p:cNvSpPr txBox="1">
            <a:spLocks noGrp="1"/>
          </p:cNvSpPr>
          <p:nvPr>
            <p:ph type="title"/>
          </p:nvPr>
        </p:nvSpPr>
        <p:spPr>
          <a:xfrm>
            <a:off x="514800" y="809150"/>
            <a:ext cx="72267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Recommendations for Future Analysis</a:t>
            </a:r>
            <a:endParaRPr/>
          </a:p>
        </p:txBody>
      </p:sp>
      <p:sp>
        <p:nvSpPr>
          <p:cNvPr id="453" name="Google Shape;453;p29"/>
          <p:cNvSpPr txBox="1">
            <a:spLocks noGrp="1"/>
          </p:cNvSpPr>
          <p:nvPr>
            <p:ph type="body" idx="1"/>
          </p:nvPr>
        </p:nvSpPr>
        <p:spPr>
          <a:xfrm>
            <a:off x="514799" y="1582775"/>
            <a:ext cx="7460400" cy="2960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Data:</a:t>
            </a:r>
            <a:endParaRPr/>
          </a:p>
          <a:p>
            <a:pPr marL="457200" lvl="0" indent="-355600" algn="l" rtl="0">
              <a:spcBef>
                <a:spcPts val="600"/>
              </a:spcBef>
              <a:spcAft>
                <a:spcPts val="0"/>
              </a:spcAft>
              <a:buSzPts val="2000"/>
              <a:buChar char="-"/>
            </a:pPr>
            <a:r>
              <a:rPr lang="en"/>
              <a:t>Bigger Datasets</a:t>
            </a:r>
            <a:endParaRPr/>
          </a:p>
          <a:p>
            <a:pPr marL="0" lvl="0" indent="0" algn="l" rtl="0">
              <a:spcBef>
                <a:spcPts val="600"/>
              </a:spcBef>
              <a:spcAft>
                <a:spcPts val="0"/>
              </a:spcAft>
              <a:buNone/>
            </a:pPr>
            <a:r>
              <a:rPr lang="en"/>
              <a:t>Machine Learning:</a:t>
            </a:r>
            <a:endParaRPr/>
          </a:p>
          <a:p>
            <a:pPr marL="457200" lvl="0" indent="-355600" algn="l" rtl="0">
              <a:spcBef>
                <a:spcPts val="600"/>
              </a:spcBef>
              <a:spcAft>
                <a:spcPts val="0"/>
              </a:spcAft>
              <a:buSzPts val="2000"/>
              <a:buChar char="-"/>
            </a:pPr>
            <a:r>
              <a:rPr lang="en"/>
              <a:t>Improve Accuracy by comparing more variables</a:t>
            </a:r>
            <a:endParaRPr/>
          </a:p>
          <a:p>
            <a:pPr marL="457200" lvl="0" indent="-355600" algn="l" rtl="0">
              <a:spcBef>
                <a:spcPts val="0"/>
              </a:spcBef>
              <a:spcAft>
                <a:spcPts val="0"/>
              </a:spcAft>
              <a:buSzPts val="2000"/>
              <a:buChar char="-"/>
            </a:pPr>
            <a:r>
              <a:rPr lang="en"/>
              <a:t>Check for more dependent variables we don’t have</a:t>
            </a:r>
            <a:endParaRPr/>
          </a:p>
          <a:p>
            <a:pPr marL="0" lvl="0" indent="0" algn="l" rtl="0">
              <a:spcBef>
                <a:spcPts val="600"/>
              </a:spcBef>
              <a:spcAft>
                <a:spcPts val="0"/>
              </a:spcAft>
              <a:buNone/>
            </a:pPr>
            <a:r>
              <a:rPr lang="en"/>
              <a:t>Visualization:</a:t>
            </a:r>
            <a:endParaRPr/>
          </a:p>
          <a:p>
            <a:pPr marL="457200" lvl="0" indent="-355600" algn="l" rtl="0">
              <a:spcBef>
                <a:spcPts val="600"/>
              </a:spcBef>
              <a:spcAft>
                <a:spcPts val="0"/>
              </a:spcAft>
              <a:buSzPts val="2000"/>
              <a:buChar char="-"/>
            </a:pPr>
            <a:r>
              <a:rPr lang="en"/>
              <a:t>Tableau</a:t>
            </a:r>
            <a:endParaRPr/>
          </a:p>
        </p:txBody>
      </p:sp>
      <p:sp>
        <p:nvSpPr>
          <p:cNvPr id="454" name="Google Shape;454;p2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0"/>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3200" b="0">
                <a:latin typeface="Roboto"/>
                <a:ea typeface="Roboto"/>
                <a:cs typeface="Roboto"/>
                <a:sym typeface="Roboto"/>
              </a:rPr>
              <a:t>Anything done differently</a:t>
            </a:r>
            <a:endParaRPr/>
          </a:p>
        </p:txBody>
      </p:sp>
      <p:sp>
        <p:nvSpPr>
          <p:cNvPr id="460" name="Google Shape;460;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461" name="Google Shape;461;p30"/>
          <p:cNvSpPr txBox="1"/>
          <p:nvPr/>
        </p:nvSpPr>
        <p:spPr>
          <a:xfrm>
            <a:off x="514800" y="1691200"/>
            <a:ext cx="6781200" cy="14175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Consider more dependent variables for better Accuracy</a:t>
            </a:r>
            <a:endParaRPr sz="1800">
              <a:solidFill>
                <a:schemeClr val="lt1"/>
              </a:solidFill>
              <a:latin typeface="Roboto"/>
              <a:ea typeface="Roboto"/>
              <a:cs typeface="Roboto"/>
              <a:sym typeface="Roboto"/>
            </a:endParaRPr>
          </a:p>
          <a:p>
            <a:pPr marL="457200" lvl="0" indent="-342900" algn="l" rtl="0">
              <a:lnSpc>
                <a:spcPct val="115000"/>
              </a:lnSpc>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Highlight countries with colors using other libraries and Interactive Choropleth Map</a:t>
            </a:r>
            <a:endParaRPr sz="1800">
              <a:solidFill>
                <a:schemeClr val="lt1"/>
              </a:solidFill>
              <a:latin typeface="Roboto"/>
              <a:ea typeface="Roboto"/>
              <a:cs typeface="Roboto"/>
              <a:sym typeface="Roboto"/>
            </a:endParaRPr>
          </a:p>
          <a:p>
            <a:pPr marL="457200" lvl="0" indent="-342900" algn="l" rtl="0">
              <a:lnSpc>
                <a:spcPct val="115000"/>
              </a:lnSpc>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Use of Tableau to enhance visualization</a:t>
            </a:r>
            <a:endParaRPr sz="18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1"/>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Sources</a:t>
            </a:r>
            <a:endParaRPr/>
          </a:p>
        </p:txBody>
      </p:sp>
      <p:sp>
        <p:nvSpPr>
          <p:cNvPr id="467" name="Google Shape;467;p31"/>
          <p:cNvSpPr txBox="1">
            <a:spLocks noGrp="1"/>
          </p:cNvSpPr>
          <p:nvPr>
            <p:ph type="body" idx="1"/>
          </p:nvPr>
        </p:nvSpPr>
        <p:spPr>
          <a:xfrm>
            <a:off x="514799" y="1551325"/>
            <a:ext cx="7859400" cy="2991900"/>
          </a:xfrm>
          <a:prstGeom prst="rect">
            <a:avLst/>
          </a:prstGeom>
        </p:spPr>
        <p:txBody>
          <a:bodyPr spcFirstLastPara="1" wrap="square" lIns="0" tIns="0" rIns="0" bIns="0" anchor="t" anchorCtr="0">
            <a:noAutofit/>
          </a:bodyPr>
          <a:lstStyle/>
          <a:p>
            <a:pPr marL="457200" lvl="0" indent="-292100" algn="l" rtl="0">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CDC Link: </a:t>
            </a:r>
            <a:r>
              <a:rPr lang="en" sz="1000" u="sng">
                <a:solidFill>
                  <a:schemeClr val="hlink"/>
                </a:solidFill>
                <a:latin typeface="Roboto"/>
                <a:ea typeface="Roboto"/>
                <a:cs typeface="Roboto"/>
                <a:sym typeface="Roboto"/>
                <a:hlinkClick r:id="rId3"/>
              </a:rPr>
              <a:t>https://covid.cdc.gov/covid-data-tracker/#datatracker-home</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a:p>
            <a:pPr marL="457200" lvl="0" indent="0" algn="l" rtl="0">
              <a:spcBef>
                <a:spcPts val="0"/>
              </a:spcBef>
              <a:spcAft>
                <a:spcPts val="0"/>
              </a:spcAft>
              <a:buNone/>
            </a:pPr>
            <a:endParaRPr sz="1000">
              <a:solidFill>
                <a:srgbClr val="FFFFFF"/>
              </a:solidFill>
              <a:latin typeface="Roboto"/>
              <a:ea typeface="Roboto"/>
              <a:cs typeface="Roboto"/>
              <a:sym typeface="Roboto"/>
            </a:endParaRPr>
          </a:p>
          <a:p>
            <a:pPr marL="457200" lvl="0" indent="-292100" algn="l" rtl="0">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Kaggle Data: </a:t>
            </a:r>
            <a:r>
              <a:rPr lang="en" sz="1000" u="sng">
                <a:solidFill>
                  <a:schemeClr val="hlink"/>
                </a:solidFill>
                <a:latin typeface="Roboto"/>
                <a:ea typeface="Roboto"/>
                <a:cs typeface="Roboto"/>
                <a:sym typeface="Roboto"/>
                <a:hlinkClick r:id="rId4"/>
              </a:rPr>
              <a:t>https://www.kaggle.com/gpreda/covid-world-vaccination-progress</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a:p>
            <a:pPr marL="457200" lvl="0" indent="0" algn="l" rtl="0">
              <a:spcBef>
                <a:spcPts val="0"/>
              </a:spcBef>
              <a:spcAft>
                <a:spcPts val="0"/>
              </a:spcAft>
              <a:buNone/>
            </a:pPr>
            <a:endParaRPr sz="1000">
              <a:solidFill>
                <a:srgbClr val="FFFFFF"/>
              </a:solidFill>
              <a:latin typeface="Roboto"/>
              <a:ea typeface="Roboto"/>
              <a:cs typeface="Roboto"/>
              <a:sym typeface="Roboto"/>
            </a:endParaRPr>
          </a:p>
          <a:p>
            <a:pPr marL="457200" lvl="0" indent="-292100" algn="l" rtl="0">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World Bank Data: </a:t>
            </a:r>
            <a:r>
              <a:rPr lang="en" sz="1000" u="sng">
                <a:solidFill>
                  <a:schemeClr val="hlink"/>
                </a:solidFill>
                <a:latin typeface="Roboto"/>
                <a:ea typeface="Roboto"/>
                <a:cs typeface="Roboto"/>
                <a:sym typeface="Roboto"/>
                <a:hlinkClick r:id="rId5"/>
              </a:rPr>
              <a:t>https://data.worldbank.org/indicator/NY.GDP.MKTP.CD</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a:p>
            <a:pPr marL="457200" lvl="0" indent="0" algn="l" rtl="0">
              <a:spcBef>
                <a:spcPts val="0"/>
              </a:spcBef>
              <a:spcAft>
                <a:spcPts val="0"/>
              </a:spcAft>
              <a:buNone/>
            </a:pPr>
            <a:endParaRPr sz="1000">
              <a:solidFill>
                <a:srgbClr val="FFFFFF"/>
              </a:solidFill>
              <a:latin typeface="Roboto"/>
              <a:ea typeface="Roboto"/>
              <a:cs typeface="Roboto"/>
              <a:sym typeface="Roboto"/>
            </a:endParaRPr>
          </a:p>
          <a:p>
            <a:pPr marL="457200" lvl="0" indent="-292100" algn="l" rtl="0">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Our World In Data: </a:t>
            </a:r>
            <a:r>
              <a:rPr lang="en" sz="1000" u="sng">
                <a:solidFill>
                  <a:srgbClr val="FFFFFF"/>
                </a:solidFill>
                <a:latin typeface="Roboto"/>
                <a:ea typeface="Roboto"/>
                <a:cs typeface="Roboto"/>
                <a:sym typeface="Roboto"/>
                <a:hlinkClick r:id="rId6">
                  <a:extLst>
                    <a:ext uri="{A12FA001-AC4F-418D-AE19-62706E023703}">
                      <ahyp:hlinkClr xmlns:ahyp="http://schemas.microsoft.com/office/drawing/2018/hyperlinkcolor" val="tx"/>
                    </a:ext>
                  </a:extLst>
                </a:hlinkClick>
              </a:rPr>
              <a:t>https://github.com/owid/covid-19-data/tree/master/public/data</a:t>
            </a:r>
            <a:endParaRPr sz="1000">
              <a:solidFill>
                <a:srgbClr val="FFFFFF"/>
              </a:solidFill>
              <a:latin typeface="Roboto"/>
              <a:ea typeface="Roboto"/>
              <a:cs typeface="Roboto"/>
              <a:sym typeface="Roboto"/>
            </a:endParaRPr>
          </a:p>
          <a:p>
            <a:pPr marL="457200" lvl="0" indent="0" algn="l" rtl="0">
              <a:spcBef>
                <a:spcPts val="0"/>
              </a:spcBef>
              <a:spcAft>
                <a:spcPts val="0"/>
              </a:spcAft>
              <a:buNone/>
            </a:pPr>
            <a:endParaRPr sz="1000">
              <a:solidFill>
                <a:srgbClr val="FFFFFF"/>
              </a:solidFill>
              <a:latin typeface="Roboto"/>
              <a:ea typeface="Roboto"/>
              <a:cs typeface="Roboto"/>
              <a:sym typeface="Roboto"/>
            </a:endParaRPr>
          </a:p>
          <a:p>
            <a:pPr marL="457200" lvl="0" indent="-292100" algn="l" rtl="0">
              <a:lnSpc>
                <a:spcPct val="9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UNDP data for hdi : </a:t>
            </a:r>
            <a:r>
              <a:rPr lang="en" sz="1000" u="sng">
                <a:solidFill>
                  <a:srgbClr val="FFFFFF"/>
                </a:solidFill>
                <a:latin typeface="Roboto"/>
                <a:ea typeface="Roboto"/>
                <a:cs typeface="Roboto"/>
                <a:sym typeface="Roboto"/>
                <a:hlinkClick r:id="rId7">
                  <a:extLst>
                    <a:ext uri="{A12FA001-AC4F-418D-AE19-62706E023703}">
                      <ahyp:hlinkClr xmlns:ahyp="http://schemas.microsoft.com/office/drawing/2018/hyperlinkcolor" val="tx"/>
                    </a:ext>
                  </a:extLst>
                </a:hlinkClick>
              </a:rPr>
              <a:t>http://hdr.undp.org/en/data</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a:p>
            <a:pPr marL="0" lvl="0" indent="0" algn="l" rtl="0">
              <a:spcBef>
                <a:spcPts val="0"/>
              </a:spcBef>
              <a:spcAft>
                <a:spcPts val="0"/>
              </a:spcAft>
              <a:buNone/>
            </a:pPr>
            <a:endParaRPr sz="1800">
              <a:solidFill>
                <a:srgbClr val="737373"/>
              </a:solidFill>
              <a:latin typeface="Roboto"/>
              <a:ea typeface="Roboto"/>
              <a:cs typeface="Roboto"/>
              <a:sym typeface="Roboto"/>
            </a:endParaRPr>
          </a:p>
          <a:p>
            <a:pPr marL="0" lvl="0" indent="0" algn="l" rtl="0">
              <a:spcBef>
                <a:spcPts val="1200"/>
              </a:spcBef>
              <a:spcAft>
                <a:spcPts val="0"/>
              </a:spcAft>
              <a:buNone/>
            </a:pPr>
            <a:endParaRPr/>
          </a:p>
        </p:txBody>
      </p:sp>
      <p:sp>
        <p:nvSpPr>
          <p:cNvPr id="468" name="Google Shape;468;p3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5"/>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Why Covid-19? </a:t>
            </a:r>
            <a:endParaRPr/>
          </a:p>
        </p:txBody>
      </p:sp>
      <p:sp>
        <p:nvSpPr>
          <p:cNvPr id="167" name="Google Shape;167;p15"/>
          <p:cNvSpPr txBox="1">
            <a:spLocks noGrp="1"/>
          </p:cNvSpPr>
          <p:nvPr>
            <p:ph type="body" idx="1"/>
          </p:nvPr>
        </p:nvSpPr>
        <p:spPr>
          <a:xfrm>
            <a:off x="514800" y="1950747"/>
            <a:ext cx="6373800" cy="2889900"/>
          </a:xfrm>
          <a:prstGeom prst="rect">
            <a:avLst/>
          </a:prstGeom>
        </p:spPr>
        <p:txBody>
          <a:bodyPr spcFirstLastPara="1" wrap="square" lIns="0" tIns="0" rIns="0" bIns="0" anchor="t" anchorCtr="0">
            <a:noAutofit/>
          </a:bodyPr>
          <a:lstStyle/>
          <a:p>
            <a:pPr marL="457200" lvl="0" indent="0" algn="l" rtl="0">
              <a:spcBef>
                <a:spcPts val="600"/>
              </a:spcBef>
              <a:spcAft>
                <a:spcPts val="0"/>
              </a:spcAft>
              <a:buNone/>
            </a:pPr>
            <a:r>
              <a:rPr lang="en"/>
              <a:t>Very Relevant</a:t>
            </a:r>
            <a:endParaRPr/>
          </a:p>
          <a:p>
            <a:pPr marL="457200" lvl="0" indent="0" algn="l" rtl="0">
              <a:spcBef>
                <a:spcPts val="600"/>
              </a:spcBef>
              <a:spcAft>
                <a:spcPts val="0"/>
              </a:spcAft>
              <a:buNone/>
            </a:pPr>
            <a:r>
              <a:rPr lang="en"/>
              <a:t>Data Availability</a:t>
            </a:r>
            <a:endParaRPr/>
          </a:p>
          <a:p>
            <a:pPr marL="457200" lvl="0" indent="0" algn="l" rtl="0">
              <a:spcBef>
                <a:spcPts val="600"/>
              </a:spcBef>
              <a:spcAft>
                <a:spcPts val="0"/>
              </a:spcAft>
              <a:buNone/>
            </a:pPr>
            <a:r>
              <a:rPr lang="en"/>
              <a:t>Challenge </a:t>
            </a:r>
            <a:endParaRPr/>
          </a:p>
          <a:p>
            <a:pPr marL="457200" lvl="0" indent="0" algn="l" rtl="0">
              <a:spcBef>
                <a:spcPts val="600"/>
              </a:spcBef>
              <a:spcAft>
                <a:spcPts val="0"/>
              </a:spcAft>
              <a:buNone/>
            </a:pPr>
            <a:r>
              <a:rPr lang="en"/>
              <a:t>Genuinely Curious</a:t>
            </a:r>
            <a:endParaRPr/>
          </a:p>
          <a:p>
            <a:pPr marL="0" lvl="0" indent="0" algn="l" rtl="0">
              <a:spcBef>
                <a:spcPts val="600"/>
              </a:spcBef>
              <a:spcAft>
                <a:spcPts val="0"/>
              </a:spcAft>
              <a:buNone/>
            </a:pPr>
            <a:endParaRPr/>
          </a:p>
        </p:txBody>
      </p:sp>
      <p:sp>
        <p:nvSpPr>
          <p:cNvPr id="168" name="Google Shape;168;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69" name="Google Shape;169;p15"/>
          <p:cNvSpPr/>
          <p:nvPr/>
        </p:nvSpPr>
        <p:spPr>
          <a:xfrm>
            <a:off x="362400" y="2126927"/>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5"/>
          <p:cNvSpPr/>
          <p:nvPr/>
        </p:nvSpPr>
        <p:spPr>
          <a:xfrm>
            <a:off x="362400" y="2600802"/>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5"/>
          <p:cNvSpPr/>
          <p:nvPr/>
        </p:nvSpPr>
        <p:spPr>
          <a:xfrm>
            <a:off x="362400" y="3074677"/>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5"/>
          <p:cNvSpPr/>
          <p:nvPr/>
        </p:nvSpPr>
        <p:spPr>
          <a:xfrm>
            <a:off x="362400" y="3548552"/>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txBox="1">
            <a:spLocks noGrp="1"/>
          </p:cNvSpPr>
          <p:nvPr>
            <p:ph type="ctrTitle" idx="4294967295"/>
          </p:nvPr>
        </p:nvSpPr>
        <p:spPr>
          <a:xfrm>
            <a:off x="497975" y="312750"/>
            <a:ext cx="63699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200"/>
              <a:t>390M</a:t>
            </a:r>
            <a:endParaRPr sz="9200"/>
          </a:p>
        </p:txBody>
      </p:sp>
      <p:sp>
        <p:nvSpPr>
          <p:cNvPr id="178" name="Google Shape;178;p16"/>
          <p:cNvSpPr txBox="1">
            <a:spLocks noGrp="1"/>
          </p:cNvSpPr>
          <p:nvPr>
            <p:ph type="subTitle" idx="4294967295"/>
          </p:nvPr>
        </p:nvSpPr>
        <p:spPr>
          <a:xfrm>
            <a:off x="720150" y="1548626"/>
            <a:ext cx="3202800" cy="541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a:t>Confirmed Cases Worldwide</a:t>
            </a:r>
            <a:endParaRPr sz="2000"/>
          </a:p>
          <a:p>
            <a:pPr marL="0" lvl="0" indent="0" algn="l" rtl="0">
              <a:spcBef>
                <a:spcPts val="600"/>
              </a:spcBef>
              <a:spcAft>
                <a:spcPts val="0"/>
              </a:spcAft>
              <a:buNone/>
            </a:pPr>
            <a:endParaRPr sz="2000"/>
          </a:p>
        </p:txBody>
      </p:sp>
      <p:sp>
        <p:nvSpPr>
          <p:cNvPr id="179" name="Google Shape;179;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80" name="Google Shape;180;p16"/>
          <p:cNvSpPr txBox="1">
            <a:spLocks noGrp="1"/>
          </p:cNvSpPr>
          <p:nvPr>
            <p:ph type="ctrTitle" idx="4294967295"/>
          </p:nvPr>
        </p:nvSpPr>
        <p:spPr>
          <a:xfrm>
            <a:off x="1495525" y="2499475"/>
            <a:ext cx="6837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t> 838,260,663</a:t>
            </a:r>
            <a:endParaRPr sz="9600"/>
          </a:p>
        </p:txBody>
      </p:sp>
      <p:sp>
        <p:nvSpPr>
          <p:cNvPr id="181" name="Google Shape;181;p16"/>
          <p:cNvSpPr txBox="1">
            <a:spLocks noGrp="1"/>
          </p:cNvSpPr>
          <p:nvPr>
            <p:ph type="subTitle" idx="4294967295"/>
          </p:nvPr>
        </p:nvSpPr>
        <p:spPr>
          <a:xfrm>
            <a:off x="1962625" y="3756177"/>
            <a:ext cx="63699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Received at least 1 dose (0.2% of population)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7"/>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Factors Affecting Vaccination Rates </a:t>
            </a:r>
            <a:endParaRPr/>
          </a:p>
        </p:txBody>
      </p:sp>
      <p:sp>
        <p:nvSpPr>
          <p:cNvPr id="187" name="Google Shape;187;p17"/>
          <p:cNvSpPr txBox="1">
            <a:spLocks noGrp="1"/>
          </p:cNvSpPr>
          <p:nvPr>
            <p:ph type="body" idx="1"/>
          </p:nvPr>
        </p:nvSpPr>
        <p:spPr>
          <a:xfrm>
            <a:off x="514800" y="1999347"/>
            <a:ext cx="6373800" cy="2889900"/>
          </a:xfrm>
          <a:prstGeom prst="rect">
            <a:avLst/>
          </a:prstGeom>
        </p:spPr>
        <p:txBody>
          <a:bodyPr spcFirstLastPara="1" wrap="square" lIns="0" tIns="0" rIns="0" bIns="0" anchor="t" anchorCtr="0">
            <a:noAutofit/>
          </a:bodyPr>
          <a:lstStyle/>
          <a:p>
            <a:pPr marL="457200" lvl="0" indent="0" algn="l" rtl="0">
              <a:spcBef>
                <a:spcPts val="600"/>
              </a:spcBef>
              <a:spcAft>
                <a:spcPts val="0"/>
              </a:spcAft>
              <a:buNone/>
            </a:pPr>
            <a:r>
              <a:rPr lang="en"/>
              <a:t>Gross Domestic Product (GDP)</a:t>
            </a:r>
            <a:endParaRPr/>
          </a:p>
          <a:p>
            <a:pPr marL="457200" lvl="0" indent="0" algn="l" rtl="0">
              <a:spcBef>
                <a:spcPts val="600"/>
              </a:spcBef>
              <a:spcAft>
                <a:spcPts val="0"/>
              </a:spcAft>
              <a:buNone/>
            </a:pPr>
            <a:r>
              <a:rPr lang="en"/>
              <a:t>Human Development Index (HDI)</a:t>
            </a:r>
            <a:endParaRPr/>
          </a:p>
          <a:p>
            <a:pPr marL="457200" lvl="0" indent="0" algn="l" rtl="0">
              <a:spcBef>
                <a:spcPts val="600"/>
              </a:spcBef>
              <a:spcAft>
                <a:spcPts val="0"/>
              </a:spcAft>
              <a:buNone/>
            </a:pPr>
            <a:r>
              <a:rPr lang="en"/>
              <a:t>Population</a:t>
            </a:r>
            <a:endParaRPr/>
          </a:p>
          <a:p>
            <a:pPr marL="457200" lvl="0" indent="0" algn="l" rtl="0">
              <a:spcBef>
                <a:spcPts val="600"/>
              </a:spcBef>
              <a:spcAft>
                <a:spcPts val="0"/>
              </a:spcAft>
              <a:buNone/>
            </a:pPr>
            <a:r>
              <a:rPr lang="en"/>
              <a:t>Infection Rate </a:t>
            </a:r>
            <a:endParaRPr/>
          </a:p>
          <a:p>
            <a:pPr marL="0" lvl="0" indent="0" algn="l" rtl="0">
              <a:spcBef>
                <a:spcPts val="600"/>
              </a:spcBef>
              <a:spcAft>
                <a:spcPts val="0"/>
              </a:spcAft>
              <a:buNone/>
            </a:pPr>
            <a:endParaRPr/>
          </a:p>
        </p:txBody>
      </p:sp>
      <p:sp>
        <p:nvSpPr>
          <p:cNvPr id="188" name="Google Shape;18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89" name="Google Shape;189;p17"/>
          <p:cNvSpPr/>
          <p:nvPr/>
        </p:nvSpPr>
        <p:spPr>
          <a:xfrm>
            <a:off x="362400" y="2126927"/>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7"/>
          <p:cNvSpPr/>
          <p:nvPr/>
        </p:nvSpPr>
        <p:spPr>
          <a:xfrm>
            <a:off x="381350" y="2607127"/>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7"/>
          <p:cNvSpPr/>
          <p:nvPr/>
        </p:nvSpPr>
        <p:spPr>
          <a:xfrm>
            <a:off x="381350" y="3087327"/>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7"/>
          <p:cNvSpPr/>
          <p:nvPr/>
        </p:nvSpPr>
        <p:spPr>
          <a:xfrm>
            <a:off x="362400" y="3590477"/>
            <a:ext cx="301752" cy="301752"/>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Technologies Used </a:t>
            </a:r>
            <a:endParaRPr/>
          </a:p>
        </p:txBody>
      </p:sp>
      <p:sp>
        <p:nvSpPr>
          <p:cNvPr id="198" name="Google Shape;198;p18"/>
          <p:cNvSpPr txBox="1">
            <a:spLocks noGrp="1"/>
          </p:cNvSpPr>
          <p:nvPr>
            <p:ph type="body" idx="1"/>
          </p:nvPr>
        </p:nvSpPr>
        <p:spPr>
          <a:xfrm>
            <a:off x="514800" y="1950747"/>
            <a:ext cx="6373800" cy="288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 </a:t>
            </a:r>
            <a:endParaRPr/>
          </a:p>
          <a:p>
            <a:pPr marL="0" lvl="0" indent="0" algn="l" rtl="0">
              <a:spcBef>
                <a:spcPts val="600"/>
              </a:spcBef>
              <a:spcAft>
                <a:spcPts val="0"/>
              </a:spcAft>
              <a:buNone/>
            </a:pPr>
            <a:endParaRPr/>
          </a:p>
        </p:txBody>
      </p:sp>
      <p:sp>
        <p:nvSpPr>
          <p:cNvPr id="199" name="Google Shape;199;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00" name="Google Shape;200;p18"/>
          <p:cNvGrpSpPr/>
          <p:nvPr/>
        </p:nvGrpSpPr>
        <p:grpSpPr>
          <a:xfrm>
            <a:off x="272248" y="1474205"/>
            <a:ext cx="7065563" cy="3669384"/>
            <a:chOff x="181363" y="1778634"/>
            <a:chExt cx="5957975" cy="3263995"/>
          </a:xfrm>
        </p:grpSpPr>
        <p:grpSp>
          <p:nvGrpSpPr>
            <p:cNvPr id="201" name="Google Shape;201;p18"/>
            <p:cNvGrpSpPr/>
            <p:nvPr/>
          </p:nvGrpSpPr>
          <p:grpSpPr>
            <a:xfrm>
              <a:off x="181363" y="2433761"/>
              <a:ext cx="5957975" cy="643500"/>
              <a:chOff x="1593000" y="2322568"/>
              <a:chExt cx="5957975" cy="643500"/>
            </a:xfrm>
          </p:grpSpPr>
          <p:sp>
            <p:nvSpPr>
              <p:cNvPr id="202" name="Google Shape;202;p18"/>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3" name="Google Shape;203;p18"/>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4" name="Google Shape;204;p18"/>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5" name="Google Shape;205;p18"/>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DATABASE</a:t>
                </a:r>
                <a:endParaRPr sz="1300">
                  <a:solidFill>
                    <a:srgbClr val="FFFFFF"/>
                  </a:solidFill>
                  <a:latin typeface="Roboto"/>
                  <a:ea typeface="Roboto"/>
                  <a:cs typeface="Roboto"/>
                  <a:sym typeface="Roboto"/>
                </a:endParaRPr>
              </a:p>
            </p:txBody>
          </p:sp>
          <p:sp>
            <p:nvSpPr>
              <p:cNvPr id="206" name="Google Shape;206;p1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7" name="Google Shape;207;p1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PgAdmin</a:t>
                </a:r>
                <a:endParaRPr sz="1100">
                  <a:solidFill>
                    <a:srgbClr val="0C58D3"/>
                  </a:solidFill>
                  <a:latin typeface="Roboto"/>
                  <a:ea typeface="Roboto"/>
                  <a:cs typeface="Roboto"/>
                  <a:sym typeface="Roboto"/>
                </a:endParaRPr>
              </a:p>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Python Libraries - sqlalchemy, psycopg2</a:t>
                </a:r>
                <a:endParaRPr sz="1100">
                  <a:solidFill>
                    <a:srgbClr val="0C58D3"/>
                  </a:solidFill>
                  <a:latin typeface="Roboto"/>
                  <a:ea typeface="Roboto"/>
                  <a:cs typeface="Roboto"/>
                  <a:sym typeface="Roboto"/>
                </a:endParaRPr>
              </a:p>
            </p:txBody>
          </p:sp>
        </p:grpSp>
        <p:grpSp>
          <p:nvGrpSpPr>
            <p:cNvPr id="208" name="Google Shape;208;p18"/>
            <p:cNvGrpSpPr/>
            <p:nvPr/>
          </p:nvGrpSpPr>
          <p:grpSpPr>
            <a:xfrm>
              <a:off x="181363" y="1778634"/>
              <a:ext cx="5957975" cy="643500"/>
              <a:chOff x="1593000" y="2322568"/>
              <a:chExt cx="5957975" cy="643500"/>
            </a:xfrm>
          </p:grpSpPr>
          <p:sp>
            <p:nvSpPr>
              <p:cNvPr id="209" name="Google Shape;209;p18"/>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0" name="Google Shape;210;p18"/>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1" name="Google Shape;211;p18"/>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2" name="Google Shape;212;p18"/>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LANGUAGES</a:t>
                </a:r>
                <a:endParaRPr sz="1300">
                  <a:solidFill>
                    <a:srgbClr val="FFFFFF"/>
                  </a:solidFill>
                  <a:latin typeface="Roboto"/>
                  <a:ea typeface="Roboto"/>
                  <a:cs typeface="Roboto"/>
                  <a:sym typeface="Roboto"/>
                </a:endParaRPr>
              </a:p>
            </p:txBody>
          </p:sp>
          <p:sp>
            <p:nvSpPr>
              <p:cNvPr id="213" name="Google Shape;213;p1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4" name="Google Shape;214;p1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Python Libraries - Pandas, Numpy, json</a:t>
                </a:r>
                <a:endParaRPr sz="1100">
                  <a:solidFill>
                    <a:srgbClr val="0C58D3"/>
                  </a:solidFill>
                  <a:latin typeface="Roboto"/>
                  <a:ea typeface="Roboto"/>
                  <a:cs typeface="Roboto"/>
                  <a:sym typeface="Roboto"/>
                </a:endParaRPr>
              </a:p>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JavaScript</a:t>
                </a:r>
                <a:endParaRPr sz="1100">
                  <a:solidFill>
                    <a:srgbClr val="0C58D3"/>
                  </a:solidFill>
                  <a:latin typeface="Roboto"/>
                  <a:ea typeface="Roboto"/>
                  <a:cs typeface="Roboto"/>
                  <a:sym typeface="Roboto"/>
                </a:endParaRPr>
              </a:p>
            </p:txBody>
          </p:sp>
        </p:grpSp>
        <p:grpSp>
          <p:nvGrpSpPr>
            <p:cNvPr id="215" name="Google Shape;215;p18"/>
            <p:cNvGrpSpPr/>
            <p:nvPr/>
          </p:nvGrpSpPr>
          <p:grpSpPr>
            <a:xfrm>
              <a:off x="181363" y="3744004"/>
              <a:ext cx="5957975" cy="643500"/>
              <a:chOff x="1593000" y="2322568"/>
              <a:chExt cx="5957975" cy="643500"/>
            </a:xfrm>
          </p:grpSpPr>
          <p:sp>
            <p:nvSpPr>
              <p:cNvPr id="216" name="Google Shape;216;p18"/>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7" name="Google Shape;217;p18"/>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8" name="Google Shape;218;p18"/>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9" name="Google Shape;219;p18"/>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VISUALIZATION TOOLS</a:t>
                </a:r>
                <a:endParaRPr sz="1300">
                  <a:solidFill>
                    <a:srgbClr val="FFFFFF"/>
                  </a:solidFill>
                  <a:latin typeface="Roboto"/>
                  <a:ea typeface="Roboto"/>
                  <a:cs typeface="Roboto"/>
                  <a:sym typeface="Roboto"/>
                </a:endParaRPr>
              </a:p>
            </p:txBody>
          </p:sp>
          <p:sp>
            <p:nvSpPr>
              <p:cNvPr id="220" name="Google Shape;220;p1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1" name="Google Shape;221;p1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Python Libraries - plotly, hvplot, matplotlib,</a:t>
                </a:r>
                <a:endParaRPr sz="1100">
                  <a:solidFill>
                    <a:srgbClr val="0C58D3"/>
                  </a:solidFill>
                  <a:latin typeface="Roboto"/>
                  <a:ea typeface="Roboto"/>
                  <a:cs typeface="Roboto"/>
                  <a:sym typeface="Roboto"/>
                </a:endParaRPr>
              </a:p>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HTML</a:t>
                </a:r>
                <a:endParaRPr sz="1100">
                  <a:solidFill>
                    <a:srgbClr val="0C58D3"/>
                  </a:solidFill>
                  <a:latin typeface="Roboto"/>
                  <a:ea typeface="Roboto"/>
                  <a:cs typeface="Roboto"/>
                  <a:sym typeface="Roboto"/>
                </a:endParaRPr>
              </a:p>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JavaScript Libraries - Leaflet and D3.js</a:t>
                </a:r>
                <a:endParaRPr sz="1100">
                  <a:solidFill>
                    <a:srgbClr val="0C58D3"/>
                  </a:solidFill>
                  <a:latin typeface="Roboto"/>
                  <a:ea typeface="Roboto"/>
                  <a:cs typeface="Roboto"/>
                  <a:sym typeface="Roboto"/>
                </a:endParaRPr>
              </a:p>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GitHub pages</a:t>
                </a:r>
                <a:endParaRPr sz="1100">
                  <a:solidFill>
                    <a:srgbClr val="0C58D3"/>
                  </a:solidFill>
                  <a:latin typeface="Roboto"/>
                  <a:ea typeface="Roboto"/>
                  <a:cs typeface="Roboto"/>
                  <a:sym typeface="Roboto"/>
                </a:endParaRPr>
              </a:p>
            </p:txBody>
          </p:sp>
        </p:grpSp>
        <p:grpSp>
          <p:nvGrpSpPr>
            <p:cNvPr id="222" name="Google Shape;222;p18"/>
            <p:cNvGrpSpPr/>
            <p:nvPr/>
          </p:nvGrpSpPr>
          <p:grpSpPr>
            <a:xfrm>
              <a:off x="181363" y="4399129"/>
              <a:ext cx="5957975" cy="643500"/>
              <a:chOff x="1593000" y="2322568"/>
              <a:chExt cx="5957975" cy="643500"/>
            </a:xfrm>
          </p:grpSpPr>
          <p:sp>
            <p:nvSpPr>
              <p:cNvPr id="223" name="Google Shape;223;p18"/>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4" name="Google Shape;224;p18"/>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5" name="Google Shape;225;p18"/>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6" name="Google Shape;226;p18"/>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OTHER</a:t>
                </a:r>
                <a:endParaRPr sz="1300">
                  <a:solidFill>
                    <a:srgbClr val="FFFFFF"/>
                  </a:solidFill>
                  <a:latin typeface="Roboto"/>
                  <a:ea typeface="Roboto"/>
                  <a:cs typeface="Roboto"/>
                  <a:sym typeface="Roboto"/>
                </a:endParaRPr>
              </a:p>
            </p:txBody>
          </p:sp>
          <p:sp>
            <p:nvSpPr>
              <p:cNvPr id="227" name="Google Shape;227;p1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28" name="Google Shape;228;p18"/>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900">
                  <a:solidFill>
                    <a:srgbClr val="FFFFFF"/>
                  </a:solidFill>
                  <a:latin typeface="Roboto Thin"/>
                  <a:ea typeface="Roboto Thin"/>
                  <a:cs typeface="Roboto Thin"/>
                  <a:sym typeface="Roboto Thin"/>
                </a:endParaRPr>
              </a:p>
            </p:txBody>
          </p:sp>
          <p:sp>
            <p:nvSpPr>
              <p:cNvPr id="229" name="Google Shape;229;p1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Jupyter notebook</a:t>
                </a:r>
                <a:endParaRPr sz="1100">
                  <a:solidFill>
                    <a:srgbClr val="0C58D3"/>
                  </a:solidFill>
                  <a:latin typeface="Roboto"/>
                  <a:ea typeface="Roboto"/>
                  <a:cs typeface="Roboto"/>
                  <a:sym typeface="Roboto"/>
                </a:endParaRPr>
              </a:p>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Visual studio code</a:t>
                </a:r>
                <a:endParaRPr sz="1100">
                  <a:solidFill>
                    <a:srgbClr val="0C58D3"/>
                  </a:solidFill>
                  <a:latin typeface="Roboto"/>
                  <a:ea typeface="Roboto"/>
                  <a:cs typeface="Roboto"/>
                  <a:sym typeface="Roboto"/>
                </a:endParaRPr>
              </a:p>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GitHub</a:t>
                </a:r>
                <a:endParaRPr sz="1100">
                  <a:solidFill>
                    <a:srgbClr val="0C58D3"/>
                  </a:solidFill>
                  <a:latin typeface="Roboto"/>
                  <a:ea typeface="Roboto"/>
                  <a:cs typeface="Roboto"/>
                  <a:sym typeface="Roboto"/>
                </a:endParaRPr>
              </a:p>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Git Bash</a:t>
                </a:r>
                <a:endParaRPr sz="1100">
                  <a:solidFill>
                    <a:srgbClr val="0C58D3"/>
                  </a:solidFill>
                  <a:latin typeface="Roboto"/>
                  <a:ea typeface="Roboto"/>
                  <a:cs typeface="Roboto"/>
                  <a:sym typeface="Roboto"/>
                </a:endParaRPr>
              </a:p>
            </p:txBody>
          </p:sp>
        </p:grpSp>
        <p:grpSp>
          <p:nvGrpSpPr>
            <p:cNvPr id="230" name="Google Shape;230;p18"/>
            <p:cNvGrpSpPr/>
            <p:nvPr/>
          </p:nvGrpSpPr>
          <p:grpSpPr>
            <a:xfrm>
              <a:off x="181363" y="3088879"/>
              <a:ext cx="5957975" cy="643500"/>
              <a:chOff x="1593000" y="2322568"/>
              <a:chExt cx="5957975" cy="643500"/>
            </a:xfrm>
          </p:grpSpPr>
          <p:sp>
            <p:nvSpPr>
              <p:cNvPr id="231" name="Google Shape;231;p18"/>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32" name="Google Shape;232;p18"/>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33" name="Google Shape;233;p18"/>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34" name="Google Shape;234;p18"/>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STATISTICAL TOOLS</a:t>
                </a:r>
                <a:endParaRPr sz="1300">
                  <a:solidFill>
                    <a:srgbClr val="FFFFFF"/>
                  </a:solidFill>
                  <a:latin typeface="Roboto"/>
                  <a:ea typeface="Roboto"/>
                  <a:cs typeface="Roboto"/>
                  <a:sym typeface="Roboto"/>
                </a:endParaRPr>
              </a:p>
            </p:txBody>
          </p:sp>
          <p:sp>
            <p:nvSpPr>
              <p:cNvPr id="235" name="Google Shape;235;p1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36" name="Google Shape;236;p1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0C58D3"/>
                  </a:buClr>
                  <a:buSzPts val="1100"/>
                  <a:buFont typeface="Roboto"/>
                  <a:buChar char="●"/>
                </a:pPr>
                <a:r>
                  <a:rPr lang="en" sz="1100">
                    <a:solidFill>
                      <a:srgbClr val="0C58D3"/>
                    </a:solidFill>
                    <a:latin typeface="Roboto"/>
                    <a:ea typeface="Roboto"/>
                    <a:cs typeface="Roboto"/>
                    <a:sym typeface="Roboto"/>
                  </a:rPr>
                  <a:t>Python Libraries - sklearn.linear_model , sklearn, statsmodels</a:t>
                </a:r>
                <a:endParaRPr sz="1100">
                  <a:solidFill>
                    <a:srgbClr val="0C58D3"/>
                  </a:solidFill>
                  <a:latin typeface="Roboto"/>
                  <a:ea typeface="Roboto"/>
                  <a:cs typeface="Roboto"/>
                  <a:sym typeface="Roboto"/>
                </a:endParaRPr>
              </a:p>
            </p:txBody>
          </p:sp>
        </p:grpSp>
      </p:grpSp>
      <p:grpSp>
        <p:nvGrpSpPr>
          <p:cNvPr id="237" name="Google Shape;237;p18"/>
          <p:cNvGrpSpPr/>
          <p:nvPr/>
        </p:nvGrpSpPr>
        <p:grpSpPr>
          <a:xfrm>
            <a:off x="383744" y="2509263"/>
            <a:ext cx="369526" cy="268183"/>
            <a:chOff x="3932350" y="3714775"/>
            <a:chExt cx="439650" cy="319075"/>
          </a:xfrm>
        </p:grpSpPr>
        <p:sp>
          <p:nvSpPr>
            <p:cNvPr id="238" name="Google Shape;238;p1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8"/>
          <p:cNvGrpSpPr/>
          <p:nvPr/>
        </p:nvGrpSpPr>
        <p:grpSpPr>
          <a:xfrm>
            <a:off x="383747" y="3134223"/>
            <a:ext cx="304009" cy="326513"/>
            <a:chOff x="616425" y="2329600"/>
            <a:chExt cx="361700" cy="388475"/>
          </a:xfrm>
        </p:grpSpPr>
        <p:sp>
          <p:nvSpPr>
            <p:cNvPr id="244" name="Google Shape;244;p1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704725" y="2545750"/>
              <a:ext cx="185125" cy="25"/>
            </a:xfrm>
            <a:custGeom>
              <a:avLst/>
              <a:gdLst/>
              <a:ahLst/>
              <a:cxnLst/>
              <a:rect l="l" t="t" r="r" b="b"/>
              <a:pathLst>
                <a:path w="7405" h="1" fill="none" extrusionOk="0">
                  <a:moveTo>
                    <a:pt x="7404" y="0"/>
                  </a:moveTo>
                  <a:lnTo>
                    <a:pt x="0"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766825" y="2388050"/>
              <a:ext cx="60925" cy="25"/>
            </a:xfrm>
            <a:custGeom>
              <a:avLst/>
              <a:gdLst/>
              <a:ahLst/>
              <a:cxnLst/>
              <a:rect l="l" t="t" r="r" b="b"/>
              <a:pathLst>
                <a:path w="2437" h="1" fill="none" extrusionOk="0">
                  <a:moveTo>
                    <a:pt x="2436" y="0"/>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8"/>
          <p:cNvGrpSpPr/>
          <p:nvPr/>
        </p:nvGrpSpPr>
        <p:grpSpPr>
          <a:xfrm>
            <a:off x="350991" y="3934888"/>
            <a:ext cx="369505" cy="268183"/>
            <a:chOff x="4604550" y="3714775"/>
            <a:chExt cx="439625" cy="319075"/>
          </a:xfrm>
        </p:grpSpPr>
        <p:sp>
          <p:nvSpPr>
            <p:cNvPr id="253" name="Google Shape;253;p1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8"/>
          <p:cNvGrpSpPr/>
          <p:nvPr/>
        </p:nvGrpSpPr>
        <p:grpSpPr>
          <a:xfrm>
            <a:off x="455555" y="4579422"/>
            <a:ext cx="225896" cy="301203"/>
            <a:chOff x="7064474" y="449136"/>
            <a:chExt cx="342890" cy="457200"/>
          </a:xfrm>
        </p:grpSpPr>
        <p:sp>
          <p:nvSpPr>
            <p:cNvPr id="256" name="Google Shape;256;p18"/>
            <p:cNvSpPr/>
            <p:nvPr/>
          </p:nvSpPr>
          <p:spPr>
            <a:xfrm>
              <a:off x="7064474" y="449136"/>
              <a:ext cx="129745" cy="66675"/>
            </a:xfrm>
            <a:custGeom>
              <a:avLst/>
              <a:gdLst/>
              <a:ahLst/>
              <a:cxnLst/>
              <a:rect l="l" t="t" r="r" b="b"/>
              <a:pathLst>
                <a:path w="129745" h="66675" extrusionOk="0">
                  <a:moveTo>
                    <a:pt x="0" y="0"/>
                  </a:moveTo>
                  <a:lnTo>
                    <a:pt x="129746" y="0"/>
                  </a:lnTo>
                  <a:lnTo>
                    <a:pt x="129746" y="66675"/>
                  </a:lnTo>
                  <a:lnTo>
                    <a:pt x="0" y="666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8"/>
            <p:cNvSpPr/>
            <p:nvPr/>
          </p:nvSpPr>
          <p:spPr>
            <a:xfrm>
              <a:off x="7073741" y="534861"/>
              <a:ext cx="111210" cy="371475"/>
            </a:xfrm>
            <a:custGeom>
              <a:avLst/>
              <a:gdLst/>
              <a:ahLst/>
              <a:cxnLst/>
              <a:rect l="l" t="t" r="r" b="b"/>
              <a:pathLst>
                <a:path w="111210" h="371475" extrusionOk="0">
                  <a:moveTo>
                    <a:pt x="0" y="314325"/>
                  </a:moveTo>
                  <a:cubicBezTo>
                    <a:pt x="0" y="345888"/>
                    <a:pt x="24895" y="371475"/>
                    <a:pt x="55605" y="371475"/>
                  </a:cubicBezTo>
                  <a:cubicBezTo>
                    <a:pt x="86315" y="371475"/>
                    <a:pt x="111211" y="345888"/>
                    <a:pt x="111211" y="314325"/>
                  </a:cubicBezTo>
                  <a:lnTo>
                    <a:pt x="111211" y="0"/>
                  </a:lnTo>
                  <a:lnTo>
                    <a:pt x="0" y="0"/>
                  </a:lnTo>
                  <a:close/>
                  <a:moveTo>
                    <a:pt x="27803" y="76200"/>
                  </a:moveTo>
                  <a:lnTo>
                    <a:pt x="83408" y="76200"/>
                  </a:lnTo>
                  <a:lnTo>
                    <a:pt x="83408" y="180975"/>
                  </a:lnTo>
                  <a:lnTo>
                    <a:pt x="27803" y="1809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8"/>
            <p:cNvSpPr/>
            <p:nvPr/>
          </p:nvSpPr>
          <p:spPr>
            <a:xfrm>
              <a:off x="7212755" y="601538"/>
              <a:ext cx="194610" cy="190503"/>
            </a:xfrm>
            <a:custGeom>
              <a:avLst/>
              <a:gdLst/>
              <a:ahLst/>
              <a:cxnLst/>
              <a:rect l="l" t="t" r="r" b="b"/>
              <a:pathLst>
                <a:path w="194610" h="190503" extrusionOk="0">
                  <a:moveTo>
                    <a:pt x="182293" y="95341"/>
                  </a:moveTo>
                  <a:lnTo>
                    <a:pt x="157456" y="92486"/>
                  </a:lnTo>
                  <a:cubicBezTo>
                    <a:pt x="157115" y="84937"/>
                    <a:pt x="155549" y="77500"/>
                    <a:pt x="152822" y="70482"/>
                  </a:cubicBezTo>
                  <a:lnTo>
                    <a:pt x="161441" y="63719"/>
                  </a:lnTo>
                  <a:cubicBezTo>
                    <a:pt x="167532" y="58880"/>
                    <a:pt x="168651" y="49882"/>
                    <a:pt x="163942" y="43622"/>
                  </a:cubicBezTo>
                  <a:cubicBezTo>
                    <a:pt x="159234" y="37363"/>
                    <a:pt x="150479" y="36212"/>
                    <a:pt x="144389" y="41052"/>
                  </a:cubicBezTo>
                  <a:lnTo>
                    <a:pt x="137160" y="46860"/>
                  </a:lnTo>
                  <a:cubicBezTo>
                    <a:pt x="131654" y="41495"/>
                    <a:pt x="125290" y="37145"/>
                    <a:pt x="118347" y="34000"/>
                  </a:cubicBezTo>
                  <a:lnTo>
                    <a:pt x="120386" y="15904"/>
                  </a:lnTo>
                  <a:cubicBezTo>
                    <a:pt x="121255" y="8066"/>
                    <a:pt x="115778" y="987"/>
                    <a:pt x="108152" y="93"/>
                  </a:cubicBezTo>
                  <a:cubicBezTo>
                    <a:pt x="100525" y="-800"/>
                    <a:pt x="93638" y="4829"/>
                    <a:pt x="92768" y="12667"/>
                  </a:cubicBezTo>
                  <a:lnTo>
                    <a:pt x="90915" y="28666"/>
                  </a:lnTo>
                  <a:cubicBezTo>
                    <a:pt x="80634" y="28923"/>
                    <a:pt x="70563" y="31700"/>
                    <a:pt x="61537" y="36764"/>
                  </a:cubicBezTo>
                  <a:lnTo>
                    <a:pt x="43002" y="14476"/>
                  </a:lnTo>
                  <a:cubicBezTo>
                    <a:pt x="37986" y="8479"/>
                    <a:pt x="29189" y="7797"/>
                    <a:pt x="23354" y="12952"/>
                  </a:cubicBezTo>
                  <a:cubicBezTo>
                    <a:pt x="17519" y="18108"/>
                    <a:pt x="16856" y="27148"/>
                    <a:pt x="21872" y="33145"/>
                  </a:cubicBezTo>
                  <a:lnTo>
                    <a:pt x="40592" y="55623"/>
                  </a:lnTo>
                  <a:cubicBezTo>
                    <a:pt x="35771" y="62311"/>
                    <a:pt x="32218" y="69874"/>
                    <a:pt x="30120" y="77914"/>
                  </a:cubicBezTo>
                  <a:lnTo>
                    <a:pt x="15477" y="76291"/>
                  </a:lnTo>
                  <a:cubicBezTo>
                    <a:pt x="7850" y="75397"/>
                    <a:pt x="961" y="81027"/>
                    <a:pt x="91" y="88866"/>
                  </a:cubicBezTo>
                  <a:cubicBezTo>
                    <a:pt x="-779" y="96706"/>
                    <a:pt x="4699" y="103786"/>
                    <a:pt x="12326" y="104681"/>
                  </a:cubicBezTo>
                  <a:lnTo>
                    <a:pt x="28822" y="106583"/>
                  </a:lnTo>
                  <a:cubicBezTo>
                    <a:pt x="29996" y="113749"/>
                    <a:pt x="32313" y="120668"/>
                    <a:pt x="35680" y="127061"/>
                  </a:cubicBezTo>
                  <a:lnTo>
                    <a:pt x="23910" y="136302"/>
                  </a:lnTo>
                  <a:cubicBezTo>
                    <a:pt x="17834" y="141159"/>
                    <a:pt x="16740" y="150162"/>
                    <a:pt x="21467" y="156406"/>
                  </a:cubicBezTo>
                  <a:cubicBezTo>
                    <a:pt x="26174" y="162626"/>
                    <a:pt x="34884" y="163771"/>
                    <a:pt x="40963" y="158970"/>
                  </a:cubicBezTo>
                  <a:lnTo>
                    <a:pt x="53937" y="148682"/>
                  </a:lnTo>
                  <a:cubicBezTo>
                    <a:pt x="60568" y="153701"/>
                    <a:pt x="68047" y="157415"/>
                    <a:pt x="75994" y="159635"/>
                  </a:cubicBezTo>
                  <a:lnTo>
                    <a:pt x="74233" y="174592"/>
                  </a:lnTo>
                  <a:cubicBezTo>
                    <a:pt x="73345" y="182407"/>
                    <a:pt x="78787" y="189483"/>
                    <a:pt x="86390" y="190396"/>
                  </a:cubicBezTo>
                  <a:cubicBezTo>
                    <a:pt x="86415" y="190400"/>
                    <a:pt x="86441" y="190403"/>
                    <a:pt x="86466" y="190406"/>
                  </a:cubicBezTo>
                  <a:cubicBezTo>
                    <a:pt x="86988" y="190486"/>
                    <a:pt x="87516" y="190516"/>
                    <a:pt x="88042" y="190498"/>
                  </a:cubicBezTo>
                  <a:cubicBezTo>
                    <a:pt x="95107" y="190490"/>
                    <a:pt x="101044" y="185042"/>
                    <a:pt x="101851" y="177829"/>
                  </a:cubicBezTo>
                  <a:lnTo>
                    <a:pt x="103797" y="160876"/>
                  </a:lnTo>
                  <a:cubicBezTo>
                    <a:pt x="110460" y="159692"/>
                    <a:pt x="116902" y="157441"/>
                    <a:pt x="122888" y="154207"/>
                  </a:cubicBezTo>
                  <a:lnTo>
                    <a:pt x="133082" y="166494"/>
                  </a:lnTo>
                  <a:cubicBezTo>
                    <a:pt x="138118" y="172450"/>
                    <a:pt x="146880" y="173130"/>
                    <a:pt x="152730" y="168020"/>
                  </a:cubicBezTo>
                  <a:cubicBezTo>
                    <a:pt x="158561" y="162862"/>
                    <a:pt x="159224" y="153825"/>
                    <a:pt x="154212" y="147826"/>
                  </a:cubicBezTo>
                  <a:lnTo>
                    <a:pt x="144111" y="135729"/>
                  </a:lnTo>
                  <a:cubicBezTo>
                    <a:pt x="147573" y="131112"/>
                    <a:pt x="150439" y="126053"/>
                    <a:pt x="152637" y="120679"/>
                  </a:cubicBezTo>
                  <a:lnTo>
                    <a:pt x="179142" y="123730"/>
                  </a:lnTo>
                  <a:cubicBezTo>
                    <a:pt x="179664" y="123805"/>
                    <a:pt x="180191" y="123835"/>
                    <a:pt x="180718" y="123823"/>
                  </a:cubicBezTo>
                  <a:cubicBezTo>
                    <a:pt x="188395" y="123818"/>
                    <a:pt x="194615" y="117417"/>
                    <a:pt x="194611" y="109527"/>
                  </a:cubicBezTo>
                  <a:cubicBezTo>
                    <a:pt x="194606" y="102269"/>
                    <a:pt x="189309" y="96168"/>
                    <a:pt x="182293" y="95341"/>
                  </a:cubicBezTo>
                  <a:close/>
                  <a:moveTo>
                    <a:pt x="74141" y="95248"/>
                  </a:moveTo>
                  <a:cubicBezTo>
                    <a:pt x="63904" y="95248"/>
                    <a:pt x="55605" y="86719"/>
                    <a:pt x="55605" y="76198"/>
                  </a:cubicBezTo>
                  <a:cubicBezTo>
                    <a:pt x="55605" y="65677"/>
                    <a:pt x="63904" y="57148"/>
                    <a:pt x="74141" y="57148"/>
                  </a:cubicBezTo>
                  <a:cubicBezTo>
                    <a:pt x="84378" y="57148"/>
                    <a:pt x="92676" y="65677"/>
                    <a:pt x="92676" y="76198"/>
                  </a:cubicBezTo>
                  <a:cubicBezTo>
                    <a:pt x="92646" y="86706"/>
                    <a:pt x="84365" y="95217"/>
                    <a:pt x="74141" y="95248"/>
                  </a:cubicBezTo>
                  <a:close/>
                  <a:moveTo>
                    <a:pt x="106577" y="133348"/>
                  </a:moveTo>
                  <a:cubicBezTo>
                    <a:pt x="98900" y="133348"/>
                    <a:pt x="92676" y="126951"/>
                    <a:pt x="92676" y="119060"/>
                  </a:cubicBezTo>
                  <a:cubicBezTo>
                    <a:pt x="92676" y="111170"/>
                    <a:pt x="98900" y="104773"/>
                    <a:pt x="106577" y="104773"/>
                  </a:cubicBezTo>
                  <a:cubicBezTo>
                    <a:pt x="114254" y="104773"/>
                    <a:pt x="120478" y="111170"/>
                    <a:pt x="120478" y="119060"/>
                  </a:cubicBezTo>
                  <a:cubicBezTo>
                    <a:pt x="120489" y="126940"/>
                    <a:pt x="114282" y="133337"/>
                    <a:pt x="106615" y="133348"/>
                  </a:cubicBezTo>
                  <a:cubicBezTo>
                    <a:pt x="106603" y="133348"/>
                    <a:pt x="106590" y="133348"/>
                    <a:pt x="106577" y="1333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259;p18"/>
          <p:cNvGrpSpPr/>
          <p:nvPr/>
        </p:nvGrpSpPr>
        <p:grpSpPr>
          <a:xfrm>
            <a:off x="351011" y="1692084"/>
            <a:ext cx="435022" cy="323445"/>
            <a:chOff x="5247525" y="3007275"/>
            <a:chExt cx="517575" cy="384825"/>
          </a:xfrm>
        </p:grpSpPr>
        <p:sp>
          <p:nvSpPr>
            <p:cNvPr id="260" name="Google Shape;260;p1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a:spLocks noGrp="1"/>
          </p:cNvSpPr>
          <p:nvPr>
            <p:ph type="ctrTitle"/>
          </p:nvPr>
        </p:nvSpPr>
        <p:spPr>
          <a:xfrm>
            <a:off x="221300" y="1978800"/>
            <a:ext cx="8114400" cy="1185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a:t>Database</a:t>
            </a:r>
            <a:endParaRPr sz="9600"/>
          </a:p>
        </p:txBody>
      </p:sp>
      <p:grpSp>
        <p:nvGrpSpPr>
          <p:cNvPr id="267" name="Google Shape;267;p19"/>
          <p:cNvGrpSpPr/>
          <p:nvPr/>
        </p:nvGrpSpPr>
        <p:grpSpPr>
          <a:xfrm>
            <a:off x="7371685" y="1401960"/>
            <a:ext cx="964021" cy="1128281"/>
            <a:chOff x="3932350" y="3714775"/>
            <a:chExt cx="439650" cy="319075"/>
          </a:xfrm>
        </p:grpSpPr>
        <p:sp>
          <p:nvSpPr>
            <p:cNvPr id="268" name="Google Shape;268;p1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9"/>
          <p:cNvGrpSpPr/>
          <p:nvPr/>
        </p:nvGrpSpPr>
        <p:grpSpPr>
          <a:xfrm>
            <a:off x="5482557" y="1299872"/>
            <a:ext cx="1436106" cy="1408655"/>
            <a:chOff x="5941025" y="3634400"/>
            <a:chExt cx="467650" cy="467650"/>
          </a:xfrm>
        </p:grpSpPr>
        <p:sp>
          <p:nvSpPr>
            <p:cNvPr id="274" name="Google Shape;274;p19"/>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5" name="Google Shape;275;p19"/>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6" name="Google Shape;276;p19"/>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7" name="Google Shape;277;p19"/>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8" name="Google Shape;278;p19"/>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79" name="Google Shape;279;p19"/>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280" name="Google Shape;280;p19"/>
          <p:cNvGrpSpPr/>
          <p:nvPr/>
        </p:nvGrpSpPr>
        <p:grpSpPr>
          <a:xfrm>
            <a:off x="6754032" y="2708523"/>
            <a:ext cx="963983" cy="790815"/>
            <a:chOff x="5247525" y="3007275"/>
            <a:chExt cx="517575" cy="384825"/>
          </a:xfrm>
        </p:grpSpPr>
        <p:sp>
          <p:nvSpPr>
            <p:cNvPr id="281" name="Google Shape;281;p1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381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381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19"/>
          <p:cNvSpPr txBox="1"/>
          <p:nvPr/>
        </p:nvSpPr>
        <p:spPr>
          <a:xfrm>
            <a:off x="221300" y="3250300"/>
            <a:ext cx="4265400" cy="55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2400">
                <a:solidFill>
                  <a:schemeClr val="lt1"/>
                </a:solidFill>
                <a:latin typeface="Encode Sans Semi Condensed Light"/>
                <a:ea typeface="Encode Sans Semi Condensed Light"/>
                <a:cs typeface="Encode Sans Semi Condensed Light"/>
                <a:sym typeface="Encode Sans Semi Condensed Light"/>
              </a:rPr>
              <a:t>csv, Jupyter notebook, pgAdmin</a:t>
            </a:r>
            <a:endParaRPr sz="2400">
              <a:solidFill>
                <a:schemeClr val="lt1"/>
              </a:solidFill>
              <a:latin typeface="Encode Sans Semi Condensed Light"/>
              <a:ea typeface="Encode Sans Semi Condensed Light"/>
              <a:cs typeface="Encode Sans Semi Condensed Light"/>
              <a:sym typeface="Encode Sans Semi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0"/>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Data Sources </a:t>
            </a:r>
            <a:endParaRPr/>
          </a:p>
        </p:txBody>
      </p:sp>
      <p:sp>
        <p:nvSpPr>
          <p:cNvPr id="289" name="Google Shape;289;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290" name="Google Shape;290;p20"/>
          <p:cNvPicPr preferRelativeResize="0"/>
          <p:nvPr/>
        </p:nvPicPr>
        <p:blipFill>
          <a:blip r:embed="rId3">
            <a:alphaModFix/>
          </a:blip>
          <a:stretch>
            <a:fillRect/>
          </a:stretch>
        </p:blipFill>
        <p:spPr>
          <a:xfrm>
            <a:off x="403725" y="1671385"/>
            <a:ext cx="1490051" cy="739925"/>
          </a:xfrm>
          <a:prstGeom prst="rect">
            <a:avLst/>
          </a:prstGeom>
          <a:noFill/>
          <a:ln>
            <a:noFill/>
          </a:ln>
        </p:spPr>
      </p:pic>
      <p:pic>
        <p:nvPicPr>
          <p:cNvPr id="291" name="Google Shape;291;p20"/>
          <p:cNvPicPr preferRelativeResize="0"/>
          <p:nvPr/>
        </p:nvPicPr>
        <p:blipFill>
          <a:blip r:embed="rId4">
            <a:alphaModFix/>
          </a:blip>
          <a:stretch>
            <a:fillRect/>
          </a:stretch>
        </p:blipFill>
        <p:spPr>
          <a:xfrm>
            <a:off x="2292127" y="2601725"/>
            <a:ext cx="2413075" cy="859467"/>
          </a:xfrm>
          <a:prstGeom prst="rect">
            <a:avLst/>
          </a:prstGeom>
          <a:noFill/>
          <a:ln>
            <a:noFill/>
          </a:ln>
        </p:spPr>
      </p:pic>
      <p:pic>
        <p:nvPicPr>
          <p:cNvPr id="292" name="Google Shape;292;p20"/>
          <p:cNvPicPr preferRelativeResize="0"/>
          <p:nvPr/>
        </p:nvPicPr>
        <p:blipFill>
          <a:blip r:embed="rId5">
            <a:alphaModFix/>
          </a:blip>
          <a:stretch>
            <a:fillRect/>
          </a:stretch>
        </p:blipFill>
        <p:spPr>
          <a:xfrm>
            <a:off x="604311" y="2839050"/>
            <a:ext cx="1088884" cy="1921750"/>
          </a:xfrm>
          <a:prstGeom prst="rect">
            <a:avLst/>
          </a:prstGeom>
          <a:noFill/>
          <a:ln>
            <a:noFill/>
          </a:ln>
        </p:spPr>
      </p:pic>
      <p:sp>
        <p:nvSpPr>
          <p:cNvPr id="293" name="Google Shape;293;p20"/>
          <p:cNvSpPr txBox="1"/>
          <p:nvPr/>
        </p:nvSpPr>
        <p:spPr>
          <a:xfrm>
            <a:off x="5304125" y="1524225"/>
            <a:ext cx="3276300" cy="35082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2000">
              <a:solidFill>
                <a:srgbClr val="737373"/>
              </a:solidFill>
              <a:latin typeface="Roboto"/>
              <a:ea typeface="Roboto"/>
              <a:cs typeface="Roboto"/>
              <a:sym typeface="Roboto"/>
            </a:endParaRPr>
          </a:p>
          <a:p>
            <a:pPr marL="0" lvl="0" indent="0" algn="l" rtl="0">
              <a:lnSpc>
                <a:spcPct val="95000"/>
              </a:lnSpc>
              <a:spcBef>
                <a:spcPts val="0"/>
              </a:spcBef>
              <a:spcAft>
                <a:spcPts val="0"/>
              </a:spcAft>
              <a:buNone/>
            </a:pPr>
            <a:r>
              <a:rPr lang="en" sz="2000">
                <a:solidFill>
                  <a:srgbClr val="FFFFFF"/>
                </a:solidFill>
                <a:latin typeface="Roboto"/>
                <a:ea typeface="Roboto"/>
                <a:cs typeface="Roboto"/>
                <a:sym typeface="Roboto"/>
              </a:rPr>
              <a:t>Name of our Files :</a:t>
            </a:r>
            <a:endParaRPr sz="2000">
              <a:solidFill>
                <a:srgbClr val="FFFFFF"/>
              </a:solidFill>
              <a:latin typeface="Roboto"/>
              <a:ea typeface="Roboto"/>
              <a:cs typeface="Roboto"/>
              <a:sym typeface="Roboto"/>
            </a:endParaRPr>
          </a:p>
          <a:p>
            <a:pPr marL="0" lvl="0" indent="0" algn="l" rtl="0">
              <a:lnSpc>
                <a:spcPct val="95000"/>
              </a:lnSpc>
              <a:spcBef>
                <a:spcPts val="0"/>
              </a:spcBef>
              <a:spcAft>
                <a:spcPts val="0"/>
              </a:spcAft>
              <a:buNone/>
            </a:pPr>
            <a:endParaRPr sz="2000">
              <a:solidFill>
                <a:srgbClr val="FFFFFF"/>
              </a:solidFill>
              <a:latin typeface="Roboto"/>
              <a:ea typeface="Roboto"/>
              <a:cs typeface="Roboto"/>
              <a:sym typeface="Roboto"/>
            </a:endParaRPr>
          </a:p>
          <a:p>
            <a:pPr marL="457200" lvl="0" indent="-355600" algn="l" rtl="0">
              <a:lnSpc>
                <a:spcPct val="9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Country_gdp</a:t>
            </a:r>
            <a:endParaRPr sz="2000">
              <a:solidFill>
                <a:srgbClr val="FFFFFF"/>
              </a:solidFill>
              <a:latin typeface="Roboto"/>
              <a:ea typeface="Roboto"/>
              <a:cs typeface="Roboto"/>
              <a:sym typeface="Roboto"/>
            </a:endParaRPr>
          </a:p>
          <a:p>
            <a:pPr marL="457200" lvl="0" indent="-355600" algn="l" rtl="0">
              <a:lnSpc>
                <a:spcPct val="9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Country_vaccinations</a:t>
            </a:r>
            <a:endParaRPr sz="2000">
              <a:solidFill>
                <a:srgbClr val="FFFFFF"/>
              </a:solidFill>
              <a:latin typeface="Roboto"/>
              <a:ea typeface="Roboto"/>
              <a:cs typeface="Roboto"/>
              <a:sym typeface="Roboto"/>
            </a:endParaRPr>
          </a:p>
          <a:p>
            <a:pPr marL="457200" lvl="0" indent="-355600" algn="l" rtl="0">
              <a:lnSpc>
                <a:spcPct val="9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World_population</a:t>
            </a:r>
            <a:endParaRPr sz="2000">
              <a:solidFill>
                <a:srgbClr val="FFFFFF"/>
              </a:solidFill>
              <a:latin typeface="Roboto"/>
              <a:ea typeface="Roboto"/>
              <a:cs typeface="Roboto"/>
              <a:sym typeface="Roboto"/>
            </a:endParaRPr>
          </a:p>
          <a:p>
            <a:pPr marL="457200" lvl="0" indent="-355600" algn="l" rtl="0">
              <a:lnSpc>
                <a:spcPct val="9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Human_dev_index</a:t>
            </a:r>
            <a:endParaRPr sz="2000">
              <a:solidFill>
                <a:srgbClr val="FFFFFF"/>
              </a:solidFill>
              <a:latin typeface="Roboto"/>
              <a:ea typeface="Roboto"/>
              <a:cs typeface="Roboto"/>
              <a:sym typeface="Roboto"/>
            </a:endParaRPr>
          </a:p>
          <a:p>
            <a:pPr marL="457200" lvl="0" indent="-355600" algn="l" rtl="0">
              <a:lnSpc>
                <a:spcPct val="9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Infection_Data</a:t>
            </a:r>
            <a:endParaRPr sz="20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1"/>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Data Exploration </a:t>
            </a:r>
            <a:endParaRPr/>
          </a:p>
        </p:txBody>
      </p:sp>
      <p:sp>
        <p:nvSpPr>
          <p:cNvPr id="299" name="Google Shape;299;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00" name="Google Shape;300;p21"/>
          <p:cNvSpPr txBox="1">
            <a:spLocks noGrp="1"/>
          </p:cNvSpPr>
          <p:nvPr>
            <p:ph type="ctrTitle" idx="4294967295"/>
          </p:nvPr>
        </p:nvSpPr>
        <p:spPr>
          <a:xfrm>
            <a:off x="6529950" y="1687625"/>
            <a:ext cx="1464900" cy="813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150 </a:t>
            </a:r>
            <a:endParaRPr sz="4800"/>
          </a:p>
        </p:txBody>
      </p:sp>
      <p:sp>
        <p:nvSpPr>
          <p:cNvPr id="301" name="Google Shape;301;p21"/>
          <p:cNvSpPr txBox="1">
            <a:spLocks noGrp="1"/>
          </p:cNvSpPr>
          <p:nvPr>
            <p:ph type="subTitle" idx="4294967295"/>
          </p:nvPr>
        </p:nvSpPr>
        <p:spPr>
          <a:xfrm>
            <a:off x="5828688" y="2425458"/>
            <a:ext cx="37005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Countries in Vaccination Dataset </a:t>
            </a:r>
            <a:endParaRPr sz="1800"/>
          </a:p>
          <a:p>
            <a:pPr marL="0" lvl="0" indent="0" algn="l" rtl="0">
              <a:spcBef>
                <a:spcPts val="600"/>
              </a:spcBef>
              <a:spcAft>
                <a:spcPts val="0"/>
              </a:spcAft>
              <a:buNone/>
            </a:pPr>
            <a:endParaRPr sz="1800"/>
          </a:p>
        </p:txBody>
      </p:sp>
      <p:sp>
        <p:nvSpPr>
          <p:cNvPr id="302" name="Google Shape;302;p21"/>
          <p:cNvSpPr txBox="1">
            <a:spLocks noGrp="1"/>
          </p:cNvSpPr>
          <p:nvPr>
            <p:ph type="ctrTitle" idx="4294967295"/>
          </p:nvPr>
        </p:nvSpPr>
        <p:spPr>
          <a:xfrm>
            <a:off x="810348" y="3422100"/>
            <a:ext cx="1567800" cy="866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82 </a:t>
            </a:r>
            <a:endParaRPr sz="4800"/>
          </a:p>
        </p:txBody>
      </p:sp>
      <p:sp>
        <p:nvSpPr>
          <p:cNvPr id="303" name="Google Shape;303;p21"/>
          <p:cNvSpPr txBox="1">
            <a:spLocks noGrp="1"/>
          </p:cNvSpPr>
          <p:nvPr>
            <p:ph type="subTitle" idx="4294967295"/>
          </p:nvPr>
        </p:nvSpPr>
        <p:spPr>
          <a:xfrm>
            <a:off x="339650" y="4081100"/>
            <a:ext cx="2648100" cy="66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Countries with 0.2% people full vaccinated </a:t>
            </a:r>
            <a:endParaRPr sz="1800"/>
          </a:p>
        </p:txBody>
      </p:sp>
      <p:sp>
        <p:nvSpPr>
          <p:cNvPr id="304" name="Google Shape;304;p21"/>
          <p:cNvSpPr txBox="1">
            <a:spLocks noGrp="1"/>
          </p:cNvSpPr>
          <p:nvPr>
            <p:ph type="ctrTitle" idx="4294967295"/>
          </p:nvPr>
        </p:nvSpPr>
        <p:spPr>
          <a:xfrm>
            <a:off x="820699" y="1828488"/>
            <a:ext cx="1686000" cy="813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5 </a:t>
            </a:r>
            <a:endParaRPr sz="4800"/>
          </a:p>
        </p:txBody>
      </p:sp>
      <p:sp>
        <p:nvSpPr>
          <p:cNvPr id="305" name="Google Shape;305;p21"/>
          <p:cNvSpPr txBox="1">
            <a:spLocks noGrp="1"/>
          </p:cNvSpPr>
          <p:nvPr>
            <p:ph type="subTitle" idx="4294967295"/>
          </p:nvPr>
        </p:nvSpPr>
        <p:spPr>
          <a:xfrm>
            <a:off x="444295" y="2567170"/>
            <a:ext cx="2156700" cy="444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Different Data Sets</a:t>
            </a:r>
            <a:endParaRPr sz="1800"/>
          </a:p>
        </p:txBody>
      </p:sp>
      <p:sp>
        <p:nvSpPr>
          <p:cNvPr id="306" name="Google Shape;306;p21"/>
          <p:cNvSpPr txBox="1">
            <a:spLocks noGrp="1"/>
          </p:cNvSpPr>
          <p:nvPr>
            <p:ph type="ctrTitle" idx="4294967295"/>
          </p:nvPr>
        </p:nvSpPr>
        <p:spPr>
          <a:xfrm>
            <a:off x="3879813" y="3231700"/>
            <a:ext cx="10377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138</a:t>
            </a:r>
            <a:endParaRPr sz="4800"/>
          </a:p>
        </p:txBody>
      </p:sp>
      <p:sp>
        <p:nvSpPr>
          <p:cNvPr id="307" name="Google Shape;307;p21"/>
          <p:cNvSpPr txBox="1">
            <a:spLocks noGrp="1"/>
          </p:cNvSpPr>
          <p:nvPr>
            <p:ph type="subTitle" idx="4294967295"/>
          </p:nvPr>
        </p:nvSpPr>
        <p:spPr>
          <a:xfrm>
            <a:off x="3379913" y="3958250"/>
            <a:ext cx="2461200" cy="64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Countries with people vaccinated</a:t>
            </a:r>
            <a:endParaRPr sz="1800"/>
          </a:p>
          <a:p>
            <a:pPr marL="0" lvl="0" indent="0" algn="l" rtl="0">
              <a:spcBef>
                <a:spcPts val="600"/>
              </a:spcBef>
              <a:spcAft>
                <a:spcPts val="0"/>
              </a:spcAft>
              <a:buNone/>
            </a:pPr>
            <a:endParaRPr sz="1800"/>
          </a:p>
        </p:txBody>
      </p:sp>
      <p:sp>
        <p:nvSpPr>
          <p:cNvPr id="308" name="Google Shape;308;p21"/>
          <p:cNvSpPr txBox="1">
            <a:spLocks noGrp="1"/>
          </p:cNvSpPr>
          <p:nvPr>
            <p:ph type="ctrTitle" idx="4294967295"/>
          </p:nvPr>
        </p:nvSpPr>
        <p:spPr>
          <a:xfrm>
            <a:off x="6359250" y="3448500"/>
            <a:ext cx="2220000" cy="813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NaN Data </a:t>
            </a:r>
            <a:endParaRPr sz="4800"/>
          </a:p>
        </p:txBody>
      </p:sp>
      <p:sp>
        <p:nvSpPr>
          <p:cNvPr id="309" name="Google Shape;309;p21"/>
          <p:cNvSpPr txBox="1">
            <a:spLocks noGrp="1"/>
          </p:cNvSpPr>
          <p:nvPr>
            <p:ph type="subTitle" idx="4294967295"/>
          </p:nvPr>
        </p:nvSpPr>
        <p:spPr>
          <a:xfrm>
            <a:off x="6422595" y="4160758"/>
            <a:ext cx="2156700" cy="444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For some countries </a:t>
            </a:r>
            <a:endParaRPr sz="1800"/>
          </a:p>
        </p:txBody>
      </p:sp>
      <p:sp>
        <p:nvSpPr>
          <p:cNvPr id="310" name="Google Shape;310;p21"/>
          <p:cNvSpPr txBox="1">
            <a:spLocks noGrp="1"/>
          </p:cNvSpPr>
          <p:nvPr>
            <p:ph type="ctrTitle" idx="4294967295"/>
          </p:nvPr>
        </p:nvSpPr>
        <p:spPr>
          <a:xfrm>
            <a:off x="3405387" y="1621875"/>
            <a:ext cx="1464900" cy="813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2019 </a:t>
            </a:r>
            <a:endParaRPr sz="4800"/>
          </a:p>
        </p:txBody>
      </p:sp>
      <p:sp>
        <p:nvSpPr>
          <p:cNvPr id="311" name="Google Shape;311;p21"/>
          <p:cNvSpPr txBox="1">
            <a:spLocks noGrp="1"/>
          </p:cNvSpPr>
          <p:nvPr>
            <p:ph type="subTitle" idx="4294967295"/>
          </p:nvPr>
        </p:nvSpPr>
        <p:spPr>
          <a:xfrm>
            <a:off x="3311706" y="2342275"/>
            <a:ext cx="18063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This is the year !</a:t>
            </a:r>
            <a:endParaRPr sz="1800"/>
          </a:p>
          <a:p>
            <a:pPr marL="0" lvl="0" indent="0" algn="l" rtl="0">
              <a:spcBef>
                <a:spcPts val="600"/>
              </a:spcBef>
              <a:spcAft>
                <a:spcPts val="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Data Flow</a:t>
            </a:r>
            <a:endParaRPr/>
          </a:p>
        </p:txBody>
      </p:sp>
      <p:sp>
        <p:nvSpPr>
          <p:cNvPr id="317" name="Google Shape;317;p22"/>
          <p:cNvSpPr txBox="1">
            <a:spLocks noGrp="1"/>
          </p:cNvSpPr>
          <p:nvPr>
            <p:ph type="sldNum" idx="12"/>
          </p:nvPr>
        </p:nvSpPr>
        <p:spPr>
          <a:xfrm>
            <a:off x="8135811" y="4698006"/>
            <a:ext cx="529800" cy="369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18" name="Google Shape;318;p22"/>
          <p:cNvSpPr/>
          <p:nvPr/>
        </p:nvSpPr>
        <p:spPr>
          <a:xfrm rot="-691634">
            <a:off x="5528711" y="3278498"/>
            <a:ext cx="1303083" cy="54081"/>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rot="691634" flipH="1">
            <a:off x="4287879" y="3278498"/>
            <a:ext cx="1303083" cy="54081"/>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rot="-691634">
            <a:off x="3050981" y="3278498"/>
            <a:ext cx="1303083" cy="54081"/>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2"/>
          <p:cNvGrpSpPr/>
          <p:nvPr/>
        </p:nvGrpSpPr>
        <p:grpSpPr>
          <a:xfrm>
            <a:off x="3468362" y="1942767"/>
            <a:ext cx="1742330" cy="1337268"/>
            <a:chOff x="4409300" y="1219942"/>
            <a:chExt cx="1712700" cy="1246754"/>
          </a:xfrm>
        </p:grpSpPr>
        <p:sp>
          <p:nvSpPr>
            <p:cNvPr id="322" name="Google Shape;322;p22"/>
            <p:cNvSpPr/>
            <p:nvPr/>
          </p:nvSpPr>
          <p:spPr>
            <a:xfrm rot="-1789476">
              <a:off x="5185416" y="2276970"/>
              <a:ext cx="160451" cy="160451"/>
            </a:xfrm>
            <a:prstGeom prst="ellipse">
              <a:avLst/>
            </a:prstGeom>
            <a:solidFill>
              <a:srgbClr val="FFFFFF"/>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b="1">
                  <a:solidFill>
                    <a:schemeClr val="accent6"/>
                  </a:solidFill>
                  <a:latin typeface="Abel"/>
                  <a:ea typeface="Abel"/>
                  <a:cs typeface="Abel"/>
                  <a:sym typeface="Abel"/>
                </a:rPr>
                <a:t>pgAdmin</a:t>
              </a:r>
              <a:endParaRPr sz="800" b="1">
                <a:solidFill>
                  <a:schemeClr val="accent6"/>
                </a:solidFill>
                <a:latin typeface="Abel"/>
                <a:ea typeface="Abel"/>
                <a:cs typeface="Abel"/>
                <a:sym typeface="Abel"/>
              </a:endParaRPr>
            </a:p>
            <a:p>
              <a:pPr marL="0" lvl="0" indent="0" algn="ctr" rtl="0">
                <a:lnSpc>
                  <a:spcPct val="115000"/>
                </a:lnSpc>
                <a:spcBef>
                  <a:spcPts val="1600"/>
                </a:spcBef>
                <a:spcAft>
                  <a:spcPts val="1600"/>
                </a:spcAft>
                <a:buNone/>
              </a:pPr>
              <a:endParaRPr sz="800" b="1">
                <a:solidFill>
                  <a:schemeClr val="accent6"/>
                </a:solidFill>
                <a:latin typeface="Abel"/>
                <a:ea typeface="Abel"/>
                <a:cs typeface="Abel"/>
                <a:sym typeface="Abel"/>
              </a:endParaRPr>
            </a:p>
          </p:txBody>
        </p:sp>
        <p:sp>
          <p:nvSpPr>
            <p:cNvPr id="324" name="Google Shape;324;p22"/>
            <p:cNvSpPr/>
            <p:nvPr/>
          </p:nvSpPr>
          <p:spPr>
            <a:xfrm>
              <a:off x="4409300" y="1219942"/>
              <a:ext cx="1712700" cy="703500"/>
            </a:xfrm>
            <a:prstGeom prst="roundRect">
              <a:avLst>
                <a:gd name="adj" fmla="val 44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25" name="Google Shape;325;p22"/>
            <p:cNvSpPr/>
            <p:nvPr/>
          </p:nvSpPr>
          <p:spPr>
            <a:xfrm rot="10800000">
              <a:off x="5220625" y="1919036"/>
              <a:ext cx="90000" cy="675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txBox="1"/>
            <p:nvPr/>
          </p:nvSpPr>
          <p:spPr>
            <a:xfrm>
              <a:off x="4453550" y="1257142"/>
              <a:ext cx="1624200" cy="62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solidFill>
                    <a:schemeClr val="dk1"/>
                  </a:solidFill>
                  <a:latin typeface="Encode Sans Semi Condensed"/>
                  <a:ea typeface="Encode Sans Semi Condensed"/>
                  <a:cs typeface="Encode Sans Semi Condensed"/>
                  <a:sym typeface="Encode Sans Semi Condensed"/>
                </a:rPr>
                <a:t>Data sets are joined</a:t>
              </a:r>
              <a:endParaRPr sz="800">
                <a:solidFill>
                  <a:schemeClr val="dk1"/>
                </a:solidFill>
                <a:latin typeface="Encode Sans Semi Condensed Light"/>
                <a:ea typeface="Encode Sans Semi Condensed Light"/>
                <a:cs typeface="Encode Sans Semi Condensed Light"/>
                <a:sym typeface="Encode Sans Semi Condensed Light"/>
              </a:endParaRPr>
            </a:p>
          </p:txBody>
        </p:sp>
      </p:grpSp>
      <p:sp>
        <p:nvSpPr>
          <p:cNvPr id="327" name="Google Shape;327;p22"/>
          <p:cNvSpPr/>
          <p:nvPr/>
        </p:nvSpPr>
        <p:spPr>
          <a:xfrm rot="691634" flipH="1">
            <a:off x="1803445" y="3278498"/>
            <a:ext cx="1303083" cy="54081"/>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rot="-691634">
            <a:off x="573258" y="3278498"/>
            <a:ext cx="1303083" cy="54081"/>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22"/>
          <p:cNvGrpSpPr/>
          <p:nvPr/>
        </p:nvGrpSpPr>
        <p:grpSpPr>
          <a:xfrm>
            <a:off x="860209" y="1942817"/>
            <a:ext cx="1978511" cy="1337268"/>
            <a:chOff x="1637475" y="1219942"/>
            <a:chExt cx="1712700" cy="1246754"/>
          </a:xfrm>
        </p:grpSpPr>
        <p:sp>
          <p:nvSpPr>
            <p:cNvPr id="330" name="Google Shape;330;p22"/>
            <p:cNvSpPr/>
            <p:nvPr/>
          </p:nvSpPr>
          <p:spPr>
            <a:xfrm>
              <a:off x="1637475" y="1219942"/>
              <a:ext cx="1712700" cy="703500"/>
            </a:xfrm>
            <a:prstGeom prst="roundRect">
              <a:avLst>
                <a:gd name="adj" fmla="val 44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31" name="Google Shape;331;p22"/>
            <p:cNvSpPr txBox="1"/>
            <p:nvPr/>
          </p:nvSpPr>
          <p:spPr>
            <a:xfrm>
              <a:off x="1877065" y="1985293"/>
              <a:ext cx="12447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accent6"/>
                  </a:solidFill>
                  <a:latin typeface="Abel"/>
                  <a:ea typeface="Abel"/>
                  <a:cs typeface="Abel"/>
                  <a:sym typeface="Abel"/>
                </a:rPr>
                <a:t>Jupyter notebook</a:t>
              </a:r>
              <a:endParaRPr sz="800" b="1">
                <a:solidFill>
                  <a:schemeClr val="accent6"/>
                </a:solidFill>
                <a:latin typeface="Abel"/>
                <a:ea typeface="Abel"/>
                <a:cs typeface="Abel"/>
                <a:sym typeface="Abel"/>
              </a:endParaRPr>
            </a:p>
          </p:txBody>
        </p:sp>
        <p:sp>
          <p:nvSpPr>
            <p:cNvPr id="332" name="Google Shape;332;p22"/>
            <p:cNvSpPr/>
            <p:nvPr/>
          </p:nvSpPr>
          <p:spPr>
            <a:xfrm rot="10800000">
              <a:off x="2448800" y="1919036"/>
              <a:ext cx="90000" cy="675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txBox="1"/>
            <p:nvPr/>
          </p:nvSpPr>
          <p:spPr>
            <a:xfrm>
              <a:off x="1681725" y="1257142"/>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solidFill>
                    <a:schemeClr val="dk1"/>
                  </a:solidFill>
                  <a:latin typeface="Encode Sans Semi Condensed"/>
                  <a:ea typeface="Encode Sans Semi Condensed"/>
                  <a:cs typeface="Encode Sans Semi Condensed"/>
                  <a:sym typeface="Encode Sans Semi Condensed"/>
                </a:rPr>
                <a:t>Download  and Clean Data</a:t>
              </a:r>
              <a:endParaRPr sz="700">
                <a:solidFill>
                  <a:schemeClr val="dk1"/>
                </a:solidFill>
                <a:latin typeface="Encode Sans Semi Condensed Light"/>
                <a:ea typeface="Encode Sans Semi Condensed Light"/>
                <a:cs typeface="Encode Sans Semi Condensed Light"/>
                <a:sym typeface="Encode Sans Semi Condensed Light"/>
              </a:endParaRPr>
            </a:p>
          </p:txBody>
        </p:sp>
        <p:sp>
          <p:nvSpPr>
            <p:cNvPr id="334" name="Google Shape;334;p22"/>
            <p:cNvSpPr/>
            <p:nvPr/>
          </p:nvSpPr>
          <p:spPr>
            <a:xfrm rot="-1789476">
              <a:off x="2410765" y="2276970"/>
              <a:ext cx="160451" cy="160451"/>
            </a:xfrm>
            <a:prstGeom prst="ellipse">
              <a:avLst/>
            </a:prstGeom>
            <a:solidFill>
              <a:srgbClr val="FFFFFF"/>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22"/>
          <p:cNvGrpSpPr/>
          <p:nvPr/>
        </p:nvGrpSpPr>
        <p:grpSpPr>
          <a:xfrm>
            <a:off x="2179031" y="3331192"/>
            <a:ext cx="1882076" cy="1377704"/>
            <a:chOff x="3021975" y="2541798"/>
            <a:chExt cx="1712847" cy="1267904"/>
          </a:xfrm>
        </p:grpSpPr>
        <p:sp>
          <p:nvSpPr>
            <p:cNvPr id="336" name="Google Shape;336;p22"/>
            <p:cNvSpPr/>
            <p:nvPr/>
          </p:nvSpPr>
          <p:spPr>
            <a:xfrm rot="-1789476">
              <a:off x="3798091" y="2571072"/>
              <a:ext cx="160451" cy="160451"/>
            </a:xfrm>
            <a:prstGeom prst="ellipse">
              <a:avLst/>
            </a:prstGeom>
            <a:solidFill>
              <a:srgbClr val="FFFFFF"/>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3021975" y="3069013"/>
              <a:ext cx="1712700" cy="703500"/>
            </a:xfrm>
            <a:prstGeom prst="roundRect">
              <a:avLst>
                <a:gd name="adj" fmla="val 44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38" name="Google Shape;338;p22"/>
            <p:cNvSpPr txBox="1"/>
            <p:nvPr/>
          </p:nvSpPr>
          <p:spPr>
            <a:xfrm>
              <a:off x="3066222" y="3106202"/>
              <a:ext cx="1668600" cy="70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solidFill>
                    <a:schemeClr val="dk1"/>
                  </a:solidFill>
                  <a:latin typeface="Encode Sans Semi Condensed"/>
                  <a:ea typeface="Encode Sans Semi Condensed"/>
                  <a:cs typeface="Encode Sans Semi Condensed"/>
                  <a:sym typeface="Encode Sans Semi Condensed"/>
                </a:rPr>
                <a:t>Database connection and data sent to pgAdmin</a:t>
              </a:r>
              <a:endParaRPr sz="1200">
                <a:solidFill>
                  <a:schemeClr val="dk1"/>
                </a:solidFill>
                <a:latin typeface="Encode Sans Semi Condensed Light"/>
                <a:ea typeface="Encode Sans Semi Condensed Light"/>
                <a:cs typeface="Encode Sans Semi Condensed Light"/>
                <a:sym typeface="Encode Sans Semi Condensed Light"/>
              </a:endParaRPr>
            </a:p>
          </p:txBody>
        </p:sp>
        <p:sp>
          <p:nvSpPr>
            <p:cNvPr id="339" name="Google Shape;339;p22"/>
            <p:cNvSpPr/>
            <p:nvPr/>
          </p:nvSpPr>
          <p:spPr>
            <a:xfrm>
              <a:off x="3833325" y="3004364"/>
              <a:ext cx="90000" cy="675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txBox="1"/>
            <p:nvPr/>
          </p:nvSpPr>
          <p:spPr>
            <a:xfrm>
              <a:off x="3291827" y="2735590"/>
              <a:ext cx="12591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accent6"/>
                  </a:solidFill>
                  <a:latin typeface="Abel"/>
                  <a:ea typeface="Abel"/>
                  <a:cs typeface="Abel"/>
                  <a:sym typeface="Abel"/>
                </a:rPr>
                <a:t>Jupyter notebook</a:t>
              </a:r>
              <a:endParaRPr sz="800" b="1">
                <a:solidFill>
                  <a:schemeClr val="accent6"/>
                </a:solidFill>
                <a:latin typeface="Abel"/>
                <a:ea typeface="Abel"/>
                <a:cs typeface="Abel"/>
                <a:sym typeface="Abel"/>
              </a:endParaRPr>
            </a:p>
          </p:txBody>
        </p:sp>
      </p:grpSp>
      <p:grpSp>
        <p:nvGrpSpPr>
          <p:cNvPr id="341" name="Google Shape;341;p22"/>
          <p:cNvGrpSpPr/>
          <p:nvPr/>
        </p:nvGrpSpPr>
        <p:grpSpPr>
          <a:xfrm>
            <a:off x="4676481" y="3309742"/>
            <a:ext cx="1882076" cy="1377704"/>
            <a:chOff x="3021975" y="2541798"/>
            <a:chExt cx="1712847" cy="1267904"/>
          </a:xfrm>
        </p:grpSpPr>
        <p:sp>
          <p:nvSpPr>
            <p:cNvPr id="342" name="Google Shape;342;p22"/>
            <p:cNvSpPr/>
            <p:nvPr/>
          </p:nvSpPr>
          <p:spPr>
            <a:xfrm rot="-1789476">
              <a:off x="3798091" y="2571072"/>
              <a:ext cx="160451" cy="160451"/>
            </a:xfrm>
            <a:prstGeom prst="ellipse">
              <a:avLst/>
            </a:prstGeom>
            <a:solidFill>
              <a:srgbClr val="FFFFFF"/>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3021975" y="3069013"/>
              <a:ext cx="1712700" cy="703500"/>
            </a:xfrm>
            <a:prstGeom prst="roundRect">
              <a:avLst>
                <a:gd name="adj" fmla="val 44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44" name="Google Shape;344;p22"/>
            <p:cNvSpPr txBox="1"/>
            <p:nvPr/>
          </p:nvSpPr>
          <p:spPr>
            <a:xfrm>
              <a:off x="3066222" y="3106202"/>
              <a:ext cx="1668600" cy="70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solidFill>
                    <a:schemeClr val="dk1"/>
                  </a:solidFill>
                  <a:latin typeface="Encode Sans Semi Condensed"/>
                  <a:ea typeface="Encode Sans Semi Condensed"/>
                  <a:cs typeface="Encode Sans Semi Condensed"/>
                  <a:sym typeface="Encode Sans Semi Condensed"/>
                </a:rPr>
                <a:t>Database connection and get data from pgAdmin</a:t>
              </a:r>
              <a:endParaRPr sz="1200">
                <a:solidFill>
                  <a:schemeClr val="dk1"/>
                </a:solidFill>
                <a:latin typeface="Encode Sans Semi Condensed Light"/>
                <a:ea typeface="Encode Sans Semi Condensed Light"/>
                <a:cs typeface="Encode Sans Semi Condensed Light"/>
                <a:sym typeface="Encode Sans Semi Condensed Light"/>
              </a:endParaRPr>
            </a:p>
          </p:txBody>
        </p:sp>
        <p:sp>
          <p:nvSpPr>
            <p:cNvPr id="345" name="Google Shape;345;p22"/>
            <p:cNvSpPr/>
            <p:nvPr/>
          </p:nvSpPr>
          <p:spPr>
            <a:xfrm>
              <a:off x="3833325" y="3004364"/>
              <a:ext cx="90000" cy="675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txBox="1"/>
            <p:nvPr/>
          </p:nvSpPr>
          <p:spPr>
            <a:xfrm>
              <a:off x="3291827" y="2735590"/>
              <a:ext cx="12591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accent6"/>
                  </a:solidFill>
                  <a:latin typeface="Abel"/>
                  <a:ea typeface="Abel"/>
                  <a:cs typeface="Abel"/>
                  <a:sym typeface="Abel"/>
                </a:rPr>
                <a:t>Jupyter notebook</a:t>
              </a:r>
              <a:endParaRPr sz="800" b="1">
                <a:solidFill>
                  <a:schemeClr val="accent6"/>
                </a:solidFill>
                <a:latin typeface="Abel"/>
                <a:ea typeface="Abel"/>
                <a:cs typeface="Abel"/>
                <a:sym typeface="Abel"/>
              </a:endParaRPr>
            </a:p>
          </p:txBody>
        </p:sp>
      </p:grpSp>
      <p:grpSp>
        <p:nvGrpSpPr>
          <p:cNvPr id="347" name="Google Shape;347;p22"/>
          <p:cNvGrpSpPr/>
          <p:nvPr/>
        </p:nvGrpSpPr>
        <p:grpSpPr>
          <a:xfrm>
            <a:off x="5840334" y="1964092"/>
            <a:ext cx="1978511" cy="1337268"/>
            <a:chOff x="1637475" y="1219942"/>
            <a:chExt cx="1712700" cy="1246754"/>
          </a:xfrm>
        </p:grpSpPr>
        <p:sp>
          <p:nvSpPr>
            <p:cNvPr id="348" name="Google Shape;348;p22"/>
            <p:cNvSpPr/>
            <p:nvPr/>
          </p:nvSpPr>
          <p:spPr>
            <a:xfrm>
              <a:off x="1637475" y="1219942"/>
              <a:ext cx="1712700" cy="703500"/>
            </a:xfrm>
            <a:prstGeom prst="roundRect">
              <a:avLst>
                <a:gd name="adj" fmla="val 44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49" name="Google Shape;349;p22"/>
            <p:cNvSpPr txBox="1"/>
            <p:nvPr/>
          </p:nvSpPr>
          <p:spPr>
            <a:xfrm>
              <a:off x="1877065" y="1985293"/>
              <a:ext cx="12447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accent6"/>
                  </a:solidFill>
                  <a:latin typeface="Abel"/>
                  <a:ea typeface="Abel"/>
                  <a:cs typeface="Abel"/>
                  <a:sym typeface="Abel"/>
                </a:rPr>
                <a:t>Jupyter notebook</a:t>
              </a:r>
              <a:endParaRPr sz="800" b="1">
                <a:solidFill>
                  <a:schemeClr val="accent6"/>
                </a:solidFill>
                <a:latin typeface="Abel"/>
                <a:ea typeface="Abel"/>
                <a:cs typeface="Abel"/>
                <a:sym typeface="Abel"/>
              </a:endParaRPr>
            </a:p>
          </p:txBody>
        </p:sp>
        <p:sp>
          <p:nvSpPr>
            <p:cNvPr id="350" name="Google Shape;350;p22"/>
            <p:cNvSpPr/>
            <p:nvPr/>
          </p:nvSpPr>
          <p:spPr>
            <a:xfrm rot="10800000">
              <a:off x="2448800" y="1919036"/>
              <a:ext cx="90000" cy="675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txBox="1"/>
            <p:nvPr/>
          </p:nvSpPr>
          <p:spPr>
            <a:xfrm>
              <a:off x="1681725" y="1257142"/>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solidFill>
                    <a:schemeClr val="dk1"/>
                  </a:solidFill>
                  <a:latin typeface="Encode Sans Semi Condensed"/>
                  <a:ea typeface="Encode Sans Semi Condensed"/>
                  <a:cs typeface="Encode Sans Semi Condensed"/>
                  <a:sym typeface="Encode Sans Semi Condensed"/>
                </a:rPr>
                <a:t>Data used for Machine Learning and Visualizations</a:t>
              </a:r>
              <a:endParaRPr sz="700">
                <a:solidFill>
                  <a:schemeClr val="dk1"/>
                </a:solidFill>
                <a:latin typeface="Encode Sans Semi Condensed Light"/>
                <a:ea typeface="Encode Sans Semi Condensed Light"/>
                <a:cs typeface="Encode Sans Semi Condensed Light"/>
                <a:sym typeface="Encode Sans Semi Condensed Light"/>
              </a:endParaRPr>
            </a:p>
          </p:txBody>
        </p:sp>
        <p:sp>
          <p:nvSpPr>
            <p:cNvPr id="352" name="Google Shape;352;p22"/>
            <p:cNvSpPr/>
            <p:nvPr/>
          </p:nvSpPr>
          <p:spPr>
            <a:xfrm rot="-1789476">
              <a:off x="2410765" y="2276970"/>
              <a:ext cx="160451" cy="160451"/>
            </a:xfrm>
            <a:prstGeom prst="ellipse">
              <a:avLst/>
            </a:prstGeom>
            <a:solidFill>
              <a:srgbClr val="FFFFFF"/>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andarus template">
  <a:themeElements>
    <a:clrScheme name="Custom 347">
      <a:dk1>
        <a:srgbClr val="001033"/>
      </a:dk1>
      <a:lt1>
        <a:srgbClr val="FFFFFF"/>
      </a:lt1>
      <a:dk2>
        <a:srgbClr val="5E636F"/>
      </a:dk2>
      <a:lt2>
        <a:srgbClr val="DEE3EB"/>
      </a:lt2>
      <a:accent1>
        <a:srgbClr val="05356E"/>
      </a:accent1>
      <a:accent2>
        <a:srgbClr val="0455A4"/>
      </a:accent2>
      <a:accent3>
        <a:srgbClr val="0679D6"/>
      </a:accent3>
      <a:accent4>
        <a:srgbClr val="098CF2"/>
      </a:accent4>
      <a:accent5>
        <a:srgbClr val="50C0ED"/>
      </a:accent5>
      <a:accent6>
        <a:srgbClr val="7BE4F7"/>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2118</Words>
  <Application>Microsoft Office PowerPoint</Application>
  <PresentationFormat>On-screen Show (16:9)</PresentationFormat>
  <Paragraphs>264</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Roboto Medium</vt:lpstr>
      <vt:lpstr>Encode Sans Semi Condensed</vt:lpstr>
      <vt:lpstr>Roboto Thin</vt:lpstr>
      <vt:lpstr>Roboto</vt:lpstr>
      <vt:lpstr>Calibri</vt:lpstr>
      <vt:lpstr>Times New Roman</vt:lpstr>
      <vt:lpstr>Abel</vt:lpstr>
      <vt:lpstr>Arial</vt:lpstr>
      <vt:lpstr>Encode Sans Semi Condensed Light</vt:lpstr>
      <vt:lpstr>Pandarus template</vt:lpstr>
      <vt:lpstr>Covid-19 Regression Analysis</vt:lpstr>
      <vt:lpstr>Why Covid-19? </vt:lpstr>
      <vt:lpstr>390M</vt:lpstr>
      <vt:lpstr>Factors Affecting Vaccination Rates </vt:lpstr>
      <vt:lpstr>Technologies Used </vt:lpstr>
      <vt:lpstr>Database</vt:lpstr>
      <vt:lpstr>Data Sources </vt:lpstr>
      <vt:lpstr>Data Exploration </vt:lpstr>
      <vt:lpstr>Our Data Flow</vt:lpstr>
      <vt:lpstr>Analysis Phase Description</vt:lpstr>
      <vt:lpstr>Machine Learning</vt:lpstr>
      <vt:lpstr>Why this model? </vt:lpstr>
      <vt:lpstr>Dashboard</vt:lpstr>
      <vt:lpstr>How’d our model do? </vt:lpstr>
      <vt:lpstr>Exploration of Covid Case Data</vt:lpstr>
      <vt:lpstr>Recommendations for Future Analysis</vt:lpstr>
      <vt:lpstr>Anything done differently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Regression Analysis</dc:title>
  <cp:lastModifiedBy>AKSHAYA KAMBLE</cp:lastModifiedBy>
  <cp:revision>1</cp:revision>
  <dcterms:modified xsi:type="dcterms:W3CDTF">2021-04-17T01:18:19Z</dcterms:modified>
</cp:coreProperties>
</file>