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8C83D-E3A7-5A64-8164-7E22010472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8A21978-2BF0-421F-33E1-6F861E6DCC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10205B-F122-4558-0932-2953124F6F94}"/>
              </a:ext>
            </a:extLst>
          </p:cNvPr>
          <p:cNvSpPr>
            <a:spLocks noGrp="1"/>
          </p:cNvSpPr>
          <p:nvPr>
            <p:ph type="dt" sz="half" idx="10"/>
          </p:nvPr>
        </p:nvSpPr>
        <p:spPr/>
        <p:txBody>
          <a:bodyPr/>
          <a:lstStyle/>
          <a:p>
            <a:fld id="{A09520F4-7848-4523-A709-166F72EA85D8}" type="datetimeFigureOut">
              <a:rPr lang="en-IN" smtClean="0"/>
              <a:t>21-07-2025</a:t>
            </a:fld>
            <a:endParaRPr lang="en-IN"/>
          </a:p>
        </p:txBody>
      </p:sp>
      <p:sp>
        <p:nvSpPr>
          <p:cNvPr id="5" name="Footer Placeholder 4">
            <a:extLst>
              <a:ext uri="{FF2B5EF4-FFF2-40B4-BE49-F238E27FC236}">
                <a16:creationId xmlns:a16="http://schemas.microsoft.com/office/drawing/2014/main" id="{2655C8CD-7B79-9A4D-2FC7-4815BC4414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4D39EE-8E52-34BA-C442-171CF4CCC101}"/>
              </a:ext>
            </a:extLst>
          </p:cNvPr>
          <p:cNvSpPr>
            <a:spLocks noGrp="1"/>
          </p:cNvSpPr>
          <p:nvPr>
            <p:ph type="sldNum" sz="quarter" idx="12"/>
          </p:nvPr>
        </p:nvSpPr>
        <p:spPr/>
        <p:txBody>
          <a:bodyPr/>
          <a:lstStyle/>
          <a:p>
            <a:fld id="{A99AA9B5-55CC-46B4-883E-B25FD06BCC35}" type="slidenum">
              <a:rPr lang="en-IN" smtClean="0"/>
              <a:t>‹#›</a:t>
            </a:fld>
            <a:endParaRPr lang="en-IN"/>
          </a:p>
        </p:txBody>
      </p:sp>
    </p:spTree>
    <p:extLst>
      <p:ext uri="{BB962C8B-B14F-4D97-AF65-F5344CB8AC3E}">
        <p14:creationId xmlns:p14="http://schemas.microsoft.com/office/powerpoint/2010/main" val="1453199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23FA-B5B1-70A9-3905-91A72872CB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089B89-83BF-0075-C4B8-2200639222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7FC2EB-4002-93EF-3A9F-277B6B4004F2}"/>
              </a:ext>
            </a:extLst>
          </p:cNvPr>
          <p:cNvSpPr>
            <a:spLocks noGrp="1"/>
          </p:cNvSpPr>
          <p:nvPr>
            <p:ph type="dt" sz="half" idx="10"/>
          </p:nvPr>
        </p:nvSpPr>
        <p:spPr/>
        <p:txBody>
          <a:bodyPr/>
          <a:lstStyle/>
          <a:p>
            <a:fld id="{A09520F4-7848-4523-A709-166F72EA85D8}" type="datetimeFigureOut">
              <a:rPr lang="en-IN" smtClean="0"/>
              <a:t>21-07-2025</a:t>
            </a:fld>
            <a:endParaRPr lang="en-IN"/>
          </a:p>
        </p:txBody>
      </p:sp>
      <p:sp>
        <p:nvSpPr>
          <p:cNvPr id="5" name="Footer Placeholder 4">
            <a:extLst>
              <a:ext uri="{FF2B5EF4-FFF2-40B4-BE49-F238E27FC236}">
                <a16:creationId xmlns:a16="http://schemas.microsoft.com/office/drawing/2014/main" id="{64E61F5A-8E49-D67A-E98E-FA3737DB82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9F347B-00E5-E45A-6E1B-32F44E73E257}"/>
              </a:ext>
            </a:extLst>
          </p:cNvPr>
          <p:cNvSpPr>
            <a:spLocks noGrp="1"/>
          </p:cNvSpPr>
          <p:nvPr>
            <p:ph type="sldNum" sz="quarter" idx="12"/>
          </p:nvPr>
        </p:nvSpPr>
        <p:spPr/>
        <p:txBody>
          <a:bodyPr/>
          <a:lstStyle/>
          <a:p>
            <a:fld id="{A99AA9B5-55CC-46B4-883E-B25FD06BCC35}" type="slidenum">
              <a:rPr lang="en-IN" smtClean="0"/>
              <a:t>‹#›</a:t>
            </a:fld>
            <a:endParaRPr lang="en-IN"/>
          </a:p>
        </p:txBody>
      </p:sp>
    </p:spTree>
    <p:extLst>
      <p:ext uri="{BB962C8B-B14F-4D97-AF65-F5344CB8AC3E}">
        <p14:creationId xmlns:p14="http://schemas.microsoft.com/office/powerpoint/2010/main" val="3317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7B179B-09FA-2519-0093-5BB3837700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2CBB4E-88EA-3B00-F68E-7670FB6B1F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AF25C0-20E7-00A1-A42C-DB97BB7C4905}"/>
              </a:ext>
            </a:extLst>
          </p:cNvPr>
          <p:cNvSpPr>
            <a:spLocks noGrp="1"/>
          </p:cNvSpPr>
          <p:nvPr>
            <p:ph type="dt" sz="half" idx="10"/>
          </p:nvPr>
        </p:nvSpPr>
        <p:spPr/>
        <p:txBody>
          <a:bodyPr/>
          <a:lstStyle/>
          <a:p>
            <a:fld id="{A09520F4-7848-4523-A709-166F72EA85D8}" type="datetimeFigureOut">
              <a:rPr lang="en-IN" smtClean="0"/>
              <a:t>21-07-2025</a:t>
            </a:fld>
            <a:endParaRPr lang="en-IN"/>
          </a:p>
        </p:txBody>
      </p:sp>
      <p:sp>
        <p:nvSpPr>
          <p:cNvPr id="5" name="Footer Placeholder 4">
            <a:extLst>
              <a:ext uri="{FF2B5EF4-FFF2-40B4-BE49-F238E27FC236}">
                <a16:creationId xmlns:a16="http://schemas.microsoft.com/office/drawing/2014/main" id="{95583B0A-101D-6807-C18A-827631077C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85BB8F-BBA5-E30E-A19C-6A9455AC3231}"/>
              </a:ext>
            </a:extLst>
          </p:cNvPr>
          <p:cNvSpPr>
            <a:spLocks noGrp="1"/>
          </p:cNvSpPr>
          <p:nvPr>
            <p:ph type="sldNum" sz="quarter" idx="12"/>
          </p:nvPr>
        </p:nvSpPr>
        <p:spPr/>
        <p:txBody>
          <a:bodyPr/>
          <a:lstStyle/>
          <a:p>
            <a:fld id="{A99AA9B5-55CC-46B4-883E-B25FD06BCC35}" type="slidenum">
              <a:rPr lang="en-IN" smtClean="0"/>
              <a:t>‹#›</a:t>
            </a:fld>
            <a:endParaRPr lang="en-IN"/>
          </a:p>
        </p:txBody>
      </p:sp>
    </p:spTree>
    <p:extLst>
      <p:ext uri="{BB962C8B-B14F-4D97-AF65-F5344CB8AC3E}">
        <p14:creationId xmlns:p14="http://schemas.microsoft.com/office/powerpoint/2010/main" val="959056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4E678-675E-EB06-C846-E6AC5666556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8DA70F-F9D2-3DA5-3498-231D74DD8B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29D2DE-2ACC-93E8-FFFA-819A4EDDA788}"/>
              </a:ext>
            </a:extLst>
          </p:cNvPr>
          <p:cNvSpPr>
            <a:spLocks noGrp="1"/>
          </p:cNvSpPr>
          <p:nvPr>
            <p:ph type="dt" sz="half" idx="10"/>
          </p:nvPr>
        </p:nvSpPr>
        <p:spPr/>
        <p:txBody>
          <a:bodyPr/>
          <a:lstStyle/>
          <a:p>
            <a:fld id="{A09520F4-7848-4523-A709-166F72EA85D8}" type="datetimeFigureOut">
              <a:rPr lang="en-IN" smtClean="0"/>
              <a:t>21-07-2025</a:t>
            </a:fld>
            <a:endParaRPr lang="en-IN"/>
          </a:p>
        </p:txBody>
      </p:sp>
      <p:sp>
        <p:nvSpPr>
          <p:cNvPr id="5" name="Footer Placeholder 4">
            <a:extLst>
              <a:ext uri="{FF2B5EF4-FFF2-40B4-BE49-F238E27FC236}">
                <a16:creationId xmlns:a16="http://schemas.microsoft.com/office/drawing/2014/main" id="{89A6A5AF-21DC-452A-0534-CA83802363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79EA10-17CA-12DF-EBB2-821CB7244A0C}"/>
              </a:ext>
            </a:extLst>
          </p:cNvPr>
          <p:cNvSpPr>
            <a:spLocks noGrp="1"/>
          </p:cNvSpPr>
          <p:nvPr>
            <p:ph type="sldNum" sz="quarter" idx="12"/>
          </p:nvPr>
        </p:nvSpPr>
        <p:spPr/>
        <p:txBody>
          <a:bodyPr/>
          <a:lstStyle/>
          <a:p>
            <a:fld id="{A99AA9B5-55CC-46B4-883E-B25FD06BCC35}" type="slidenum">
              <a:rPr lang="en-IN" smtClean="0"/>
              <a:t>‹#›</a:t>
            </a:fld>
            <a:endParaRPr lang="en-IN"/>
          </a:p>
        </p:txBody>
      </p:sp>
    </p:spTree>
    <p:extLst>
      <p:ext uri="{BB962C8B-B14F-4D97-AF65-F5344CB8AC3E}">
        <p14:creationId xmlns:p14="http://schemas.microsoft.com/office/powerpoint/2010/main" val="3357618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A8DAB-12FC-DF73-B4A4-F19B6E7B8D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FDA860-7CEB-6BDC-6590-C2A151F345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153529-5AB1-1E04-A2E6-FD3D65A39EDA}"/>
              </a:ext>
            </a:extLst>
          </p:cNvPr>
          <p:cNvSpPr>
            <a:spLocks noGrp="1"/>
          </p:cNvSpPr>
          <p:nvPr>
            <p:ph type="dt" sz="half" idx="10"/>
          </p:nvPr>
        </p:nvSpPr>
        <p:spPr/>
        <p:txBody>
          <a:bodyPr/>
          <a:lstStyle/>
          <a:p>
            <a:fld id="{A09520F4-7848-4523-A709-166F72EA85D8}" type="datetimeFigureOut">
              <a:rPr lang="en-IN" smtClean="0"/>
              <a:t>21-07-2025</a:t>
            </a:fld>
            <a:endParaRPr lang="en-IN"/>
          </a:p>
        </p:txBody>
      </p:sp>
      <p:sp>
        <p:nvSpPr>
          <p:cNvPr id="5" name="Footer Placeholder 4">
            <a:extLst>
              <a:ext uri="{FF2B5EF4-FFF2-40B4-BE49-F238E27FC236}">
                <a16:creationId xmlns:a16="http://schemas.microsoft.com/office/drawing/2014/main" id="{79CAA8E4-10AF-0D59-B1AF-E3E8C12880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0331C6-FBFC-AD97-D2FB-358C297CFBA6}"/>
              </a:ext>
            </a:extLst>
          </p:cNvPr>
          <p:cNvSpPr>
            <a:spLocks noGrp="1"/>
          </p:cNvSpPr>
          <p:nvPr>
            <p:ph type="sldNum" sz="quarter" idx="12"/>
          </p:nvPr>
        </p:nvSpPr>
        <p:spPr/>
        <p:txBody>
          <a:bodyPr/>
          <a:lstStyle/>
          <a:p>
            <a:fld id="{A99AA9B5-55CC-46B4-883E-B25FD06BCC35}" type="slidenum">
              <a:rPr lang="en-IN" smtClean="0"/>
              <a:t>‹#›</a:t>
            </a:fld>
            <a:endParaRPr lang="en-IN"/>
          </a:p>
        </p:txBody>
      </p:sp>
    </p:spTree>
    <p:extLst>
      <p:ext uri="{BB962C8B-B14F-4D97-AF65-F5344CB8AC3E}">
        <p14:creationId xmlns:p14="http://schemas.microsoft.com/office/powerpoint/2010/main" val="79600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6729F-1F5B-2A96-CB41-868A223189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94CBBC-63C3-65CC-7146-8CA0CAFAB4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FA8EB9D-16E2-6C88-AF69-EA4FA2BC77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645BE0-4218-1903-3072-E01D9D845E85}"/>
              </a:ext>
            </a:extLst>
          </p:cNvPr>
          <p:cNvSpPr>
            <a:spLocks noGrp="1"/>
          </p:cNvSpPr>
          <p:nvPr>
            <p:ph type="dt" sz="half" idx="10"/>
          </p:nvPr>
        </p:nvSpPr>
        <p:spPr/>
        <p:txBody>
          <a:bodyPr/>
          <a:lstStyle/>
          <a:p>
            <a:fld id="{A09520F4-7848-4523-A709-166F72EA85D8}" type="datetimeFigureOut">
              <a:rPr lang="en-IN" smtClean="0"/>
              <a:t>21-07-2025</a:t>
            </a:fld>
            <a:endParaRPr lang="en-IN"/>
          </a:p>
        </p:txBody>
      </p:sp>
      <p:sp>
        <p:nvSpPr>
          <p:cNvPr id="6" name="Footer Placeholder 5">
            <a:extLst>
              <a:ext uri="{FF2B5EF4-FFF2-40B4-BE49-F238E27FC236}">
                <a16:creationId xmlns:a16="http://schemas.microsoft.com/office/drawing/2014/main" id="{8785051A-67FE-8947-FB43-CDFB0FDE98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A885A8-64A6-C0E7-A72F-19FBC39362C7}"/>
              </a:ext>
            </a:extLst>
          </p:cNvPr>
          <p:cNvSpPr>
            <a:spLocks noGrp="1"/>
          </p:cNvSpPr>
          <p:nvPr>
            <p:ph type="sldNum" sz="quarter" idx="12"/>
          </p:nvPr>
        </p:nvSpPr>
        <p:spPr/>
        <p:txBody>
          <a:bodyPr/>
          <a:lstStyle/>
          <a:p>
            <a:fld id="{A99AA9B5-55CC-46B4-883E-B25FD06BCC35}" type="slidenum">
              <a:rPr lang="en-IN" smtClean="0"/>
              <a:t>‹#›</a:t>
            </a:fld>
            <a:endParaRPr lang="en-IN"/>
          </a:p>
        </p:txBody>
      </p:sp>
    </p:spTree>
    <p:extLst>
      <p:ext uri="{BB962C8B-B14F-4D97-AF65-F5344CB8AC3E}">
        <p14:creationId xmlns:p14="http://schemas.microsoft.com/office/powerpoint/2010/main" val="2267894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448F-9FEA-1900-00D6-5F1FE0FFC5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CE6A61-C416-2E1B-2CF7-8364073F7F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DFD3F9-8396-2478-5C6C-E1E7DA35AD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7BBF5D-2634-047D-5224-7C1E3FED31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F01D31-4F0A-8D4C-7A9E-5C2015E2DC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15B28F-9C12-E05F-F185-B8452BA462FD}"/>
              </a:ext>
            </a:extLst>
          </p:cNvPr>
          <p:cNvSpPr>
            <a:spLocks noGrp="1"/>
          </p:cNvSpPr>
          <p:nvPr>
            <p:ph type="dt" sz="half" idx="10"/>
          </p:nvPr>
        </p:nvSpPr>
        <p:spPr/>
        <p:txBody>
          <a:bodyPr/>
          <a:lstStyle/>
          <a:p>
            <a:fld id="{A09520F4-7848-4523-A709-166F72EA85D8}" type="datetimeFigureOut">
              <a:rPr lang="en-IN" smtClean="0"/>
              <a:t>21-07-2025</a:t>
            </a:fld>
            <a:endParaRPr lang="en-IN"/>
          </a:p>
        </p:txBody>
      </p:sp>
      <p:sp>
        <p:nvSpPr>
          <p:cNvPr id="8" name="Footer Placeholder 7">
            <a:extLst>
              <a:ext uri="{FF2B5EF4-FFF2-40B4-BE49-F238E27FC236}">
                <a16:creationId xmlns:a16="http://schemas.microsoft.com/office/drawing/2014/main" id="{C5EB0D26-D2EA-F216-4D5F-2B91DE7C2F6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7DF0B9-D3CD-7A34-333B-02BBDC68F429}"/>
              </a:ext>
            </a:extLst>
          </p:cNvPr>
          <p:cNvSpPr>
            <a:spLocks noGrp="1"/>
          </p:cNvSpPr>
          <p:nvPr>
            <p:ph type="sldNum" sz="quarter" idx="12"/>
          </p:nvPr>
        </p:nvSpPr>
        <p:spPr/>
        <p:txBody>
          <a:bodyPr/>
          <a:lstStyle/>
          <a:p>
            <a:fld id="{A99AA9B5-55CC-46B4-883E-B25FD06BCC35}" type="slidenum">
              <a:rPr lang="en-IN" smtClean="0"/>
              <a:t>‹#›</a:t>
            </a:fld>
            <a:endParaRPr lang="en-IN"/>
          </a:p>
        </p:txBody>
      </p:sp>
    </p:spTree>
    <p:extLst>
      <p:ext uri="{BB962C8B-B14F-4D97-AF65-F5344CB8AC3E}">
        <p14:creationId xmlns:p14="http://schemas.microsoft.com/office/powerpoint/2010/main" val="1615846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95F0B-97AD-6FF7-CD26-DA0E8E95F8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1B1323-B0D2-2569-0CE3-589CFC9DE9B3}"/>
              </a:ext>
            </a:extLst>
          </p:cNvPr>
          <p:cNvSpPr>
            <a:spLocks noGrp="1"/>
          </p:cNvSpPr>
          <p:nvPr>
            <p:ph type="dt" sz="half" idx="10"/>
          </p:nvPr>
        </p:nvSpPr>
        <p:spPr/>
        <p:txBody>
          <a:bodyPr/>
          <a:lstStyle/>
          <a:p>
            <a:fld id="{A09520F4-7848-4523-A709-166F72EA85D8}" type="datetimeFigureOut">
              <a:rPr lang="en-IN" smtClean="0"/>
              <a:t>21-07-2025</a:t>
            </a:fld>
            <a:endParaRPr lang="en-IN"/>
          </a:p>
        </p:txBody>
      </p:sp>
      <p:sp>
        <p:nvSpPr>
          <p:cNvPr id="4" name="Footer Placeholder 3">
            <a:extLst>
              <a:ext uri="{FF2B5EF4-FFF2-40B4-BE49-F238E27FC236}">
                <a16:creationId xmlns:a16="http://schemas.microsoft.com/office/drawing/2014/main" id="{2C0992B4-1AC1-5280-DCBD-A97BFB919E0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ECD27C-3030-A38E-B16A-0F0E105A2100}"/>
              </a:ext>
            </a:extLst>
          </p:cNvPr>
          <p:cNvSpPr>
            <a:spLocks noGrp="1"/>
          </p:cNvSpPr>
          <p:nvPr>
            <p:ph type="sldNum" sz="quarter" idx="12"/>
          </p:nvPr>
        </p:nvSpPr>
        <p:spPr/>
        <p:txBody>
          <a:bodyPr/>
          <a:lstStyle/>
          <a:p>
            <a:fld id="{A99AA9B5-55CC-46B4-883E-B25FD06BCC35}" type="slidenum">
              <a:rPr lang="en-IN" smtClean="0"/>
              <a:t>‹#›</a:t>
            </a:fld>
            <a:endParaRPr lang="en-IN"/>
          </a:p>
        </p:txBody>
      </p:sp>
    </p:spTree>
    <p:extLst>
      <p:ext uri="{BB962C8B-B14F-4D97-AF65-F5344CB8AC3E}">
        <p14:creationId xmlns:p14="http://schemas.microsoft.com/office/powerpoint/2010/main" val="1400765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5E68D5-8419-DE3F-6D77-52547281FD67}"/>
              </a:ext>
            </a:extLst>
          </p:cNvPr>
          <p:cNvSpPr>
            <a:spLocks noGrp="1"/>
          </p:cNvSpPr>
          <p:nvPr>
            <p:ph type="dt" sz="half" idx="10"/>
          </p:nvPr>
        </p:nvSpPr>
        <p:spPr/>
        <p:txBody>
          <a:bodyPr/>
          <a:lstStyle/>
          <a:p>
            <a:fld id="{A09520F4-7848-4523-A709-166F72EA85D8}" type="datetimeFigureOut">
              <a:rPr lang="en-IN" smtClean="0"/>
              <a:t>21-07-2025</a:t>
            </a:fld>
            <a:endParaRPr lang="en-IN"/>
          </a:p>
        </p:txBody>
      </p:sp>
      <p:sp>
        <p:nvSpPr>
          <p:cNvPr id="3" name="Footer Placeholder 2">
            <a:extLst>
              <a:ext uri="{FF2B5EF4-FFF2-40B4-BE49-F238E27FC236}">
                <a16:creationId xmlns:a16="http://schemas.microsoft.com/office/drawing/2014/main" id="{6F66C1E9-0F90-AE50-A00D-6E285418C96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235E8BD-3605-8CC3-6D51-7E5F3B535B77}"/>
              </a:ext>
            </a:extLst>
          </p:cNvPr>
          <p:cNvSpPr>
            <a:spLocks noGrp="1"/>
          </p:cNvSpPr>
          <p:nvPr>
            <p:ph type="sldNum" sz="quarter" idx="12"/>
          </p:nvPr>
        </p:nvSpPr>
        <p:spPr/>
        <p:txBody>
          <a:bodyPr/>
          <a:lstStyle/>
          <a:p>
            <a:fld id="{A99AA9B5-55CC-46B4-883E-B25FD06BCC35}" type="slidenum">
              <a:rPr lang="en-IN" smtClean="0"/>
              <a:t>‹#›</a:t>
            </a:fld>
            <a:endParaRPr lang="en-IN"/>
          </a:p>
        </p:txBody>
      </p:sp>
    </p:spTree>
    <p:extLst>
      <p:ext uri="{BB962C8B-B14F-4D97-AF65-F5344CB8AC3E}">
        <p14:creationId xmlns:p14="http://schemas.microsoft.com/office/powerpoint/2010/main" val="1498793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ABF08-C2BD-7B1D-EAD2-0411CD2AD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5700DE5-BB27-18AE-C1A4-C92B091707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02B4D6-761C-8C44-7CAE-F4B546638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2C723A-E6EB-0F9A-79F2-5619C143FEC5}"/>
              </a:ext>
            </a:extLst>
          </p:cNvPr>
          <p:cNvSpPr>
            <a:spLocks noGrp="1"/>
          </p:cNvSpPr>
          <p:nvPr>
            <p:ph type="dt" sz="half" idx="10"/>
          </p:nvPr>
        </p:nvSpPr>
        <p:spPr/>
        <p:txBody>
          <a:bodyPr/>
          <a:lstStyle/>
          <a:p>
            <a:fld id="{A09520F4-7848-4523-A709-166F72EA85D8}" type="datetimeFigureOut">
              <a:rPr lang="en-IN" smtClean="0"/>
              <a:t>21-07-2025</a:t>
            </a:fld>
            <a:endParaRPr lang="en-IN"/>
          </a:p>
        </p:txBody>
      </p:sp>
      <p:sp>
        <p:nvSpPr>
          <p:cNvPr id="6" name="Footer Placeholder 5">
            <a:extLst>
              <a:ext uri="{FF2B5EF4-FFF2-40B4-BE49-F238E27FC236}">
                <a16:creationId xmlns:a16="http://schemas.microsoft.com/office/drawing/2014/main" id="{B03E9AAC-D155-25DC-AF1D-19288AF5AB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2A558D-19A2-F48B-195E-155B72E22D5D}"/>
              </a:ext>
            </a:extLst>
          </p:cNvPr>
          <p:cNvSpPr>
            <a:spLocks noGrp="1"/>
          </p:cNvSpPr>
          <p:nvPr>
            <p:ph type="sldNum" sz="quarter" idx="12"/>
          </p:nvPr>
        </p:nvSpPr>
        <p:spPr/>
        <p:txBody>
          <a:bodyPr/>
          <a:lstStyle/>
          <a:p>
            <a:fld id="{A99AA9B5-55CC-46B4-883E-B25FD06BCC35}" type="slidenum">
              <a:rPr lang="en-IN" smtClean="0"/>
              <a:t>‹#›</a:t>
            </a:fld>
            <a:endParaRPr lang="en-IN"/>
          </a:p>
        </p:txBody>
      </p:sp>
    </p:spTree>
    <p:extLst>
      <p:ext uri="{BB962C8B-B14F-4D97-AF65-F5344CB8AC3E}">
        <p14:creationId xmlns:p14="http://schemas.microsoft.com/office/powerpoint/2010/main" val="1777183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FD80-6862-D46F-0680-741658D089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888419-3349-CA16-B0E8-0BDF5146F4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1BCD4A-D3CE-7608-B7AD-F18C977EB6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C272D7-6986-1D54-754A-61DEF75D8ADD}"/>
              </a:ext>
            </a:extLst>
          </p:cNvPr>
          <p:cNvSpPr>
            <a:spLocks noGrp="1"/>
          </p:cNvSpPr>
          <p:nvPr>
            <p:ph type="dt" sz="half" idx="10"/>
          </p:nvPr>
        </p:nvSpPr>
        <p:spPr/>
        <p:txBody>
          <a:bodyPr/>
          <a:lstStyle/>
          <a:p>
            <a:fld id="{A09520F4-7848-4523-A709-166F72EA85D8}" type="datetimeFigureOut">
              <a:rPr lang="en-IN" smtClean="0"/>
              <a:t>21-07-2025</a:t>
            </a:fld>
            <a:endParaRPr lang="en-IN"/>
          </a:p>
        </p:txBody>
      </p:sp>
      <p:sp>
        <p:nvSpPr>
          <p:cNvPr id="6" name="Footer Placeholder 5">
            <a:extLst>
              <a:ext uri="{FF2B5EF4-FFF2-40B4-BE49-F238E27FC236}">
                <a16:creationId xmlns:a16="http://schemas.microsoft.com/office/drawing/2014/main" id="{B8004828-B3E6-8426-61F9-BEB7C42D20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35F577-8D6D-6C06-983E-17C705D95348}"/>
              </a:ext>
            </a:extLst>
          </p:cNvPr>
          <p:cNvSpPr>
            <a:spLocks noGrp="1"/>
          </p:cNvSpPr>
          <p:nvPr>
            <p:ph type="sldNum" sz="quarter" idx="12"/>
          </p:nvPr>
        </p:nvSpPr>
        <p:spPr/>
        <p:txBody>
          <a:bodyPr/>
          <a:lstStyle/>
          <a:p>
            <a:fld id="{A99AA9B5-55CC-46B4-883E-B25FD06BCC35}" type="slidenum">
              <a:rPr lang="en-IN" smtClean="0"/>
              <a:t>‹#›</a:t>
            </a:fld>
            <a:endParaRPr lang="en-IN"/>
          </a:p>
        </p:txBody>
      </p:sp>
    </p:spTree>
    <p:extLst>
      <p:ext uri="{BB962C8B-B14F-4D97-AF65-F5344CB8AC3E}">
        <p14:creationId xmlns:p14="http://schemas.microsoft.com/office/powerpoint/2010/main" val="3652397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D6B670-C02F-151C-5D45-CCF6EDE918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12676D-564C-370F-11DD-B811AECD99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BEAF48-9A21-E985-7713-15B670CCB8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9520F4-7848-4523-A709-166F72EA85D8}" type="datetimeFigureOut">
              <a:rPr lang="en-IN" smtClean="0"/>
              <a:t>21-07-2025</a:t>
            </a:fld>
            <a:endParaRPr lang="en-IN"/>
          </a:p>
        </p:txBody>
      </p:sp>
      <p:sp>
        <p:nvSpPr>
          <p:cNvPr id="5" name="Footer Placeholder 4">
            <a:extLst>
              <a:ext uri="{FF2B5EF4-FFF2-40B4-BE49-F238E27FC236}">
                <a16:creationId xmlns:a16="http://schemas.microsoft.com/office/drawing/2014/main" id="{A9AFC2EA-BC7F-3BEB-F032-6B086865A5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DDA9CA-D74D-3745-B250-FA7A17B38F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AA9B5-55CC-46B4-883E-B25FD06BCC35}" type="slidenum">
              <a:rPr lang="en-IN" smtClean="0"/>
              <a:t>‹#›</a:t>
            </a:fld>
            <a:endParaRPr lang="en-IN"/>
          </a:p>
        </p:txBody>
      </p:sp>
    </p:spTree>
    <p:extLst>
      <p:ext uri="{BB962C8B-B14F-4D97-AF65-F5344CB8AC3E}">
        <p14:creationId xmlns:p14="http://schemas.microsoft.com/office/powerpoint/2010/main" val="536151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AD1A402-A801-EBAD-A162-60F14E2733BC}"/>
              </a:ext>
            </a:extLst>
          </p:cNvPr>
          <p:cNvSpPr txBox="1"/>
          <p:nvPr/>
        </p:nvSpPr>
        <p:spPr>
          <a:xfrm>
            <a:off x="2349910" y="169295"/>
            <a:ext cx="8504903" cy="523220"/>
          </a:xfrm>
          <a:prstGeom prst="rect">
            <a:avLst/>
          </a:prstGeom>
          <a:noFill/>
        </p:spPr>
        <p:txBody>
          <a:bodyPr wrap="square">
            <a:spAutoFit/>
          </a:bodyPr>
          <a:lstStyle/>
          <a:p>
            <a:r>
              <a:rPr lang="en-US" sz="2800" b="1" dirty="0"/>
              <a:t>Project Report: Sales Data Analysis and Dashboard</a:t>
            </a:r>
            <a:endParaRPr lang="en-IN" sz="2800" b="1" dirty="0"/>
          </a:p>
        </p:txBody>
      </p:sp>
      <p:sp>
        <p:nvSpPr>
          <p:cNvPr id="7" name="TextBox 6">
            <a:extLst>
              <a:ext uri="{FF2B5EF4-FFF2-40B4-BE49-F238E27FC236}">
                <a16:creationId xmlns:a16="http://schemas.microsoft.com/office/drawing/2014/main" id="{45631CB5-B56F-DD04-BF76-D2429C1FFC7A}"/>
              </a:ext>
            </a:extLst>
          </p:cNvPr>
          <p:cNvSpPr txBox="1"/>
          <p:nvPr/>
        </p:nvSpPr>
        <p:spPr>
          <a:xfrm>
            <a:off x="137651" y="692515"/>
            <a:ext cx="10992465" cy="1754326"/>
          </a:xfrm>
          <a:prstGeom prst="rect">
            <a:avLst/>
          </a:prstGeom>
          <a:noFill/>
        </p:spPr>
        <p:txBody>
          <a:bodyPr wrap="square">
            <a:spAutoFit/>
          </a:bodyPr>
          <a:lstStyle/>
          <a:p>
            <a:pPr>
              <a:buNone/>
            </a:pPr>
            <a:r>
              <a:rPr lang="en-US" b="1" dirty="0"/>
              <a:t>Introduction</a:t>
            </a:r>
          </a:p>
          <a:p>
            <a:r>
              <a:rPr lang="en-US" dirty="0"/>
              <a:t>In today’s data-driven business environment, understanding historical sales patterns helps companies make informed decisions, boost profitability, and gain a competitive edge.</a:t>
            </a:r>
            <a:br>
              <a:rPr lang="en-US" dirty="0"/>
            </a:br>
            <a:r>
              <a:rPr lang="en-US" dirty="0"/>
              <a:t>This project focuses on analyzing the Superstore sales data using Microsoft Excel and Power BI. The primary objective is to create an insightful and interactive dashboard that helps visualize key business metrics like revenue, profit, and order volume across various segments, regions, and time periods.</a:t>
            </a:r>
          </a:p>
        </p:txBody>
      </p:sp>
      <p:sp>
        <p:nvSpPr>
          <p:cNvPr id="9" name="TextBox 8">
            <a:extLst>
              <a:ext uri="{FF2B5EF4-FFF2-40B4-BE49-F238E27FC236}">
                <a16:creationId xmlns:a16="http://schemas.microsoft.com/office/drawing/2014/main" id="{A2C4AE18-0C16-9B6D-2FDA-F79747F6DE4C}"/>
              </a:ext>
            </a:extLst>
          </p:cNvPr>
          <p:cNvSpPr txBox="1"/>
          <p:nvPr/>
        </p:nvSpPr>
        <p:spPr>
          <a:xfrm>
            <a:off x="137651" y="2656834"/>
            <a:ext cx="12634452" cy="1754326"/>
          </a:xfrm>
          <a:prstGeom prst="rect">
            <a:avLst/>
          </a:prstGeom>
          <a:noFill/>
        </p:spPr>
        <p:txBody>
          <a:bodyPr wrap="square">
            <a:spAutoFit/>
          </a:bodyPr>
          <a:lstStyle/>
          <a:p>
            <a:pPr>
              <a:buNone/>
            </a:pPr>
            <a:r>
              <a:rPr lang="en-US" b="1" dirty="0"/>
              <a:t>Objectives</a:t>
            </a:r>
          </a:p>
          <a:p>
            <a:pPr>
              <a:buFont typeface="Arial" panose="020B0604020202020204" pitchFamily="34" charset="0"/>
              <a:buChar char="•"/>
            </a:pPr>
            <a:r>
              <a:rPr lang="en-US" dirty="0"/>
              <a:t>Collect, clean, and preprocess sales data.</a:t>
            </a:r>
          </a:p>
          <a:p>
            <a:pPr>
              <a:buFont typeface="Arial" panose="020B0604020202020204" pitchFamily="34" charset="0"/>
              <a:buChar char="•"/>
            </a:pPr>
            <a:r>
              <a:rPr lang="en-US" dirty="0"/>
              <a:t>Identify key performance indicators (KPIs) to measure business health.</a:t>
            </a:r>
          </a:p>
          <a:p>
            <a:pPr>
              <a:buFont typeface="Arial" panose="020B0604020202020204" pitchFamily="34" charset="0"/>
              <a:buChar char="•"/>
            </a:pPr>
            <a:r>
              <a:rPr lang="en-US" dirty="0"/>
              <a:t>Analyze regional, categorical, and temporal trends in sales and profit.</a:t>
            </a:r>
          </a:p>
          <a:p>
            <a:pPr>
              <a:buFont typeface="Arial" panose="020B0604020202020204" pitchFamily="34" charset="0"/>
              <a:buChar char="•"/>
            </a:pPr>
            <a:r>
              <a:rPr lang="en-US" dirty="0"/>
              <a:t>Create a user-friendly interactive dashboard using Power BI.</a:t>
            </a:r>
          </a:p>
          <a:p>
            <a:pPr>
              <a:buFont typeface="Arial" panose="020B0604020202020204" pitchFamily="34" charset="0"/>
              <a:buChar char="•"/>
            </a:pPr>
            <a:r>
              <a:rPr lang="en-US" dirty="0"/>
              <a:t>Deliver recommendations to improve business decision-making.</a:t>
            </a:r>
          </a:p>
        </p:txBody>
      </p:sp>
      <p:sp>
        <p:nvSpPr>
          <p:cNvPr id="11" name="TextBox 10">
            <a:extLst>
              <a:ext uri="{FF2B5EF4-FFF2-40B4-BE49-F238E27FC236}">
                <a16:creationId xmlns:a16="http://schemas.microsoft.com/office/drawing/2014/main" id="{B36442D3-7632-D8F9-E093-9E6E456FBF80}"/>
              </a:ext>
            </a:extLst>
          </p:cNvPr>
          <p:cNvSpPr txBox="1"/>
          <p:nvPr/>
        </p:nvSpPr>
        <p:spPr>
          <a:xfrm>
            <a:off x="137651" y="4792946"/>
            <a:ext cx="11877367" cy="1477328"/>
          </a:xfrm>
          <a:prstGeom prst="rect">
            <a:avLst/>
          </a:prstGeom>
          <a:noFill/>
        </p:spPr>
        <p:txBody>
          <a:bodyPr wrap="square">
            <a:spAutoFit/>
          </a:bodyPr>
          <a:lstStyle/>
          <a:p>
            <a:pPr>
              <a:buNone/>
            </a:pPr>
            <a:r>
              <a:rPr lang="en-IN" b="1" dirty="0"/>
              <a:t>Tools and Technologies Used</a:t>
            </a:r>
          </a:p>
          <a:p>
            <a:pPr>
              <a:buFont typeface="Arial" panose="020B0604020202020204" pitchFamily="34" charset="0"/>
              <a:buChar char="•"/>
            </a:pPr>
            <a:r>
              <a:rPr lang="en-IN" b="1" dirty="0"/>
              <a:t>Microsoft Excel</a:t>
            </a:r>
            <a:r>
              <a:rPr lang="en-IN" dirty="0"/>
              <a:t>: Initial data analysis using PivotTables and slicers.</a:t>
            </a:r>
          </a:p>
          <a:p>
            <a:pPr>
              <a:buFont typeface="Arial" panose="020B0604020202020204" pitchFamily="34" charset="0"/>
              <a:buChar char="•"/>
            </a:pPr>
            <a:r>
              <a:rPr lang="en-IN" b="1" dirty="0"/>
              <a:t>Power BI</a:t>
            </a:r>
            <a:r>
              <a:rPr lang="en-IN" dirty="0"/>
              <a:t>: Advanced visualizations, dashboard creation.</a:t>
            </a:r>
          </a:p>
          <a:p>
            <a:pPr>
              <a:buFont typeface="Arial" panose="020B0604020202020204" pitchFamily="34" charset="0"/>
              <a:buChar char="•"/>
            </a:pPr>
            <a:r>
              <a:rPr lang="en-IN" b="1" dirty="0"/>
              <a:t>Power Query Editor</a:t>
            </a:r>
            <a:r>
              <a:rPr lang="en-IN" dirty="0"/>
              <a:t>: Data transformation and cleaning.</a:t>
            </a:r>
          </a:p>
          <a:p>
            <a:pPr>
              <a:buFont typeface="Arial" panose="020B0604020202020204" pitchFamily="34" charset="0"/>
              <a:buChar char="•"/>
            </a:pPr>
            <a:r>
              <a:rPr lang="en-IN" b="1" dirty="0"/>
              <a:t>Data Source</a:t>
            </a:r>
            <a:r>
              <a:rPr lang="en-IN" dirty="0"/>
              <a:t>: Superstore Sales Dataset (1000+ records, 20+ fields).</a:t>
            </a:r>
          </a:p>
        </p:txBody>
      </p:sp>
    </p:spTree>
    <p:extLst>
      <p:ext uri="{BB962C8B-B14F-4D97-AF65-F5344CB8AC3E}">
        <p14:creationId xmlns:p14="http://schemas.microsoft.com/office/powerpoint/2010/main" val="312500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E1AF7-B226-D468-31F8-66AF04F8C01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0ED8B27-0E6D-25FA-77E2-39EC9923A96C}"/>
              </a:ext>
            </a:extLst>
          </p:cNvPr>
          <p:cNvSpPr txBox="1"/>
          <p:nvPr/>
        </p:nvSpPr>
        <p:spPr>
          <a:xfrm>
            <a:off x="157316" y="114199"/>
            <a:ext cx="10048568" cy="2123658"/>
          </a:xfrm>
          <a:prstGeom prst="rect">
            <a:avLst/>
          </a:prstGeom>
          <a:noFill/>
        </p:spPr>
        <p:txBody>
          <a:bodyPr wrap="square">
            <a:spAutoFit/>
          </a:bodyPr>
          <a:lstStyle/>
          <a:p>
            <a:pPr>
              <a:buNone/>
            </a:pPr>
            <a:r>
              <a:rPr lang="en-IN" sz="2400" b="1" dirty="0"/>
              <a:t>Dataset Overview</a:t>
            </a:r>
          </a:p>
          <a:p>
            <a:pPr>
              <a:buNone/>
            </a:pPr>
            <a:r>
              <a:rPr lang="en-IN" dirty="0"/>
              <a:t>The dataset contains transactional information from a retail store, including:</a:t>
            </a:r>
          </a:p>
          <a:p>
            <a:pPr>
              <a:buFont typeface="Arial" panose="020B0604020202020204" pitchFamily="34" charset="0"/>
              <a:buChar char="•"/>
            </a:pPr>
            <a:r>
              <a:rPr lang="en-IN" b="1" dirty="0"/>
              <a:t>Temporal Data</a:t>
            </a:r>
            <a:r>
              <a:rPr lang="en-IN" dirty="0"/>
              <a:t>: Order Date</a:t>
            </a:r>
          </a:p>
          <a:p>
            <a:pPr>
              <a:buFont typeface="Arial" panose="020B0604020202020204" pitchFamily="34" charset="0"/>
              <a:buChar char="•"/>
            </a:pPr>
            <a:r>
              <a:rPr lang="en-IN" b="1" dirty="0"/>
              <a:t>Geography</a:t>
            </a:r>
            <a:r>
              <a:rPr lang="en-IN" dirty="0"/>
              <a:t>: Region, Segment</a:t>
            </a:r>
          </a:p>
          <a:p>
            <a:pPr>
              <a:buFont typeface="Arial" panose="020B0604020202020204" pitchFamily="34" charset="0"/>
              <a:buChar char="•"/>
            </a:pPr>
            <a:r>
              <a:rPr lang="en-IN" b="1" dirty="0"/>
              <a:t>Product Hierarchy</a:t>
            </a:r>
            <a:r>
              <a:rPr lang="en-IN" dirty="0"/>
              <a:t>: Category, Sub-Category</a:t>
            </a:r>
          </a:p>
          <a:p>
            <a:pPr>
              <a:buFont typeface="Arial" panose="020B0604020202020204" pitchFamily="34" charset="0"/>
              <a:buChar char="•"/>
            </a:pPr>
            <a:r>
              <a:rPr lang="en-IN" b="1" dirty="0"/>
              <a:t>Sales Information</a:t>
            </a:r>
            <a:r>
              <a:rPr lang="en-IN" dirty="0"/>
              <a:t>: Sales, Quantity, Profit</a:t>
            </a:r>
          </a:p>
          <a:p>
            <a:pPr>
              <a:buFont typeface="Arial" panose="020B0604020202020204" pitchFamily="34" charset="0"/>
              <a:buChar char="•"/>
            </a:pPr>
            <a:r>
              <a:rPr lang="en-IN" dirty="0"/>
              <a:t>The cleaned dataset contains </a:t>
            </a:r>
            <a:r>
              <a:rPr lang="en-IN" b="1" dirty="0"/>
              <a:t>1,000 records</a:t>
            </a:r>
            <a:r>
              <a:rPr lang="en-IN" dirty="0"/>
              <a:t>.</a:t>
            </a:r>
          </a:p>
        </p:txBody>
      </p:sp>
      <p:graphicFrame>
        <p:nvGraphicFramePr>
          <p:cNvPr id="4" name="Table 3">
            <a:extLst>
              <a:ext uri="{FF2B5EF4-FFF2-40B4-BE49-F238E27FC236}">
                <a16:creationId xmlns:a16="http://schemas.microsoft.com/office/drawing/2014/main" id="{EB86148F-72EA-C1F4-CD38-A9A619D7BC55}"/>
              </a:ext>
            </a:extLst>
          </p:cNvPr>
          <p:cNvGraphicFramePr>
            <a:graphicFrameLocks noGrp="1"/>
          </p:cNvGraphicFramePr>
          <p:nvPr>
            <p:extLst>
              <p:ext uri="{D42A27DB-BD31-4B8C-83A1-F6EECF244321}">
                <p14:modId xmlns:p14="http://schemas.microsoft.com/office/powerpoint/2010/main" val="2204405253"/>
              </p:ext>
            </p:extLst>
          </p:nvPr>
        </p:nvGraphicFramePr>
        <p:xfrm>
          <a:off x="710381" y="2886316"/>
          <a:ext cx="10515600" cy="3291840"/>
        </p:xfrm>
        <a:graphic>
          <a:graphicData uri="http://schemas.openxmlformats.org/drawingml/2006/table">
            <a:tbl>
              <a:tblPr>
                <a:tableStyleId>{69C7853C-536D-4A76-A0AE-DD22124D55A5}</a:tableStyleId>
              </a:tblPr>
              <a:tblGrid>
                <a:gridCol w="5257800">
                  <a:extLst>
                    <a:ext uri="{9D8B030D-6E8A-4147-A177-3AD203B41FA5}">
                      <a16:colId xmlns:a16="http://schemas.microsoft.com/office/drawing/2014/main" val="595478166"/>
                    </a:ext>
                  </a:extLst>
                </a:gridCol>
                <a:gridCol w="5257800">
                  <a:extLst>
                    <a:ext uri="{9D8B030D-6E8A-4147-A177-3AD203B41FA5}">
                      <a16:colId xmlns:a16="http://schemas.microsoft.com/office/drawing/2014/main" val="634096934"/>
                    </a:ext>
                  </a:extLst>
                </a:gridCol>
              </a:tblGrid>
              <a:tr h="0">
                <a:tc>
                  <a:txBody>
                    <a:bodyPr/>
                    <a:lstStyle/>
                    <a:p>
                      <a:r>
                        <a:rPr lang="en-IN" b="1" dirty="0"/>
                        <a:t>KPI</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b="1"/>
                        <a:t>Value</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524525"/>
                  </a:ext>
                </a:extLst>
              </a:tr>
              <a:tr h="0">
                <a:tc>
                  <a:txBody>
                    <a:bodyPr/>
                    <a:lstStyle/>
                    <a:p>
                      <a:r>
                        <a:rPr lang="en-IN" dirty="0"/>
                        <a:t>Total Sales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₹493,348.75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4555593"/>
                  </a:ext>
                </a:extLst>
              </a:tr>
              <a:tr h="0">
                <a:tc>
                  <a:txBody>
                    <a:bodyPr/>
                    <a:lstStyle/>
                    <a:p>
                      <a:r>
                        <a:rPr lang="en-IN"/>
                        <a:t>Total Profit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₹124,913.67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95090575"/>
                  </a:ext>
                </a:extLst>
              </a:tr>
              <a:tr h="0">
                <a:tc>
                  <a:txBody>
                    <a:bodyPr/>
                    <a:lstStyle/>
                    <a:p>
                      <a:r>
                        <a:rPr lang="en-IN" dirty="0"/>
                        <a:t>Total Quantity Sold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4,991 Units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881255"/>
                  </a:ext>
                </a:extLst>
              </a:tr>
              <a:tr h="0">
                <a:tc>
                  <a:txBody>
                    <a:bodyPr/>
                    <a:lstStyle/>
                    <a:p>
                      <a:r>
                        <a:rPr lang="en-IN"/>
                        <a:t>Top Sales Month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March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9087866"/>
                  </a:ext>
                </a:extLst>
              </a:tr>
              <a:tr h="0">
                <a:tc>
                  <a:txBody>
                    <a:bodyPr/>
                    <a:lstStyle/>
                    <a:p>
                      <a:r>
                        <a:rPr lang="en-IN" dirty="0"/>
                        <a:t>Top Region (Sales)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Central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2986536"/>
                  </a:ext>
                </a:extLst>
              </a:tr>
              <a:tr h="0">
                <a:tc>
                  <a:txBody>
                    <a:bodyPr/>
                    <a:lstStyle/>
                    <a:p>
                      <a:r>
                        <a:rPr lang="en-IN"/>
                        <a:t>Top Segment (Sales)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Home Office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8906470"/>
                  </a:ext>
                </a:extLst>
              </a:tr>
              <a:tr h="0">
                <a:tc>
                  <a:txBody>
                    <a:bodyPr/>
                    <a:lstStyle/>
                    <a:p>
                      <a:r>
                        <a:rPr lang="en-IN"/>
                        <a:t>Top Category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a:t>Technology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008435"/>
                  </a:ext>
                </a:extLst>
              </a:tr>
              <a:tr h="0">
                <a:tc>
                  <a:txBody>
                    <a:bodyPr/>
                    <a:lstStyle/>
                    <a:p>
                      <a:r>
                        <a:rPr lang="en-IN"/>
                        <a:t>Top Sub-Category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Accessories (₹61,264.07)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074350"/>
                  </a:ext>
                </a:extLst>
              </a:tr>
            </a:tbl>
          </a:graphicData>
        </a:graphic>
      </p:graphicFrame>
    </p:spTree>
    <p:extLst>
      <p:ext uri="{BB962C8B-B14F-4D97-AF65-F5344CB8AC3E}">
        <p14:creationId xmlns:p14="http://schemas.microsoft.com/office/powerpoint/2010/main" val="160764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7F4FB-635F-77ED-6FE7-A41271A6FEB5}"/>
              </a:ext>
            </a:extLst>
          </p:cNvPr>
          <p:cNvSpPr>
            <a:spLocks noGrp="1"/>
          </p:cNvSpPr>
          <p:nvPr>
            <p:ph idx="1"/>
          </p:nvPr>
        </p:nvSpPr>
        <p:spPr>
          <a:xfrm>
            <a:off x="185056" y="174173"/>
            <a:ext cx="11745687" cy="6509656"/>
          </a:xfrm>
        </p:spPr>
        <p:txBody>
          <a:bodyPr>
            <a:normAutofit/>
          </a:bodyPr>
          <a:lstStyle/>
          <a:p>
            <a:pPr marL="0" indent="0" algn="ctr">
              <a:buNone/>
            </a:pPr>
            <a:r>
              <a:rPr lang="en-US" sz="4000" b="1" u="sng" dirty="0"/>
              <a:t>Super Store Sales Dashboard Summary Report</a:t>
            </a:r>
          </a:p>
          <a:p>
            <a:pPr marL="0" indent="0">
              <a:buNone/>
            </a:pPr>
            <a:r>
              <a:rPr lang="en-US" sz="3200" b="1" u="sng" dirty="0"/>
              <a:t>Date Range Covered:</a:t>
            </a:r>
          </a:p>
          <a:p>
            <a:pPr marL="0" indent="0">
              <a:buNone/>
            </a:pPr>
            <a:r>
              <a:rPr lang="en-US" sz="3200" dirty="0"/>
              <a:t>	March 2023 to February 2024</a:t>
            </a:r>
          </a:p>
          <a:p>
            <a:pPr algn="ctr"/>
            <a:endParaRPr lang="en-IN" sz="3200" b="1" dirty="0"/>
          </a:p>
        </p:txBody>
      </p:sp>
      <p:pic>
        <p:nvPicPr>
          <p:cNvPr id="8" name="Picture 7">
            <a:extLst>
              <a:ext uri="{FF2B5EF4-FFF2-40B4-BE49-F238E27FC236}">
                <a16:creationId xmlns:a16="http://schemas.microsoft.com/office/drawing/2014/main" id="{0CBE7996-E48F-9974-9E48-63ED4CC88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360" y="1937657"/>
            <a:ext cx="10727077" cy="4746170"/>
          </a:xfrm>
          <a:prstGeom prst="rect">
            <a:avLst/>
          </a:prstGeom>
        </p:spPr>
      </p:pic>
    </p:spTree>
    <p:extLst>
      <p:ext uri="{BB962C8B-B14F-4D97-AF65-F5344CB8AC3E}">
        <p14:creationId xmlns:p14="http://schemas.microsoft.com/office/powerpoint/2010/main" val="3367215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926D5-64DE-A72F-F8F0-7DC42F76ECE4}"/>
              </a:ext>
            </a:extLst>
          </p:cNvPr>
          <p:cNvSpPr>
            <a:spLocks noGrp="1"/>
          </p:cNvSpPr>
          <p:nvPr>
            <p:ph idx="1"/>
          </p:nvPr>
        </p:nvSpPr>
        <p:spPr>
          <a:xfrm>
            <a:off x="413657" y="356053"/>
            <a:ext cx="11364686" cy="6142718"/>
          </a:xfrm>
        </p:spPr>
        <p:txBody>
          <a:bodyPr/>
          <a:lstStyle/>
          <a:p>
            <a:r>
              <a:rPr lang="en-US" b="1" u="sng" dirty="0"/>
              <a:t>Key Performance Metrics:</a:t>
            </a:r>
          </a:p>
          <a:p>
            <a:pPr marL="0" indent="0">
              <a:buNone/>
            </a:pPr>
            <a:r>
              <a:rPr lang="en-US" b="1" dirty="0"/>
              <a:t>	Total Sales:</a:t>
            </a:r>
            <a:r>
              <a:rPr lang="en-US" dirty="0"/>
              <a:t> $493.35K</a:t>
            </a:r>
          </a:p>
          <a:p>
            <a:pPr marL="0" indent="0">
              <a:buNone/>
            </a:pPr>
            <a:r>
              <a:rPr lang="en-US" b="1" dirty="0"/>
              <a:t>	Total Profit:</a:t>
            </a:r>
            <a:r>
              <a:rPr lang="en-US" dirty="0"/>
              <a:t> $124.91K</a:t>
            </a:r>
          </a:p>
          <a:p>
            <a:pPr marL="0" indent="0">
              <a:buNone/>
            </a:pPr>
            <a:r>
              <a:rPr lang="en-US" b="1" dirty="0"/>
              <a:t>	Total Orders:</a:t>
            </a:r>
            <a:r>
              <a:rPr lang="en-US" dirty="0"/>
              <a:t> 344</a:t>
            </a:r>
          </a:p>
          <a:p>
            <a:pPr marL="0" indent="0">
              <a:buNone/>
            </a:pPr>
            <a:endParaRPr lang="en-US" dirty="0"/>
          </a:p>
          <a:p>
            <a:pPr marL="0" indent="0">
              <a:buNone/>
            </a:pPr>
            <a:r>
              <a:rPr lang="en-US" b="1" dirty="0"/>
              <a:t>1. </a:t>
            </a:r>
            <a:r>
              <a:rPr lang="en-US" b="1" u="sng" dirty="0"/>
              <a:t>Monthly Sales Trend:</a:t>
            </a:r>
          </a:p>
          <a:p>
            <a:pPr>
              <a:buFont typeface="Wingdings" panose="05000000000000000000" pitchFamily="2" charset="2"/>
              <a:buChar char="q"/>
            </a:pPr>
            <a:r>
              <a:rPr lang="en-US" dirty="0"/>
              <a:t>	There is a </a:t>
            </a:r>
            <a:r>
              <a:rPr lang="en-US" b="1" dirty="0"/>
              <a:t>steady decline in sales</a:t>
            </a:r>
            <a:r>
              <a:rPr lang="en-US" dirty="0"/>
              <a:t> over the year.</a:t>
            </a:r>
          </a:p>
          <a:p>
            <a:pPr>
              <a:buFont typeface="Wingdings" panose="05000000000000000000" pitchFamily="2" charset="2"/>
              <a:buChar char="q"/>
            </a:pPr>
            <a:r>
              <a:rPr lang="en-US" dirty="0"/>
              <a:t>	The highest sales occurred in </a:t>
            </a:r>
            <a:r>
              <a:rPr lang="en-US" b="1" dirty="0"/>
              <a:t>March 2023 (~47K)</a:t>
            </a:r>
            <a:r>
              <a:rPr lang="en-US" dirty="0"/>
              <a:t>.</a:t>
            </a:r>
          </a:p>
          <a:p>
            <a:pPr>
              <a:buFont typeface="Wingdings" panose="05000000000000000000" pitchFamily="2" charset="2"/>
              <a:buChar char="q"/>
            </a:pPr>
            <a:r>
              <a:rPr lang="en-US" dirty="0"/>
              <a:t>	Sales gradually fell below </a:t>
            </a:r>
            <a:r>
              <a:rPr lang="en-US" b="1" dirty="0"/>
              <a:t>35K by February 2024</a:t>
            </a:r>
            <a:r>
              <a:rPr lang="en-US" dirty="0"/>
              <a:t>.</a:t>
            </a:r>
          </a:p>
          <a:p>
            <a:pPr>
              <a:buFont typeface="Wingdings" panose="05000000000000000000" pitchFamily="2" charset="2"/>
              <a:buChar char="q"/>
            </a:pPr>
            <a:r>
              <a:rPr lang="en-US" dirty="0"/>
              <a:t>	Indicates a need to investigate causes of decreasing sales over time 	(seasonality, supply issues, etc.).</a:t>
            </a:r>
          </a:p>
          <a:p>
            <a:endParaRPr lang="en-IN" dirty="0"/>
          </a:p>
        </p:txBody>
      </p:sp>
    </p:spTree>
    <p:extLst>
      <p:ext uri="{BB962C8B-B14F-4D97-AF65-F5344CB8AC3E}">
        <p14:creationId xmlns:p14="http://schemas.microsoft.com/office/powerpoint/2010/main" val="317839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C934CF4-A744-B05B-441C-5CF623B672D9}"/>
              </a:ext>
            </a:extLst>
          </p:cNvPr>
          <p:cNvSpPr>
            <a:spLocks noGrp="1"/>
          </p:cNvSpPr>
          <p:nvPr>
            <p:ph idx="1"/>
          </p:nvPr>
        </p:nvSpPr>
        <p:spPr>
          <a:xfrm>
            <a:off x="293913" y="261256"/>
            <a:ext cx="11647715" cy="6281057"/>
          </a:xfrm>
        </p:spPr>
        <p:txBody>
          <a:bodyPr>
            <a:normAutofit fontScale="92500" lnSpcReduction="20000"/>
          </a:bodyPr>
          <a:lstStyle/>
          <a:p>
            <a:r>
              <a:rPr lang="en-US" b="1" u="sng" dirty="0"/>
              <a:t>2. Sales by Category:</a:t>
            </a:r>
          </a:p>
          <a:p>
            <a:pPr marL="0" indent="0">
              <a:buNone/>
            </a:pPr>
            <a:r>
              <a:rPr lang="en-US" b="1" dirty="0"/>
              <a:t>	Technology:</a:t>
            </a:r>
            <a:r>
              <a:rPr lang="en-US" dirty="0"/>
              <a:t> $179.01K (36.28%)</a:t>
            </a:r>
          </a:p>
          <a:p>
            <a:pPr marL="0" indent="0">
              <a:buNone/>
            </a:pPr>
            <a:r>
              <a:rPr lang="en-US" b="1" dirty="0"/>
              <a:t>	Office Supplies:</a:t>
            </a:r>
            <a:r>
              <a:rPr lang="en-US" dirty="0"/>
              <a:t> $161.33K (32.79%)</a:t>
            </a:r>
          </a:p>
          <a:p>
            <a:pPr marL="0" indent="0">
              <a:buNone/>
            </a:pPr>
            <a:r>
              <a:rPr lang="en-US" b="1" dirty="0"/>
              <a:t>	Furniture:</a:t>
            </a:r>
            <a:r>
              <a:rPr lang="en-US" dirty="0"/>
              <a:t> $153.02K (31.02%)</a:t>
            </a:r>
          </a:p>
          <a:p>
            <a:pPr marL="0" indent="0">
              <a:buNone/>
            </a:pPr>
            <a:r>
              <a:rPr lang="en-US" b="1" dirty="0"/>
              <a:t>	</a:t>
            </a:r>
            <a:r>
              <a:rPr lang="en-US" b="1" u="sng" dirty="0"/>
              <a:t>Insight:</a:t>
            </a:r>
          </a:p>
          <a:p>
            <a:pPr marL="0" indent="0">
              <a:buNone/>
            </a:pPr>
            <a:r>
              <a:rPr lang="en-US" dirty="0"/>
              <a:t>		Technology leads in sales, but all three categories are relatively close in value. Balanced contribution across product categories suggests diversified revenue streams.</a:t>
            </a:r>
          </a:p>
          <a:p>
            <a:endParaRPr lang="en-IN" dirty="0"/>
          </a:p>
          <a:p>
            <a:pPr marL="0" indent="0">
              <a:buNone/>
            </a:pPr>
            <a:endParaRPr lang="en-IN" dirty="0"/>
          </a:p>
          <a:p>
            <a:r>
              <a:rPr lang="en-US" b="1" u="sng" dirty="0"/>
              <a:t>3. Sales by Region:</a:t>
            </a:r>
          </a:p>
          <a:p>
            <a:pPr marL="0" indent="0">
              <a:buNone/>
            </a:pPr>
            <a:r>
              <a:rPr lang="en-US" dirty="0"/>
              <a:t>	All four regions (Central, East, South, West) perform closely in total sales.</a:t>
            </a:r>
          </a:p>
          <a:p>
            <a:pPr marL="0" indent="0">
              <a:buNone/>
            </a:pPr>
            <a:r>
              <a:rPr lang="en-US" dirty="0"/>
              <a:t>	The </a:t>
            </a:r>
            <a:r>
              <a:rPr lang="en-US" b="1" dirty="0"/>
              <a:t>East and Central regions</a:t>
            </a:r>
            <a:r>
              <a:rPr lang="en-US" dirty="0"/>
              <a:t> have marginally higher sales compared to the South and West.</a:t>
            </a:r>
          </a:p>
          <a:p>
            <a:pPr marL="0" indent="0">
              <a:buNone/>
            </a:pPr>
            <a:r>
              <a:rPr lang="en-US" b="1" dirty="0"/>
              <a:t>	</a:t>
            </a:r>
            <a:r>
              <a:rPr lang="en-US" b="1" u="sng" dirty="0"/>
              <a:t>Insight:</a:t>
            </a:r>
            <a:br>
              <a:rPr lang="en-US" dirty="0"/>
            </a:br>
            <a:r>
              <a:rPr lang="en-US" dirty="0"/>
              <a:t>		No region significantly dominates. Indicates potential to drive growth by tailoring strategies regionally.</a:t>
            </a:r>
          </a:p>
        </p:txBody>
      </p:sp>
    </p:spTree>
    <p:extLst>
      <p:ext uri="{BB962C8B-B14F-4D97-AF65-F5344CB8AC3E}">
        <p14:creationId xmlns:p14="http://schemas.microsoft.com/office/powerpoint/2010/main" val="360333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C5BAE7F-D1CE-A3F7-A0C5-A3AFBE30515E}"/>
              </a:ext>
            </a:extLst>
          </p:cNvPr>
          <p:cNvSpPr>
            <a:spLocks noGrp="1"/>
          </p:cNvSpPr>
          <p:nvPr>
            <p:ph idx="1"/>
          </p:nvPr>
        </p:nvSpPr>
        <p:spPr>
          <a:xfrm>
            <a:off x="533400" y="358775"/>
            <a:ext cx="11091863" cy="6053138"/>
          </a:xfrm>
        </p:spPr>
        <p:txBody>
          <a:bodyPr/>
          <a:lstStyle/>
          <a:p>
            <a:r>
              <a:rPr lang="en-US" b="1" dirty="0"/>
              <a:t>4. </a:t>
            </a:r>
            <a:r>
              <a:rPr lang="en-US" b="1" u="sng" dirty="0"/>
              <a:t>Sales by Sub-Category:</a:t>
            </a:r>
          </a:p>
          <a:p>
            <a:pPr marL="0" indent="0">
              <a:buNone/>
            </a:pPr>
            <a:r>
              <a:rPr lang="en-US" dirty="0"/>
              <a:t>	Top-performing sub-categories appear to be:</a:t>
            </a:r>
          </a:p>
          <a:p>
            <a:pPr marL="457200" lvl="1" indent="0">
              <a:buNone/>
            </a:pPr>
            <a:r>
              <a:rPr lang="en-US" b="1" dirty="0"/>
              <a:t>		.Phones, Accessories, and Storage</a:t>
            </a:r>
            <a:endParaRPr lang="en-US" dirty="0"/>
          </a:p>
          <a:p>
            <a:pPr marL="0" indent="0">
              <a:buNone/>
            </a:pPr>
            <a:r>
              <a:rPr lang="en-US" dirty="0"/>
              <a:t>	Sub-categories like </a:t>
            </a:r>
            <a:r>
              <a:rPr lang="en-US" b="1" dirty="0"/>
              <a:t>Binders, Copiers, and Bookcases</a:t>
            </a:r>
            <a:r>
              <a:rPr lang="en-US" dirty="0"/>
              <a:t> contribute less to overall sales.</a:t>
            </a:r>
          </a:p>
          <a:p>
            <a:pPr marL="0" indent="0">
              <a:buNone/>
            </a:pPr>
            <a:r>
              <a:rPr lang="en-US" b="1" dirty="0"/>
              <a:t>	</a:t>
            </a:r>
            <a:r>
              <a:rPr lang="en-US" b="1" u="sng" dirty="0"/>
              <a:t>Insight:</a:t>
            </a:r>
            <a:br>
              <a:rPr lang="en-US" dirty="0"/>
            </a:br>
            <a:r>
              <a:rPr lang="en-US" dirty="0"/>
              <a:t>		Focus marketing and inventory strategies on high-performing sub-categories, while exploring ways to boost underperformers.</a:t>
            </a:r>
          </a:p>
          <a:p>
            <a:pPr marL="0" indent="0">
              <a:buNone/>
            </a:pPr>
            <a:endParaRPr lang="en-IN" dirty="0"/>
          </a:p>
        </p:txBody>
      </p:sp>
    </p:spTree>
    <p:extLst>
      <p:ext uri="{BB962C8B-B14F-4D97-AF65-F5344CB8AC3E}">
        <p14:creationId xmlns:p14="http://schemas.microsoft.com/office/powerpoint/2010/main" val="2538510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9DE933-A4E8-E460-ADE1-68AE14BB103B}"/>
              </a:ext>
            </a:extLst>
          </p:cNvPr>
          <p:cNvSpPr>
            <a:spLocks noGrp="1"/>
          </p:cNvSpPr>
          <p:nvPr>
            <p:ph idx="1"/>
          </p:nvPr>
        </p:nvSpPr>
        <p:spPr>
          <a:xfrm>
            <a:off x="653143" y="402771"/>
            <a:ext cx="10983686" cy="5774192"/>
          </a:xfrm>
        </p:spPr>
        <p:txBody>
          <a:bodyPr/>
          <a:lstStyle/>
          <a:p>
            <a:r>
              <a:rPr lang="en-US" sz="3600" b="1" u="sng" dirty="0"/>
              <a:t>Conclusion:</a:t>
            </a:r>
          </a:p>
          <a:p>
            <a:pPr marL="0" indent="0">
              <a:buNone/>
            </a:pPr>
            <a:r>
              <a:rPr lang="en-US" dirty="0"/>
              <a:t>		The Super Store is generating steady revenue across multiple regions and product categories, but the downward </a:t>
            </a:r>
            <a:r>
              <a:rPr lang="en-US" b="1" dirty="0"/>
              <a:t>sales trend month-over-month</a:t>
            </a:r>
            <a:r>
              <a:rPr lang="en-US" dirty="0"/>
              <a:t> is a concern. Technology is the strongest category, and phones/accessories are key sub-category drivers.</a:t>
            </a:r>
          </a:p>
          <a:p>
            <a:pPr marL="0" indent="0">
              <a:buNone/>
            </a:pPr>
            <a:endParaRPr lang="en-IN" dirty="0"/>
          </a:p>
        </p:txBody>
      </p:sp>
    </p:spTree>
    <p:extLst>
      <p:ext uri="{BB962C8B-B14F-4D97-AF65-F5344CB8AC3E}">
        <p14:creationId xmlns:p14="http://schemas.microsoft.com/office/powerpoint/2010/main" val="4158613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D3C87-0530-1136-BF98-D541808FB390}"/>
              </a:ext>
            </a:extLst>
          </p:cNvPr>
          <p:cNvSpPr>
            <a:spLocks noGrp="1"/>
          </p:cNvSpPr>
          <p:nvPr>
            <p:ph type="title"/>
          </p:nvPr>
        </p:nvSpPr>
        <p:spPr>
          <a:xfrm>
            <a:off x="838200" y="2389867"/>
            <a:ext cx="10515600" cy="1325563"/>
          </a:xfrm>
        </p:spPr>
        <p:txBody>
          <a:bodyPr>
            <a:normAutofit/>
          </a:bodyPr>
          <a:lstStyle/>
          <a:p>
            <a:pPr algn="ctr"/>
            <a:r>
              <a:rPr lang="en-US" sz="8800" b="1" dirty="0">
                <a:latin typeface="Agency FB" panose="020B0503020202020204" pitchFamily="34" charset="0"/>
              </a:rPr>
              <a:t>THANK YOU</a:t>
            </a:r>
            <a:endParaRPr lang="en-IN" sz="8800" b="1" dirty="0">
              <a:latin typeface="Agency FB" panose="020B0503020202020204" pitchFamily="34" charset="0"/>
            </a:endParaRPr>
          </a:p>
        </p:txBody>
      </p:sp>
    </p:spTree>
    <p:extLst>
      <p:ext uri="{BB962C8B-B14F-4D97-AF65-F5344CB8AC3E}">
        <p14:creationId xmlns:p14="http://schemas.microsoft.com/office/powerpoint/2010/main" val="1756894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597</Words>
  <Application>Microsoft Office PowerPoint</Application>
  <PresentationFormat>Widescreen</PresentationFormat>
  <Paragraphs>72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Agency FB</vt: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Sushovan Bera</dc:creator>
  <cp:lastModifiedBy>Sushovan Bera</cp:lastModifiedBy>
  <cp:revision>2</cp:revision>
  <dcterms:created xsi:type="dcterms:W3CDTF">2025-07-21T14:00:31Z</dcterms:created>
  <dcterms:modified xsi:type="dcterms:W3CDTF">2025-07-21T17:51:58Z</dcterms:modified>
</cp:coreProperties>
</file>