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60" r:id="rId5"/>
    <p:sldId id="259" r:id="rId6"/>
    <p:sldId id="267" r:id="rId7"/>
    <p:sldId id="276" r:id="rId8"/>
    <p:sldId id="272" r:id="rId9"/>
    <p:sldId id="269" r:id="rId10"/>
    <p:sldId id="271" r:id="rId11"/>
    <p:sldId id="270" r:id="rId12"/>
    <p:sldId id="277" r:id="rId13"/>
    <p:sldId id="273"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82" d="100"/>
          <a:sy n="82" d="100"/>
        </p:scale>
        <p:origin x="72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7/31/2023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7/31/2023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7/31/2023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7/31/2023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7/31/2023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7/31/2023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7/31/2023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7/31/2023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7/31/2023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7/31/2023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060848"/>
            <a:ext cx="4173631" cy="2153244"/>
          </a:xfrm>
        </p:spPr>
        <p:txBody>
          <a:bodyPr/>
          <a:lstStyle/>
          <a:p>
            <a:r>
              <a:rPr lang="en-US" dirty="0"/>
              <a:t>Medical Condition Prediction</a:t>
            </a:r>
          </a:p>
        </p:txBody>
      </p:sp>
      <p:sp>
        <p:nvSpPr>
          <p:cNvPr id="3" name="Subtitle 2"/>
          <p:cNvSpPr>
            <a:spLocks noGrp="1"/>
          </p:cNvSpPr>
          <p:nvPr>
            <p:ph type="subTitle" idx="1"/>
          </p:nvPr>
        </p:nvSpPr>
        <p:spPr>
          <a:xfrm>
            <a:off x="2927648" y="4797152"/>
            <a:ext cx="2232248" cy="2054155"/>
          </a:xfrm>
        </p:spPr>
        <p:txBody>
          <a:bodyPr>
            <a:normAutofit fontScale="70000" lnSpcReduction="20000"/>
          </a:bodyPr>
          <a:lstStyle/>
          <a:p>
            <a:pPr>
              <a:lnSpc>
                <a:spcPct val="120000"/>
              </a:lnSpc>
              <a:spcBef>
                <a:spcPts val="1000"/>
              </a:spcBef>
            </a:pPr>
            <a:r>
              <a:rPr lang="en-US" dirty="0"/>
              <a:t>TEAM :</a:t>
            </a:r>
          </a:p>
          <a:p>
            <a:pPr marL="342900" indent="-342900">
              <a:lnSpc>
                <a:spcPct val="120000"/>
              </a:lnSpc>
              <a:spcBef>
                <a:spcPts val="1000"/>
              </a:spcBef>
              <a:buFont typeface="Arial" panose="020B0604020202020204" pitchFamily="34" charset="0"/>
              <a:buChar char="•"/>
            </a:pPr>
            <a:r>
              <a:rPr lang="en-US" dirty="0"/>
              <a:t>Anurag Singh</a:t>
            </a:r>
          </a:p>
          <a:p>
            <a:pPr marL="342900" indent="-342900">
              <a:lnSpc>
                <a:spcPct val="120000"/>
              </a:lnSpc>
              <a:spcBef>
                <a:spcPts val="1000"/>
              </a:spcBef>
              <a:buFont typeface="Arial" panose="020B0604020202020204" pitchFamily="34" charset="0"/>
              <a:buChar char="•"/>
            </a:pPr>
            <a:r>
              <a:rPr lang="en-US" dirty="0" err="1"/>
              <a:t>Aikhoje</a:t>
            </a:r>
            <a:r>
              <a:rPr lang="en-US" dirty="0"/>
              <a:t> </a:t>
            </a:r>
            <a:r>
              <a:rPr lang="en-US" dirty="0" err="1"/>
              <a:t>ikhuoso</a:t>
            </a:r>
            <a:endParaRPr lang="en-US" dirty="0"/>
          </a:p>
          <a:p>
            <a:pPr marL="342900" indent="-342900">
              <a:lnSpc>
                <a:spcPct val="120000"/>
              </a:lnSpc>
              <a:spcBef>
                <a:spcPts val="1000"/>
              </a:spcBef>
              <a:buFont typeface="Arial" panose="020B0604020202020204" pitchFamily="34" charset="0"/>
              <a:buChar char="•"/>
            </a:pPr>
            <a:r>
              <a:rPr lang="en-US" dirty="0"/>
              <a:t>Ben </a:t>
            </a:r>
            <a:r>
              <a:rPr lang="en-US" dirty="0" err="1"/>
              <a:t>biju</a:t>
            </a:r>
            <a:r>
              <a:rPr lang="en-US" dirty="0"/>
              <a:t> Jacob</a:t>
            </a:r>
          </a:p>
          <a:p>
            <a:pPr marL="342900" indent="-342900">
              <a:lnSpc>
                <a:spcPct val="120000"/>
              </a:lnSpc>
              <a:spcBef>
                <a:spcPts val="1000"/>
              </a:spcBef>
              <a:buFont typeface="Arial" panose="020B0604020202020204" pitchFamily="34" charset="0"/>
              <a:buChar char="•"/>
            </a:pPr>
            <a:r>
              <a:rPr lang="en-US" dirty="0"/>
              <a:t>Gabriel </a:t>
            </a:r>
            <a:r>
              <a:rPr lang="en-US" dirty="0" err="1"/>
              <a:t>ntoweng</a:t>
            </a:r>
            <a:endParaRPr lang="en-US" dirty="0"/>
          </a:p>
          <a:p>
            <a:pPr marL="342900" indent="-342900">
              <a:lnSpc>
                <a:spcPct val="120000"/>
              </a:lnSpc>
              <a:spcBef>
                <a:spcPts val="1000"/>
              </a:spcBef>
              <a:buFont typeface="Arial" panose="020B0604020202020204" pitchFamily="34" charset="0"/>
              <a:buChar char="•"/>
            </a:pPr>
            <a:r>
              <a:rPr lang="en-US" dirty="0"/>
              <a:t>Happiness </a:t>
            </a:r>
            <a:r>
              <a:rPr lang="en-US" dirty="0" err="1"/>
              <a:t>ndubisi</a:t>
            </a:r>
            <a:endParaRPr lang="en-US" dirty="0"/>
          </a:p>
          <a:p>
            <a:pPr marL="342900" indent="-342900">
              <a:lnSpc>
                <a:spcPct val="120000"/>
              </a:lnSpc>
              <a:spcBef>
                <a:spcPts val="1000"/>
              </a:spcBef>
              <a:buFont typeface="Arial" panose="020B0604020202020204" pitchFamily="34" charset="0"/>
              <a:buChar char="•"/>
            </a:pPr>
            <a:endParaRPr lang="en-US" b="1" dirty="0">
              <a:solidFill>
                <a:srgbClr val="C00000"/>
              </a:solidFill>
              <a:effectLst>
                <a:outerShdw blurRad="38100" dist="38100" dir="2700000" algn="tl">
                  <a:srgbClr val="000000">
                    <a:alpha val="43137"/>
                  </a:srgbClr>
                </a:outerShdw>
              </a:effectLst>
            </a:endParaRPr>
          </a:p>
          <a:p>
            <a:pPr marL="342900" indent="-342900">
              <a:lnSpc>
                <a:spcPct val="120000"/>
              </a:lnSpc>
              <a:spcBef>
                <a:spcPts val="1000"/>
              </a:spcBef>
              <a:buFont typeface="Arial" panose="020B0604020202020204" pitchFamily="34" charset="0"/>
              <a:buChar char="•"/>
            </a:pPr>
            <a:endParaRPr lang="en-US" dirty="0">
              <a:solidFill>
                <a:srgbClr val="C00000"/>
              </a:solidFill>
            </a:endParaRPr>
          </a:p>
          <a:p>
            <a:pPr marL="342900" indent="-342900">
              <a:lnSpc>
                <a:spcPct val="120000"/>
              </a:lnSpc>
              <a:spcBef>
                <a:spcPts val="1000"/>
              </a:spcBef>
              <a:buFont typeface="Arial" panose="020B0604020202020204" pitchFamily="34" charset="0"/>
              <a:buChar char="•"/>
            </a:pPr>
            <a:endParaRPr lang="en-US" dirty="0">
              <a:solidFill>
                <a:srgbClr val="C00000"/>
              </a:solidFill>
            </a:endParaRPr>
          </a:p>
          <a:p>
            <a:pPr>
              <a:lnSpc>
                <a:spcPct val="120000"/>
              </a:lnSpc>
              <a:spcBef>
                <a:spcPts val="1000"/>
              </a:spcBef>
            </a:pPr>
            <a:endParaRPr lang="en-US" dirty="0">
              <a:solidFill>
                <a:srgbClr val="C00000"/>
              </a:solidFill>
            </a:endParaRP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2380B6A-A2B4-C822-E477-9215C170A9A4}"/>
              </a:ext>
            </a:extLst>
          </p:cNvPr>
          <p:cNvPicPr>
            <a:picLocks noChangeAspect="1"/>
          </p:cNvPicPr>
          <p:nvPr/>
        </p:nvPicPr>
        <p:blipFill>
          <a:blip r:embed="rId2">
            <a:alphaModFix amt="14000"/>
            <a:extLst>
              <a:ext uri="{28A0092B-C50C-407E-A947-70E740481C1C}">
                <a14:useLocalDpi xmlns:a14="http://schemas.microsoft.com/office/drawing/2010/main" val="0"/>
              </a:ext>
            </a:extLst>
          </a:blip>
          <a:srcRect/>
          <a:stretch/>
        </p:blipFill>
        <p:spPr>
          <a:xfrm>
            <a:off x="4243085" y="1430502"/>
            <a:ext cx="5173504" cy="5173504"/>
          </a:xfrm>
          <a:prstGeom prst="rect">
            <a:avLst/>
          </a:prstGeom>
        </p:spPr>
      </p:pic>
      <p:sp>
        <p:nvSpPr>
          <p:cNvPr id="2" name="Title 1"/>
          <p:cNvSpPr>
            <a:spLocks noGrp="1"/>
          </p:cNvSpPr>
          <p:nvPr>
            <p:ph type="title"/>
          </p:nvPr>
        </p:nvSpPr>
        <p:spPr/>
        <p:txBody>
          <a:bodyPr/>
          <a:lstStyle/>
          <a:p>
            <a:r>
              <a:rPr lang="en-US" dirty="0"/>
              <a:t>Modeling</a:t>
            </a:r>
          </a:p>
        </p:txBody>
      </p:sp>
      <p:sp>
        <p:nvSpPr>
          <p:cNvPr id="3" name="Content Placeholder 2"/>
          <p:cNvSpPr>
            <a:spLocks noGrp="1"/>
          </p:cNvSpPr>
          <p:nvPr>
            <p:ph sz="half" idx="1"/>
          </p:nvPr>
        </p:nvSpPr>
        <p:spPr>
          <a:xfrm>
            <a:off x="695400" y="3201885"/>
            <a:ext cx="2664296" cy="1325563"/>
          </a:xfrm>
        </p:spPr>
        <p:txBody>
          <a:bodyPr>
            <a:noAutofit/>
          </a:bodyPr>
          <a:lstStyle/>
          <a:p>
            <a:pPr marL="0" indent="0" algn="ctr">
              <a:buNone/>
            </a:pPr>
            <a:r>
              <a:rPr lang="en-US" sz="4800" dirty="0">
                <a:solidFill>
                  <a:schemeClr val="accent1"/>
                </a:solidFill>
              </a:rPr>
              <a:t>Random Forest</a:t>
            </a:r>
          </a:p>
        </p:txBody>
      </p:sp>
      <p:pic>
        <p:nvPicPr>
          <p:cNvPr id="17" name="Picture 16">
            <a:extLst>
              <a:ext uri="{FF2B5EF4-FFF2-40B4-BE49-F238E27FC236}">
                <a16:creationId xmlns:a16="http://schemas.microsoft.com/office/drawing/2014/main" id="{F1040B39-1810-AFD0-4B56-1F5F6F2FA609}"/>
              </a:ext>
            </a:extLst>
          </p:cNvPr>
          <p:cNvPicPr>
            <a:picLocks noChangeAspect="1"/>
          </p:cNvPicPr>
          <p:nvPr/>
        </p:nvPicPr>
        <p:blipFill>
          <a:blip r:embed="rId3"/>
          <a:stretch>
            <a:fillRect/>
          </a:stretch>
        </p:blipFill>
        <p:spPr>
          <a:xfrm>
            <a:off x="3997588" y="4527448"/>
            <a:ext cx="2497762" cy="18870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a:extLst>
              <a:ext uri="{FF2B5EF4-FFF2-40B4-BE49-F238E27FC236}">
                <a16:creationId xmlns:a16="http://schemas.microsoft.com/office/drawing/2014/main" id="{F777E770-07F4-10F8-EF70-9A61C03D84EE}"/>
              </a:ext>
            </a:extLst>
          </p:cNvPr>
          <p:cNvPicPr>
            <a:picLocks noChangeAspect="1"/>
          </p:cNvPicPr>
          <p:nvPr/>
        </p:nvPicPr>
        <p:blipFill>
          <a:blip r:embed="rId4"/>
          <a:stretch>
            <a:fillRect/>
          </a:stretch>
        </p:blipFill>
        <p:spPr>
          <a:xfrm>
            <a:off x="6829837" y="4527161"/>
            <a:ext cx="2510352" cy="18870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20">
            <a:extLst>
              <a:ext uri="{FF2B5EF4-FFF2-40B4-BE49-F238E27FC236}">
                <a16:creationId xmlns:a16="http://schemas.microsoft.com/office/drawing/2014/main" id="{97D8C84A-5F5A-F73F-5088-9A6FF4907B50}"/>
              </a:ext>
            </a:extLst>
          </p:cNvPr>
          <p:cNvPicPr>
            <a:picLocks noChangeAspect="1"/>
          </p:cNvPicPr>
          <p:nvPr/>
        </p:nvPicPr>
        <p:blipFill>
          <a:blip r:embed="rId5"/>
          <a:stretch>
            <a:fillRect/>
          </a:stretch>
        </p:blipFill>
        <p:spPr>
          <a:xfrm>
            <a:off x="9547506" y="4527162"/>
            <a:ext cx="2455835" cy="18870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70A040D6-1FB7-FF3C-CA20-E1E8FB392615}"/>
              </a:ext>
            </a:extLst>
          </p:cNvPr>
          <p:cNvPicPr>
            <a:picLocks noChangeAspect="1"/>
          </p:cNvPicPr>
          <p:nvPr/>
        </p:nvPicPr>
        <p:blipFill>
          <a:blip r:embed="rId6"/>
          <a:stretch>
            <a:fillRect/>
          </a:stretch>
        </p:blipFill>
        <p:spPr>
          <a:xfrm>
            <a:off x="4112168" y="2185903"/>
            <a:ext cx="3282372" cy="1397143"/>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56520F10-84EA-5E4E-8A8B-930C11712D81}"/>
              </a:ext>
            </a:extLst>
          </p:cNvPr>
          <p:cNvPicPr>
            <a:picLocks noChangeAspect="1"/>
          </p:cNvPicPr>
          <p:nvPr/>
        </p:nvPicPr>
        <p:blipFill>
          <a:blip r:embed="rId7"/>
          <a:stretch>
            <a:fillRect/>
          </a:stretch>
        </p:blipFill>
        <p:spPr>
          <a:xfrm>
            <a:off x="7896200" y="2174472"/>
            <a:ext cx="3736916" cy="142253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2778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black background with a black square&#10;&#10;Description automatically generated">
            <a:extLst>
              <a:ext uri="{FF2B5EF4-FFF2-40B4-BE49-F238E27FC236}">
                <a16:creationId xmlns:a16="http://schemas.microsoft.com/office/drawing/2014/main" id="{A283C206-304A-4431-2665-F6BA59F1667A}"/>
              </a:ext>
            </a:extLst>
          </p:cNvPr>
          <p:cNvPicPr>
            <a:picLocks noChangeAspect="1"/>
          </p:cNvPicPr>
          <p:nvPr/>
        </p:nvPicPr>
        <p:blipFill>
          <a:blip r:embed="rId2">
            <a:alphaModFix amt="18000"/>
            <a:extLst>
              <a:ext uri="{28A0092B-C50C-407E-A947-70E740481C1C}">
                <a14:useLocalDpi xmlns:a14="http://schemas.microsoft.com/office/drawing/2010/main" val="0"/>
              </a:ext>
            </a:extLst>
          </a:blip>
          <a:stretch>
            <a:fillRect/>
          </a:stretch>
        </p:blipFill>
        <p:spPr>
          <a:xfrm>
            <a:off x="4655840" y="799059"/>
            <a:ext cx="7766992" cy="7766992"/>
          </a:xfrm>
          <a:prstGeom prst="rect">
            <a:avLst/>
          </a:prstGeom>
        </p:spPr>
      </p:pic>
      <p:sp>
        <p:nvSpPr>
          <p:cNvPr id="2" name="Title 1"/>
          <p:cNvSpPr>
            <a:spLocks noGrp="1"/>
          </p:cNvSpPr>
          <p:nvPr>
            <p:ph type="title"/>
          </p:nvPr>
        </p:nvSpPr>
        <p:spPr/>
        <p:txBody>
          <a:bodyPr/>
          <a:lstStyle/>
          <a:p>
            <a:r>
              <a:rPr lang="en-US" dirty="0"/>
              <a:t>Modeling</a:t>
            </a:r>
          </a:p>
        </p:txBody>
      </p:sp>
      <p:sp>
        <p:nvSpPr>
          <p:cNvPr id="3" name="Content Placeholder 2"/>
          <p:cNvSpPr>
            <a:spLocks noGrp="1"/>
          </p:cNvSpPr>
          <p:nvPr>
            <p:ph sz="half" idx="1"/>
          </p:nvPr>
        </p:nvSpPr>
        <p:spPr>
          <a:xfrm>
            <a:off x="767408" y="3356992"/>
            <a:ext cx="2664296" cy="1325563"/>
          </a:xfrm>
        </p:spPr>
        <p:txBody>
          <a:bodyPr>
            <a:noAutofit/>
          </a:bodyPr>
          <a:lstStyle/>
          <a:p>
            <a:pPr marL="0" indent="0">
              <a:buNone/>
            </a:pPr>
            <a:r>
              <a:rPr lang="en-US" sz="4800" dirty="0">
                <a:solidFill>
                  <a:schemeClr val="accent1"/>
                </a:solidFill>
              </a:rPr>
              <a:t>XG Boost</a:t>
            </a:r>
          </a:p>
        </p:txBody>
      </p:sp>
      <p:pic>
        <p:nvPicPr>
          <p:cNvPr id="17" name="Picture 16">
            <a:extLst>
              <a:ext uri="{FF2B5EF4-FFF2-40B4-BE49-F238E27FC236}">
                <a16:creationId xmlns:a16="http://schemas.microsoft.com/office/drawing/2014/main" id="{7889D53B-0B43-8281-47D2-5A6183A1EED2}"/>
              </a:ext>
            </a:extLst>
          </p:cNvPr>
          <p:cNvPicPr>
            <a:picLocks noChangeAspect="1"/>
          </p:cNvPicPr>
          <p:nvPr/>
        </p:nvPicPr>
        <p:blipFill>
          <a:blip r:embed="rId3"/>
          <a:stretch>
            <a:fillRect/>
          </a:stretch>
        </p:blipFill>
        <p:spPr>
          <a:xfrm>
            <a:off x="3904493" y="4682555"/>
            <a:ext cx="2566605" cy="18824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a:extLst>
              <a:ext uri="{FF2B5EF4-FFF2-40B4-BE49-F238E27FC236}">
                <a16:creationId xmlns:a16="http://schemas.microsoft.com/office/drawing/2014/main" id="{5F4C94D9-0464-18A7-18A2-1A19B85102E1}"/>
              </a:ext>
            </a:extLst>
          </p:cNvPr>
          <p:cNvPicPr>
            <a:picLocks noChangeAspect="1"/>
          </p:cNvPicPr>
          <p:nvPr/>
        </p:nvPicPr>
        <p:blipFill>
          <a:blip r:embed="rId4"/>
          <a:stretch>
            <a:fillRect/>
          </a:stretch>
        </p:blipFill>
        <p:spPr>
          <a:xfrm>
            <a:off x="6816080" y="4682555"/>
            <a:ext cx="2480266" cy="18824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20">
            <a:extLst>
              <a:ext uri="{FF2B5EF4-FFF2-40B4-BE49-F238E27FC236}">
                <a16:creationId xmlns:a16="http://schemas.microsoft.com/office/drawing/2014/main" id="{214FA6D2-5375-A79F-DD9A-BDBAFB374DE7}"/>
              </a:ext>
            </a:extLst>
          </p:cNvPr>
          <p:cNvPicPr>
            <a:picLocks noChangeAspect="1"/>
          </p:cNvPicPr>
          <p:nvPr/>
        </p:nvPicPr>
        <p:blipFill>
          <a:blip r:embed="rId5"/>
          <a:stretch>
            <a:fillRect/>
          </a:stretch>
        </p:blipFill>
        <p:spPr>
          <a:xfrm>
            <a:off x="9552383" y="4682554"/>
            <a:ext cx="2553729" cy="18824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A2D2A1CB-57D8-CBC6-09E1-B213EC80DA53}"/>
              </a:ext>
            </a:extLst>
          </p:cNvPr>
          <p:cNvPicPr>
            <a:picLocks noChangeAspect="1"/>
          </p:cNvPicPr>
          <p:nvPr/>
        </p:nvPicPr>
        <p:blipFill>
          <a:blip r:embed="rId6"/>
          <a:stretch>
            <a:fillRect/>
          </a:stretch>
        </p:blipFill>
        <p:spPr>
          <a:xfrm>
            <a:off x="3964721" y="1958619"/>
            <a:ext cx="3886537" cy="1470787"/>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3AD61081-AD3F-24E9-D8D4-B75C21EE02BA}"/>
              </a:ext>
            </a:extLst>
          </p:cNvPr>
          <p:cNvPicPr>
            <a:picLocks noChangeAspect="1"/>
          </p:cNvPicPr>
          <p:nvPr/>
        </p:nvPicPr>
        <p:blipFill>
          <a:blip r:embed="rId7"/>
          <a:stretch>
            <a:fillRect/>
          </a:stretch>
        </p:blipFill>
        <p:spPr>
          <a:xfrm>
            <a:off x="7968208" y="1961949"/>
            <a:ext cx="3985605" cy="1425063"/>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725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283C206-304A-4431-2665-F6BA59F1667A}"/>
              </a:ext>
            </a:extLst>
          </p:cNvPr>
          <p:cNvPicPr>
            <a:picLocks noChangeAspect="1"/>
          </p:cNvPicPr>
          <p:nvPr/>
        </p:nvPicPr>
        <p:blipFill rotWithShape="1">
          <a:blip r:embed="rId2">
            <a:alphaModFix amt="21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8198" t="13976" r="2799" b="11403"/>
          <a:stretch/>
        </p:blipFill>
        <p:spPr>
          <a:xfrm>
            <a:off x="3774377" y="1692095"/>
            <a:ext cx="7992889" cy="4829037"/>
          </a:xfrm>
          <a:prstGeom prst="rect">
            <a:avLst/>
          </a:prstGeom>
          <a:ln>
            <a:noFill/>
          </a:ln>
          <a:effectLst>
            <a:softEdge rad="112500"/>
          </a:effectLst>
        </p:spPr>
      </p:pic>
      <p:sp>
        <p:nvSpPr>
          <p:cNvPr id="2" name="Title 1"/>
          <p:cNvSpPr>
            <a:spLocks noGrp="1"/>
          </p:cNvSpPr>
          <p:nvPr>
            <p:ph type="title"/>
          </p:nvPr>
        </p:nvSpPr>
        <p:spPr/>
        <p:txBody>
          <a:bodyPr/>
          <a:lstStyle/>
          <a:p>
            <a:r>
              <a:rPr lang="en-US" dirty="0"/>
              <a:t>Modeling</a:t>
            </a:r>
          </a:p>
        </p:txBody>
      </p:sp>
      <p:sp>
        <p:nvSpPr>
          <p:cNvPr id="3" name="Content Placeholder 2"/>
          <p:cNvSpPr>
            <a:spLocks noGrp="1"/>
          </p:cNvSpPr>
          <p:nvPr>
            <p:ph sz="half" idx="1"/>
          </p:nvPr>
        </p:nvSpPr>
        <p:spPr>
          <a:xfrm>
            <a:off x="767408" y="3356992"/>
            <a:ext cx="2664296" cy="1325563"/>
          </a:xfrm>
        </p:spPr>
        <p:txBody>
          <a:bodyPr>
            <a:noAutofit/>
          </a:bodyPr>
          <a:lstStyle/>
          <a:p>
            <a:pPr marL="0" indent="0">
              <a:buNone/>
            </a:pPr>
            <a:r>
              <a:rPr lang="en-US" sz="4800" dirty="0">
                <a:solidFill>
                  <a:schemeClr val="accent1"/>
                </a:solidFill>
              </a:rPr>
              <a:t>Voting Classifier</a:t>
            </a:r>
          </a:p>
        </p:txBody>
      </p:sp>
      <p:pic>
        <p:nvPicPr>
          <p:cNvPr id="6" name="Picture 5">
            <a:extLst>
              <a:ext uri="{FF2B5EF4-FFF2-40B4-BE49-F238E27FC236}">
                <a16:creationId xmlns:a16="http://schemas.microsoft.com/office/drawing/2014/main" id="{FA05C346-B6CC-2D04-7369-F0B31725B040}"/>
              </a:ext>
            </a:extLst>
          </p:cNvPr>
          <p:cNvPicPr>
            <a:picLocks noChangeAspect="1"/>
          </p:cNvPicPr>
          <p:nvPr/>
        </p:nvPicPr>
        <p:blipFill>
          <a:blip r:embed="rId4"/>
          <a:stretch>
            <a:fillRect/>
          </a:stretch>
        </p:blipFill>
        <p:spPr>
          <a:xfrm>
            <a:off x="6131996" y="2124622"/>
            <a:ext cx="3848433" cy="154699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84B9AC2D-8EC3-F369-EB96-C885A4F7BC89}"/>
              </a:ext>
            </a:extLst>
          </p:cNvPr>
          <p:cNvPicPr>
            <a:picLocks noChangeAspect="1"/>
          </p:cNvPicPr>
          <p:nvPr/>
        </p:nvPicPr>
        <p:blipFill>
          <a:blip r:embed="rId5"/>
          <a:stretch>
            <a:fillRect/>
          </a:stretch>
        </p:blipFill>
        <p:spPr>
          <a:xfrm>
            <a:off x="3774377" y="4666092"/>
            <a:ext cx="2553730" cy="19152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7F7E67B3-B614-ECB8-2465-4FA846DF0949}"/>
              </a:ext>
            </a:extLst>
          </p:cNvPr>
          <p:cNvPicPr>
            <a:picLocks noChangeAspect="1"/>
          </p:cNvPicPr>
          <p:nvPr/>
        </p:nvPicPr>
        <p:blipFill>
          <a:blip r:embed="rId6"/>
          <a:stretch>
            <a:fillRect/>
          </a:stretch>
        </p:blipFill>
        <p:spPr>
          <a:xfrm>
            <a:off x="6583973" y="4666092"/>
            <a:ext cx="2553729" cy="18838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1E04BFE7-7727-1675-9AE2-032368638DBF}"/>
              </a:ext>
            </a:extLst>
          </p:cNvPr>
          <p:cNvPicPr>
            <a:picLocks noChangeAspect="1"/>
          </p:cNvPicPr>
          <p:nvPr/>
        </p:nvPicPr>
        <p:blipFill>
          <a:blip r:embed="rId7"/>
          <a:stretch>
            <a:fillRect/>
          </a:stretch>
        </p:blipFill>
        <p:spPr>
          <a:xfrm>
            <a:off x="9480376" y="4666092"/>
            <a:ext cx="2527688" cy="18838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9301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283C206-304A-4431-2665-F6BA59F1667A}"/>
              </a:ext>
            </a:extLst>
          </p:cNvPr>
          <p:cNvPicPr>
            <a:picLocks noChangeAspect="1"/>
          </p:cNvPicPr>
          <p:nvPr/>
        </p:nvPicPr>
        <p:blipFill>
          <a:blip r:embed="rId2">
            <a:alphaModFix amt="64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4821170" y="1513868"/>
            <a:ext cx="5659548" cy="5659548"/>
          </a:xfrm>
          <a:prstGeom prst="rect">
            <a:avLst/>
          </a:prstGeom>
        </p:spPr>
      </p:pic>
      <p:sp>
        <p:nvSpPr>
          <p:cNvPr id="2" name="Title 1"/>
          <p:cNvSpPr>
            <a:spLocks noGrp="1"/>
          </p:cNvSpPr>
          <p:nvPr>
            <p:ph type="title"/>
          </p:nvPr>
        </p:nvSpPr>
        <p:spPr/>
        <p:txBody>
          <a:bodyPr/>
          <a:lstStyle/>
          <a:p>
            <a:r>
              <a:rPr lang="en-US" dirty="0"/>
              <a:t>Modeling</a:t>
            </a:r>
          </a:p>
        </p:txBody>
      </p:sp>
      <p:sp>
        <p:nvSpPr>
          <p:cNvPr id="3" name="Content Placeholder 2"/>
          <p:cNvSpPr>
            <a:spLocks noGrp="1"/>
          </p:cNvSpPr>
          <p:nvPr>
            <p:ph sz="half" idx="1"/>
          </p:nvPr>
        </p:nvSpPr>
        <p:spPr>
          <a:xfrm>
            <a:off x="551384" y="3356992"/>
            <a:ext cx="2880320" cy="1440160"/>
          </a:xfrm>
        </p:spPr>
        <p:txBody>
          <a:bodyPr>
            <a:noAutofit/>
          </a:bodyPr>
          <a:lstStyle/>
          <a:p>
            <a:pPr marL="0" indent="0" algn="ctr">
              <a:buNone/>
            </a:pPr>
            <a:r>
              <a:rPr lang="en-US" sz="4800" dirty="0">
                <a:solidFill>
                  <a:schemeClr val="accent1"/>
                </a:solidFill>
              </a:rPr>
              <a:t>Cross</a:t>
            </a:r>
            <a:br>
              <a:rPr lang="en-US" sz="4800" dirty="0">
                <a:solidFill>
                  <a:schemeClr val="accent1"/>
                </a:solidFill>
              </a:rPr>
            </a:br>
            <a:r>
              <a:rPr lang="en-US" sz="4800" dirty="0">
                <a:solidFill>
                  <a:schemeClr val="accent1"/>
                </a:solidFill>
              </a:rPr>
              <a:t>validation</a:t>
            </a:r>
          </a:p>
        </p:txBody>
      </p:sp>
      <p:sp>
        <p:nvSpPr>
          <p:cNvPr id="10" name="TextBox 9">
            <a:extLst>
              <a:ext uri="{FF2B5EF4-FFF2-40B4-BE49-F238E27FC236}">
                <a16:creationId xmlns:a16="http://schemas.microsoft.com/office/drawing/2014/main" id="{1BBA1D47-D3D6-BED7-E350-68CDC8E21840}"/>
              </a:ext>
            </a:extLst>
          </p:cNvPr>
          <p:cNvSpPr txBox="1"/>
          <p:nvPr/>
        </p:nvSpPr>
        <p:spPr>
          <a:xfrm>
            <a:off x="3509959" y="4421037"/>
            <a:ext cx="8281969" cy="2337743"/>
          </a:xfrm>
          <a:prstGeom prst="rect">
            <a:avLst/>
          </a:prstGeom>
          <a:gradFill>
            <a:gsLst>
              <a:gs pos="0">
                <a:srgbClr val="D9D9D9">
                  <a:alpha val="41000"/>
                </a:srgbClr>
              </a:gs>
              <a:gs pos="100000">
                <a:schemeClr val="bg1"/>
              </a:gs>
            </a:gsLst>
            <a:lin ang="16200000" scaled="1"/>
          </a:gradFill>
          <a:ln w="28575">
            <a:solidFill>
              <a:schemeClr val="accent1"/>
            </a:solidFill>
          </a:ln>
        </p:spPr>
        <p:txBody>
          <a:bodyPr wrap="square" rtlCol="0">
            <a:spAutoFit/>
          </a:bodyPr>
          <a:lstStyle/>
          <a:p>
            <a:pPr algn="just"/>
            <a:r>
              <a:rPr lang="en-US" sz="1200" b="0" i="0" dirty="0" err="1">
                <a:solidFill>
                  <a:srgbClr val="000000"/>
                </a:solidFill>
                <a:effectLst/>
                <a:latin typeface="Arial" panose="020B0604020202020204" pitchFamily="34" charset="0"/>
                <a:cs typeface="Arial" panose="020B0604020202020204" pitchFamily="34" charset="0"/>
              </a:rPr>
              <a:t>RandomForestClassifier</a:t>
            </a:r>
            <a:r>
              <a:rPr lang="en-US" sz="1200" b="0" i="0" dirty="0">
                <a:solidFill>
                  <a:srgbClr val="000000"/>
                </a:solidFill>
                <a:effectLst/>
                <a:latin typeface="Arial" panose="020B0604020202020204" pitchFamily="34" charset="0"/>
                <a:cs typeface="Arial" panose="020B0604020202020204" pitchFamily="34" charset="0"/>
              </a:rPr>
              <a:t> was a bit consistent across the five folds with an average accuracy of  96.26% This indicates that the model is capable of generalizing well to unseen data and is suitable for the classification task at hand.</a:t>
            </a:r>
          </a:p>
          <a:p>
            <a:pPr algn="just"/>
            <a:endParaRPr lang="en-US" sz="1200" b="0" i="0" dirty="0">
              <a:solidFill>
                <a:srgbClr val="000000"/>
              </a:solidFill>
              <a:effectLst/>
              <a:latin typeface="Arial" panose="020B0604020202020204" pitchFamily="34" charset="0"/>
              <a:cs typeface="Arial" panose="020B0604020202020204" pitchFamily="34" charset="0"/>
            </a:endParaRPr>
          </a:p>
          <a:p>
            <a:pPr algn="just"/>
            <a:r>
              <a:rPr lang="en-US" sz="1200" b="0" i="0" dirty="0" err="1">
                <a:solidFill>
                  <a:srgbClr val="000000"/>
                </a:solidFill>
                <a:effectLst/>
                <a:latin typeface="Arial" panose="020B0604020202020204" pitchFamily="34" charset="0"/>
                <a:cs typeface="Arial" panose="020B0604020202020204" pitchFamily="34" charset="0"/>
              </a:rPr>
              <a:t>XGBClassifier</a:t>
            </a:r>
            <a:r>
              <a:rPr lang="en-US" sz="1200" b="0" i="0" dirty="0">
                <a:solidFill>
                  <a:srgbClr val="000000"/>
                </a:solidFill>
                <a:effectLst/>
                <a:latin typeface="Arial" panose="020B0604020202020204" pitchFamily="34" charset="0"/>
                <a:cs typeface="Arial" panose="020B0604020202020204" pitchFamily="34" charset="0"/>
              </a:rPr>
              <a:t> performed well with high accuracy across the folds, with an average accuracy of around 96.95%. The model has good performance, similar to the </a:t>
            </a:r>
            <a:r>
              <a:rPr lang="en-US" sz="1200" b="0" i="0" dirty="0" err="1">
                <a:solidFill>
                  <a:srgbClr val="000000"/>
                </a:solidFill>
                <a:effectLst/>
                <a:latin typeface="Arial" panose="020B0604020202020204" pitchFamily="34" charset="0"/>
                <a:cs typeface="Arial" panose="020B0604020202020204" pitchFamily="34" charset="0"/>
              </a:rPr>
              <a:t>RandomForestClassifier</a:t>
            </a:r>
            <a:r>
              <a:rPr lang="en-US" sz="1200" b="0" i="0" dirty="0">
                <a:solidFill>
                  <a:srgbClr val="000000"/>
                </a:solidFill>
                <a:effectLst/>
                <a:latin typeface="Arial" panose="020B0604020202020204" pitchFamily="34" charset="0"/>
                <a:cs typeface="Arial" panose="020B0604020202020204" pitchFamily="34" charset="0"/>
              </a:rPr>
              <a:t>.</a:t>
            </a:r>
          </a:p>
          <a:p>
            <a:pPr algn="just"/>
            <a:endParaRPr lang="en-US" sz="1200" b="0" i="0" dirty="0">
              <a:solidFill>
                <a:srgbClr val="000000"/>
              </a:solidFill>
              <a:effectLst/>
              <a:latin typeface="Arial" panose="020B0604020202020204" pitchFamily="34" charset="0"/>
              <a:cs typeface="Arial" panose="020B0604020202020204" pitchFamily="34" charset="0"/>
            </a:endParaRPr>
          </a:p>
          <a:p>
            <a:pPr algn="just"/>
            <a:r>
              <a:rPr lang="en-US" sz="1200" b="0" i="0" dirty="0" err="1">
                <a:solidFill>
                  <a:srgbClr val="000000"/>
                </a:solidFill>
                <a:effectLst/>
                <a:latin typeface="Arial" panose="020B0604020202020204" pitchFamily="34" charset="0"/>
                <a:cs typeface="Arial" panose="020B0604020202020204" pitchFamily="34" charset="0"/>
              </a:rPr>
              <a:t>LogisticRegression</a:t>
            </a:r>
            <a:r>
              <a:rPr lang="en-US" sz="1200" b="0" i="0" dirty="0">
                <a:solidFill>
                  <a:srgbClr val="000000"/>
                </a:solidFill>
                <a:effectLst/>
                <a:latin typeface="Arial" panose="020B0604020202020204" pitchFamily="34" charset="0"/>
                <a:cs typeface="Arial" panose="020B0604020202020204" pitchFamily="34" charset="0"/>
              </a:rPr>
              <a:t> model had the least </a:t>
            </a:r>
            <a:r>
              <a:rPr lang="en-US" sz="1200" b="0" i="0" dirty="0" err="1">
                <a:solidFill>
                  <a:srgbClr val="000000"/>
                </a:solidFill>
                <a:effectLst/>
                <a:latin typeface="Arial" panose="020B0604020202020204" pitchFamily="34" charset="0"/>
                <a:cs typeface="Arial" panose="020B0604020202020204" pitchFamily="34" charset="0"/>
              </a:rPr>
              <a:t>performace</a:t>
            </a:r>
            <a:r>
              <a:rPr lang="en-US" sz="1200" b="0" i="0" dirty="0">
                <a:solidFill>
                  <a:srgbClr val="000000"/>
                </a:solidFill>
                <a:effectLst/>
                <a:latin typeface="Arial" panose="020B0604020202020204" pitchFamily="34" charset="0"/>
                <a:cs typeface="Arial" panose="020B0604020202020204" pitchFamily="34" charset="0"/>
              </a:rPr>
              <a:t> compared to other models with an average accuracy of </a:t>
            </a:r>
            <a:r>
              <a:rPr lang="en-US" sz="1200" dirty="0">
                <a:solidFill>
                  <a:srgbClr val="000000"/>
                </a:solidFill>
                <a:latin typeface="Arial" panose="020B0604020202020204" pitchFamily="34" charset="0"/>
                <a:cs typeface="Arial" panose="020B0604020202020204" pitchFamily="34" charset="0"/>
              </a:rPr>
              <a:t>85.06</a:t>
            </a:r>
            <a:r>
              <a:rPr lang="en-US" sz="1200" b="0" i="0" dirty="0">
                <a:solidFill>
                  <a:srgbClr val="000000"/>
                </a:solidFill>
                <a:effectLst/>
                <a:latin typeface="Arial" panose="020B0604020202020204" pitchFamily="34" charset="0"/>
                <a:cs typeface="Arial" panose="020B0604020202020204" pitchFamily="34" charset="0"/>
              </a:rPr>
              <a:t>%. Though it still shows decent performance, it is outperformed other models used.</a:t>
            </a:r>
          </a:p>
          <a:p>
            <a:pPr algn="just"/>
            <a:endParaRPr lang="en-US" sz="1200" dirty="0">
              <a:solidFill>
                <a:srgbClr val="000000"/>
              </a:solidFill>
              <a:latin typeface="Arial" panose="020B0604020202020204" pitchFamily="34" charset="0"/>
              <a:cs typeface="Arial" panose="020B0604020202020204" pitchFamily="34" charset="0"/>
            </a:endParaRPr>
          </a:p>
          <a:p>
            <a:pPr algn="just"/>
            <a:r>
              <a:rPr lang="en-US" sz="1200" b="0" i="0" dirty="0">
                <a:solidFill>
                  <a:srgbClr val="000000"/>
                </a:solidFill>
                <a:effectLst/>
                <a:latin typeface="Arial" panose="020B0604020202020204" pitchFamily="34" charset="0"/>
                <a:cs typeface="Arial" panose="020B0604020202020204" pitchFamily="34" charset="0"/>
              </a:rPr>
              <a:t>The </a:t>
            </a:r>
            <a:r>
              <a:rPr lang="en-US" sz="1200" b="0" i="0" dirty="0" err="1">
                <a:solidFill>
                  <a:srgbClr val="000000"/>
                </a:solidFill>
                <a:effectLst/>
                <a:latin typeface="Arial" panose="020B0604020202020204" pitchFamily="34" charset="0"/>
                <a:cs typeface="Arial" panose="020B0604020202020204" pitchFamily="34" charset="0"/>
              </a:rPr>
              <a:t>VotingClassifier</a:t>
            </a:r>
            <a:r>
              <a:rPr lang="en-US" sz="1200" b="0" i="0" dirty="0">
                <a:solidFill>
                  <a:srgbClr val="000000"/>
                </a:solidFill>
                <a:effectLst/>
                <a:latin typeface="Arial" panose="020B0604020202020204" pitchFamily="34" charset="0"/>
                <a:cs typeface="Arial" panose="020B0604020202020204" pitchFamily="34" charset="0"/>
              </a:rPr>
              <a:t> demonstrated remarkable performance with consistently high accuracy scores across the five folds, achieving an impressive average accuracy of 96.66%.</a:t>
            </a:r>
          </a:p>
          <a:p>
            <a:pPr algn="just"/>
            <a:endParaRPr lang="en-IN" sz="1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AFCF851-37FB-D3CA-85A3-66EEA4220833}"/>
              </a:ext>
            </a:extLst>
          </p:cNvPr>
          <p:cNvPicPr>
            <a:picLocks noChangeAspect="1"/>
          </p:cNvPicPr>
          <p:nvPr/>
        </p:nvPicPr>
        <p:blipFill>
          <a:blip r:embed="rId4"/>
          <a:stretch>
            <a:fillRect/>
          </a:stretch>
        </p:blipFill>
        <p:spPr>
          <a:xfrm>
            <a:off x="4846999" y="1628800"/>
            <a:ext cx="5455388" cy="2599882"/>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2514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tethoscope and pen on a medical history form&#10;&#10;Description automatically generated">
            <a:extLst>
              <a:ext uri="{FF2B5EF4-FFF2-40B4-BE49-F238E27FC236}">
                <a16:creationId xmlns:a16="http://schemas.microsoft.com/office/drawing/2014/main" id="{CEE76F61-E405-3E95-C2D6-AB3D92235FF6}"/>
              </a:ext>
            </a:extLst>
          </p:cNvPr>
          <p:cNvPicPr>
            <a:picLocks noGrp="1" noChangeAspect="1"/>
          </p:cNvPicPr>
          <p:nvPr>
            <p:ph sz="half" idx="1"/>
          </p:nvPr>
        </p:nvPicPr>
        <p:blipFill rotWithShape="1">
          <a:blip r:embed="rId2">
            <a:alphaModFix amt="15000"/>
            <a:extLst>
              <a:ext uri="{28A0092B-C50C-407E-A947-70E740481C1C}">
                <a14:useLocalDpi xmlns:a14="http://schemas.microsoft.com/office/drawing/2010/main" val="0"/>
              </a:ext>
            </a:extLst>
          </a:blip>
          <a:srcRect t="11712" b="29225"/>
          <a:stretch/>
        </p:blipFill>
        <p:spPr>
          <a:xfrm>
            <a:off x="0" y="1556792"/>
            <a:ext cx="12192000" cy="5400600"/>
          </a:xfrm>
          <a:gradFill>
            <a:gsLst>
              <a:gs pos="0">
                <a:srgbClr val="D9D9D9">
                  <a:alpha val="25000"/>
                </a:srgbClr>
              </a:gs>
              <a:gs pos="100000">
                <a:schemeClr val="bg1">
                  <a:alpha val="25000"/>
                </a:schemeClr>
              </a:gs>
            </a:gsLst>
            <a:lin ang="16200000" scaled="1"/>
          </a:gradFill>
        </p:spPr>
      </p:pic>
      <p:sp>
        <p:nvSpPr>
          <p:cNvPr id="2" name="Title 1">
            <a:extLst>
              <a:ext uri="{FF2B5EF4-FFF2-40B4-BE49-F238E27FC236}">
                <a16:creationId xmlns:a16="http://schemas.microsoft.com/office/drawing/2014/main" id="{D98AD6B4-69F6-A0AA-743B-571BE709D8C9}"/>
              </a:ext>
            </a:extLst>
          </p:cNvPr>
          <p:cNvSpPr>
            <a:spLocks noGrp="1"/>
          </p:cNvSpPr>
          <p:nvPr>
            <p:ph type="title"/>
          </p:nvPr>
        </p:nvSpPr>
        <p:spPr/>
        <p:txBody>
          <a:bodyPr/>
          <a:lstStyle/>
          <a:p>
            <a:r>
              <a:rPr lang="en-US" dirty="0"/>
              <a:t>Conclusion</a:t>
            </a:r>
            <a:endParaRPr lang="en-IN" dirty="0"/>
          </a:p>
        </p:txBody>
      </p:sp>
      <p:sp>
        <p:nvSpPr>
          <p:cNvPr id="7" name="TextBox 6">
            <a:extLst>
              <a:ext uri="{FF2B5EF4-FFF2-40B4-BE49-F238E27FC236}">
                <a16:creationId xmlns:a16="http://schemas.microsoft.com/office/drawing/2014/main" id="{0C53580D-E18C-8A6A-EF21-1185339E4C69}"/>
              </a:ext>
            </a:extLst>
          </p:cNvPr>
          <p:cNvSpPr txBox="1"/>
          <p:nvPr/>
        </p:nvSpPr>
        <p:spPr>
          <a:xfrm>
            <a:off x="1415480" y="3140968"/>
            <a:ext cx="9361040" cy="1477328"/>
          </a:xfrm>
          <a:prstGeom prst="rect">
            <a:avLst/>
          </a:prstGeom>
          <a:gradFill>
            <a:gsLst>
              <a:gs pos="0">
                <a:srgbClr val="D9D9D9">
                  <a:alpha val="40000"/>
                </a:srgbClr>
              </a:gs>
              <a:gs pos="100000">
                <a:schemeClr val="bg1">
                  <a:alpha val="40000"/>
                </a:schemeClr>
              </a:gs>
            </a:gsLst>
            <a:lin ang="16200000" scaled="1"/>
          </a:gradFill>
          <a:ln>
            <a:solidFill>
              <a:schemeClr val="accent1"/>
            </a:solidFill>
          </a:ln>
        </p:spPr>
        <p:txBody>
          <a:bodyPr wrap="square" rtlCol="0">
            <a:spAutoFit/>
          </a:bodyPr>
          <a:lstStyle/>
          <a:p>
            <a:pPr algn="just"/>
            <a:r>
              <a:rPr lang="en-US" dirty="0">
                <a:solidFill>
                  <a:srgbClr val="374151"/>
                </a:solidFill>
                <a:latin typeface="Söhne"/>
              </a:rPr>
              <a:t>A</a:t>
            </a:r>
            <a:r>
              <a:rPr lang="en-US" b="0" i="0" dirty="0">
                <a:solidFill>
                  <a:srgbClr val="374151"/>
                </a:solidFill>
                <a:effectLst/>
                <a:latin typeface="Söhne"/>
              </a:rPr>
              <a:t>fter evaluating various classifiers for the classification task, the </a:t>
            </a:r>
            <a:r>
              <a:rPr lang="en-US" b="0" i="0" dirty="0" err="1">
                <a:solidFill>
                  <a:srgbClr val="374151"/>
                </a:solidFill>
                <a:effectLst/>
                <a:latin typeface="Söhne"/>
              </a:rPr>
              <a:t>VotingClassifier</a:t>
            </a:r>
            <a:r>
              <a:rPr lang="en-US" b="0" i="0" dirty="0">
                <a:solidFill>
                  <a:srgbClr val="374151"/>
                </a:solidFill>
                <a:effectLst/>
                <a:latin typeface="Söhne"/>
              </a:rPr>
              <a:t> emerged as the top-performing model. With an average accuracy of 96.66%, it consistently outperformed other models, including </a:t>
            </a:r>
            <a:r>
              <a:rPr lang="en-US" b="0" i="0" dirty="0" err="1">
                <a:solidFill>
                  <a:srgbClr val="374151"/>
                </a:solidFill>
                <a:effectLst/>
                <a:latin typeface="Söhne"/>
              </a:rPr>
              <a:t>RandomForestClassifier</a:t>
            </a:r>
            <a:r>
              <a:rPr lang="en-US" b="0" i="0" dirty="0">
                <a:solidFill>
                  <a:srgbClr val="374151"/>
                </a:solidFill>
                <a:effectLst/>
                <a:latin typeface="Söhne"/>
              </a:rPr>
              <a:t> and </a:t>
            </a:r>
            <a:r>
              <a:rPr lang="en-US" b="0" i="0" dirty="0" err="1">
                <a:solidFill>
                  <a:srgbClr val="374151"/>
                </a:solidFill>
                <a:effectLst/>
                <a:latin typeface="Söhne"/>
              </a:rPr>
              <a:t>XGBClassifier</a:t>
            </a:r>
            <a:r>
              <a:rPr lang="en-US" b="0" i="0" dirty="0">
                <a:solidFill>
                  <a:srgbClr val="374151"/>
                </a:solidFill>
                <a:effectLst/>
                <a:latin typeface="Söhne"/>
              </a:rPr>
              <a:t>. The </a:t>
            </a:r>
            <a:r>
              <a:rPr lang="en-US" b="0" i="0" dirty="0" err="1">
                <a:solidFill>
                  <a:srgbClr val="374151"/>
                </a:solidFill>
                <a:effectLst/>
                <a:latin typeface="Söhne"/>
              </a:rPr>
              <a:t>VotingClassifier's</a:t>
            </a:r>
            <a:r>
              <a:rPr lang="en-US" b="0" i="0" dirty="0">
                <a:solidFill>
                  <a:srgbClr val="374151"/>
                </a:solidFill>
                <a:effectLst/>
                <a:latin typeface="Söhne"/>
              </a:rPr>
              <a:t> exceptional ability to generalize well to unseen data makes it the most suitable and reliable choice for making accurate predictions in real-world applications.</a:t>
            </a:r>
            <a:endParaRPr lang="en-US" b="0" i="0" dirty="0">
              <a:solidFill>
                <a:srgbClr val="000000"/>
              </a:solidFill>
              <a:effectLst/>
              <a:latin typeface="Helvetica Neue"/>
            </a:endParaRPr>
          </a:p>
        </p:txBody>
      </p:sp>
    </p:spTree>
    <p:extLst>
      <p:ext uri="{BB962C8B-B14F-4D97-AF65-F5344CB8AC3E}">
        <p14:creationId xmlns:p14="http://schemas.microsoft.com/office/powerpoint/2010/main" val="13087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A3E38B2-620D-D5EF-29A1-8DB9144F9955}"/>
              </a:ext>
            </a:extLst>
          </p:cNvPr>
          <p:cNvSpPr/>
          <p:nvPr/>
        </p:nvSpPr>
        <p:spPr>
          <a:xfrm>
            <a:off x="0" y="0"/>
            <a:ext cx="12192000" cy="68580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Content Placeholder 17" descr="A red line with a black background&#10;&#10;Description automatically generated">
            <a:extLst>
              <a:ext uri="{FF2B5EF4-FFF2-40B4-BE49-F238E27FC236}">
                <a16:creationId xmlns:a16="http://schemas.microsoft.com/office/drawing/2014/main" id="{6EEBBB7A-C88A-B775-EB42-3EDB0BF9F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2" y="2780928"/>
            <a:ext cx="6646240" cy="2448031"/>
          </a:xfrm>
          <a:prstGeom prst="rect">
            <a:avLst/>
          </a:prstGeom>
          <a:scene3d>
            <a:camera prst="orthographicFront">
              <a:rot lat="0" lon="10799977" rev="0"/>
            </a:camera>
            <a:lightRig rig="threePt" dir="t"/>
          </a:scene3d>
        </p:spPr>
      </p:pic>
      <p:pic>
        <p:nvPicPr>
          <p:cNvPr id="20" name="Content Placeholder 17" descr="A red line with a black background&#10;&#10;Description automatically generated">
            <a:extLst>
              <a:ext uri="{FF2B5EF4-FFF2-40B4-BE49-F238E27FC236}">
                <a16:creationId xmlns:a16="http://schemas.microsoft.com/office/drawing/2014/main" id="{79339CFA-C09F-C8A6-543A-75A75D4BC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894" y="2865123"/>
            <a:ext cx="6408106" cy="2360318"/>
          </a:xfrm>
          <a:prstGeom prst="rect">
            <a:avLst/>
          </a:prstGeom>
        </p:spPr>
      </p:pic>
      <p:sp>
        <p:nvSpPr>
          <p:cNvPr id="23" name="TextBox 22">
            <a:extLst>
              <a:ext uri="{FF2B5EF4-FFF2-40B4-BE49-F238E27FC236}">
                <a16:creationId xmlns:a16="http://schemas.microsoft.com/office/drawing/2014/main" id="{D424C073-1CAD-6671-9B7D-5516B95BD398}"/>
              </a:ext>
            </a:extLst>
          </p:cNvPr>
          <p:cNvSpPr txBox="1"/>
          <p:nvPr/>
        </p:nvSpPr>
        <p:spPr>
          <a:xfrm>
            <a:off x="3467708" y="3286235"/>
            <a:ext cx="5256584" cy="923330"/>
          </a:xfrm>
          <a:prstGeom prst="rect">
            <a:avLst/>
          </a:prstGeom>
          <a:noFill/>
        </p:spPr>
        <p:txBody>
          <a:bodyPr wrap="square" rtlCol="0">
            <a:spAutoFit/>
          </a:bodyPr>
          <a:lstStyle/>
          <a:p>
            <a:pPr algn="ctr"/>
            <a:r>
              <a:rPr lang="en-US" sz="5400" dirty="0"/>
              <a:t>Thank You</a:t>
            </a:r>
            <a:endParaRPr lang="en-IN" sz="5400" dirty="0"/>
          </a:p>
        </p:txBody>
      </p:sp>
      <p:sp>
        <p:nvSpPr>
          <p:cNvPr id="24" name="Rectangle 23">
            <a:extLst>
              <a:ext uri="{FF2B5EF4-FFF2-40B4-BE49-F238E27FC236}">
                <a16:creationId xmlns:a16="http://schemas.microsoft.com/office/drawing/2014/main" id="{F3B709FE-FCF3-7E42-0EA4-1ED3DECF69CB}"/>
              </a:ext>
            </a:extLst>
          </p:cNvPr>
          <p:cNvSpPr/>
          <p:nvPr/>
        </p:nvSpPr>
        <p:spPr>
          <a:xfrm>
            <a:off x="4464175" y="3277289"/>
            <a:ext cx="326365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endParaRPr lang="en-IN" sz="5400" b="0" cap="none" spc="0" dirty="0">
              <a:ln w="0"/>
              <a:solidFill>
                <a:schemeClr val="accent1"/>
              </a:solidFill>
              <a:effectLst>
                <a:outerShdw blurRad="38100" dist="25400" dir="5400000" algn="ctr" rotWithShape="0">
                  <a:srgbClr val="6E747A">
                    <a:alpha val="43000"/>
                  </a:srgbClr>
                </a:outerShdw>
              </a:effectLst>
            </a:endParaRPr>
          </a:p>
        </p:txBody>
      </p:sp>
      <p:sp>
        <p:nvSpPr>
          <p:cNvPr id="26" name="Rectangle 25">
            <a:extLst>
              <a:ext uri="{FF2B5EF4-FFF2-40B4-BE49-F238E27FC236}">
                <a16:creationId xmlns:a16="http://schemas.microsoft.com/office/drawing/2014/main" id="{E61C830A-C31F-480A-D836-91E243474C60}"/>
              </a:ext>
            </a:extLst>
          </p:cNvPr>
          <p:cNvSpPr/>
          <p:nvPr/>
        </p:nvSpPr>
        <p:spPr>
          <a:xfrm>
            <a:off x="46182" y="404664"/>
            <a:ext cx="6841906" cy="1440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EA010DDC-0066-4277-72D4-0B15B6A36D97}"/>
              </a:ext>
            </a:extLst>
          </p:cNvPr>
          <p:cNvSpPr/>
          <p:nvPr/>
        </p:nvSpPr>
        <p:spPr>
          <a:xfrm>
            <a:off x="623392" y="645031"/>
            <a:ext cx="6841906" cy="1440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707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767408" y="2204864"/>
            <a:ext cx="5184576" cy="4032448"/>
          </a:xfrm>
        </p:spPr>
        <p:txBody>
          <a:bodyPr/>
          <a:lstStyle/>
          <a:p>
            <a:pPr marL="0" indent="0" algn="just">
              <a:buNone/>
            </a:pPr>
            <a:r>
              <a:rPr lang="en-US" b="0" i="0" dirty="0">
                <a:solidFill>
                  <a:srgbClr val="374151"/>
                </a:solidFill>
                <a:effectLst/>
                <a:latin typeface="Söhne"/>
              </a:rPr>
              <a:t>To develop a predictive model capable of detecting the presence of three specific medical conditions based on measurements of health characteristics. The model will aid researchers in identifying potential patients who may have one or more of the specified medical conditions without requiring a long and intrusive process of data collection from patients.</a:t>
            </a:r>
            <a:endParaRPr lang="en-US" dirty="0"/>
          </a:p>
        </p:txBody>
      </p:sp>
      <p:pic>
        <p:nvPicPr>
          <p:cNvPr id="6" name="Picture 5" descr="A close-up of a person in scrubs&#10;&#10;Description automatically generated">
            <a:extLst>
              <a:ext uri="{FF2B5EF4-FFF2-40B4-BE49-F238E27FC236}">
                <a16:creationId xmlns:a16="http://schemas.microsoft.com/office/drawing/2014/main" id="{F8B8FD0F-F615-3AAF-16C6-6827EEE35F28}"/>
              </a:ext>
            </a:extLst>
          </p:cNvPr>
          <p:cNvPicPr>
            <a:picLocks noChangeAspect="1"/>
          </p:cNvPicPr>
          <p:nvPr/>
        </p:nvPicPr>
        <p:blipFill rotWithShape="1">
          <a:blip r:embed="rId2">
            <a:extLst>
              <a:ext uri="{28A0092B-C50C-407E-A947-70E740481C1C}">
                <a14:useLocalDpi xmlns:a14="http://schemas.microsoft.com/office/drawing/2010/main" val="0"/>
              </a:ext>
            </a:extLst>
          </a:blip>
          <a:srcRect l="33389" r="7914" b="191"/>
          <a:stretch/>
        </p:blipFill>
        <p:spPr>
          <a:xfrm>
            <a:off x="7401519" y="1504479"/>
            <a:ext cx="4790481" cy="5433217"/>
          </a:xfrm>
          <a:prstGeom prst="rect">
            <a:avLst/>
          </a:prstGeom>
          <a:ln>
            <a:noFill/>
          </a:ln>
          <a:effectLst>
            <a:softEdge rad="520700"/>
          </a:effectLst>
        </p:spPr>
      </p:pic>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a:t>
            </a:r>
          </a:p>
        </p:txBody>
      </p:sp>
      <p:sp>
        <p:nvSpPr>
          <p:cNvPr id="4" name="Content Placeholder 3">
            <a:extLst>
              <a:ext uri="{FF2B5EF4-FFF2-40B4-BE49-F238E27FC236}">
                <a16:creationId xmlns:a16="http://schemas.microsoft.com/office/drawing/2014/main" id="{F4FB9763-AC50-680D-687D-17732905F6B2}"/>
              </a:ext>
            </a:extLst>
          </p:cNvPr>
          <p:cNvSpPr>
            <a:spLocks noGrp="1"/>
          </p:cNvSpPr>
          <p:nvPr>
            <p:ph idx="1"/>
          </p:nvPr>
        </p:nvSpPr>
        <p:spPr>
          <a:xfrm>
            <a:off x="623392" y="1844824"/>
            <a:ext cx="5148064" cy="4480521"/>
          </a:xfrm>
        </p:spPr>
        <p:txBody>
          <a:bodyPr/>
          <a:lstStyle/>
          <a:p>
            <a:pPr algn="l">
              <a:buFont typeface="+mj-lt"/>
              <a:buAutoNum type="arabicPeriod"/>
            </a:pPr>
            <a:r>
              <a:rPr lang="en-US" sz="1600" b="0" i="0" dirty="0">
                <a:solidFill>
                  <a:srgbClr val="374151"/>
                </a:solidFill>
                <a:effectLst/>
                <a:latin typeface="Söhne"/>
              </a:rPr>
              <a:t>Unique Identifier (Id): Each observation in the training set is assigned a unique identifier, allowing us to differentiate and track individual data points.</a:t>
            </a:r>
          </a:p>
          <a:p>
            <a:pPr algn="l">
              <a:buFont typeface="+mj-lt"/>
              <a:buAutoNum type="arabicPeriod"/>
            </a:pPr>
            <a:r>
              <a:rPr lang="en-US" sz="1600" b="0" i="0" dirty="0">
                <a:solidFill>
                  <a:srgbClr val="374151"/>
                </a:solidFill>
                <a:effectLst/>
                <a:latin typeface="Söhne"/>
              </a:rPr>
              <a:t>Anonymized Health Characteristics (AB-GL): The training set contains fifty-six health characteristics, all of which are numerical, except for one called "EJ," which is categorical. These characteristics are encoded and anonymized to protect the privacy of the patients.</a:t>
            </a:r>
          </a:p>
          <a:p>
            <a:pPr algn="l">
              <a:buFont typeface="+mj-lt"/>
              <a:buAutoNum type="arabicPeriod"/>
            </a:pPr>
            <a:r>
              <a:rPr lang="en-US" sz="1600" b="0" i="0" dirty="0">
                <a:solidFill>
                  <a:srgbClr val="374151"/>
                </a:solidFill>
                <a:effectLst/>
                <a:latin typeface="Söhne"/>
              </a:rPr>
              <a:t>Binary Target (Class): The binary target variable, denoted as "Class," indicates whether a subject has been diagnosed with one or more of the three medical conditions (Class 1) or if they do not have any of these conditions (Class 0).</a:t>
            </a:r>
          </a:p>
          <a:p>
            <a:endParaRPr lang="en-IN" dirty="0"/>
          </a:p>
        </p:txBody>
      </p:sp>
      <p:pic>
        <p:nvPicPr>
          <p:cNvPr id="7" name="Picture 6" descr="A blue round object with several colored squares&#10;&#10;Description automatically generated">
            <a:extLst>
              <a:ext uri="{FF2B5EF4-FFF2-40B4-BE49-F238E27FC236}">
                <a16:creationId xmlns:a16="http://schemas.microsoft.com/office/drawing/2014/main" id="{BFBF8B3B-921C-55BF-6271-3F8A7551E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571" y="1960848"/>
            <a:ext cx="4248472" cy="42484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sz="half" idx="1"/>
          </p:nvPr>
        </p:nvSpPr>
        <p:spPr>
          <a:xfrm>
            <a:off x="191344" y="5076883"/>
            <a:ext cx="5533256" cy="595263"/>
          </a:xfrm>
        </p:spPr>
        <p:txBody>
          <a:bodyPr>
            <a:normAutofit fontScale="62500" lnSpcReduction="20000"/>
          </a:bodyPr>
          <a:lstStyle/>
          <a:p>
            <a:r>
              <a:rPr lang="en-US" dirty="0"/>
              <a:t>We Checked for the nulls and datatypes of each attribute</a:t>
            </a:r>
            <a:br>
              <a:rPr lang="en-US" dirty="0"/>
            </a:br>
            <a:br>
              <a:rPr lang="en-US" dirty="0"/>
            </a:br>
            <a:r>
              <a:rPr lang="en-US" dirty="0"/>
              <a:t>BQ,CB,CC,DU,EL,FC,FL,FS and GL were having missing values</a:t>
            </a:r>
          </a:p>
          <a:p>
            <a:endParaRPr lang="en-US" dirty="0"/>
          </a:p>
          <a:p>
            <a:endParaRPr lang="en-US" dirty="0"/>
          </a:p>
        </p:txBody>
      </p:sp>
      <p:sp>
        <p:nvSpPr>
          <p:cNvPr id="9" name="Content Placeholder 2">
            <a:extLst>
              <a:ext uri="{FF2B5EF4-FFF2-40B4-BE49-F238E27FC236}">
                <a16:creationId xmlns:a16="http://schemas.microsoft.com/office/drawing/2014/main" id="{10186A17-564A-178D-B9ED-001D7AA8E77C}"/>
              </a:ext>
            </a:extLst>
          </p:cNvPr>
          <p:cNvSpPr txBox="1">
            <a:spLocks/>
          </p:cNvSpPr>
          <p:nvPr/>
        </p:nvSpPr>
        <p:spPr>
          <a:xfrm>
            <a:off x="191344" y="2236724"/>
            <a:ext cx="5533256" cy="595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r>
              <a:rPr lang="en-US" sz="1500" dirty="0"/>
              <a:t>The Shape for the dataset is (617,58)</a:t>
            </a:r>
          </a:p>
          <a:p>
            <a:endParaRPr lang="en-US" dirty="0"/>
          </a:p>
        </p:txBody>
      </p:sp>
      <p:pic>
        <p:nvPicPr>
          <p:cNvPr id="12" name="Picture 11">
            <a:extLst>
              <a:ext uri="{FF2B5EF4-FFF2-40B4-BE49-F238E27FC236}">
                <a16:creationId xmlns:a16="http://schemas.microsoft.com/office/drawing/2014/main" id="{D4F31352-C65A-D513-0996-4026EA1FFFB2}"/>
              </a:ext>
            </a:extLst>
          </p:cNvPr>
          <p:cNvPicPr>
            <a:picLocks noChangeAspect="1"/>
          </p:cNvPicPr>
          <p:nvPr/>
        </p:nvPicPr>
        <p:blipFill>
          <a:blip r:embed="rId2"/>
          <a:stretch>
            <a:fillRect/>
          </a:stretch>
        </p:blipFill>
        <p:spPr>
          <a:xfrm>
            <a:off x="6960096" y="4706255"/>
            <a:ext cx="4752530" cy="1901012"/>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13" name="Content Placeholder 2">
            <a:extLst>
              <a:ext uri="{FF2B5EF4-FFF2-40B4-BE49-F238E27FC236}">
                <a16:creationId xmlns:a16="http://schemas.microsoft.com/office/drawing/2014/main" id="{1853B103-59E8-7370-1089-8CA6B0FD2C59}"/>
              </a:ext>
            </a:extLst>
          </p:cNvPr>
          <p:cNvSpPr txBox="1">
            <a:spLocks/>
          </p:cNvSpPr>
          <p:nvPr/>
        </p:nvSpPr>
        <p:spPr>
          <a:xfrm>
            <a:off x="191344" y="3728382"/>
            <a:ext cx="5533256" cy="595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r>
              <a:rPr lang="en-US" sz="1500" dirty="0"/>
              <a:t>We Checked the statistical information </a:t>
            </a:r>
          </a:p>
          <a:p>
            <a:endParaRPr lang="en-US" dirty="0"/>
          </a:p>
        </p:txBody>
      </p:sp>
      <p:pic>
        <p:nvPicPr>
          <p:cNvPr id="15" name="Picture 14">
            <a:extLst>
              <a:ext uri="{FF2B5EF4-FFF2-40B4-BE49-F238E27FC236}">
                <a16:creationId xmlns:a16="http://schemas.microsoft.com/office/drawing/2014/main" id="{E4AE25B1-4D48-2EC2-99A2-209F70E9571E}"/>
              </a:ext>
            </a:extLst>
          </p:cNvPr>
          <p:cNvPicPr>
            <a:picLocks noChangeAspect="1"/>
          </p:cNvPicPr>
          <p:nvPr/>
        </p:nvPicPr>
        <p:blipFill>
          <a:blip r:embed="rId3"/>
          <a:stretch>
            <a:fillRect/>
          </a:stretch>
        </p:blipFill>
        <p:spPr>
          <a:xfrm>
            <a:off x="7511112" y="1723068"/>
            <a:ext cx="3406435" cy="85351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04F85A55-F339-40D7-C78C-6B7D4B10991D}"/>
              </a:ext>
            </a:extLst>
          </p:cNvPr>
          <p:cNvPicPr>
            <a:picLocks noChangeAspect="1"/>
          </p:cNvPicPr>
          <p:nvPr/>
        </p:nvPicPr>
        <p:blipFill>
          <a:blip r:embed="rId4"/>
          <a:stretch>
            <a:fillRect/>
          </a:stretch>
        </p:blipFill>
        <p:spPr>
          <a:xfrm>
            <a:off x="7450133" y="2874867"/>
            <a:ext cx="3528392" cy="1533103"/>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sz="half" idx="1"/>
          </p:nvPr>
        </p:nvSpPr>
        <p:spPr>
          <a:xfrm>
            <a:off x="1014878" y="2082446"/>
            <a:ext cx="4165104" cy="3835624"/>
          </a:xfrm>
        </p:spPr>
        <p:txBody>
          <a:bodyPr>
            <a:normAutofit/>
          </a:bodyPr>
          <a:lstStyle/>
          <a:p>
            <a:r>
              <a:rPr lang="en-US" sz="1600" dirty="0"/>
              <a:t>Checked for duplicates and no duplicates found</a:t>
            </a:r>
          </a:p>
          <a:p>
            <a:endParaRPr lang="en-US" sz="1600" dirty="0"/>
          </a:p>
          <a:p>
            <a:r>
              <a:rPr lang="en-US" sz="1600" dirty="0"/>
              <a:t>We used hot deck imputation method to impute the missing values </a:t>
            </a:r>
          </a:p>
          <a:p>
            <a:endParaRPr lang="en-US" sz="1600" dirty="0"/>
          </a:p>
          <a:p>
            <a:r>
              <a:rPr lang="en-US" sz="1600" dirty="0"/>
              <a:t>Datatype of EJ Column is Object with two values(A,B)</a:t>
            </a:r>
          </a:p>
          <a:p>
            <a:r>
              <a:rPr lang="en-US" sz="1600" dirty="0"/>
              <a:t>Plotted a bar graph to  see the percentage of A and B in EJ Column</a:t>
            </a:r>
          </a:p>
          <a:p>
            <a:endParaRPr lang="en-US" sz="2000" dirty="0"/>
          </a:p>
          <a:p>
            <a:endParaRPr lang="en-US" dirty="0"/>
          </a:p>
        </p:txBody>
      </p:sp>
      <p:pic>
        <p:nvPicPr>
          <p:cNvPr id="10" name="Picture 9">
            <a:extLst>
              <a:ext uri="{FF2B5EF4-FFF2-40B4-BE49-F238E27FC236}">
                <a16:creationId xmlns:a16="http://schemas.microsoft.com/office/drawing/2014/main" id="{0BCA6398-E421-44A4-9C9F-2B4642627859}"/>
              </a:ext>
            </a:extLst>
          </p:cNvPr>
          <p:cNvPicPr>
            <a:picLocks noChangeAspect="1"/>
          </p:cNvPicPr>
          <p:nvPr/>
        </p:nvPicPr>
        <p:blipFill>
          <a:blip r:embed="rId2"/>
          <a:stretch>
            <a:fillRect/>
          </a:stretch>
        </p:blipFill>
        <p:spPr>
          <a:xfrm>
            <a:off x="7088562" y="3607771"/>
            <a:ext cx="3212222" cy="2183819"/>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7E08CF8A-BB60-646E-C13C-2F3C295A6B58}"/>
              </a:ext>
            </a:extLst>
          </p:cNvPr>
          <p:cNvPicPr>
            <a:picLocks noChangeAspect="1"/>
          </p:cNvPicPr>
          <p:nvPr/>
        </p:nvPicPr>
        <p:blipFill>
          <a:blip r:embed="rId3"/>
          <a:stretch>
            <a:fillRect/>
          </a:stretch>
        </p:blipFill>
        <p:spPr>
          <a:xfrm>
            <a:off x="6888088" y="2491213"/>
            <a:ext cx="3613171" cy="759017"/>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942A50AB-08FA-B856-C200-A57581FEDC79}"/>
              </a:ext>
            </a:extLst>
          </p:cNvPr>
          <p:cNvPicPr>
            <a:picLocks noChangeAspect="1"/>
          </p:cNvPicPr>
          <p:nvPr/>
        </p:nvPicPr>
        <p:blipFill>
          <a:blip r:embed="rId4"/>
          <a:stretch>
            <a:fillRect/>
          </a:stretch>
        </p:blipFill>
        <p:spPr>
          <a:xfrm>
            <a:off x="10776520" y="1772816"/>
            <a:ext cx="929721" cy="467908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a:t>
            </a:r>
          </a:p>
        </p:txBody>
      </p:sp>
      <p:sp>
        <p:nvSpPr>
          <p:cNvPr id="3" name="Content Placeholder 2"/>
          <p:cNvSpPr>
            <a:spLocks noGrp="1"/>
          </p:cNvSpPr>
          <p:nvPr>
            <p:ph sz="half" idx="1"/>
          </p:nvPr>
        </p:nvSpPr>
        <p:spPr>
          <a:xfrm>
            <a:off x="767408" y="1916832"/>
            <a:ext cx="3871295" cy="4001097"/>
          </a:xfrm>
        </p:spPr>
        <p:txBody>
          <a:bodyPr>
            <a:normAutofit/>
          </a:bodyPr>
          <a:lstStyle/>
          <a:p>
            <a:endParaRPr lang="en-US" sz="1400" dirty="0"/>
          </a:p>
          <a:p>
            <a:r>
              <a:rPr lang="en-US" sz="1400" dirty="0"/>
              <a:t>Dropped the ID Column as its not contributing to the model</a:t>
            </a:r>
          </a:p>
          <a:p>
            <a:endParaRPr lang="en-US" sz="1400" dirty="0"/>
          </a:p>
          <a:p>
            <a:endParaRPr lang="en-US" sz="1400" dirty="0"/>
          </a:p>
          <a:p>
            <a:pPr marL="0" indent="0">
              <a:buNone/>
            </a:pPr>
            <a:endParaRPr lang="en-US" sz="1400" dirty="0"/>
          </a:p>
          <a:p>
            <a:pPr marL="0" indent="0">
              <a:buNone/>
            </a:pPr>
            <a:endParaRPr lang="en-US" sz="1400" dirty="0"/>
          </a:p>
          <a:p>
            <a:r>
              <a:rPr lang="en-US" sz="1400" dirty="0"/>
              <a:t>Encoded EJ  to convert it to binary.</a:t>
            </a:r>
          </a:p>
        </p:txBody>
      </p:sp>
      <p:pic>
        <p:nvPicPr>
          <p:cNvPr id="13" name="Picture 12">
            <a:extLst>
              <a:ext uri="{FF2B5EF4-FFF2-40B4-BE49-F238E27FC236}">
                <a16:creationId xmlns:a16="http://schemas.microsoft.com/office/drawing/2014/main" id="{E7A5EE81-A49D-B7BB-7060-F9E70F697445}"/>
              </a:ext>
            </a:extLst>
          </p:cNvPr>
          <p:cNvPicPr>
            <a:picLocks noChangeAspect="1"/>
          </p:cNvPicPr>
          <p:nvPr/>
        </p:nvPicPr>
        <p:blipFill>
          <a:blip r:embed="rId2"/>
          <a:stretch>
            <a:fillRect/>
          </a:stretch>
        </p:blipFill>
        <p:spPr>
          <a:xfrm>
            <a:off x="8142062" y="4048437"/>
            <a:ext cx="1224136" cy="2296441"/>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D6130B4B-A54F-AF95-739E-0B737FFCF18F}"/>
              </a:ext>
            </a:extLst>
          </p:cNvPr>
          <p:cNvPicPr>
            <a:picLocks noChangeAspect="1"/>
          </p:cNvPicPr>
          <p:nvPr/>
        </p:nvPicPr>
        <p:blipFill>
          <a:blip r:embed="rId3"/>
          <a:stretch>
            <a:fillRect/>
          </a:stretch>
        </p:blipFill>
        <p:spPr>
          <a:xfrm>
            <a:off x="6960096" y="2204864"/>
            <a:ext cx="3871295" cy="845893"/>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0AC0B063-C28B-BB02-DAF6-EBE2AEDA7513}"/>
              </a:ext>
            </a:extLst>
          </p:cNvPr>
          <p:cNvPicPr>
            <a:picLocks noChangeAspect="1"/>
          </p:cNvPicPr>
          <p:nvPr/>
        </p:nvPicPr>
        <p:blipFill>
          <a:blip r:embed="rId4"/>
          <a:stretch>
            <a:fillRect/>
          </a:stretch>
        </p:blipFill>
        <p:spPr>
          <a:xfrm>
            <a:off x="5663952" y="3168564"/>
            <a:ext cx="6180356" cy="762066"/>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168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a:t>
            </a:r>
          </a:p>
        </p:txBody>
      </p:sp>
      <p:sp>
        <p:nvSpPr>
          <p:cNvPr id="3" name="Content Placeholder 2"/>
          <p:cNvSpPr>
            <a:spLocks noGrp="1"/>
          </p:cNvSpPr>
          <p:nvPr>
            <p:ph sz="half" idx="1"/>
          </p:nvPr>
        </p:nvSpPr>
        <p:spPr>
          <a:xfrm>
            <a:off x="1066800" y="1825625"/>
            <a:ext cx="5173216" cy="4555704"/>
          </a:xfrm>
        </p:spPr>
        <p:txBody>
          <a:bodyPr>
            <a:normAutofit/>
          </a:bodyPr>
          <a:lstStyle/>
          <a:p>
            <a:pPr marL="0" indent="0">
              <a:buNone/>
            </a:pPr>
            <a:endParaRPr lang="en-US" sz="1400" dirty="0"/>
          </a:p>
          <a:p>
            <a:r>
              <a:rPr lang="en-US" sz="1400" dirty="0"/>
              <a:t>The outliers were checked, and we see some outliers, but we understand that the outliers are for health characteristics which can be possible and reducing the outliers may affect the accuracy of the model</a:t>
            </a:r>
          </a:p>
          <a:p>
            <a:endParaRPr lang="en-US" sz="1400" dirty="0"/>
          </a:p>
          <a:p>
            <a:endParaRPr lang="en-US" sz="1400" dirty="0"/>
          </a:p>
          <a:p>
            <a:endParaRPr lang="en-US" sz="1400" dirty="0"/>
          </a:p>
          <a:p>
            <a:endParaRPr lang="en-US" sz="1400" dirty="0"/>
          </a:p>
          <a:p>
            <a:r>
              <a:rPr lang="en-US" sz="1400" dirty="0"/>
              <a:t>The target variable class is imbalanced, and we used SMOTE oversampling technique to balance the target variable in the training data</a:t>
            </a:r>
          </a:p>
        </p:txBody>
      </p:sp>
      <p:pic>
        <p:nvPicPr>
          <p:cNvPr id="5" name="Picture 4">
            <a:extLst>
              <a:ext uri="{FF2B5EF4-FFF2-40B4-BE49-F238E27FC236}">
                <a16:creationId xmlns:a16="http://schemas.microsoft.com/office/drawing/2014/main" id="{E7761427-BD10-9EE8-11DE-F64F2FF5AD0D}"/>
              </a:ext>
            </a:extLst>
          </p:cNvPr>
          <p:cNvPicPr>
            <a:picLocks noChangeAspect="1"/>
          </p:cNvPicPr>
          <p:nvPr/>
        </p:nvPicPr>
        <p:blipFill>
          <a:blip r:embed="rId2"/>
          <a:stretch>
            <a:fillRect/>
          </a:stretch>
        </p:blipFill>
        <p:spPr>
          <a:xfrm>
            <a:off x="6858032" y="2338319"/>
            <a:ext cx="4967838" cy="143571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22C5695E-8A0F-844A-FA20-5E154DC19C68}"/>
              </a:ext>
            </a:extLst>
          </p:cNvPr>
          <p:cNvPicPr>
            <a:picLocks noChangeAspect="1"/>
          </p:cNvPicPr>
          <p:nvPr/>
        </p:nvPicPr>
        <p:blipFill>
          <a:blip r:embed="rId3"/>
          <a:stretch>
            <a:fillRect/>
          </a:stretch>
        </p:blipFill>
        <p:spPr>
          <a:xfrm>
            <a:off x="6759379" y="4519681"/>
            <a:ext cx="2399028" cy="1653166"/>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F4D9140A-7D2B-0B1E-15E5-871CC7C64D47}"/>
              </a:ext>
            </a:extLst>
          </p:cNvPr>
          <p:cNvPicPr>
            <a:picLocks noChangeAspect="1"/>
          </p:cNvPicPr>
          <p:nvPr/>
        </p:nvPicPr>
        <p:blipFill>
          <a:blip r:embed="rId4"/>
          <a:stretch>
            <a:fillRect/>
          </a:stretch>
        </p:blipFill>
        <p:spPr>
          <a:xfrm>
            <a:off x="9480376" y="4519681"/>
            <a:ext cx="2363509" cy="167428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267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a:t>
            </a:r>
          </a:p>
        </p:txBody>
      </p:sp>
      <p:sp>
        <p:nvSpPr>
          <p:cNvPr id="3" name="Content Placeholder 2"/>
          <p:cNvSpPr>
            <a:spLocks noGrp="1"/>
          </p:cNvSpPr>
          <p:nvPr>
            <p:ph sz="half" idx="1"/>
          </p:nvPr>
        </p:nvSpPr>
        <p:spPr>
          <a:xfrm>
            <a:off x="695345" y="3212976"/>
            <a:ext cx="5173216" cy="1603375"/>
          </a:xfrm>
        </p:spPr>
        <p:txBody>
          <a:bodyPr>
            <a:normAutofit/>
          </a:bodyPr>
          <a:lstStyle/>
          <a:p>
            <a:pPr marL="0" indent="0">
              <a:buNone/>
            </a:pPr>
            <a:endParaRPr lang="en-US" sz="1400" dirty="0"/>
          </a:p>
          <a:p>
            <a:pPr marL="0" indent="0">
              <a:buNone/>
            </a:pPr>
            <a:r>
              <a:rPr lang="en-US" sz="1800" dirty="0"/>
              <a:t>Feature Scaling</a:t>
            </a:r>
          </a:p>
          <a:p>
            <a:pPr marL="0" indent="0">
              <a:buNone/>
            </a:pPr>
            <a:r>
              <a:rPr lang="en-US" sz="1400" dirty="0"/>
              <a:t>Min-Max scaling is useful when you want to preserve the original distribution of the data but rescale it to a specific range.</a:t>
            </a:r>
          </a:p>
          <a:p>
            <a:pPr marL="0" indent="0">
              <a:buNone/>
            </a:pPr>
            <a:endParaRPr lang="en-US" sz="1400" dirty="0"/>
          </a:p>
        </p:txBody>
      </p:sp>
      <p:pic>
        <p:nvPicPr>
          <p:cNvPr id="6" name="Picture 5">
            <a:extLst>
              <a:ext uri="{FF2B5EF4-FFF2-40B4-BE49-F238E27FC236}">
                <a16:creationId xmlns:a16="http://schemas.microsoft.com/office/drawing/2014/main" id="{162E5796-341D-F05D-12BE-2B98ECA4BC9D}"/>
              </a:ext>
            </a:extLst>
          </p:cNvPr>
          <p:cNvPicPr>
            <a:picLocks noChangeAspect="1"/>
          </p:cNvPicPr>
          <p:nvPr/>
        </p:nvPicPr>
        <p:blipFill>
          <a:blip r:embed="rId2"/>
          <a:stretch>
            <a:fillRect/>
          </a:stretch>
        </p:blipFill>
        <p:spPr>
          <a:xfrm>
            <a:off x="6301398" y="2492896"/>
            <a:ext cx="5277391" cy="1783041"/>
          </a:xfrm>
          <a:prstGeom prst="rect">
            <a:avLst/>
          </a:prstGeom>
          <a:ln w="28575">
            <a:solidFill>
              <a:schemeClr val="accent1"/>
            </a:solidFill>
          </a:ln>
        </p:spPr>
      </p:pic>
      <p:pic>
        <p:nvPicPr>
          <p:cNvPr id="1026" name="Picture 2" descr="python - Can someone explain to me how MinMaxScaler() works? - Stack  Overflow">
            <a:extLst>
              <a:ext uri="{FF2B5EF4-FFF2-40B4-BE49-F238E27FC236}">
                <a16:creationId xmlns:a16="http://schemas.microsoft.com/office/drawing/2014/main" id="{3137C781-082E-1098-4441-D3C6E5E5575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7536160" y="4725144"/>
            <a:ext cx="2807869" cy="1099720"/>
          </a:xfrm>
          <a:prstGeom prst="rect">
            <a:avLst/>
          </a:prstGeom>
          <a:noFill/>
          <a:ln w="38100">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04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black background with a black square&#10;&#10;Description automatically generated">
            <a:extLst>
              <a:ext uri="{FF2B5EF4-FFF2-40B4-BE49-F238E27FC236}">
                <a16:creationId xmlns:a16="http://schemas.microsoft.com/office/drawing/2014/main" id="{C483F494-70FD-14BB-3AAE-9142E3F3EFE2}"/>
              </a:ext>
            </a:extLst>
          </p:cNvPr>
          <p:cNvPicPr>
            <a:picLocks noChangeAspect="1"/>
          </p:cNvPicPr>
          <p:nvPr/>
        </p:nvPicPr>
        <p:blipFill>
          <a:blip r:embed="rId2">
            <a:alphaModFix amt="11000"/>
            <a:extLst>
              <a:ext uri="{28A0092B-C50C-407E-A947-70E740481C1C}">
                <a14:useLocalDpi xmlns:a14="http://schemas.microsoft.com/office/drawing/2010/main" val="0"/>
              </a:ext>
            </a:extLst>
          </a:blip>
          <a:stretch>
            <a:fillRect/>
          </a:stretch>
        </p:blipFill>
        <p:spPr>
          <a:xfrm>
            <a:off x="4079776" y="1340768"/>
            <a:ext cx="8823157" cy="5517232"/>
          </a:xfrm>
          <a:prstGeom prst="rect">
            <a:avLst/>
          </a:prstGeom>
          <a:ln>
            <a:noFill/>
          </a:ln>
          <a:effectLst>
            <a:outerShdw dist="50800" dir="5400000" sx="1000" sy="1000" algn="ctr" rotWithShape="0">
              <a:srgbClr val="000000">
                <a:alpha val="43137"/>
              </a:srgbClr>
            </a:outerShdw>
          </a:effectLst>
        </p:spPr>
      </p:pic>
      <p:sp>
        <p:nvSpPr>
          <p:cNvPr id="2" name="Title 1"/>
          <p:cNvSpPr>
            <a:spLocks noGrp="1"/>
          </p:cNvSpPr>
          <p:nvPr>
            <p:ph type="title"/>
          </p:nvPr>
        </p:nvSpPr>
        <p:spPr/>
        <p:txBody>
          <a:bodyPr/>
          <a:lstStyle/>
          <a:p>
            <a:r>
              <a:rPr lang="en-US" dirty="0"/>
              <a:t>Modeling</a:t>
            </a:r>
          </a:p>
        </p:txBody>
      </p:sp>
      <p:sp>
        <p:nvSpPr>
          <p:cNvPr id="3" name="Content Placeholder 2"/>
          <p:cNvSpPr>
            <a:spLocks noGrp="1"/>
          </p:cNvSpPr>
          <p:nvPr>
            <p:ph sz="half" idx="1"/>
          </p:nvPr>
        </p:nvSpPr>
        <p:spPr>
          <a:xfrm>
            <a:off x="623392" y="3147553"/>
            <a:ext cx="3240360" cy="1800200"/>
          </a:xfrm>
        </p:spPr>
        <p:txBody>
          <a:bodyPr>
            <a:noAutofit/>
          </a:bodyPr>
          <a:lstStyle/>
          <a:p>
            <a:pPr marL="0" indent="0" algn="ctr">
              <a:buNone/>
            </a:pPr>
            <a:r>
              <a:rPr lang="en-US" sz="4800" dirty="0">
                <a:solidFill>
                  <a:schemeClr val="accent1"/>
                </a:solidFill>
              </a:rPr>
              <a:t>Logistic Regression</a:t>
            </a:r>
          </a:p>
        </p:txBody>
      </p:sp>
      <p:pic>
        <p:nvPicPr>
          <p:cNvPr id="15" name="Picture 14">
            <a:extLst>
              <a:ext uri="{FF2B5EF4-FFF2-40B4-BE49-F238E27FC236}">
                <a16:creationId xmlns:a16="http://schemas.microsoft.com/office/drawing/2014/main" id="{A1B99AA2-524A-344C-E82A-3330E4852E67}"/>
              </a:ext>
            </a:extLst>
          </p:cNvPr>
          <p:cNvPicPr>
            <a:picLocks noChangeAspect="1"/>
          </p:cNvPicPr>
          <p:nvPr/>
        </p:nvPicPr>
        <p:blipFill>
          <a:blip r:embed="rId3"/>
          <a:stretch>
            <a:fillRect/>
          </a:stretch>
        </p:blipFill>
        <p:spPr>
          <a:xfrm>
            <a:off x="3863752" y="4416815"/>
            <a:ext cx="2673478" cy="20068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a:extLst>
              <a:ext uri="{FF2B5EF4-FFF2-40B4-BE49-F238E27FC236}">
                <a16:creationId xmlns:a16="http://schemas.microsoft.com/office/drawing/2014/main" id="{578299A1-D3F8-1FE3-ADBC-E8A841032FB5}"/>
              </a:ext>
            </a:extLst>
          </p:cNvPr>
          <p:cNvPicPr>
            <a:picLocks noChangeAspect="1"/>
          </p:cNvPicPr>
          <p:nvPr/>
        </p:nvPicPr>
        <p:blipFill>
          <a:blip r:embed="rId4"/>
          <a:stretch>
            <a:fillRect/>
          </a:stretch>
        </p:blipFill>
        <p:spPr>
          <a:xfrm>
            <a:off x="6672064" y="4416815"/>
            <a:ext cx="2673479" cy="20452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a:extLst>
              <a:ext uri="{FF2B5EF4-FFF2-40B4-BE49-F238E27FC236}">
                <a16:creationId xmlns:a16="http://schemas.microsoft.com/office/drawing/2014/main" id="{46CAC199-BE5F-DF33-8444-0DDE34D0F642}"/>
              </a:ext>
            </a:extLst>
          </p:cNvPr>
          <p:cNvPicPr>
            <a:picLocks noChangeAspect="1"/>
          </p:cNvPicPr>
          <p:nvPr/>
        </p:nvPicPr>
        <p:blipFill>
          <a:blip r:embed="rId5"/>
          <a:stretch>
            <a:fillRect/>
          </a:stretch>
        </p:blipFill>
        <p:spPr>
          <a:xfrm>
            <a:off x="9417303" y="4416815"/>
            <a:ext cx="2774697" cy="20452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5DA974FC-C417-1FED-A494-BB136084A410}"/>
              </a:ext>
            </a:extLst>
          </p:cNvPr>
          <p:cNvPicPr>
            <a:picLocks noChangeAspect="1"/>
          </p:cNvPicPr>
          <p:nvPr/>
        </p:nvPicPr>
        <p:blipFill rotWithShape="1">
          <a:blip r:embed="rId6"/>
          <a:srcRect r="15921"/>
          <a:stretch/>
        </p:blipFill>
        <p:spPr>
          <a:xfrm>
            <a:off x="4328618" y="2152967"/>
            <a:ext cx="3405489" cy="145414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B8C8AAAE-906F-2631-78CE-7FD4F8B49A02}"/>
              </a:ext>
            </a:extLst>
          </p:cNvPr>
          <p:cNvPicPr>
            <a:picLocks noChangeAspect="1"/>
          </p:cNvPicPr>
          <p:nvPr/>
        </p:nvPicPr>
        <p:blipFill>
          <a:blip r:embed="rId7"/>
          <a:stretch>
            <a:fillRect/>
          </a:stretch>
        </p:blipFill>
        <p:spPr>
          <a:xfrm>
            <a:off x="8112224" y="2152967"/>
            <a:ext cx="3680594" cy="145414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76601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5973</TotalTime>
  <Words>607</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Franklin Gothic Medium</vt:lpstr>
      <vt:lpstr>Helvetica Neue</vt:lpstr>
      <vt:lpstr>Söhne</vt:lpstr>
      <vt:lpstr>Medical Design 16x9</vt:lpstr>
      <vt:lpstr>Medical Condition Prediction</vt:lpstr>
      <vt:lpstr>Problem Statement</vt:lpstr>
      <vt:lpstr>Data Set</vt:lpstr>
      <vt:lpstr>Exploratory Data Analysis</vt:lpstr>
      <vt:lpstr>Data Preparation</vt:lpstr>
      <vt:lpstr>Feature Engineering</vt:lpstr>
      <vt:lpstr>Feature Engineering</vt:lpstr>
      <vt:lpstr>Feature Engineering</vt:lpstr>
      <vt:lpstr>Modeling</vt:lpstr>
      <vt:lpstr>Modeling</vt:lpstr>
      <vt:lpstr>Modeling</vt:lpstr>
      <vt:lpstr>Modeling</vt:lpstr>
      <vt:lpstr>Modeling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Condition Predication</dc:title>
  <dc:creator>Benbiju Jacob</dc:creator>
  <cp:lastModifiedBy>Benbiju Jacob</cp:lastModifiedBy>
  <cp:revision>12</cp:revision>
  <dcterms:created xsi:type="dcterms:W3CDTF">2023-07-27T04:56:07Z</dcterms:created>
  <dcterms:modified xsi:type="dcterms:W3CDTF">2023-07-31T20:21:28Z</dcterms:modified>
</cp:coreProperties>
</file>