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72" r:id="rId6"/>
    <p:sldId id="274" r:id="rId7"/>
    <p:sldId id="271" r:id="rId8"/>
    <p:sldId id="273" r:id="rId9"/>
    <p:sldId id="268" r:id="rId10"/>
  </p:sldIdLst>
  <p:sldSz cx="18288000" cy="10287000"/>
  <p:notesSz cx="6858000" cy="9144000"/>
  <p:embeddedFontLst>
    <p:embeddedFont>
      <p:font typeface="Constantia" panose="02030602050306030303" pitchFamily="18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ng Nguyen" initials="LN" lastIdx="1" clrIdx="0">
    <p:extLst>
      <p:ext uri="{19B8F6BF-5375-455C-9EA6-DF929625EA0E}">
        <p15:presenceInfo xmlns:p15="http://schemas.microsoft.com/office/powerpoint/2012/main" userId="106aa03ff06cd9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5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22" autoAdjust="0"/>
  </p:normalViewPr>
  <p:slideViewPr>
    <p:cSldViewPr>
      <p:cViewPr varScale="1">
        <p:scale>
          <a:sx n="54" d="100"/>
          <a:sy n="54" d="100"/>
        </p:scale>
        <p:origin x="139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7FC2B-E70D-4068-AA0D-3CA7B25A81C6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A323-A1D2-4CEA-9F7E-E0F06F76D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07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372100" y="3126278"/>
            <a:ext cx="754380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6000" b="1" dirty="0">
                <a:solidFill>
                  <a:srgbClr val="051D40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ĐỒ ÁN TỐT NGHIỆP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304800" y="-493308"/>
            <a:ext cx="1286950" cy="128695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1929195" y="8389571"/>
            <a:ext cx="3735531" cy="373553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504543" y="7446046"/>
            <a:ext cx="7429500" cy="955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GVHD: TS. Đặng </a:t>
            </a:r>
            <a:r>
              <a:rPr lang="en-US" sz="2753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Trọng</a:t>
            </a: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2753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Hợp</a:t>
            </a:r>
            <a:endParaRPr lang="en-US" sz="2753" spc="-55" dirty="0">
              <a:solidFill>
                <a:srgbClr val="051D40"/>
              </a:solidFill>
              <a:latin typeface="Arial" panose="020B0604020202020204" pitchFamily="34" charset="0"/>
              <a:ea typeface="Poppins"/>
              <a:cs typeface="Arial" panose="020B0604020202020204" pitchFamily="34" charset="0"/>
              <a:sym typeface="Poppins"/>
            </a:endParaRPr>
          </a:p>
          <a:p>
            <a:pPr algn="ctr">
              <a:lnSpc>
                <a:spcPts val="3855"/>
              </a:lnSpc>
              <a:spcBef>
                <a:spcPct val="0"/>
              </a:spcBef>
            </a:pP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Sinh </a:t>
            </a:r>
            <a:r>
              <a:rPr lang="en-US" sz="2753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viên</a:t>
            </a: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2753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thực</a:t>
            </a: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 </a:t>
            </a:r>
            <a:r>
              <a:rPr lang="en-US" sz="2753" spc="-55" dirty="0" err="1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hiện</a:t>
            </a:r>
            <a:r>
              <a:rPr lang="en-US" sz="2753" spc="-55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: Trần Đức Huy</a:t>
            </a:r>
          </a:p>
        </p:txBody>
      </p:sp>
      <p:sp>
        <p:nvSpPr>
          <p:cNvPr id="25" name="TextBox 6">
            <a:extLst>
              <a:ext uri="{FF2B5EF4-FFF2-40B4-BE49-F238E27FC236}">
                <a16:creationId xmlns:a16="http://schemas.microsoft.com/office/drawing/2014/main" id="{8B83857E-B2C3-DEC7-9777-B22C428F4F5F}"/>
              </a:ext>
            </a:extLst>
          </p:cNvPr>
          <p:cNvSpPr txBox="1"/>
          <p:nvPr/>
        </p:nvSpPr>
        <p:spPr>
          <a:xfrm>
            <a:off x="2275310" y="4326390"/>
            <a:ext cx="13737380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000" dirty="0" err="1"/>
              <a:t>Xây</a:t>
            </a:r>
            <a:r>
              <a:rPr lang="en-US" sz="6000" dirty="0"/>
              <a:t> </a:t>
            </a:r>
            <a:r>
              <a:rPr lang="en-US" sz="6000" dirty="0" err="1"/>
              <a:t>dựng</a:t>
            </a:r>
            <a:r>
              <a:rPr lang="en-US" sz="6000" dirty="0"/>
              <a:t> website </a:t>
            </a:r>
            <a:r>
              <a:rPr lang="en-US" sz="6000" dirty="0" err="1"/>
              <a:t>bán</a:t>
            </a:r>
            <a:r>
              <a:rPr lang="en-US" sz="6000" dirty="0"/>
              <a:t> </a:t>
            </a:r>
            <a:r>
              <a:rPr lang="en-US" sz="6000" dirty="0" err="1"/>
              <a:t>đồ</a:t>
            </a:r>
            <a:r>
              <a:rPr lang="en-US" sz="6000" dirty="0"/>
              <a:t> </a:t>
            </a:r>
            <a:r>
              <a:rPr lang="en-US" sz="6000" dirty="0" err="1"/>
              <a:t>điện</a:t>
            </a:r>
            <a:r>
              <a:rPr lang="en-US" sz="6000" dirty="0"/>
              <a:t> </a:t>
            </a:r>
            <a:r>
              <a:rPr lang="en-US" sz="6000" dirty="0" err="1"/>
              <a:t>tử</a:t>
            </a:r>
            <a:r>
              <a:rPr lang="en-US" sz="6000" dirty="0"/>
              <a:t> </a:t>
            </a:r>
            <a:r>
              <a:rPr lang="en-US" sz="6000" dirty="0" err="1"/>
              <a:t>sử</a:t>
            </a:r>
            <a:r>
              <a:rPr lang="en-US" sz="6000" dirty="0"/>
              <a:t> </a:t>
            </a:r>
            <a:r>
              <a:rPr lang="en-US" sz="6000" dirty="0" err="1"/>
              <a:t>dụng</a:t>
            </a:r>
            <a:r>
              <a:rPr lang="en-US" sz="6000" dirty="0"/>
              <a:t> ASP.NET CORE WEB API </a:t>
            </a:r>
            <a:r>
              <a:rPr lang="en-US" sz="6000" dirty="0" err="1"/>
              <a:t>và</a:t>
            </a:r>
            <a:r>
              <a:rPr lang="en-US" sz="6000" dirty="0"/>
              <a:t> WEB MVC </a:t>
            </a:r>
            <a:endParaRPr lang="en-US" sz="6000" dirty="0">
              <a:solidFill>
                <a:srgbClr val="051D40"/>
              </a:solidFill>
              <a:latin typeface="Arial" panose="020B0604020202020204" pitchFamily="34" charset="0"/>
              <a:ea typeface="Montserrat"/>
              <a:cs typeface="Arial" panose="020B0604020202020204" pitchFamily="34" charset="0"/>
              <a:sym typeface="Montserrat"/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43CEE45E-C323-84F6-E1A8-00E7D1D37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8600" y="1204405"/>
            <a:ext cx="9577386" cy="16469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188496" y="856713"/>
            <a:ext cx="5708104" cy="1194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 b="1" dirty="0">
                <a:solidFill>
                  <a:srgbClr val="145DA0"/>
                </a:solidFill>
                <a:latin typeface="Arial" panose="020B0604020202020204" pitchFamily="34" charset="0"/>
                <a:ea typeface="Montserrat Bold"/>
                <a:cs typeface="Arial" panose="020B0604020202020204" pitchFamily="34" charset="0"/>
                <a:sym typeface="Montserrat Bold"/>
              </a:rPr>
              <a:t>NỘI DUNG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7316405" y="6745154"/>
            <a:ext cx="3735531" cy="373553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88E9C3C-37D2-B9B8-EFFD-E786E92FDD8B}"/>
              </a:ext>
            </a:extLst>
          </p:cNvPr>
          <p:cNvGrpSpPr/>
          <p:nvPr/>
        </p:nvGrpSpPr>
        <p:grpSpPr>
          <a:xfrm>
            <a:off x="1391178" y="2552700"/>
            <a:ext cx="9677400" cy="769441"/>
            <a:chOff x="3534394" y="5526863"/>
            <a:chExt cx="9677400" cy="769441"/>
          </a:xfrm>
        </p:grpSpPr>
        <p:sp>
          <p:nvSpPr>
            <p:cNvPr id="9" name="Freeform 9"/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1.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Giới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thiệu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đề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tài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.</a:t>
              </a:r>
            </a:p>
          </p:txBody>
        </p:sp>
      </p:grpSp>
      <p:pic>
        <p:nvPicPr>
          <p:cNvPr id="39" name="Graphic 38">
            <a:extLst>
              <a:ext uri="{FF2B5EF4-FFF2-40B4-BE49-F238E27FC236}">
                <a16:creationId xmlns:a16="http://schemas.microsoft.com/office/drawing/2014/main" id="{4CB30C66-AC1B-BDDD-F081-EC8BC18E1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171709"/>
            <a:ext cx="5867400" cy="1008944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66E95CDB-9913-4505-D704-FFCEA73F5C8D}"/>
              </a:ext>
            </a:extLst>
          </p:cNvPr>
          <p:cNvGrpSpPr/>
          <p:nvPr/>
        </p:nvGrpSpPr>
        <p:grpSpPr>
          <a:xfrm>
            <a:off x="1391178" y="4905850"/>
            <a:ext cx="9677400" cy="769441"/>
            <a:chOff x="3534394" y="5526863"/>
            <a:chExt cx="9677400" cy="769441"/>
          </a:xfrm>
        </p:grpSpPr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D46679B-074B-384C-81FC-19D47E3E0287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TextBox 11">
              <a:extLst>
                <a:ext uri="{FF2B5EF4-FFF2-40B4-BE49-F238E27FC236}">
                  <a16:creationId xmlns:a16="http://schemas.microsoft.com/office/drawing/2014/main" id="{C3B3FE3F-1455-9CAA-D0E3-E818CA5EA1D3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3.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Thiết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kế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hệ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thống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66044DB-C7B7-C461-9B13-34C3AA13BC24}"/>
              </a:ext>
            </a:extLst>
          </p:cNvPr>
          <p:cNvGrpSpPr/>
          <p:nvPr/>
        </p:nvGrpSpPr>
        <p:grpSpPr>
          <a:xfrm>
            <a:off x="1391178" y="3729275"/>
            <a:ext cx="9677400" cy="769441"/>
            <a:chOff x="3534394" y="5526863"/>
            <a:chExt cx="9677400" cy="769441"/>
          </a:xfrm>
        </p:grpSpPr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EC8F1D17-4D1E-8A0F-9A54-B6EB828ACD6B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TextBox 11">
              <a:extLst>
                <a:ext uri="{FF2B5EF4-FFF2-40B4-BE49-F238E27FC236}">
                  <a16:creationId xmlns:a16="http://schemas.microsoft.com/office/drawing/2014/main" id="{D5E332C5-A9D6-9D36-7A84-167D8BD06D41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2. Công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nghệ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sử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dụng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B689D4-3DBB-5B0E-22AD-B676CC87E909}"/>
              </a:ext>
            </a:extLst>
          </p:cNvPr>
          <p:cNvGrpSpPr/>
          <p:nvPr/>
        </p:nvGrpSpPr>
        <p:grpSpPr>
          <a:xfrm>
            <a:off x="1391178" y="6082426"/>
            <a:ext cx="9677400" cy="769441"/>
            <a:chOff x="3534394" y="5526863"/>
            <a:chExt cx="9677400" cy="769441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4B87E837-7717-8573-4B54-C3DEC628ADD8}"/>
                </a:ext>
              </a:extLst>
            </p:cNvPr>
            <p:cNvSpPr/>
            <p:nvPr/>
          </p:nvSpPr>
          <p:spPr>
            <a:xfrm rot="5400000">
              <a:off x="3505596" y="5684914"/>
              <a:ext cx="510937" cy="453341"/>
            </a:xfrm>
            <a:custGeom>
              <a:avLst/>
              <a:gdLst/>
              <a:ahLst/>
              <a:cxnLst/>
              <a:rect l="l" t="t" r="r" b="b"/>
              <a:pathLst>
                <a:path w="510937" h="453341">
                  <a:moveTo>
                    <a:pt x="0" y="0"/>
                  </a:moveTo>
                  <a:lnTo>
                    <a:pt x="510937" y="0"/>
                  </a:lnTo>
                  <a:lnTo>
                    <a:pt x="510937" y="453341"/>
                  </a:lnTo>
                  <a:lnTo>
                    <a:pt x="0" y="4533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0E7C39A9-78DE-D524-3323-8D2A85699D86}"/>
                </a:ext>
              </a:extLst>
            </p:cNvPr>
            <p:cNvSpPr txBox="1"/>
            <p:nvPr/>
          </p:nvSpPr>
          <p:spPr>
            <a:xfrm>
              <a:off x="4143994" y="5526863"/>
              <a:ext cx="9067800" cy="76944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4. Demo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chương</a:t>
              </a:r>
              <a:r>
                <a:rPr lang="en-US" sz="5000" spc="-57" dirty="0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 </a:t>
              </a:r>
              <a:r>
                <a:rPr lang="en-US" sz="5000" spc="-57" dirty="0" err="1">
                  <a:solidFill>
                    <a:srgbClr val="051D40"/>
                  </a:solidFill>
                  <a:latin typeface="Arial" panose="020B0604020202020204" pitchFamily="34" charset="0"/>
                  <a:ea typeface="Poppins"/>
                  <a:cs typeface="Arial" panose="020B0604020202020204" pitchFamily="34" charset="0"/>
                  <a:sym typeface="Poppins"/>
                </a:rPr>
                <a:t>trình</a:t>
              </a:r>
              <a:endParaRPr lang="en-US" sz="5000" spc="-57" dirty="0">
                <a:solidFill>
                  <a:srgbClr val="051D40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7153E-5B72-C1B9-AAFB-449D2E4DB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C79D51DF-3A7C-A6C0-2543-2E11D12EA7E3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4B1A42B-1BF0-8CC0-189F-84F45AD5BFA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125F7AC-67C7-FA2F-A700-CA3853364E0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6CD019-76F6-96DD-F631-5F7B2CB5C4F1}"/>
              </a:ext>
            </a:extLst>
          </p:cNvPr>
          <p:cNvGrpSpPr/>
          <p:nvPr/>
        </p:nvGrpSpPr>
        <p:grpSpPr>
          <a:xfrm>
            <a:off x="0" y="-1"/>
            <a:ext cx="16885606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CF95A16E-12D5-9D8B-F0B5-6F29191D6028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370895D5-0207-FF4C-D296-8115900D6B6C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1E4A6C37-DEE9-1D3B-6E9B-D0437E905419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C2225D2-C7EB-7292-5E86-1FF4D4872E27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E325BBE6-1B91-9C75-2C82-3D2D996758FE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7DD3640-A798-171A-EE47-F6D99BD5E62F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pic>
        <p:nvPicPr>
          <p:cNvPr id="21" name="Graphic 20">
            <a:extLst>
              <a:ext uri="{FF2B5EF4-FFF2-40B4-BE49-F238E27FC236}">
                <a16:creationId xmlns:a16="http://schemas.microsoft.com/office/drawing/2014/main" id="{7B183993-5C06-183C-39C8-0352E8CA1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57689" y="414899"/>
            <a:ext cx="10684585" cy="9735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92AD7A-4DDE-9794-8347-BB611198DE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0477" y="1378833"/>
            <a:ext cx="8350248" cy="8350248"/>
          </a:xfrm>
          <a:prstGeom prst="rect">
            <a:avLst/>
          </a:prstGeom>
        </p:spPr>
      </p:pic>
      <p:grpSp>
        <p:nvGrpSpPr>
          <p:cNvPr id="16" name="Group 10">
            <a:extLst>
              <a:ext uri="{FF2B5EF4-FFF2-40B4-BE49-F238E27FC236}">
                <a16:creationId xmlns:a16="http://schemas.microsoft.com/office/drawing/2014/main" id="{2D8959DE-40E3-146A-89A1-8DCA6FFB44A3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2D0EBA3-157D-326E-E2F5-FFBC9BF45B1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BD7022A2-ACC9-D4D4-9EB8-1EF39B1A9D6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CF001235-475A-C045-54A9-203B0546F6CA}"/>
              </a:ext>
            </a:extLst>
          </p:cNvPr>
          <p:cNvGrpSpPr/>
          <p:nvPr/>
        </p:nvGrpSpPr>
        <p:grpSpPr>
          <a:xfrm>
            <a:off x="16535400" y="-2350553"/>
            <a:ext cx="3735531" cy="3735531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1C1D762-0A3B-3CC0-577A-1E07492BCAA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EDEF90DF-58BD-015E-FDF0-CD554E2788E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729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E2DCB-5D5B-D0C5-C7A2-792BDD7A4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24B09BDC-B430-673E-AF76-D13B8F691ABA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E4DEAF5-0EFD-C442-FBDB-6E64B414158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AB98898-96BD-C9C7-2ADA-51CF68211C7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DBBFFDE4-FC40-3DBE-C894-A654856BD2EE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FF17F0D-ED23-4917-CEBA-106F4D06C02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CBEC8103-E0C9-E5E8-7D69-DFE32E0AF5B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F93667E-E5BA-BE45-4372-D38B942B4B20}"/>
              </a:ext>
            </a:extLst>
          </p:cNvPr>
          <p:cNvGrpSpPr/>
          <p:nvPr/>
        </p:nvGrpSpPr>
        <p:grpSpPr>
          <a:xfrm>
            <a:off x="0" y="-1"/>
            <a:ext cx="16885606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EF3BA851-D79B-F658-C17C-6229E5534F06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B6E011FD-7CE3-F46E-2E8D-9FFDDC55E64A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404D8D65-6F6C-0D51-DEF1-A134A119750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153BEDC-A675-2226-7CD3-FCFB308FE170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A84C80AB-7C46-112B-427F-5BDDC032736D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F3C9168-2D6A-0783-0377-D9B45CF1FC03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GIỚI THIỆU ĐỀ TÀI</a:t>
                </a:r>
              </a:p>
            </p:txBody>
          </p:sp>
        </p:grp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11D7FF7C-2C3F-CC33-F8BE-C92A9E653632}"/>
              </a:ext>
            </a:extLst>
          </p:cNvPr>
          <p:cNvGrpSpPr/>
          <p:nvPr/>
        </p:nvGrpSpPr>
        <p:grpSpPr>
          <a:xfrm>
            <a:off x="16535400" y="-1867766"/>
            <a:ext cx="3735531" cy="3735531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08FF40D-58E0-79A1-58C1-6B89CB641DF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1415040C-CDF2-AB65-430E-CF5E5AEDA4B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6A769B7-5ED3-8810-2276-5F05B159B5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21"/>
          <a:stretch>
            <a:fillRect/>
          </a:stretch>
        </p:blipFill>
        <p:spPr>
          <a:xfrm>
            <a:off x="3733800" y="1410408"/>
            <a:ext cx="11241182" cy="754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23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1758B-50F2-049E-3B13-FDD5EB690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B5AF6767-E528-9F3A-7753-A12E32BCBF4D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5591EB4-53F4-CAC6-DB7D-ADFBFEE244E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55A42ECA-3594-20B6-9EB7-8D3934B82F8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48DE6DFA-8EE0-97AF-A942-5C3B2CBAE34A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F6659E11-EE00-EF0C-F19F-20FCEF3250B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2A16B6D-EAC6-1956-2EE8-76B57043250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88A1379-C7A4-CB3E-368F-54691FC413FC}"/>
              </a:ext>
            </a:extLst>
          </p:cNvPr>
          <p:cNvGrpSpPr/>
          <p:nvPr/>
        </p:nvGrpSpPr>
        <p:grpSpPr>
          <a:xfrm>
            <a:off x="0" y="-1"/>
            <a:ext cx="16885606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B67F411-5F72-E653-4B0E-9E4A479FE9F7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AC34C434-0989-B45B-7BC7-0709BCB2AAE2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A1A8557D-7D3C-12EE-9550-9A173A196A5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CD1931F-0F84-99B4-F9D1-DE4D213D5C95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BACD3F63-E5F8-8DFF-53C3-E824017CD11E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08831D1-9912-7EB4-D0E4-9B88A86F832E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rgbClr val="051D40"/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CÔNG NGHỆ SỬ DỤNG</a:t>
                </a:r>
              </a:p>
            </p:txBody>
          </p:sp>
        </p:grp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C9E8C4D0-5EE8-78FF-5F62-6C29A626E334}"/>
              </a:ext>
            </a:extLst>
          </p:cNvPr>
          <p:cNvGrpSpPr/>
          <p:nvPr/>
        </p:nvGrpSpPr>
        <p:grpSpPr>
          <a:xfrm>
            <a:off x="16535400" y="-1867766"/>
            <a:ext cx="3735531" cy="3735531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D94BB63-CE63-8BEF-1182-32C5A8CC693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F78396E-F750-DA65-57D3-210EFDA99A6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F2A0AB0-758F-96BF-2D72-A9E57956677C}"/>
              </a:ext>
            </a:extLst>
          </p:cNvPr>
          <p:cNvGrpSpPr/>
          <p:nvPr/>
        </p:nvGrpSpPr>
        <p:grpSpPr>
          <a:xfrm>
            <a:off x="12550236" y="3019497"/>
            <a:ext cx="4180406" cy="5598880"/>
            <a:chOff x="1867765" y="1882455"/>
            <a:chExt cx="4180406" cy="5598880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AA92000-D45C-50F8-B97A-F2BA035733CD}"/>
                </a:ext>
              </a:extLst>
            </p:cNvPr>
            <p:cNvSpPr/>
            <p:nvPr/>
          </p:nvSpPr>
          <p:spPr>
            <a:xfrm>
              <a:off x="1867765" y="1882455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SQL SERVER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815E662-E183-F0BA-B904-C4F17C2BA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7968" y="2794794"/>
              <a:ext cx="2880000" cy="2336915"/>
            </a:xfrm>
            <a:prstGeom prst="rect">
              <a:avLst/>
            </a:prstGeom>
          </p:spPr>
        </p:pic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1B9B664-0A2D-7860-C06E-10B3A4129BAB}"/>
              </a:ext>
            </a:extLst>
          </p:cNvPr>
          <p:cNvSpPr/>
          <p:nvPr/>
        </p:nvSpPr>
        <p:spPr>
          <a:xfrm>
            <a:off x="6934200" y="3019497"/>
            <a:ext cx="4180406" cy="5598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ENTITY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FRAMEWORK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AA2A758-842B-D98A-00E5-E2C6CC588CB0}"/>
              </a:ext>
            </a:extLst>
          </p:cNvPr>
          <p:cNvGrpSpPr/>
          <p:nvPr/>
        </p:nvGrpSpPr>
        <p:grpSpPr>
          <a:xfrm>
            <a:off x="1351959" y="3004807"/>
            <a:ext cx="4180406" cy="5598880"/>
            <a:chOff x="11887200" y="1953090"/>
            <a:chExt cx="4180406" cy="5598880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245A03-6224-D43E-52EF-EAA8E3550C24}"/>
                </a:ext>
              </a:extLst>
            </p:cNvPr>
            <p:cNvSpPr/>
            <p:nvPr/>
          </p:nvSpPr>
          <p:spPr>
            <a:xfrm>
              <a:off x="11887200" y="195309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ASP.NET CORE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3D4706F-0E88-9E56-5ACF-0748AF3D8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37403" y="2386654"/>
              <a:ext cx="2880000" cy="2868480"/>
            </a:xfrm>
            <a:prstGeom prst="rect">
              <a:avLst/>
            </a:prstGeom>
          </p:spPr>
        </p:pic>
      </p:grpSp>
      <p:pic>
        <p:nvPicPr>
          <p:cNvPr id="1028" name="Picture 4" descr="Porting to Entity Framework Core - CodeOpinion">
            <a:extLst>
              <a:ext uri="{FF2B5EF4-FFF2-40B4-BE49-F238E27FC236}">
                <a16:creationId xmlns:a16="http://schemas.microsoft.com/office/drawing/2014/main" id="{104A1104-F4FF-C432-1925-C12580B7C8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2" t="11149" r="12365" b="13513"/>
          <a:stretch>
            <a:fillRect/>
          </a:stretch>
        </p:blipFill>
        <p:spPr bwMode="auto">
          <a:xfrm>
            <a:off x="7693635" y="3746447"/>
            <a:ext cx="2590801" cy="252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C2F588-ABE7-DF09-92A5-2B0F2DCC4256}"/>
              </a:ext>
            </a:extLst>
          </p:cNvPr>
          <p:cNvSpPr txBox="1"/>
          <p:nvPr/>
        </p:nvSpPr>
        <p:spPr>
          <a:xfrm>
            <a:off x="7689467" y="1501861"/>
            <a:ext cx="29090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400" b="1" dirty="0">
                <a:latin typeface="Constantia" panose="02030602050306030303" pitchFamily="18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192175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FF72F-9568-4CF3-67BA-03D20F637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3">
            <a:extLst>
              <a:ext uri="{FF2B5EF4-FFF2-40B4-BE49-F238E27FC236}">
                <a16:creationId xmlns:a16="http://schemas.microsoft.com/office/drawing/2014/main" id="{E1EF82B3-7950-6AD0-5280-BE26DF1ADA0E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45F71BA-8106-62D5-AA5F-759DA365830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F237FA83-822C-FB69-37B4-F8C35EC1C96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0">
            <a:extLst>
              <a:ext uri="{FF2B5EF4-FFF2-40B4-BE49-F238E27FC236}">
                <a16:creationId xmlns:a16="http://schemas.microsoft.com/office/drawing/2014/main" id="{A5165E4C-BED6-33A9-FD6A-513391C577A6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756BE23-C3E1-E57E-2D46-FBFAF40052A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09FA901-45A8-0BC8-14BB-15FC0788AC84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C14847-F737-561C-8A2B-1D4360D8CBCB}"/>
              </a:ext>
            </a:extLst>
          </p:cNvPr>
          <p:cNvGrpSpPr/>
          <p:nvPr/>
        </p:nvGrpSpPr>
        <p:grpSpPr>
          <a:xfrm>
            <a:off x="0" y="-1"/>
            <a:ext cx="16885606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9BE054EB-CD4A-C5C0-DA80-6EFA6EF1F567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63EBECD1-D7D7-36E5-BF90-86827E4B8113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21DBC962-73CA-B42F-CA3C-03BDEB31562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0FBCA2-F131-279A-FC6B-4B274BB2D51D}"/>
                </a:ext>
              </a:extLst>
            </p:cNvPr>
            <p:cNvGrpSpPr/>
            <p:nvPr/>
          </p:nvGrpSpPr>
          <p:grpSpPr>
            <a:xfrm>
              <a:off x="2514600" y="2472779"/>
              <a:ext cx="5943600" cy="769441"/>
              <a:chOff x="3534394" y="5526863"/>
              <a:chExt cx="9677400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18287A2D-3D9F-DB3B-FB69-B1BB8042263A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055E8F80-DE73-C995-75B1-127D4FA9E200}"/>
                  </a:ext>
                </a:extLst>
              </p:cNvPr>
              <p:cNvSpPr txBox="1"/>
              <p:nvPr/>
            </p:nvSpPr>
            <p:spPr>
              <a:xfrm>
                <a:off x="4143994" y="5526863"/>
                <a:ext cx="9067800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rgbClr val="051D40"/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CÔNG NGHỆ SỬ DỤNG</a:t>
                </a:r>
              </a:p>
            </p:txBody>
          </p:sp>
        </p:grp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7B1D3290-749C-B0BA-4C3A-FA13CE2CCBB6}"/>
              </a:ext>
            </a:extLst>
          </p:cNvPr>
          <p:cNvGrpSpPr/>
          <p:nvPr/>
        </p:nvGrpSpPr>
        <p:grpSpPr>
          <a:xfrm>
            <a:off x="16535400" y="-1867766"/>
            <a:ext cx="3735531" cy="3735531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20FD7F7-9698-691B-4BF2-37BA5B9731F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0CD1544-24A5-80C8-B442-95305712B03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1781127-8CC3-EDC6-740F-CB56F046AE80}"/>
              </a:ext>
            </a:extLst>
          </p:cNvPr>
          <p:cNvSpPr/>
          <p:nvPr/>
        </p:nvSpPr>
        <p:spPr>
          <a:xfrm>
            <a:off x="1867765" y="3009109"/>
            <a:ext cx="4180406" cy="5598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Bootstrap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F91C56-0064-D0AE-65C1-B759236BC59F}"/>
              </a:ext>
            </a:extLst>
          </p:cNvPr>
          <p:cNvGrpSpPr/>
          <p:nvPr/>
        </p:nvGrpSpPr>
        <p:grpSpPr>
          <a:xfrm>
            <a:off x="2517969" y="3009109"/>
            <a:ext cx="8751601" cy="5598880"/>
            <a:chOff x="2028207" y="2005880"/>
            <a:chExt cx="8751601" cy="5598880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D2AC911B-57D8-B5DA-C586-0812E7EA4879}"/>
                </a:ext>
              </a:extLst>
            </p:cNvPr>
            <p:cNvSpPr/>
            <p:nvPr/>
          </p:nvSpPr>
          <p:spPr>
            <a:xfrm>
              <a:off x="6599402" y="2005880"/>
              <a:ext cx="4180406" cy="559888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  <a:softEdge rad="31750"/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endParaRPr lang="en-US" sz="36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SQL SERVER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7F4687E-FF80-2F0A-F1FE-E61D1BFC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8207" y="2920459"/>
              <a:ext cx="2880000" cy="2334675"/>
            </a:xfrm>
            <a:prstGeom prst="rect">
              <a:avLst/>
            </a:prstGeom>
          </p:spPr>
        </p:pic>
      </p:grp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B324DA-CF20-CEBB-1B4D-D84B93F4AFE2}"/>
              </a:ext>
            </a:extLst>
          </p:cNvPr>
          <p:cNvSpPr/>
          <p:nvPr/>
        </p:nvSpPr>
        <p:spPr>
          <a:xfrm>
            <a:off x="12310562" y="2956319"/>
            <a:ext cx="4180406" cy="55988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SQL SERVER</a:t>
            </a:r>
          </a:p>
        </p:txBody>
      </p:sp>
      <p:sp>
        <p:nvSpPr>
          <p:cNvPr id="6" name="AutoShape 2" descr="Chart.Js Logo PNG Vectors Free Download">
            <a:extLst>
              <a:ext uri="{FF2B5EF4-FFF2-40B4-BE49-F238E27FC236}">
                <a16:creationId xmlns:a16="http://schemas.microsoft.com/office/drawing/2014/main" id="{A2AEDCA5-E13D-4B63-56D2-FA258D04D6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026967" y="611775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8C5545-6E4D-B79F-3979-51CF2E2FC9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87" b="5658"/>
          <a:stretch>
            <a:fillRect/>
          </a:stretch>
        </p:blipFill>
        <p:spPr>
          <a:xfrm>
            <a:off x="7737236" y="3600291"/>
            <a:ext cx="2884262" cy="2981467"/>
          </a:xfrm>
          <a:prstGeom prst="rect">
            <a:avLst/>
          </a:prstGeom>
        </p:spPr>
      </p:pic>
      <p:pic>
        <p:nvPicPr>
          <p:cNvPr id="2054" name="Picture 6" descr="laralabs/toaster - Packagist">
            <a:extLst>
              <a:ext uri="{FF2B5EF4-FFF2-40B4-BE49-F238E27FC236}">
                <a16:creationId xmlns:a16="http://schemas.microsoft.com/office/drawing/2014/main" id="{B00F87E0-D137-B19E-4381-FD3340A7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165" y="3607911"/>
            <a:ext cx="2743200" cy="293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8CB2E1-40C6-B0FB-53E2-F5BB09BAD772}"/>
              </a:ext>
            </a:extLst>
          </p:cNvPr>
          <p:cNvSpPr txBox="1"/>
          <p:nvPr/>
        </p:nvSpPr>
        <p:spPr>
          <a:xfrm>
            <a:off x="7473638" y="1443973"/>
            <a:ext cx="33407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sz="4400" b="1" dirty="0">
                <a:latin typeface="Constantia" panose="02030602050306030303" pitchFamily="18" charset="0"/>
              </a:rPr>
              <a:t>FRONTEND</a:t>
            </a:r>
          </a:p>
        </p:txBody>
      </p:sp>
    </p:spTree>
    <p:extLst>
      <p:ext uri="{BB962C8B-B14F-4D97-AF65-F5344CB8AC3E}">
        <p14:creationId xmlns:p14="http://schemas.microsoft.com/office/powerpoint/2010/main" val="371873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E5C0-9C95-C651-DEE1-DA8B2135A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0">
            <a:extLst>
              <a:ext uri="{FF2B5EF4-FFF2-40B4-BE49-F238E27FC236}">
                <a16:creationId xmlns:a16="http://schemas.microsoft.com/office/drawing/2014/main" id="{33D2D0B6-9CD3-58AE-2AB9-8FAE44D1C224}"/>
              </a:ext>
            </a:extLst>
          </p:cNvPr>
          <p:cNvGrpSpPr/>
          <p:nvPr/>
        </p:nvGrpSpPr>
        <p:grpSpPr>
          <a:xfrm>
            <a:off x="17449800" y="9643525"/>
            <a:ext cx="1286950" cy="1286950"/>
            <a:chOff x="0" y="0"/>
            <a:chExt cx="812800" cy="812800"/>
          </a:xfrm>
        </p:grpSpPr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CF7DB0B-88D9-9D93-5B3D-3A6E4EEF0CF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1717C77F-CC6F-B70F-1D9C-5060C83BCEB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437307-D423-C6CB-759D-A8733397E33A}"/>
              </a:ext>
            </a:extLst>
          </p:cNvPr>
          <p:cNvGrpSpPr/>
          <p:nvPr/>
        </p:nvGrpSpPr>
        <p:grpSpPr>
          <a:xfrm>
            <a:off x="0" y="-1"/>
            <a:ext cx="16885606" cy="1080935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91D45040-35FB-1223-23D8-AC6D48A4238A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2702E543-CBDB-3CC7-D488-220D69D399F4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513FCC88-88FE-FFAB-F702-BC75FB4A310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2B52335-1BA7-2C93-4D87-E9EEA8E4D110}"/>
                </a:ext>
              </a:extLst>
            </p:cNvPr>
            <p:cNvGrpSpPr/>
            <p:nvPr/>
          </p:nvGrpSpPr>
          <p:grpSpPr>
            <a:xfrm>
              <a:off x="2514600" y="2472779"/>
              <a:ext cx="8732299" cy="769441"/>
              <a:chOff x="3534394" y="5526863"/>
              <a:chExt cx="14217974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988E2FF4-A10C-F123-3907-3D0D75EE73B1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AD803F9C-8F3E-3926-3060-135AA5232888}"/>
                  </a:ext>
                </a:extLst>
              </p:cNvPr>
              <p:cNvSpPr txBox="1"/>
              <p:nvPr/>
            </p:nvSpPr>
            <p:spPr>
              <a:xfrm>
                <a:off x="4143993" y="5526863"/>
                <a:ext cx="13608375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PHÂN TÍCH VÀ THIẾT KẾ HỆ THỐNG</a:t>
                </a:r>
              </a:p>
            </p:txBody>
          </p:sp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FF977A5-B041-29BD-1E80-737DB870C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" y="2238437"/>
            <a:ext cx="18084407" cy="6284733"/>
          </a:xfrm>
          <a:prstGeom prst="rect">
            <a:avLst/>
          </a:prstGeom>
        </p:spPr>
      </p:pic>
      <p:grpSp>
        <p:nvGrpSpPr>
          <p:cNvPr id="7" name="Group 7">
            <a:extLst>
              <a:ext uri="{FF2B5EF4-FFF2-40B4-BE49-F238E27FC236}">
                <a16:creationId xmlns:a16="http://schemas.microsoft.com/office/drawing/2014/main" id="{BD1DAF38-EEB6-D9BB-9121-BD239F170CC2}"/>
              </a:ext>
            </a:extLst>
          </p:cNvPr>
          <p:cNvGrpSpPr/>
          <p:nvPr/>
        </p:nvGrpSpPr>
        <p:grpSpPr>
          <a:xfrm>
            <a:off x="16535400" y="-1867766"/>
            <a:ext cx="3735531" cy="3735531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F473489-BCF8-C80B-E522-097252A6834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295A1A39-6CEF-5C1B-2D8E-F2138C9306A2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757E98-EFDB-1F42-3030-6BA6AEB7DCC6}"/>
              </a:ext>
            </a:extLst>
          </p:cNvPr>
          <p:cNvSpPr txBox="1"/>
          <p:nvPr/>
        </p:nvSpPr>
        <p:spPr>
          <a:xfrm>
            <a:off x="262199" y="1175696"/>
            <a:ext cx="50834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 ĐỒ USE CASE</a:t>
            </a:r>
          </a:p>
        </p:txBody>
      </p:sp>
      <p:grpSp>
        <p:nvGrpSpPr>
          <p:cNvPr id="13" name="Group 13">
            <a:extLst>
              <a:ext uri="{FF2B5EF4-FFF2-40B4-BE49-F238E27FC236}">
                <a16:creationId xmlns:a16="http://schemas.microsoft.com/office/drawing/2014/main" id="{AFD366FB-3258-9FE5-CBE6-82880C7FB5D6}"/>
              </a:ext>
            </a:extLst>
          </p:cNvPr>
          <p:cNvGrpSpPr/>
          <p:nvPr/>
        </p:nvGrpSpPr>
        <p:grpSpPr>
          <a:xfrm>
            <a:off x="-1867766" y="8801100"/>
            <a:ext cx="3735531" cy="3735531"/>
            <a:chOff x="0" y="0"/>
            <a:chExt cx="812800" cy="8128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F44FB0EC-128F-034D-6E8C-7C6786B58A8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E8F9EC1B-C7A9-382F-5F35-2BC7236646D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062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D3A28-7385-92F9-0C0C-9D17E34E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09C479A-5F39-2505-D9F5-5436A91090D6}"/>
              </a:ext>
            </a:extLst>
          </p:cNvPr>
          <p:cNvGrpSpPr/>
          <p:nvPr/>
        </p:nvGrpSpPr>
        <p:grpSpPr>
          <a:xfrm>
            <a:off x="0" y="0"/>
            <a:ext cx="16885606" cy="933483"/>
            <a:chOff x="2294171" y="2309965"/>
            <a:chExt cx="12717230" cy="1080935"/>
          </a:xfrm>
        </p:grpSpPr>
        <p:grpSp>
          <p:nvGrpSpPr>
            <p:cNvPr id="26" name="Group 2">
              <a:extLst>
                <a:ext uri="{FF2B5EF4-FFF2-40B4-BE49-F238E27FC236}">
                  <a16:creationId xmlns:a16="http://schemas.microsoft.com/office/drawing/2014/main" id="{88496864-05CC-5CD1-1D1E-927010B5E99E}"/>
                </a:ext>
              </a:extLst>
            </p:cNvPr>
            <p:cNvGrpSpPr/>
            <p:nvPr/>
          </p:nvGrpSpPr>
          <p:grpSpPr>
            <a:xfrm>
              <a:off x="2294171" y="2309965"/>
              <a:ext cx="12717230" cy="1080935"/>
              <a:chOff x="0" y="-38100"/>
              <a:chExt cx="1044090" cy="2913572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27" name="Freeform 3">
                <a:extLst>
                  <a:ext uri="{FF2B5EF4-FFF2-40B4-BE49-F238E27FC236}">
                    <a16:creationId xmlns:a16="http://schemas.microsoft.com/office/drawing/2014/main" id="{2573BA4A-63F2-6297-932C-569C1D7FDCA7}"/>
                  </a:ext>
                </a:extLst>
              </p:cNvPr>
              <p:cNvSpPr/>
              <p:nvPr/>
            </p:nvSpPr>
            <p:spPr>
              <a:xfrm>
                <a:off x="0" y="0"/>
                <a:ext cx="1044090" cy="2875472"/>
              </a:xfrm>
              <a:custGeom>
                <a:avLst/>
                <a:gdLst/>
                <a:ahLst/>
                <a:cxnLst/>
                <a:rect l="l" t="t" r="r" b="b"/>
                <a:pathLst>
                  <a:path w="1044090" h="2875472">
                    <a:moveTo>
                      <a:pt x="0" y="0"/>
                    </a:moveTo>
                    <a:lnTo>
                      <a:pt x="1044090" y="0"/>
                    </a:lnTo>
                    <a:lnTo>
                      <a:pt x="1044090" y="2875472"/>
                    </a:lnTo>
                    <a:lnTo>
                      <a:pt x="0" y="2875472"/>
                    </a:lnTo>
                    <a:close/>
                  </a:path>
                </a:pathLst>
              </a:custGeom>
              <a:grpFill/>
              <a:ln cap="sq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/>
              </a:ln>
            </p:spPr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7EDEA20E-267A-81A5-288E-63B99A7B4C9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044090" cy="2913572"/>
              </a:xfrm>
              <a:prstGeom prst="rect">
                <a:avLst/>
              </a:prstGeom>
              <a:grpFill/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EF377D-59FD-83F1-C09B-A5EAC6BB3939}"/>
                </a:ext>
              </a:extLst>
            </p:cNvPr>
            <p:cNvGrpSpPr/>
            <p:nvPr/>
          </p:nvGrpSpPr>
          <p:grpSpPr>
            <a:xfrm>
              <a:off x="2514600" y="2472779"/>
              <a:ext cx="8683425" cy="769441"/>
              <a:chOff x="3534394" y="5526863"/>
              <a:chExt cx="14138397" cy="769441"/>
            </a:xfrm>
          </p:grpSpPr>
          <p:sp>
            <p:nvSpPr>
              <p:cNvPr id="5" name="Freeform 9">
                <a:extLst>
                  <a:ext uri="{FF2B5EF4-FFF2-40B4-BE49-F238E27FC236}">
                    <a16:creationId xmlns:a16="http://schemas.microsoft.com/office/drawing/2014/main" id="{179B4ABD-580E-4FDB-79F4-5E14E6C3CF60}"/>
                  </a:ext>
                </a:extLst>
              </p:cNvPr>
              <p:cNvSpPr/>
              <p:nvPr/>
            </p:nvSpPr>
            <p:spPr>
              <a:xfrm rot="5400000">
                <a:off x="3505596" y="5684914"/>
                <a:ext cx="510937" cy="453341"/>
              </a:xfrm>
              <a:custGeom>
                <a:avLst/>
                <a:gdLst/>
                <a:ahLst/>
                <a:cxnLst/>
                <a:rect l="l" t="t" r="r" b="b"/>
                <a:pathLst>
                  <a:path w="510937" h="453341">
                    <a:moveTo>
                      <a:pt x="0" y="0"/>
                    </a:moveTo>
                    <a:lnTo>
                      <a:pt x="510937" y="0"/>
                    </a:lnTo>
                    <a:lnTo>
                      <a:pt x="510937" y="453341"/>
                    </a:lnTo>
                    <a:lnTo>
                      <a:pt x="0" y="45334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8EC2A4EF-9B43-9EE3-B69E-255B4CF24047}"/>
                  </a:ext>
                </a:extLst>
              </p:cNvPr>
              <p:cNvSpPr txBox="1"/>
              <p:nvPr/>
            </p:nvSpPr>
            <p:spPr>
              <a:xfrm>
                <a:off x="4143993" y="5526863"/>
                <a:ext cx="13528798" cy="769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5000" b="1" spc="-57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ea typeface="Poppins"/>
                    <a:cs typeface="Arial" panose="020B0604020202020204" pitchFamily="34" charset="0"/>
                    <a:sym typeface="Poppins"/>
                  </a:rPr>
                  <a:t>PHÂN TÍCH VÀ THIẾT KẾ HỆ THỐNG</a:t>
                </a:r>
              </a:p>
            </p:txBody>
          </p:sp>
        </p:grp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B4C8F37-4A36-2342-EDE7-AC819AF066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" y="945690"/>
            <a:ext cx="18288000" cy="97008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45A3A8-41E7-696C-9CFD-154147FD04F9}"/>
              </a:ext>
            </a:extLst>
          </p:cNvPr>
          <p:cNvSpPr txBox="1"/>
          <p:nvPr/>
        </p:nvSpPr>
        <p:spPr>
          <a:xfrm>
            <a:off x="176212" y="1273005"/>
            <a:ext cx="3442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CƠ SỞ DỮ LIỆU</a:t>
            </a:r>
          </a:p>
        </p:txBody>
      </p:sp>
    </p:spTree>
    <p:extLst>
      <p:ext uri="{BB962C8B-B14F-4D97-AF65-F5344CB8AC3E}">
        <p14:creationId xmlns:p14="http://schemas.microsoft.com/office/powerpoint/2010/main" val="2929205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78C13E-7D7A-B9AC-9C85-891B9A7DA839}"/>
              </a:ext>
            </a:extLst>
          </p:cNvPr>
          <p:cNvGrpSpPr/>
          <p:nvPr/>
        </p:nvGrpSpPr>
        <p:grpSpPr>
          <a:xfrm>
            <a:off x="4467202" y="4000500"/>
            <a:ext cx="8819592" cy="2999144"/>
            <a:chOff x="5240348" y="3231308"/>
            <a:chExt cx="8819592" cy="2999144"/>
          </a:xfrm>
        </p:grpSpPr>
        <p:sp>
          <p:nvSpPr>
            <p:cNvPr id="2" name="TextBox 2"/>
            <p:cNvSpPr txBox="1"/>
            <p:nvPr/>
          </p:nvSpPr>
          <p:spPr>
            <a:xfrm>
              <a:off x="5240348" y="3775770"/>
              <a:ext cx="8819592" cy="16971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4510"/>
                </a:lnSpc>
                <a:spcBef>
                  <a:spcPct val="0"/>
                </a:spcBef>
              </a:pPr>
              <a:r>
                <a:rPr lang="en-US" sz="10364" b="1">
                  <a:solidFill>
                    <a:srgbClr val="051D40"/>
                  </a:solidFill>
                  <a:latin typeface="Arial" panose="020B0604020202020204" pitchFamily="34" charset="0"/>
                  <a:ea typeface="Montserrat Bold"/>
                  <a:cs typeface="Arial" panose="020B0604020202020204" pitchFamily="34" charset="0"/>
                  <a:sym typeface="Montserrat Bold"/>
                </a:rPr>
                <a:t>THANK YOU!</a:t>
              </a:r>
            </a:p>
          </p:txBody>
        </p:sp>
        <p:grpSp>
          <p:nvGrpSpPr>
            <p:cNvPr id="15" name="Group 15"/>
            <p:cNvGrpSpPr/>
            <p:nvPr/>
          </p:nvGrpSpPr>
          <p:grpSpPr>
            <a:xfrm>
              <a:off x="6705600" y="3231308"/>
              <a:ext cx="5889088" cy="756959"/>
              <a:chOff x="0" y="0"/>
              <a:chExt cx="1551036" cy="199364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6705600" y="5473493"/>
              <a:ext cx="5889088" cy="756959"/>
              <a:chOff x="0" y="0"/>
              <a:chExt cx="1551036" cy="199364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551036" cy="199364"/>
              </a:xfrm>
              <a:custGeom>
                <a:avLst/>
                <a:gdLst/>
                <a:ahLst/>
                <a:cxnLst/>
                <a:rect l="l" t="t" r="r" b="b"/>
                <a:pathLst>
                  <a:path w="1551036" h="199364">
                    <a:moveTo>
                      <a:pt x="0" y="0"/>
                    </a:moveTo>
                    <a:lnTo>
                      <a:pt x="1551036" y="0"/>
                    </a:lnTo>
                    <a:lnTo>
                      <a:pt x="1551036" y="199364"/>
                    </a:lnTo>
                    <a:lnTo>
                      <a:pt x="0" y="199364"/>
                    </a:lnTo>
                    <a:close/>
                  </a:path>
                </a:pathLst>
              </a:custGeom>
              <a:solidFill>
                <a:srgbClr val="5B98B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551036" cy="2374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Freeform 21"/>
          <p:cNvSpPr/>
          <p:nvPr/>
        </p:nvSpPr>
        <p:spPr>
          <a:xfrm>
            <a:off x="-3343515" y="31623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24" name="Picture 2" descr="IMG_256">
            <a:extLst>
              <a:ext uri="{FF2B5EF4-FFF2-40B4-BE49-F238E27FC236}">
                <a16:creationId xmlns:a16="http://schemas.microsoft.com/office/drawing/2014/main" id="{36721F79-4BF4-FFC9-FCE7-E4B700D9C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598" y="1467156"/>
            <a:ext cx="2590800" cy="2385557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6" name="Group 12">
            <a:extLst>
              <a:ext uri="{FF2B5EF4-FFF2-40B4-BE49-F238E27FC236}">
                <a16:creationId xmlns:a16="http://schemas.microsoft.com/office/drawing/2014/main" id="{ADDA1D83-2A92-77F1-820F-41BDD020CBFF}"/>
              </a:ext>
            </a:extLst>
          </p:cNvPr>
          <p:cNvGrpSpPr/>
          <p:nvPr/>
        </p:nvGrpSpPr>
        <p:grpSpPr>
          <a:xfrm>
            <a:off x="15150538" y="6628784"/>
            <a:ext cx="5946973" cy="5946973"/>
            <a:chOff x="0" y="0"/>
            <a:chExt cx="812800" cy="812800"/>
          </a:xfrm>
        </p:grpSpPr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AF8E971B-F947-65AA-CE6B-A47FF35B9D9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id="28" name="TextBox 14">
              <a:extLst>
                <a:ext uri="{FF2B5EF4-FFF2-40B4-BE49-F238E27FC236}">
                  <a16:creationId xmlns:a16="http://schemas.microsoft.com/office/drawing/2014/main" id="{EC1443EB-D669-1375-66E9-D333FB412E4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Freeform 21">
            <a:extLst>
              <a:ext uri="{FF2B5EF4-FFF2-40B4-BE49-F238E27FC236}">
                <a16:creationId xmlns:a16="http://schemas.microsoft.com/office/drawing/2014/main" id="{053275D2-66F8-6277-F702-00C55B8F4E79}"/>
              </a:ext>
            </a:extLst>
          </p:cNvPr>
          <p:cNvSpPr/>
          <p:nvPr/>
        </p:nvSpPr>
        <p:spPr>
          <a:xfrm>
            <a:off x="11704868" y="3314700"/>
            <a:ext cx="9392643" cy="9529477"/>
          </a:xfrm>
          <a:custGeom>
            <a:avLst/>
            <a:gdLst/>
            <a:ahLst/>
            <a:cxnLst/>
            <a:rect l="l" t="t" r="r" b="b"/>
            <a:pathLst>
              <a:path w="9392643" h="9529477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</TotalTime>
  <Words>119</Words>
  <Application>Microsoft Office PowerPoint</Application>
  <PresentationFormat>Custom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Constantia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Long Nguyen</dc:creator>
  <cp:lastModifiedBy>Huy Trần Đức</cp:lastModifiedBy>
  <cp:revision>102</cp:revision>
  <dcterms:created xsi:type="dcterms:W3CDTF">2006-08-16T00:00:00Z</dcterms:created>
  <dcterms:modified xsi:type="dcterms:W3CDTF">2025-06-12T18:01:28Z</dcterms:modified>
  <dc:identifier>DAGn_4arN0w</dc:identifier>
</cp:coreProperties>
</file>