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8" r:id="rId4"/>
    <p:sldId id="269" r:id="rId5"/>
    <p:sldId id="270" r:id="rId6"/>
    <p:sldId id="275" r:id="rId7"/>
    <p:sldId id="272" r:id="rId8"/>
    <p:sldId id="274" r:id="rId9"/>
    <p:sldId id="277" r:id="rId10"/>
    <p:sldId id="271" r:id="rId11"/>
    <p:sldId id="273" r:id="rId12"/>
    <p:sldId id="268" r:id="rId13"/>
    <p:sldId id="276" r:id="rId14"/>
  </p:sldIdLst>
  <p:sldSz cx="18288000" cy="10287000"/>
  <p:notesSz cx="6858000" cy="9144000"/>
  <p:embeddedFontLst>
    <p:embeddedFont>
      <p:font typeface="Constantia" panose="02030602050306030303" pitchFamily="18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ng Nguyen" initials="LN" lastIdx="1" clrIdx="0">
    <p:extLst>
      <p:ext uri="{19B8F6BF-5375-455C-9EA6-DF929625EA0E}">
        <p15:presenceInfo xmlns:p15="http://schemas.microsoft.com/office/powerpoint/2012/main" userId="106aa03ff06cd9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2" autoAdjust="0"/>
  </p:normalViewPr>
  <p:slideViewPr>
    <p:cSldViewPr>
      <p:cViewPr varScale="1">
        <p:scale>
          <a:sx n="54" d="100"/>
          <a:sy n="54" d="100"/>
        </p:scale>
        <p:origin x="77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-1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7FC2B-E70D-4068-AA0D-3CA7B25A81C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A323-A1D2-4CEA-9F7E-E0F06F76D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15.png"/><Relationship Id="rId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372100" y="3126278"/>
            <a:ext cx="75438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000" b="1" dirty="0">
                <a:solidFill>
                  <a:srgbClr val="051D4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ĐỒ ÁN TỐT NGHIỆP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6420234" y="-1717598"/>
            <a:ext cx="3735531" cy="373553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304800" y="-493308"/>
            <a:ext cx="1286950" cy="128695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1929195" y="8389571"/>
            <a:ext cx="3735531" cy="373553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5372100" y="6896100"/>
            <a:ext cx="7429500" cy="2390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GVHD: TS. Đặng </a:t>
            </a: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Trọng</a:t>
            </a: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Hợp</a:t>
            </a:r>
            <a:endParaRPr lang="en-US" sz="3600" spc="-55" dirty="0">
              <a:solidFill>
                <a:srgbClr val="051D40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  <a:sym typeface="Poppin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Sinh </a:t>
            </a: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viên</a:t>
            </a: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thực</a:t>
            </a: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hiện</a:t>
            </a: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: Trần Đức Huy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Mã</a:t>
            </a: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sinh</a:t>
            </a: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viên</a:t>
            </a: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: 2021605056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8B83857E-B2C3-DEC7-9777-B22C428F4F5F}"/>
              </a:ext>
            </a:extLst>
          </p:cNvPr>
          <p:cNvSpPr txBox="1"/>
          <p:nvPr/>
        </p:nvSpPr>
        <p:spPr>
          <a:xfrm>
            <a:off x="2275310" y="4326390"/>
            <a:ext cx="1373738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 err="1"/>
              <a:t>Xây</a:t>
            </a:r>
            <a:r>
              <a:rPr lang="en-US" sz="6000" dirty="0"/>
              <a:t> </a:t>
            </a:r>
            <a:r>
              <a:rPr lang="en-US" sz="6000" dirty="0" err="1"/>
              <a:t>dựng</a:t>
            </a:r>
            <a:r>
              <a:rPr lang="en-US" sz="6000" dirty="0"/>
              <a:t> website </a:t>
            </a:r>
            <a:r>
              <a:rPr lang="en-US" sz="6000" dirty="0" err="1"/>
              <a:t>bán</a:t>
            </a:r>
            <a:r>
              <a:rPr lang="en-US" sz="6000" dirty="0"/>
              <a:t> </a:t>
            </a:r>
            <a:r>
              <a:rPr lang="en-US" sz="6000" dirty="0" err="1"/>
              <a:t>đồ</a:t>
            </a:r>
            <a:r>
              <a:rPr lang="en-US" sz="6000" dirty="0"/>
              <a:t> </a:t>
            </a:r>
            <a:r>
              <a:rPr lang="en-US" sz="6000" dirty="0" err="1"/>
              <a:t>điện</a:t>
            </a:r>
            <a:r>
              <a:rPr lang="en-US" sz="6000" dirty="0"/>
              <a:t> </a:t>
            </a:r>
            <a:r>
              <a:rPr lang="en-US" sz="6000" dirty="0" err="1"/>
              <a:t>tử</a:t>
            </a:r>
            <a:r>
              <a:rPr lang="en-US" sz="6000" dirty="0"/>
              <a:t> </a:t>
            </a:r>
            <a:r>
              <a:rPr lang="en-US" sz="6000" dirty="0" err="1"/>
              <a:t>sử</a:t>
            </a:r>
            <a:r>
              <a:rPr lang="en-US" sz="6000" dirty="0"/>
              <a:t> </a:t>
            </a:r>
            <a:r>
              <a:rPr lang="en-US" sz="6000" dirty="0" err="1"/>
              <a:t>dụng</a:t>
            </a:r>
            <a:r>
              <a:rPr lang="en-US" sz="6000" dirty="0"/>
              <a:t> ASP.NET CORE WEB API </a:t>
            </a:r>
            <a:r>
              <a:rPr lang="en-US" sz="6000" dirty="0" err="1"/>
              <a:t>và</a:t>
            </a:r>
            <a:r>
              <a:rPr lang="en-US" sz="6000" dirty="0"/>
              <a:t> WEB MVC </a:t>
            </a:r>
            <a:endParaRPr lang="en-US" sz="6000" dirty="0">
              <a:solidFill>
                <a:srgbClr val="051D4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3CEE45E-C323-84F6-E1A8-00E7D1D37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1204405"/>
            <a:ext cx="9577386" cy="16469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9E5C0-9C95-C651-DEE1-DA8B2135A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4437307-D423-C6CB-759D-A8733397E33A}"/>
              </a:ext>
            </a:extLst>
          </p:cNvPr>
          <p:cNvGrpSpPr/>
          <p:nvPr/>
        </p:nvGrpSpPr>
        <p:grpSpPr>
          <a:xfrm>
            <a:off x="0" y="-1"/>
            <a:ext cx="18288000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91D45040-35FB-1223-23D8-AC6D48A4238A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2702E543-CBDB-3CC7-D488-220D69D399F4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513FCC88-88FE-FFAB-F702-BC75FB4A310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B52335-1BA7-2C93-4D87-E9EEA8E4D110}"/>
                </a:ext>
              </a:extLst>
            </p:cNvPr>
            <p:cNvGrpSpPr/>
            <p:nvPr/>
          </p:nvGrpSpPr>
          <p:grpSpPr>
            <a:xfrm>
              <a:off x="2514600" y="2472779"/>
              <a:ext cx="8732299" cy="769441"/>
              <a:chOff x="3534394" y="5526863"/>
              <a:chExt cx="14217974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988E2FF4-A10C-F123-3907-3D0D75EE73B1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AD803F9C-8F3E-3926-3060-135AA5232888}"/>
                  </a:ext>
                </a:extLst>
              </p:cNvPr>
              <p:cNvSpPr txBox="1"/>
              <p:nvPr/>
            </p:nvSpPr>
            <p:spPr>
              <a:xfrm>
                <a:off x="4143993" y="5526863"/>
                <a:ext cx="13608375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PHÂN TÍCH VÀ THIẾT KẾ HỆ THỐNG</a:t>
                </a: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B757E98-EFDB-1F42-3030-6BA6AEB7DCC6}"/>
              </a:ext>
            </a:extLst>
          </p:cNvPr>
          <p:cNvSpPr txBox="1"/>
          <p:nvPr/>
        </p:nvSpPr>
        <p:spPr>
          <a:xfrm>
            <a:off x="262199" y="1175696"/>
            <a:ext cx="5083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 ĐỒ USE CASE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D31C16F-5CE7-A351-7C54-45F67A842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CC636-CAC7-6EE8-598E-035119480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987" y="1964056"/>
            <a:ext cx="17679034" cy="661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29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D3A28-7385-92F9-0C0C-9D17E34E8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09C479A-5F39-2505-D9F5-5436A91090D6}"/>
              </a:ext>
            </a:extLst>
          </p:cNvPr>
          <p:cNvGrpSpPr/>
          <p:nvPr/>
        </p:nvGrpSpPr>
        <p:grpSpPr>
          <a:xfrm>
            <a:off x="0" y="0"/>
            <a:ext cx="18288000" cy="933483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88496864-05CC-5CD1-1D1E-927010B5E99E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2573BA4A-63F2-6297-932C-569C1D7FDCA7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7EDEA20E-267A-81A5-288E-63B99A7B4C9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EF377D-59FD-83F1-C09B-A5EAC6BB3939}"/>
                </a:ext>
              </a:extLst>
            </p:cNvPr>
            <p:cNvGrpSpPr/>
            <p:nvPr/>
          </p:nvGrpSpPr>
          <p:grpSpPr>
            <a:xfrm>
              <a:off x="2514600" y="2472779"/>
              <a:ext cx="8683425" cy="769441"/>
              <a:chOff x="3534394" y="5526863"/>
              <a:chExt cx="14138397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179B4ABD-580E-4FDB-79F4-5E14E6C3CF60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8EC2A4EF-9B43-9EE3-B69E-255B4CF24047}"/>
                  </a:ext>
                </a:extLst>
              </p:cNvPr>
              <p:cNvSpPr txBox="1"/>
              <p:nvPr/>
            </p:nvSpPr>
            <p:spPr>
              <a:xfrm>
                <a:off x="4143993" y="5526863"/>
                <a:ext cx="13528798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PHÂN TÍCH VÀ THIẾT KẾ HỆ THỐNG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45A3A8-41E7-696C-9CFD-154147FD04F9}"/>
              </a:ext>
            </a:extLst>
          </p:cNvPr>
          <p:cNvSpPr txBox="1"/>
          <p:nvPr/>
        </p:nvSpPr>
        <p:spPr>
          <a:xfrm>
            <a:off x="176212" y="1273005"/>
            <a:ext cx="3442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CƠ SỞ DỮ LIỆU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5A64666-64BA-34C7-A27A-E6CF4E9BF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265E13-7350-2ECF-99C6-F4014B4F92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87" y="1061880"/>
            <a:ext cx="18288000" cy="96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05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8C13E-7D7A-B9AC-9C85-891B9A7DA839}"/>
              </a:ext>
            </a:extLst>
          </p:cNvPr>
          <p:cNvGrpSpPr/>
          <p:nvPr/>
        </p:nvGrpSpPr>
        <p:grpSpPr>
          <a:xfrm>
            <a:off x="2347900" y="4118777"/>
            <a:ext cx="13592199" cy="2999144"/>
            <a:chOff x="5240348" y="3231308"/>
            <a:chExt cx="8819592" cy="2999144"/>
          </a:xfrm>
        </p:grpSpPr>
        <p:sp>
          <p:nvSpPr>
            <p:cNvPr id="2" name="TextBox 2"/>
            <p:cNvSpPr txBox="1"/>
            <p:nvPr/>
          </p:nvSpPr>
          <p:spPr>
            <a:xfrm>
              <a:off x="5240348" y="3775770"/>
              <a:ext cx="8819592" cy="1587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4510"/>
                </a:lnSpc>
                <a:spcBef>
                  <a:spcPct val="0"/>
                </a:spcBef>
              </a:pP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Demo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chương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trình</a:t>
              </a:r>
              <a:endParaRPr lang="en-US" sz="6600" b="1" dirty="0">
                <a:solidFill>
                  <a:srgbClr val="051D40"/>
                </a:solidFill>
                <a:latin typeface="Arial" panose="020B0604020202020204" pitchFamily="34" charset="0"/>
                <a:ea typeface="Montserrat Bold"/>
                <a:cs typeface="Arial" panose="020B0604020202020204" pitchFamily="34" charset="0"/>
                <a:sym typeface="Montserrat Bold"/>
              </a:endParaRPr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6705600" y="3231308"/>
              <a:ext cx="5889088" cy="756959"/>
              <a:chOff x="0" y="0"/>
              <a:chExt cx="1551036" cy="19936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6705600" y="5473493"/>
              <a:ext cx="5889088" cy="756959"/>
              <a:chOff x="0" y="0"/>
              <a:chExt cx="1551036" cy="199364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" name="Freeform 21"/>
          <p:cNvSpPr/>
          <p:nvPr/>
        </p:nvSpPr>
        <p:spPr>
          <a:xfrm>
            <a:off x="-3343515" y="31623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ADDA1D83-2A92-77F1-820F-41BDD020CBFF}"/>
              </a:ext>
            </a:extLst>
          </p:cNvPr>
          <p:cNvGrpSpPr/>
          <p:nvPr/>
        </p:nvGrpSpPr>
        <p:grpSpPr>
          <a:xfrm>
            <a:off x="15721412" y="7082279"/>
            <a:ext cx="5946973" cy="5946973"/>
            <a:chOff x="0" y="0"/>
            <a:chExt cx="812800" cy="812800"/>
          </a:xfrm>
        </p:grpSpPr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AF8E971B-F947-65AA-CE6B-A47FF35B9D9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28" name="TextBox 14">
              <a:extLst>
                <a:ext uri="{FF2B5EF4-FFF2-40B4-BE49-F238E27FC236}">
                  <a16:creationId xmlns:a16="http://schemas.microsoft.com/office/drawing/2014/main" id="{EC1443EB-D669-1375-66E9-D333FB412E4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053275D2-66F8-6277-F702-00C55B8F4E79}"/>
              </a:ext>
            </a:extLst>
          </p:cNvPr>
          <p:cNvSpPr/>
          <p:nvPr/>
        </p:nvSpPr>
        <p:spPr>
          <a:xfrm>
            <a:off x="11704868" y="33147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Software, developer, programmer icon - Download on Iconfinder">
            <a:extLst>
              <a:ext uri="{FF2B5EF4-FFF2-40B4-BE49-F238E27FC236}">
                <a16:creationId xmlns:a16="http://schemas.microsoft.com/office/drawing/2014/main" id="{4026A870-2F0E-5281-6011-418DE9B1C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86" y="722221"/>
            <a:ext cx="3324226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22ED0-D458-366A-CE36-6A9D630BB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9EAFE1E-8C1E-13DC-0EBA-611F6DFE6FEC}"/>
              </a:ext>
            </a:extLst>
          </p:cNvPr>
          <p:cNvGrpSpPr/>
          <p:nvPr/>
        </p:nvGrpSpPr>
        <p:grpSpPr>
          <a:xfrm>
            <a:off x="4467202" y="4000500"/>
            <a:ext cx="9096398" cy="2999144"/>
            <a:chOff x="5240348" y="3231308"/>
            <a:chExt cx="8334398" cy="2999144"/>
          </a:xfrm>
        </p:grpSpPr>
        <p:sp>
          <p:nvSpPr>
            <p:cNvPr id="2" name="TextBox 2">
              <a:extLst>
                <a:ext uri="{FF2B5EF4-FFF2-40B4-BE49-F238E27FC236}">
                  <a16:creationId xmlns:a16="http://schemas.microsoft.com/office/drawing/2014/main" id="{CF0B692B-3EAC-B79C-C4E7-F7B8F1E97FFE}"/>
                </a:ext>
              </a:extLst>
            </p:cNvPr>
            <p:cNvSpPr txBox="1"/>
            <p:nvPr/>
          </p:nvSpPr>
          <p:spPr>
            <a:xfrm>
              <a:off x="5240348" y="3775770"/>
              <a:ext cx="8334398" cy="15872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4510"/>
                </a:lnSpc>
                <a:spcBef>
                  <a:spcPct val="0"/>
                </a:spcBef>
              </a:pP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 THANK YOU!</a:t>
              </a:r>
            </a:p>
          </p:txBody>
        </p:sp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E20B29A8-FA56-CA81-C057-B67BEBAADA67}"/>
                </a:ext>
              </a:extLst>
            </p:cNvPr>
            <p:cNvGrpSpPr/>
            <p:nvPr/>
          </p:nvGrpSpPr>
          <p:grpSpPr>
            <a:xfrm>
              <a:off x="6705600" y="3231308"/>
              <a:ext cx="5889088" cy="756959"/>
              <a:chOff x="0" y="0"/>
              <a:chExt cx="1551036" cy="199364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1D700BDD-FF0D-79B3-20F7-2AC1340DABE2}"/>
                  </a:ext>
                </a:extLst>
              </p:cNvPr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>
                <a:extLst>
                  <a:ext uri="{FF2B5EF4-FFF2-40B4-BE49-F238E27FC236}">
                    <a16:creationId xmlns:a16="http://schemas.microsoft.com/office/drawing/2014/main" id="{7F5A5514-6E45-EE48-5ACD-E739BCA3339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44867A8B-B7B9-75BC-5C7D-F13308814B43}"/>
                </a:ext>
              </a:extLst>
            </p:cNvPr>
            <p:cNvGrpSpPr/>
            <p:nvPr/>
          </p:nvGrpSpPr>
          <p:grpSpPr>
            <a:xfrm>
              <a:off x="6705600" y="5473493"/>
              <a:ext cx="5889088" cy="756959"/>
              <a:chOff x="0" y="0"/>
              <a:chExt cx="1551036" cy="199364"/>
            </a:xfrm>
          </p:grpSpPr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B87CD5A9-4A7B-EC0D-D090-92456236860A}"/>
                  </a:ext>
                </a:extLst>
              </p:cNvPr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>
                <a:extLst>
                  <a:ext uri="{FF2B5EF4-FFF2-40B4-BE49-F238E27FC236}">
                    <a16:creationId xmlns:a16="http://schemas.microsoft.com/office/drawing/2014/main" id="{D4888F5A-E81E-003F-7E51-46C51DE1570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" name="Freeform 21">
            <a:extLst>
              <a:ext uri="{FF2B5EF4-FFF2-40B4-BE49-F238E27FC236}">
                <a16:creationId xmlns:a16="http://schemas.microsoft.com/office/drawing/2014/main" id="{E6E71174-1841-6430-D9FD-66192D9EECC4}"/>
              </a:ext>
            </a:extLst>
          </p:cNvPr>
          <p:cNvSpPr/>
          <p:nvPr/>
        </p:nvSpPr>
        <p:spPr>
          <a:xfrm>
            <a:off x="-3343515" y="31623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4" name="Picture 2" descr="IMG_256">
            <a:extLst>
              <a:ext uri="{FF2B5EF4-FFF2-40B4-BE49-F238E27FC236}">
                <a16:creationId xmlns:a16="http://schemas.microsoft.com/office/drawing/2014/main" id="{7F19E23B-CE32-4049-0B08-AD16BDE83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778" y="1467156"/>
            <a:ext cx="2590800" cy="238555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6" name="Group 12">
            <a:extLst>
              <a:ext uri="{FF2B5EF4-FFF2-40B4-BE49-F238E27FC236}">
                <a16:creationId xmlns:a16="http://schemas.microsoft.com/office/drawing/2014/main" id="{78FD9992-111C-DC17-B02A-57F77228429D}"/>
              </a:ext>
            </a:extLst>
          </p:cNvPr>
          <p:cNvGrpSpPr/>
          <p:nvPr/>
        </p:nvGrpSpPr>
        <p:grpSpPr>
          <a:xfrm>
            <a:off x="15150538" y="6628784"/>
            <a:ext cx="5946973" cy="5946973"/>
            <a:chOff x="0" y="0"/>
            <a:chExt cx="812800" cy="812800"/>
          </a:xfrm>
        </p:grpSpPr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1856FC04-A76D-BC60-4448-6D5D94384A8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28" name="TextBox 14">
              <a:extLst>
                <a:ext uri="{FF2B5EF4-FFF2-40B4-BE49-F238E27FC236}">
                  <a16:creationId xmlns:a16="http://schemas.microsoft.com/office/drawing/2014/main" id="{E3152AAE-8F17-40B7-74BA-A2497A2F51C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D6363414-79D5-3D65-4EA5-6F48926372BA}"/>
              </a:ext>
            </a:extLst>
          </p:cNvPr>
          <p:cNvSpPr/>
          <p:nvPr/>
        </p:nvSpPr>
        <p:spPr>
          <a:xfrm>
            <a:off x="11704868" y="33147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00192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23719" y="-166947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188496" y="856713"/>
            <a:ext cx="5708104" cy="1194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 b="1" dirty="0">
                <a:solidFill>
                  <a:srgbClr val="145DA0"/>
                </a:solidFill>
                <a:latin typeface="Arial" panose="020B0604020202020204" pitchFamily="34" charset="0"/>
                <a:ea typeface="Montserrat Bold"/>
                <a:cs typeface="Arial" panose="020B0604020202020204" pitchFamily="34" charset="0"/>
                <a:sym typeface="Montserrat Bold"/>
              </a:rPr>
              <a:t>NỘI DUNG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323719" y="9334500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8E9C3C-37D2-B9B8-EFFD-E786E92FDD8B}"/>
              </a:ext>
            </a:extLst>
          </p:cNvPr>
          <p:cNvGrpSpPr/>
          <p:nvPr/>
        </p:nvGrpSpPr>
        <p:grpSpPr>
          <a:xfrm>
            <a:off x="1391178" y="2552700"/>
            <a:ext cx="9677400" cy="769441"/>
            <a:chOff x="3534394" y="5526863"/>
            <a:chExt cx="9677400" cy="769441"/>
          </a:xfrm>
        </p:grpSpPr>
        <p:sp>
          <p:nvSpPr>
            <p:cNvPr id="9" name="Freeform 9"/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1.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Giới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thiệu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đề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tài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.</a:t>
              </a: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4CB30C66-AC1B-BDDD-F081-EC8BC18E1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71709"/>
            <a:ext cx="5867400" cy="100894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6E95CDB-9913-4505-D704-FFCEA73F5C8D}"/>
              </a:ext>
            </a:extLst>
          </p:cNvPr>
          <p:cNvGrpSpPr/>
          <p:nvPr/>
        </p:nvGrpSpPr>
        <p:grpSpPr>
          <a:xfrm>
            <a:off x="1391178" y="4905850"/>
            <a:ext cx="9677400" cy="769441"/>
            <a:chOff x="3534394" y="5526863"/>
            <a:chExt cx="9677400" cy="769441"/>
          </a:xfrm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D46679B-074B-384C-81FC-19D47E3E0287}"/>
                </a:ext>
              </a:extLst>
            </p:cNvPr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C3B3FE3F-1455-9CAA-D0E3-E818CA5EA1D3}"/>
                </a:ext>
              </a:extLst>
            </p:cNvPr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3.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Thiết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kế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hệ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thống</a:t>
              </a:r>
              <a:endParaRPr lang="en-US" sz="5000" spc="-57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6044DB-C7B7-C461-9B13-34C3AA13BC24}"/>
              </a:ext>
            </a:extLst>
          </p:cNvPr>
          <p:cNvGrpSpPr/>
          <p:nvPr/>
        </p:nvGrpSpPr>
        <p:grpSpPr>
          <a:xfrm>
            <a:off x="1391178" y="3729275"/>
            <a:ext cx="9677400" cy="769441"/>
            <a:chOff x="3534394" y="5526863"/>
            <a:chExt cx="9677400" cy="769441"/>
          </a:xfrm>
        </p:grpSpPr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EC8F1D17-4D1E-8A0F-9A54-B6EB828ACD6B}"/>
                </a:ext>
              </a:extLst>
            </p:cNvPr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TextBox 11">
              <a:extLst>
                <a:ext uri="{FF2B5EF4-FFF2-40B4-BE49-F238E27FC236}">
                  <a16:creationId xmlns:a16="http://schemas.microsoft.com/office/drawing/2014/main" id="{D5E332C5-A9D6-9D36-7A84-167D8BD06D41}"/>
                </a:ext>
              </a:extLst>
            </p:cNvPr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2. Công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nghệ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sử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dụng</a:t>
              </a:r>
              <a:endParaRPr lang="en-US" sz="5000" spc="-57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B689D4-3DBB-5B0E-22AD-B676CC87E909}"/>
              </a:ext>
            </a:extLst>
          </p:cNvPr>
          <p:cNvGrpSpPr/>
          <p:nvPr/>
        </p:nvGrpSpPr>
        <p:grpSpPr>
          <a:xfrm>
            <a:off x="1391178" y="6082426"/>
            <a:ext cx="9677400" cy="769441"/>
            <a:chOff x="3534394" y="5526863"/>
            <a:chExt cx="9677400" cy="769441"/>
          </a:xfrm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B87E837-7717-8573-4B54-C3DEC628ADD8}"/>
                </a:ext>
              </a:extLst>
            </p:cNvPr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0E7C39A9-78DE-D524-3323-8D2A85699D86}"/>
                </a:ext>
              </a:extLst>
            </p:cNvPr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4. Demo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chương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trình</a:t>
              </a:r>
              <a:endParaRPr lang="en-US" sz="5000" spc="-57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2670C-50A0-DFF0-BB02-089413AA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9246285-8A89-9CC8-D079-2503C456619C}"/>
              </a:ext>
            </a:extLst>
          </p:cNvPr>
          <p:cNvGrpSpPr/>
          <p:nvPr/>
        </p:nvGrpSpPr>
        <p:grpSpPr>
          <a:xfrm>
            <a:off x="4165409" y="4710729"/>
            <a:ext cx="10230015" cy="2999144"/>
            <a:chOff x="5240348" y="3231308"/>
            <a:chExt cx="8819592" cy="2999144"/>
          </a:xfrm>
        </p:grpSpPr>
        <p:sp>
          <p:nvSpPr>
            <p:cNvPr id="2" name="TextBox 2">
              <a:extLst>
                <a:ext uri="{FF2B5EF4-FFF2-40B4-BE49-F238E27FC236}">
                  <a16:creationId xmlns:a16="http://schemas.microsoft.com/office/drawing/2014/main" id="{BE3DBF6B-3BF0-8BF5-C680-34296E31E9BB}"/>
                </a:ext>
              </a:extLst>
            </p:cNvPr>
            <p:cNvSpPr txBox="1"/>
            <p:nvPr/>
          </p:nvSpPr>
          <p:spPr>
            <a:xfrm>
              <a:off x="5240348" y="3775770"/>
              <a:ext cx="8819592" cy="1587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4510"/>
                </a:lnSpc>
                <a:spcBef>
                  <a:spcPct val="0"/>
                </a:spcBef>
              </a:pP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Giới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thiệu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đề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tài</a:t>
              </a:r>
              <a:endParaRPr lang="en-US" sz="6600" b="1" dirty="0">
                <a:solidFill>
                  <a:srgbClr val="051D40"/>
                </a:solidFill>
                <a:latin typeface="Arial" panose="020B0604020202020204" pitchFamily="34" charset="0"/>
                <a:ea typeface="Montserrat Bold"/>
                <a:cs typeface="Arial" panose="020B0604020202020204" pitchFamily="34" charset="0"/>
                <a:sym typeface="Montserrat Bold"/>
              </a:endParaRPr>
            </a:p>
          </p:txBody>
        </p:sp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585D70A6-D300-EDF2-87DE-E21E943BF050}"/>
                </a:ext>
              </a:extLst>
            </p:cNvPr>
            <p:cNvGrpSpPr/>
            <p:nvPr/>
          </p:nvGrpSpPr>
          <p:grpSpPr>
            <a:xfrm>
              <a:off x="6705600" y="3231308"/>
              <a:ext cx="5889088" cy="756959"/>
              <a:chOff x="0" y="0"/>
              <a:chExt cx="1551036" cy="199364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22E6B10A-2332-0968-017E-BD6D33B0C357}"/>
                  </a:ext>
                </a:extLst>
              </p:cNvPr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>
                <a:extLst>
                  <a:ext uri="{FF2B5EF4-FFF2-40B4-BE49-F238E27FC236}">
                    <a16:creationId xmlns:a16="http://schemas.microsoft.com/office/drawing/2014/main" id="{2FD957A6-B6F5-DD18-ABAD-DCD2775605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55A9FE3C-D1EC-E955-D132-668E01B4AEFF}"/>
                </a:ext>
              </a:extLst>
            </p:cNvPr>
            <p:cNvGrpSpPr/>
            <p:nvPr/>
          </p:nvGrpSpPr>
          <p:grpSpPr>
            <a:xfrm>
              <a:off x="6705600" y="5473493"/>
              <a:ext cx="5889088" cy="756959"/>
              <a:chOff x="0" y="0"/>
              <a:chExt cx="1551036" cy="199364"/>
            </a:xfrm>
          </p:grpSpPr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EA01647D-8859-1166-2010-CEAA881AD9AE}"/>
                  </a:ext>
                </a:extLst>
              </p:cNvPr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>
                <a:extLst>
                  <a:ext uri="{FF2B5EF4-FFF2-40B4-BE49-F238E27FC236}">
                    <a16:creationId xmlns:a16="http://schemas.microsoft.com/office/drawing/2014/main" id="{F66EF6CE-D79B-D541-6D61-6C80EB73A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" name="Freeform 21">
            <a:extLst>
              <a:ext uri="{FF2B5EF4-FFF2-40B4-BE49-F238E27FC236}">
                <a16:creationId xmlns:a16="http://schemas.microsoft.com/office/drawing/2014/main" id="{422384B1-35EE-50FD-992A-C8F19808DD15}"/>
              </a:ext>
            </a:extLst>
          </p:cNvPr>
          <p:cNvSpPr/>
          <p:nvPr/>
        </p:nvSpPr>
        <p:spPr>
          <a:xfrm>
            <a:off x="-3343515" y="31623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83856CD6-2D92-DEAC-9F50-5EEDF5C96B02}"/>
              </a:ext>
            </a:extLst>
          </p:cNvPr>
          <p:cNvGrpSpPr/>
          <p:nvPr/>
        </p:nvGrpSpPr>
        <p:grpSpPr>
          <a:xfrm>
            <a:off x="15150538" y="6628784"/>
            <a:ext cx="5946973" cy="5946973"/>
            <a:chOff x="0" y="0"/>
            <a:chExt cx="812800" cy="812800"/>
          </a:xfrm>
        </p:grpSpPr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51F8C6FC-0406-AB6F-378E-0E30E0C9722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28" name="TextBox 14">
              <a:extLst>
                <a:ext uri="{FF2B5EF4-FFF2-40B4-BE49-F238E27FC236}">
                  <a16:creationId xmlns:a16="http://schemas.microsoft.com/office/drawing/2014/main" id="{6DD84CF0-8B66-3B1F-8389-368D685EC05F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E70F4FB-E073-04AA-2021-EA17E1C25F67}"/>
              </a:ext>
            </a:extLst>
          </p:cNvPr>
          <p:cNvSpPr/>
          <p:nvPr/>
        </p:nvSpPr>
        <p:spPr>
          <a:xfrm>
            <a:off x="11704868" y="33147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BEB478-710B-5BAC-35A1-869F59E00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48" y="2146015"/>
            <a:ext cx="2661304" cy="266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1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7153E-5B72-C1B9-AAFB-449D2E4DB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E6CD019-76F6-96DD-F631-5F7B2CB5C4F1}"/>
              </a:ext>
            </a:extLst>
          </p:cNvPr>
          <p:cNvGrpSpPr/>
          <p:nvPr/>
        </p:nvGrpSpPr>
        <p:grpSpPr>
          <a:xfrm>
            <a:off x="0" y="-1"/>
            <a:ext cx="18288000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CF95A16E-12D5-9D8B-F0B5-6F29191D6028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370895D5-0207-FF4C-D296-8115900D6B6C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1E4A6C37-DEE9-1D3B-6E9B-D0437E90541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C2225D2-C7EB-7292-5E86-1FF4D4872E27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E325BBE6-1B91-9C75-2C82-3D2D996758FE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07DD3640-A798-171A-EE47-F6D99BD5E62F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GIỚI THIỆU ĐỀ TÀI</a:t>
                </a:r>
              </a:p>
            </p:txBody>
          </p:sp>
        </p:grp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7B183993-5C06-183C-39C8-0352E8CA1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1883" y="803004"/>
            <a:ext cx="10684585" cy="973522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6D8DFA5-4D76-00B1-43AA-1F598EE4E9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A7BFCB0-372C-3CE8-810F-8082CC328C26}"/>
              </a:ext>
            </a:extLst>
          </p:cNvPr>
          <p:cNvGrpSpPr/>
          <p:nvPr/>
        </p:nvGrpSpPr>
        <p:grpSpPr>
          <a:xfrm>
            <a:off x="204315" y="-1465465"/>
            <a:ext cx="9677400" cy="769441"/>
            <a:chOff x="3534394" y="5526863"/>
            <a:chExt cx="9677400" cy="769441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24FB390A-74C4-E16A-2252-0D54AFFF8FA4}"/>
                </a:ext>
              </a:extLst>
            </p:cNvPr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DD3A980F-93F2-E831-6EA1-AC19D410CD28}"/>
                </a:ext>
              </a:extLst>
            </p:cNvPr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1.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Giới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thiệu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đề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tài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.</a:t>
              </a:r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FDD3D1AA-8BB8-83BE-E8C2-7EB22863A90A}"/>
              </a:ext>
            </a:extLst>
          </p:cNvPr>
          <p:cNvGrpSpPr/>
          <p:nvPr/>
        </p:nvGrpSpPr>
        <p:grpSpPr>
          <a:xfrm>
            <a:off x="16420234" y="8383240"/>
            <a:ext cx="3735531" cy="3735531"/>
            <a:chOff x="0" y="0"/>
            <a:chExt cx="812800" cy="812800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864A51C8-CBEA-2421-4BE2-631F0C11C80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9" name="TextBox 15">
              <a:extLst>
                <a:ext uri="{FF2B5EF4-FFF2-40B4-BE49-F238E27FC236}">
                  <a16:creationId xmlns:a16="http://schemas.microsoft.com/office/drawing/2014/main" id="{8D90ABE6-49A5-CFA9-A382-D7298E17A3F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0">
            <a:extLst>
              <a:ext uri="{FF2B5EF4-FFF2-40B4-BE49-F238E27FC236}">
                <a16:creationId xmlns:a16="http://schemas.microsoft.com/office/drawing/2014/main" id="{FE7989BA-505B-CD5B-736B-AC25B86E20E7}"/>
              </a:ext>
            </a:extLst>
          </p:cNvPr>
          <p:cNvGrpSpPr/>
          <p:nvPr/>
        </p:nvGrpSpPr>
        <p:grpSpPr>
          <a:xfrm>
            <a:off x="-643475" y="9643525"/>
            <a:ext cx="1286950" cy="1286950"/>
            <a:chOff x="0" y="0"/>
            <a:chExt cx="812800" cy="812800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DA9B05CE-E9B6-8B96-4818-0BA6B91ECC6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23" name="TextBox 12">
              <a:extLst>
                <a:ext uri="{FF2B5EF4-FFF2-40B4-BE49-F238E27FC236}">
                  <a16:creationId xmlns:a16="http://schemas.microsoft.com/office/drawing/2014/main" id="{63A959AB-EDF1-ADC7-684D-A647BD86CE9F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297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E2DCB-5D5B-D0C5-C7A2-792BDD7A4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24B09BDC-B430-673E-AF76-D13B8F691ABA}"/>
              </a:ext>
            </a:extLst>
          </p:cNvPr>
          <p:cNvGrpSpPr/>
          <p:nvPr/>
        </p:nvGrpSpPr>
        <p:grpSpPr>
          <a:xfrm>
            <a:off x="-1867766" y="8801100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E4DEAF5-0EFD-C442-FBDB-6E64B414158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5AB98898-96BD-C9C7-2ADA-51CF68211C7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DBBFFDE4-FC40-3DBE-C894-A654856BD2EE}"/>
              </a:ext>
            </a:extLst>
          </p:cNvPr>
          <p:cNvGrpSpPr/>
          <p:nvPr/>
        </p:nvGrpSpPr>
        <p:grpSpPr>
          <a:xfrm>
            <a:off x="17449800" y="9643525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FF17F0D-ED23-4917-CEBA-106F4D06C02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CBEC8103-E0C9-E5E8-7D69-DFE32E0AF5B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F93667E-E5BA-BE45-4372-D38B942B4B20}"/>
              </a:ext>
            </a:extLst>
          </p:cNvPr>
          <p:cNvGrpSpPr/>
          <p:nvPr/>
        </p:nvGrpSpPr>
        <p:grpSpPr>
          <a:xfrm>
            <a:off x="0" y="-1"/>
            <a:ext cx="18288000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EF3BA851-D79B-F658-C17C-6229E5534F06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B6E011FD-7CE3-F46E-2E8D-9FFDDC55E64A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404D8D65-6F6C-0D51-DEF1-A134A119750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53BEDC-A675-2226-7CD3-FCFB308FE170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A84C80AB-7C46-112B-427F-5BDDC032736D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0F3C9168-2D6A-0783-0377-D9B45CF1FC03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GIỚI THIỆU ĐỀ TÀI</a:t>
                </a:r>
              </a:p>
            </p:txBody>
          </p:sp>
        </p:grp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E6A769B7-5ED3-8810-2276-5F05B159B5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21"/>
          <a:stretch>
            <a:fillRect/>
          </a:stretch>
        </p:blipFill>
        <p:spPr>
          <a:xfrm>
            <a:off x="3733800" y="1410408"/>
            <a:ext cx="11241182" cy="754293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7C982C02-D465-DF40-041B-BAD510EF8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32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8B01F-9EF3-ABE8-4EFA-EAD799EBA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519835C5-CB58-ABB6-7C74-FD5C356EC0D8}"/>
              </a:ext>
            </a:extLst>
          </p:cNvPr>
          <p:cNvGrpSpPr/>
          <p:nvPr/>
        </p:nvGrpSpPr>
        <p:grpSpPr>
          <a:xfrm>
            <a:off x="-1867766" y="8801100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04E54C4-09DD-6582-224E-C78B3A6337A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9BA8AF6D-B4CD-BAE2-9E0C-15BCAFAD105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5649F655-ADF1-C967-A7E6-7C483D4A27CD}"/>
              </a:ext>
            </a:extLst>
          </p:cNvPr>
          <p:cNvGrpSpPr/>
          <p:nvPr/>
        </p:nvGrpSpPr>
        <p:grpSpPr>
          <a:xfrm>
            <a:off x="17449800" y="9643525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55C450D-4A3B-E61F-5D18-A644E67E136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9F3E043B-6046-3A91-830A-8DC92A63693A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64B858-2442-8338-C12B-CD722BA87771}"/>
              </a:ext>
            </a:extLst>
          </p:cNvPr>
          <p:cNvGrpSpPr/>
          <p:nvPr/>
        </p:nvGrpSpPr>
        <p:grpSpPr>
          <a:xfrm>
            <a:off x="0" y="-1"/>
            <a:ext cx="18288000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EF042BA4-84D4-E631-6DCD-E337504F85B9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C1062EE0-B543-B479-EE61-BFF90F6FF738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93F5F15A-DF94-D692-3B25-A0BF1CA8B9A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E24AB96-2926-0725-DB4D-E2C28F8D7F9C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F5FAF1CF-2C7B-2B6D-703D-6F2FC3B1881F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25320BA7-2DE5-1168-1A03-DE15BD02CB24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GIỚI THIỆU ĐỀ TÀI</a:t>
                </a:r>
              </a:p>
            </p:txBody>
          </p:sp>
        </p:grp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6158B071-E73D-02A8-AC49-2F39E5405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F8D976D-2EE8-C23C-0657-1FB5E96D1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0090" y="536754"/>
            <a:ext cx="12468171" cy="102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57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1758B-50F2-049E-3B13-FDD5EB690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B5AF6767-E528-9F3A-7753-A12E32BCBF4D}"/>
              </a:ext>
            </a:extLst>
          </p:cNvPr>
          <p:cNvGrpSpPr/>
          <p:nvPr/>
        </p:nvGrpSpPr>
        <p:grpSpPr>
          <a:xfrm>
            <a:off x="-3418544" y="3033382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5591EB4-53F4-CAC6-DB7D-ADFBFEE244E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55A42ECA-3594-20B6-9EB7-8D3934B82F8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48DE6DFA-8EE0-97AF-A942-5C3B2CBAE34A}"/>
              </a:ext>
            </a:extLst>
          </p:cNvPr>
          <p:cNvGrpSpPr/>
          <p:nvPr/>
        </p:nvGrpSpPr>
        <p:grpSpPr>
          <a:xfrm>
            <a:off x="17907000" y="6268751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6659E11-EE00-EF0C-F19F-20FCEF3250B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12A16B6D-EAC6-1956-2EE8-76B57043250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8A1379-C7A4-CB3E-368F-54691FC413FC}"/>
              </a:ext>
            </a:extLst>
          </p:cNvPr>
          <p:cNvGrpSpPr/>
          <p:nvPr/>
        </p:nvGrpSpPr>
        <p:grpSpPr>
          <a:xfrm>
            <a:off x="0" y="0"/>
            <a:ext cx="18288000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8B67F411-5F72-E653-4B0E-9E4A479FE9F7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AC34C434-0989-B45B-7BC7-0709BCB2AAE2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A1A8557D-7D3C-12EE-9550-9A173A196A5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CD1931F-0F84-99B4-F9D1-DE4D213D5C95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BACD3F63-E5F8-8DFF-53C3-E824017CD11E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008831D1-9912-7EB4-D0E4-9B88A86F832E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CÔNG NGHỆ SỬ DỤNG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2A0AB0-758F-96BF-2D72-A9E57956677C}"/>
              </a:ext>
            </a:extLst>
          </p:cNvPr>
          <p:cNvGrpSpPr/>
          <p:nvPr/>
        </p:nvGrpSpPr>
        <p:grpSpPr>
          <a:xfrm>
            <a:off x="12550236" y="3019497"/>
            <a:ext cx="4180406" cy="5598880"/>
            <a:chOff x="1867765" y="1882455"/>
            <a:chExt cx="4180406" cy="559888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AA92000-D45C-50F8-B97A-F2BA035733CD}"/>
                </a:ext>
              </a:extLst>
            </p:cNvPr>
            <p:cNvSpPr/>
            <p:nvPr/>
          </p:nvSpPr>
          <p:spPr>
            <a:xfrm>
              <a:off x="1867765" y="1882455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SQL SERVER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15E662-E183-F0BA-B904-C4F17C2BA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7968" y="2794794"/>
              <a:ext cx="2880000" cy="233691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AA2A758-842B-D98A-00E5-E2C6CC588CB0}"/>
              </a:ext>
            </a:extLst>
          </p:cNvPr>
          <p:cNvGrpSpPr/>
          <p:nvPr/>
        </p:nvGrpSpPr>
        <p:grpSpPr>
          <a:xfrm>
            <a:off x="1351959" y="3004807"/>
            <a:ext cx="4180406" cy="5598880"/>
            <a:chOff x="11887200" y="1953090"/>
            <a:chExt cx="4180406" cy="559888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E245A03-6224-D43E-52EF-EAA8E3550C24}"/>
                </a:ext>
              </a:extLst>
            </p:cNvPr>
            <p:cNvSpPr/>
            <p:nvPr/>
          </p:nvSpPr>
          <p:spPr>
            <a:xfrm>
              <a:off x="11887200" y="1953090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ASP.NET CORE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3D4706F-0E88-9E56-5ACF-0748AF3D8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37403" y="2386654"/>
              <a:ext cx="2880000" cy="286848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3E4254A-D625-4169-8645-B858F8ACDDA4}"/>
              </a:ext>
            </a:extLst>
          </p:cNvPr>
          <p:cNvGrpSpPr/>
          <p:nvPr/>
        </p:nvGrpSpPr>
        <p:grpSpPr>
          <a:xfrm>
            <a:off x="6934200" y="3019497"/>
            <a:ext cx="4180406" cy="5598880"/>
            <a:chOff x="6934200" y="3019497"/>
            <a:chExt cx="4180406" cy="559888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1B9B664-0A2D-7860-C06E-10B3A4129BAB}"/>
                </a:ext>
              </a:extLst>
            </p:cNvPr>
            <p:cNvSpPr/>
            <p:nvPr/>
          </p:nvSpPr>
          <p:spPr>
            <a:xfrm>
              <a:off x="6934200" y="3019497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FRAMEWORK</a:t>
              </a:r>
            </a:p>
          </p:txBody>
        </p:sp>
        <p:pic>
          <p:nvPicPr>
            <p:cNvPr id="1028" name="Picture 4" descr="Porting to Entity Framework Core - CodeOpinion">
              <a:extLst>
                <a:ext uri="{FF2B5EF4-FFF2-40B4-BE49-F238E27FC236}">
                  <a16:creationId xmlns:a16="http://schemas.microsoft.com/office/drawing/2014/main" id="{104A1104-F4FF-C432-1925-C12580B7C8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2" t="11149" r="12365" b="13513"/>
            <a:stretch>
              <a:fillRect/>
            </a:stretch>
          </p:blipFill>
          <p:spPr bwMode="auto">
            <a:xfrm>
              <a:off x="7693635" y="3746447"/>
              <a:ext cx="2590801" cy="2522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2C2F588-ABE7-DF09-92A5-2B0F2DCC4256}"/>
              </a:ext>
            </a:extLst>
          </p:cNvPr>
          <p:cNvSpPr txBox="1"/>
          <p:nvPr/>
        </p:nvSpPr>
        <p:spPr>
          <a:xfrm>
            <a:off x="7689467" y="1501861"/>
            <a:ext cx="2909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400" b="1" dirty="0">
                <a:latin typeface="Constantia" panose="02030602050306030303" pitchFamily="18" charset="0"/>
              </a:rPr>
              <a:t>BACKEND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2F8BA7-4CC8-9501-FCA8-71C61AB8D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52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FF72F-9568-4CF3-67BA-03D20F637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E1EF82B3-7950-6AD0-5280-BE26DF1ADA0E}"/>
              </a:ext>
            </a:extLst>
          </p:cNvPr>
          <p:cNvGrpSpPr/>
          <p:nvPr/>
        </p:nvGrpSpPr>
        <p:grpSpPr>
          <a:xfrm>
            <a:off x="17449800" y="1626698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45F71BA-8106-62D5-AA5F-759DA365830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F237FA83-822C-FB69-37B4-F8C35EC1C96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A5165E4C-BED6-33A9-FD6A-513391C577A6}"/>
              </a:ext>
            </a:extLst>
          </p:cNvPr>
          <p:cNvGrpSpPr/>
          <p:nvPr/>
        </p:nvGrpSpPr>
        <p:grpSpPr>
          <a:xfrm>
            <a:off x="-769765" y="3856550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756BE23-C3E1-E57E-2D46-FBFAF40052A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109FA901-45A8-0BC8-14BB-15FC0788AC8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C14847-F737-561C-8A2B-1D4360D8CBCB}"/>
              </a:ext>
            </a:extLst>
          </p:cNvPr>
          <p:cNvGrpSpPr/>
          <p:nvPr/>
        </p:nvGrpSpPr>
        <p:grpSpPr>
          <a:xfrm>
            <a:off x="0" y="-1"/>
            <a:ext cx="18288000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9BE054EB-CD4A-C5C0-DA80-6EFA6EF1F567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63EBECD1-D7D7-36E5-BF90-86827E4B8113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21DBC962-73CA-B42F-CA3C-03BDEB31562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0FBCA2-F131-279A-FC6B-4B274BB2D51D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18287A2D-3D9F-DB3B-FB69-B1BB8042263A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055E8F80-DE73-C995-75B1-127D4FA9E200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rgbClr val="051D40"/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CÔNG NGHỆ SỬ DỤNG</a:t>
                </a:r>
              </a:p>
            </p:txBody>
          </p:sp>
        </p:grp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1781127-8CC3-EDC6-740F-CB56F046AE80}"/>
              </a:ext>
            </a:extLst>
          </p:cNvPr>
          <p:cNvSpPr/>
          <p:nvPr/>
        </p:nvSpPr>
        <p:spPr>
          <a:xfrm>
            <a:off x="1867765" y="3009109"/>
            <a:ext cx="4180406" cy="5598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3175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Bootstrap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3F91C56-0064-D0AE-65C1-B759236BC59F}"/>
              </a:ext>
            </a:extLst>
          </p:cNvPr>
          <p:cNvGrpSpPr/>
          <p:nvPr/>
        </p:nvGrpSpPr>
        <p:grpSpPr>
          <a:xfrm>
            <a:off x="2517969" y="3009109"/>
            <a:ext cx="8751601" cy="5598880"/>
            <a:chOff x="2028207" y="2005880"/>
            <a:chExt cx="8751601" cy="559888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2AC911B-57D8-B5DA-C586-0812E7EA4879}"/>
                </a:ext>
              </a:extLst>
            </p:cNvPr>
            <p:cNvSpPr/>
            <p:nvPr/>
          </p:nvSpPr>
          <p:spPr>
            <a:xfrm>
              <a:off x="6599402" y="2005880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Chart </a:t>
              </a:r>
              <a:r>
                <a:rPr lang="en-US" sz="3600" dirty="0" err="1">
                  <a:solidFill>
                    <a:schemeClr val="tx1"/>
                  </a:solidFill>
                </a:rPr>
                <a:t>js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7F4687E-FF80-2F0A-F1FE-E61D1BFC8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8207" y="2920459"/>
              <a:ext cx="2880000" cy="2334675"/>
            </a:xfrm>
            <a:prstGeom prst="rect">
              <a:avLst/>
            </a:prstGeom>
          </p:spPr>
        </p:pic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B324DA-CF20-CEBB-1B4D-D84B93F4AFE2}"/>
              </a:ext>
            </a:extLst>
          </p:cNvPr>
          <p:cNvSpPr/>
          <p:nvPr/>
        </p:nvSpPr>
        <p:spPr>
          <a:xfrm>
            <a:off x="12310562" y="2956319"/>
            <a:ext cx="4180406" cy="5598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3175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Toaster</a:t>
            </a:r>
          </a:p>
        </p:txBody>
      </p:sp>
      <p:sp>
        <p:nvSpPr>
          <p:cNvPr id="6" name="AutoShape 2" descr="Chart.Js Logo PNG Vectors Free Download">
            <a:extLst>
              <a:ext uri="{FF2B5EF4-FFF2-40B4-BE49-F238E27FC236}">
                <a16:creationId xmlns:a16="http://schemas.microsoft.com/office/drawing/2014/main" id="{A2AEDCA5-E13D-4B63-56D2-FA258D04D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26967" y="611775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8C5545-6E4D-B79F-3979-51CF2E2FC9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87" b="5658"/>
          <a:stretch>
            <a:fillRect/>
          </a:stretch>
        </p:blipFill>
        <p:spPr>
          <a:xfrm>
            <a:off x="7737236" y="3600291"/>
            <a:ext cx="2884262" cy="2981467"/>
          </a:xfrm>
          <a:prstGeom prst="rect">
            <a:avLst/>
          </a:prstGeom>
        </p:spPr>
      </p:pic>
      <p:pic>
        <p:nvPicPr>
          <p:cNvPr id="2054" name="Picture 6" descr="laralabs/toaster - Packagist">
            <a:extLst>
              <a:ext uri="{FF2B5EF4-FFF2-40B4-BE49-F238E27FC236}">
                <a16:creationId xmlns:a16="http://schemas.microsoft.com/office/drawing/2014/main" id="{B00F87E0-D137-B19E-4381-FD3340A7A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9165" y="3607911"/>
            <a:ext cx="2743200" cy="29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8CB2E1-40C6-B0FB-53E2-F5BB09BAD772}"/>
              </a:ext>
            </a:extLst>
          </p:cNvPr>
          <p:cNvSpPr txBox="1"/>
          <p:nvPr/>
        </p:nvSpPr>
        <p:spPr>
          <a:xfrm>
            <a:off x="7473638" y="1443973"/>
            <a:ext cx="3340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400" b="1" dirty="0">
                <a:latin typeface="Constantia" panose="02030602050306030303" pitchFamily="18" charset="0"/>
              </a:rPr>
              <a:t>FRONTEND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1377C7F-632B-09F5-BB44-5D31595860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7E7F11F-66F5-0602-56E0-E99DDC1748FD}"/>
              </a:ext>
            </a:extLst>
          </p:cNvPr>
          <p:cNvGrpSpPr/>
          <p:nvPr/>
        </p:nvGrpSpPr>
        <p:grpSpPr>
          <a:xfrm>
            <a:off x="12573000" y="-6076805"/>
            <a:ext cx="4180406" cy="5598880"/>
            <a:chOff x="1867765" y="1882455"/>
            <a:chExt cx="4180406" cy="559888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36E22B5-804F-38DF-1D2A-C6E582312D17}"/>
                </a:ext>
              </a:extLst>
            </p:cNvPr>
            <p:cNvSpPr/>
            <p:nvPr/>
          </p:nvSpPr>
          <p:spPr>
            <a:xfrm>
              <a:off x="1867765" y="1882455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SQL SERVER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59FBF27-2144-08EC-3776-66DCC5AF8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17968" y="2794794"/>
              <a:ext cx="2880000" cy="233691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5F834E-84CF-61F1-E54F-6C2EFB4F927B}"/>
              </a:ext>
            </a:extLst>
          </p:cNvPr>
          <p:cNvGrpSpPr/>
          <p:nvPr/>
        </p:nvGrpSpPr>
        <p:grpSpPr>
          <a:xfrm>
            <a:off x="1867765" y="-6042035"/>
            <a:ext cx="4180406" cy="5598880"/>
            <a:chOff x="11887200" y="1953090"/>
            <a:chExt cx="4180406" cy="559888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979572E-AE73-87B4-3B6B-B7641147ACF7}"/>
                </a:ext>
              </a:extLst>
            </p:cNvPr>
            <p:cNvSpPr/>
            <p:nvPr/>
          </p:nvSpPr>
          <p:spPr>
            <a:xfrm>
              <a:off x="11887200" y="1953090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ASP.NET CORE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D704F70-9266-D94C-32B6-9575BF038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537403" y="2386654"/>
              <a:ext cx="2880000" cy="286848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1F2154-A560-A0F1-58A9-FFB2D960E20E}"/>
              </a:ext>
            </a:extLst>
          </p:cNvPr>
          <p:cNvGrpSpPr/>
          <p:nvPr/>
        </p:nvGrpSpPr>
        <p:grpSpPr>
          <a:xfrm>
            <a:off x="6956964" y="-6076805"/>
            <a:ext cx="4180406" cy="5598880"/>
            <a:chOff x="6934200" y="3019497"/>
            <a:chExt cx="4180406" cy="559888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C79713A-86D1-6693-81A2-92D72EAA4A05}"/>
                </a:ext>
              </a:extLst>
            </p:cNvPr>
            <p:cNvSpPr/>
            <p:nvPr/>
          </p:nvSpPr>
          <p:spPr>
            <a:xfrm>
              <a:off x="6934200" y="3019497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FRAMEWORK</a:t>
              </a:r>
            </a:p>
          </p:txBody>
        </p:sp>
        <p:pic>
          <p:nvPicPr>
            <p:cNvPr id="35" name="Picture 4" descr="Porting to Entity Framework Core - CodeOpinion">
              <a:extLst>
                <a:ext uri="{FF2B5EF4-FFF2-40B4-BE49-F238E27FC236}">
                  <a16:creationId xmlns:a16="http://schemas.microsoft.com/office/drawing/2014/main" id="{C1B56489-9C87-D811-0F54-1DA84C1282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2" t="11149" r="12365" b="13513"/>
            <a:stretch>
              <a:fillRect/>
            </a:stretch>
          </p:blipFill>
          <p:spPr bwMode="auto">
            <a:xfrm>
              <a:off x="7693635" y="3746447"/>
              <a:ext cx="2590801" cy="2522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8730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D561F-F59B-944C-ADFE-AF1821B33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4DBDE3F-6E1A-30D1-BAED-D15AB24031D1}"/>
              </a:ext>
            </a:extLst>
          </p:cNvPr>
          <p:cNvGrpSpPr/>
          <p:nvPr/>
        </p:nvGrpSpPr>
        <p:grpSpPr>
          <a:xfrm>
            <a:off x="2647785" y="4309793"/>
            <a:ext cx="12992429" cy="2999144"/>
            <a:chOff x="5240348" y="3231308"/>
            <a:chExt cx="8819592" cy="2999144"/>
          </a:xfrm>
        </p:grpSpPr>
        <p:sp>
          <p:nvSpPr>
            <p:cNvPr id="2" name="TextBox 2">
              <a:extLst>
                <a:ext uri="{FF2B5EF4-FFF2-40B4-BE49-F238E27FC236}">
                  <a16:creationId xmlns:a16="http://schemas.microsoft.com/office/drawing/2014/main" id="{47B90577-1A52-4955-D146-647E0B3CA774}"/>
                </a:ext>
              </a:extLst>
            </p:cNvPr>
            <p:cNvSpPr txBox="1"/>
            <p:nvPr/>
          </p:nvSpPr>
          <p:spPr>
            <a:xfrm>
              <a:off x="5240348" y="3775770"/>
              <a:ext cx="8819592" cy="16047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4510"/>
                </a:lnSpc>
                <a:spcBef>
                  <a:spcPct val="0"/>
                </a:spcBef>
              </a:pP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Phân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tích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và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thiết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kế</a:t>
              </a:r>
              <a:endParaRPr lang="en-US" sz="6600" b="1" dirty="0">
                <a:solidFill>
                  <a:srgbClr val="051D40"/>
                </a:solidFill>
                <a:latin typeface="Arial" panose="020B0604020202020204" pitchFamily="34" charset="0"/>
                <a:ea typeface="Montserrat Bold"/>
                <a:cs typeface="Arial" panose="020B0604020202020204" pitchFamily="34" charset="0"/>
                <a:sym typeface="Montserrat Bold"/>
              </a:endParaRPr>
            </a:p>
          </p:txBody>
        </p:sp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17BBF281-AC82-BA6C-D2DA-7FAC5719C586}"/>
                </a:ext>
              </a:extLst>
            </p:cNvPr>
            <p:cNvGrpSpPr/>
            <p:nvPr/>
          </p:nvGrpSpPr>
          <p:grpSpPr>
            <a:xfrm>
              <a:off x="6705600" y="3231308"/>
              <a:ext cx="5889088" cy="756959"/>
              <a:chOff x="0" y="0"/>
              <a:chExt cx="1551036" cy="199364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526346C3-F32E-6F7E-B6E3-974D1A15DF05}"/>
                  </a:ext>
                </a:extLst>
              </p:cNvPr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>
                <a:extLst>
                  <a:ext uri="{FF2B5EF4-FFF2-40B4-BE49-F238E27FC236}">
                    <a16:creationId xmlns:a16="http://schemas.microsoft.com/office/drawing/2014/main" id="{BA4BD7CC-87B4-B38A-F5FE-78B9A9CC140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1CC6B910-8B05-A742-82FD-D2AC6EDC0763}"/>
                </a:ext>
              </a:extLst>
            </p:cNvPr>
            <p:cNvGrpSpPr/>
            <p:nvPr/>
          </p:nvGrpSpPr>
          <p:grpSpPr>
            <a:xfrm>
              <a:off x="6705600" y="5473493"/>
              <a:ext cx="5889088" cy="756959"/>
              <a:chOff x="0" y="0"/>
              <a:chExt cx="1551036" cy="199364"/>
            </a:xfrm>
          </p:grpSpPr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679A156C-AE6A-5252-FB5D-A98E26428FBA}"/>
                  </a:ext>
                </a:extLst>
              </p:cNvPr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>
                <a:extLst>
                  <a:ext uri="{FF2B5EF4-FFF2-40B4-BE49-F238E27FC236}">
                    <a16:creationId xmlns:a16="http://schemas.microsoft.com/office/drawing/2014/main" id="{00A1C459-C646-607B-236E-EFD44235837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" name="Freeform 21">
            <a:extLst>
              <a:ext uri="{FF2B5EF4-FFF2-40B4-BE49-F238E27FC236}">
                <a16:creationId xmlns:a16="http://schemas.microsoft.com/office/drawing/2014/main" id="{42C8DAE9-59D2-3B73-D620-A6A4D2F0CBFA}"/>
              </a:ext>
            </a:extLst>
          </p:cNvPr>
          <p:cNvSpPr/>
          <p:nvPr/>
        </p:nvSpPr>
        <p:spPr>
          <a:xfrm>
            <a:off x="-3343515" y="31623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E2DA4D8A-FBBF-2268-FFA2-53F834C71ACA}"/>
              </a:ext>
            </a:extLst>
          </p:cNvPr>
          <p:cNvGrpSpPr/>
          <p:nvPr/>
        </p:nvGrpSpPr>
        <p:grpSpPr>
          <a:xfrm>
            <a:off x="15150538" y="6628784"/>
            <a:ext cx="5946973" cy="5946973"/>
            <a:chOff x="0" y="0"/>
            <a:chExt cx="812800" cy="812800"/>
          </a:xfrm>
        </p:grpSpPr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8C94957C-41C4-E6D9-AB33-C76C009532B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28" name="TextBox 14">
              <a:extLst>
                <a:ext uri="{FF2B5EF4-FFF2-40B4-BE49-F238E27FC236}">
                  <a16:creationId xmlns:a16="http://schemas.microsoft.com/office/drawing/2014/main" id="{E72C2625-E003-1A25-2153-9ED5D8262416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24140C1-4DD3-03A3-317F-8A8F8821CB06}"/>
              </a:ext>
            </a:extLst>
          </p:cNvPr>
          <p:cNvSpPr/>
          <p:nvPr/>
        </p:nvSpPr>
        <p:spPr>
          <a:xfrm>
            <a:off x="11704868" y="33147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011C3FB-B000-1A11-CE43-5A2C80385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758" y="1528493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367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155</Words>
  <Application>Microsoft Office PowerPoint</Application>
  <PresentationFormat>Custom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Constantia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Long Nguyen</dc:creator>
  <cp:lastModifiedBy>Huy Trần Đức</cp:lastModifiedBy>
  <cp:revision>125</cp:revision>
  <dcterms:created xsi:type="dcterms:W3CDTF">2006-08-16T00:00:00Z</dcterms:created>
  <dcterms:modified xsi:type="dcterms:W3CDTF">2025-06-22T14:46:28Z</dcterms:modified>
  <dc:identifier>DAGn_4arN0w</dc:identifier>
</cp:coreProperties>
</file>