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256" r:id="rId3"/>
    <p:sldId id="261" r:id="rId4"/>
    <p:sldId id="297" r:id="rId5"/>
    <p:sldId id="306" r:id="rId6"/>
    <p:sldId id="298" r:id="rId7"/>
    <p:sldId id="299" r:id="rId8"/>
    <p:sldId id="300" r:id="rId9"/>
    <p:sldId id="301" r:id="rId10"/>
    <p:sldId id="279" r:id="rId11"/>
    <p:sldId id="305" r:id="rId12"/>
    <p:sldId id="304" r:id="rId13"/>
    <p:sldId id="281" r:id="rId14"/>
    <p:sldId id="302" r:id="rId15"/>
    <p:sldId id="303" r:id="rId16"/>
    <p:sldId id="282" r:id="rId17"/>
    <p:sldId id="295" r:id="rId18"/>
    <p:sldId id="257" r:id="rId19"/>
    <p:sldId id="309"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9A7"/>
    <a:srgbClr val="181818"/>
    <a:srgbClr val="3536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79" autoAdjust="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24E3D2-33AF-4D32-9558-A32BD2EEABD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5393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24E3D2-33AF-4D32-9558-A32BD2EEABD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109314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24E3D2-33AF-4D32-9558-A32BD2EEABD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157220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24E3D2-33AF-4D32-9558-A32BD2EEABD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885799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4E3D2-33AF-4D32-9558-A32BD2EEABDD}"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218822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24E3D2-33AF-4D32-9558-A32BD2EEABDD}"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12709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24E3D2-33AF-4D32-9558-A32BD2EEABDD}"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403813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24E3D2-33AF-4D32-9558-A32BD2EEABDD}"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34123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4E3D2-33AF-4D32-9558-A32BD2EEABDD}" type="datetimeFigureOut">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135420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24E3D2-33AF-4D32-9558-A32BD2EEABDD}"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98430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524E3D2-33AF-4D32-9558-A32BD2EEABDD}"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C6274-C72D-4F5D-BF53-546F86197D3A}" type="slidenum">
              <a:rPr lang="en-US" smtClean="0"/>
              <a:t>‹#›</a:t>
            </a:fld>
            <a:endParaRPr lang="en-US"/>
          </a:p>
        </p:txBody>
      </p:sp>
    </p:spTree>
    <p:extLst>
      <p:ext uri="{BB962C8B-B14F-4D97-AF65-F5344CB8AC3E}">
        <p14:creationId xmlns:p14="http://schemas.microsoft.com/office/powerpoint/2010/main" val="298505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4E3D2-33AF-4D32-9558-A32BD2EEABDD}" type="datetimeFigureOut">
              <a:rPr lang="en-US" smtClean="0"/>
              <a:t>11/24/2020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C6274-C72D-4F5D-BF53-546F86197D3A}" type="slidenum">
              <a:rPr lang="en-US" smtClean="0"/>
              <a:t>‹#›</a:t>
            </a:fld>
            <a:endParaRPr lang="en-US"/>
          </a:p>
        </p:txBody>
      </p:sp>
    </p:spTree>
    <p:extLst>
      <p:ext uri="{BB962C8B-B14F-4D97-AF65-F5344CB8AC3E}">
        <p14:creationId xmlns:p14="http://schemas.microsoft.com/office/powerpoint/2010/main" val="117370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a:t>
            </a:r>
            <a:r>
              <a:rPr lang="en-US" smtClean="0"/>
              <a:t>Chi tiết sản phẩm</a:t>
            </a:r>
            <a:endParaRPr lang="en-US"/>
          </a:p>
        </p:txBody>
      </p:sp>
      <p:sp>
        <p:nvSpPr>
          <p:cNvPr id="4" name="Content Placeholder 3"/>
          <p:cNvSpPr>
            <a:spLocks noGrp="1"/>
          </p:cNvSpPr>
          <p:nvPr>
            <p:ph idx="1"/>
          </p:nvPr>
        </p:nvSpPr>
        <p:spPr/>
        <p:txBody>
          <a:bodyPr/>
          <a:lstStyle/>
          <a:p>
            <a:r>
              <a:rPr lang="en-US"/>
              <a:t>https://design.gcosoftware.vn/giao-dien/283/chi-tiet-san-pham</a:t>
            </a:r>
            <a:endParaRPr lang="en-US"/>
          </a:p>
        </p:txBody>
      </p:sp>
    </p:spTree>
    <p:extLst>
      <p:ext uri="{BB962C8B-B14F-4D97-AF65-F5344CB8AC3E}">
        <p14:creationId xmlns:p14="http://schemas.microsoft.com/office/powerpoint/2010/main" val="3089330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en-US" smtClean="0"/>
              <a:t>Tin tức</a:t>
            </a:r>
            <a:endParaRPr lang="en-US"/>
          </a:p>
        </p:txBody>
      </p:sp>
      <p:sp>
        <p:nvSpPr>
          <p:cNvPr id="3" name="Content Placeholder 2"/>
          <p:cNvSpPr>
            <a:spLocks noGrp="1"/>
          </p:cNvSpPr>
          <p:nvPr>
            <p:ph idx="1"/>
          </p:nvPr>
        </p:nvSpPr>
        <p:spPr/>
        <p:txBody>
          <a:bodyPr/>
          <a:lstStyle/>
          <a:p>
            <a:r>
              <a:rPr lang="en-US"/>
              <a:t>https://design.gcosoftware.vn/giao-dien/283/tin-tuc</a:t>
            </a:r>
            <a:endParaRPr lang="en-US"/>
          </a:p>
        </p:txBody>
      </p:sp>
    </p:spTree>
    <p:extLst>
      <p:ext uri="{BB962C8B-B14F-4D97-AF65-F5344CB8AC3E}">
        <p14:creationId xmlns:p14="http://schemas.microsoft.com/office/powerpoint/2010/main" val="2849386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50774" y="1053679"/>
            <a:ext cx="9601693" cy="4692891"/>
          </a:xfrm>
          <a:prstGeom prst="rect">
            <a:avLst/>
          </a:prstGeom>
        </p:spPr>
      </p:pic>
      <p:sp>
        <p:nvSpPr>
          <p:cNvPr id="6" name="TextBox 5"/>
          <p:cNvSpPr txBox="1"/>
          <p:nvPr/>
        </p:nvSpPr>
        <p:spPr>
          <a:xfrm>
            <a:off x="2868328" y="2396689"/>
            <a:ext cx="1045094" cy="369332"/>
          </a:xfrm>
          <a:prstGeom prst="rect">
            <a:avLst/>
          </a:prstGeom>
          <a:noFill/>
        </p:spPr>
        <p:txBody>
          <a:bodyPr wrap="none" rtlCol="0">
            <a:spAutoFit/>
          </a:bodyPr>
          <a:lstStyle/>
          <a:p>
            <a:r>
              <a:rPr lang="en-US" smtClean="0"/>
              <a:t>Tập đoàn</a:t>
            </a:r>
            <a:endParaRPr lang="en-US"/>
          </a:p>
        </p:txBody>
      </p:sp>
      <p:sp>
        <p:nvSpPr>
          <p:cNvPr id="8" name="TextBox 7"/>
          <p:cNvSpPr txBox="1"/>
          <p:nvPr/>
        </p:nvSpPr>
        <p:spPr>
          <a:xfrm>
            <a:off x="4108383" y="2387065"/>
            <a:ext cx="1181734" cy="369332"/>
          </a:xfrm>
          <a:prstGeom prst="rect">
            <a:avLst/>
          </a:prstGeom>
          <a:noFill/>
        </p:spPr>
        <p:txBody>
          <a:bodyPr wrap="none" rtlCol="0">
            <a:spAutoFit/>
          </a:bodyPr>
          <a:lstStyle/>
          <a:p>
            <a:r>
              <a:rPr lang="en-US" smtClean="0"/>
              <a:t>Công nghệ</a:t>
            </a:r>
            <a:endParaRPr lang="en-US"/>
          </a:p>
        </p:txBody>
      </p:sp>
      <p:sp>
        <p:nvSpPr>
          <p:cNvPr id="9" name="TextBox 8"/>
          <p:cNvSpPr txBox="1"/>
          <p:nvPr/>
        </p:nvSpPr>
        <p:spPr>
          <a:xfrm>
            <a:off x="8146489" y="2387064"/>
            <a:ext cx="1270412" cy="369332"/>
          </a:xfrm>
          <a:prstGeom prst="rect">
            <a:avLst/>
          </a:prstGeom>
          <a:noFill/>
        </p:spPr>
        <p:txBody>
          <a:bodyPr wrap="none" rtlCol="0">
            <a:spAutoFit/>
          </a:bodyPr>
          <a:lstStyle/>
          <a:p>
            <a:r>
              <a:rPr lang="en-US" smtClean="0"/>
              <a:t>Tuyển dụng</a:t>
            </a:r>
            <a:endParaRPr lang="en-US"/>
          </a:p>
        </p:txBody>
      </p:sp>
      <p:sp>
        <p:nvSpPr>
          <p:cNvPr id="10" name="TextBox 9"/>
          <p:cNvSpPr txBox="1"/>
          <p:nvPr/>
        </p:nvSpPr>
        <p:spPr>
          <a:xfrm>
            <a:off x="6751468" y="2387064"/>
            <a:ext cx="1287917" cy="369332"/>
          </a:xfrm>
          <a:prstGeom prst="rect">
            <a:avLst/>
          </a:prstGeom>
          <a:noFill/>
        </p:spPr>
        <p:txBody>
          <a:bodyPr wrap="none" rtlCol="0">
            <a:spAutoFit/>
          </a:bodyPr>
          <a:lstStyle/>
          <a:p>
            <a:r>
              <a:rPr lang="en-US" smtClean="0"/>
              <a:t>Khuyến mãi</a:t>
            </a:r>
            <a:endParaRPr lang="en-US"/>
          </a:p>
        </p:txBody>
      </p:sp>
      <p:sp>
        <p:nvSpPr>
          <p:cNvPr id="11" name="TextBox 10"/>
          <p:cNvSpPr txBox="1"/>
          <p:nvPr/>
        </p:nvSpPr>
        <p:spPr>
          <a:xfrm>
            <a:off x="5494703" y="2387064"/>
            <a:ext cx="1114408" cy="369332"/>
          </a:xfrm>
          <a:prstGeom prst="rect">
            <a:avLst/>
          </a:prstGeom>
          <a:noFill/>
        </p:spPr>
        <p:txBody>
          <a:bodyPr wrap="none" rtlCol="0">
            <a:spAutoFit/>
          </a:bodyPr>
          <a:lstStyle/>
          <a:p>
            <a:r>
              <a:rPr lang="en-US" smtClean="0"/>
              <a:t>Sản phẩm</a:t>
            </a:r>
            <a:endParaRPr lang="en-US"/>
          </a:p>
        </p:txBody>
      </p:sp>
      <p:sp>
        <p:nvSpPr>
          <p:cNvPr id="12" name="TextBox 11"/>
          <p:cNvSpPr txBox="1"/>
          <p:nvPr/>
        </p:nvSpPr>
        <p:spPr>
          <a:xfrm>
            <a:off x="9757504" y="2396690"/>
            <a:ext cx="635110" cy="369332"/>
          </a:xfrm>
          <a:prstGeom prst="rect">
            <a:avLst/>
          </a:prstGeom>
          <a:noFill/>
        </p:spPr>
        <p:txBody>
          <a:bodyPr wrap="none" rtlCol="0">
            <a:spAutoFit/>
          </a:bodyPr>
          <a:lstStyle/>
          <a:p>
            <a:r>
              <a:rPr lang="en-US" smtClean="0"/>
              <a:t>Khác</a:t>
            </a:r>
            <a:endParaRPr lang="en-US"/>
          </a:p>
        </p:txBody>
      </p:sp>
    </p:spTree>
    <p:extLst>
      <p:ext uri="{BB962C8B-B14F-4D97-AF65-F5344CB8AC3E}">
        <p14:creationId xmlns:p14="http://schemas.microsoft.com/office/powerpoint/2010/main" val="3242504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Catalogue điện tử</a:t>
            </a:r>
            <a:endParaRPr lang="en-US"/>
          </a:p>
        </p:txBody>
      </p:sp>
      <p:sp>
        <p:nvSpPr>
          <p:cNvPr id="3" name="Content Placeholder 2"/>
          <p:cNvSpPr>
            <a:spLocks noGrp="1"/>
          </p:cNvSpPr>
          <p:nvPr>
            <p:ph idx="1"/>
          </p:nvPr>
        </p:nvSpPr>
        <p:spPr/>
        <p:txBody>
          <a:bodyPr/>
          <a:lstStyle/>
          <a:p>
            <a:r>
              <a:rPr lang="en-US"/>
              <a:t>https://design.gcosoftware.vn/giao-dien/283/ho-tro</a:t>
            </a:r>
            <a:endParaRPr lang="en-US"/>
          </a:p>
        </p:txBody>
      </p:sp>
    </p:spTree>
    <p:extLst>
      <p:ext uri="{BB962C8B-B14F-4D97-AF65-F5344CB8AC3E}">
        <p14:creationId xmlns:p14="http://schemas.microsoft.com/office/powerpoint/2010/main" val="2305917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5815" y="293981"/>
            <a:ext cx="11100370" cy="4826248"/>
          </a:xfrm>
          <a:prstGeom prst="rect">
            <a:avLst/>
          </a:prstGeom>
        </p:spPr>
      </p:pic>
      <p:sp>
        <p:nvSpPr>
          <p:cNvPr id="13" name="TextBox 12"/>
          <p:cNvSpPr txBox="1"/>
          <p:nvPr/>
        </p:nvSpPr>
        <p:spPr>
          <a:xfrm>
            <a:off x="5034013" y="5909912"/>
            <a:ext cx="2031325" cy="369332"/>
          </a:xfrm>
          <a:prstGeom prst="rect">
            <a:avLst/>
          </a:prstGeom>
          <a:noFill/>
        </p:spPr>
        <p:txBody>
          <a:bodyPr wrap="none" rtlCol="0">
            <a:spAutoFit/>
          </a:bodyPr>
          <a:lstStyle/>
          <a:p>
            <a:r>
              <a:rPr lang="en-US" smtClean="0"/>
              <a:t>Chọn loại sản phẩm</a:t>
            </a:r>
            <a:endParaRPr lang="en-US"/>
          </a:p>
        </p:txBody>
      </p:sp>
      <p:cxnSp>
        <p:nvCxnSpPr>
          <p:cNvPr id="16" name="Straight Arrow Connector 15"/>
          <p:cNvCxnSpPr/>
          <p:nvPr/>
        </p:nvCxnSpPr>
        <p:spPr>
          <a:xfrm flipH="1" flipV="1">
            <a:off x="5524901" y="4600876"/>
            <a:ext cx="125128" cy="1299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034013" y="5909912"/>
            <a:ext cx="3590223" cy="369332"/>
          </a:xfrm>
          <a:prstGeom prst="rect">
            <a:avLst/>
          </a:prstGeom>
          <a:noFill/>
          <a:ln>
            <a:solidFill>
              <a:srgbClr val="353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246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6217" y="551715"/>
            <a:ext cx="10922561" cy="5194567"/>
          </a:xfrm>
          <a:prstGeom prst="rect">
            <a:avLst/>
          </a:prstGeom>
        </p:spPr>
      </p:pic>
      <p:sp>
        <p:nvSpPr>
          <p:cNvPr id="6" name="TextBox 5"/>
          <p:cNvSpPr txBox="1"/>
          <p:nvPr/>
        </p:nvSpPr>
        <p:spPr>
          <a:xfrm>
            <a:off x="563078" y="3639399"/>
            <a:ext cx="4841507" cy="1569660"/>
          </a:xfrm>
          <a:prstGeom prst="rect">
            <a:avLst/>
          </a:prstGeom>
          <a:noFill/>
        </p:spPr>
        <p:txBody>
          <a:bodyPr wrap="square" rtlCol="0">
            <a:spAutoFit/>
          </a:bodyPr>
          <a:lstStyle/>
          <a:p>
            <a:r>
              <a:rPr lang="en-US" b="1" smtClean="0">
                <a:solidFill>
                  <a:srgbClr val="00B0F0"/>
                </a:solidFill>
              </a:rPr>
              <a:t>Hãy quan tâm </a:t>
            </a:r>
          </a:p>
          <a:p>
            <a:r>
              <a:rPr lang="en-US" b="1">
                <a:solidFill>
                  <a:schemeClr val="bg1"/>
                </a:solidFill>
              </a:rPr>
              <a:t>s</a:t>
            </a:r>
            <a:r>
              <a:rPr lang="en-US" b="1" smtClean="0">
                <a:solidFill>
                  <a:schemeClr val="bg1"/>
                </a:solidFill>
              </a:rPr>
              <a:t>ản phẩm của bạn.</a:t>
            </a:r>
          </a:p>
          <a:p>
            <a:endParaRPr lang="en-US" b="1" smtClean="0">
              <a:solidFill>
                <a:schemeClr val="bg1"/>
              </a:solidFill>
            </a:endParaRPr>
          </a:p>
          <a:p>
            <a:r>
              <a:rPr lang="en-US" sz="1400" smtClean="0">
                <a:solidFill>
                  <a:schemeClr val="bg1"/>
                </a:solidFill>
              </a:rPr>
              <a:t>Cho dù đó là sản phẩm nào, để được hưởng đầy đủ các dịch vụ của Hisense, bạn chỉ cần nhấp vào đây để đăng ký bảo hành điện tử.</a:t>
            </a:r>
          </a:p>
        </p:txBody>
      </p:sp>
      <p:sp>
        <p:nvSpPr>
          <p:cNvPr id="7" name="Flowchart: Terminator 6"/>
          <p:cNvSpPr/>
          <p:nvPr/>
        </p:nvSpPr>
        <p:spPr>
          <a:xfrm>
            <a:off x="813335" y="5989755"/>
            <a:ext cx="1578543" cy="365760"/>
          </a:xfrm>
          <a:prstGeom prst="flowChartTerminator">
            <a:avLst/>
          </a:prstGeom>
          <a:noFill/>
          <a:ln>
            <a:solidFill>
              <a:srgbClr val="353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rgbClr val="181818"/>
                </a:solidFill>
              </a:rPr>
              <a:t>Đăng ký ngay</a:t>
            </a:r>
            <a:endParaRPr lang="en-US">
              <a:solidFill>
                <a:srgbClr val="181818"/>
              </a:solidFill>
            </a:endParaRPr>
          </a:p>
        </p:txBody>
      </p:sp>
      <p:cxnSp>
        <p:nvCxnSpPr>
          <p:cNvPr id="9" name="Straight Arrow Connector 8"/>
          <p:cNvCxnSpPr/>
          <p:nvPr/>
        </p:nvCxnSpPr>
        <p:spPr>
          <a:xfrm flipV="1">
            <a:off x="1689234" y="2324501"/>
            <a:ext cx="697831" cy="113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80598" y="3176522"/>
            <a:ext cx="366309" cy="1403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903396" y="3927107"/>
            <a:ext cx="984183" cy="2180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0288" y="2490400"/>
            <a:ext cx="4841507" cy="800219"/>
          </a:xfrm>
          <a:prstGeom prst="rect">
            <a:avLst/>
          </a:prstGeom>
          <a:noFill/>
        </p:spPr>
        <p:txBody>
          <a:bodyPr wrap="square" rtlCol="0">
            <a:spAutoFit/>
          </a:bodyPr>
          <a:lstStyle/>
          <a:p>
            <a:r>
              <a:rPr lang="en-US" b="1" smtClean="0">
                <a:solidFill>
                  <a:schemeClr val="bg1"/>
                </a:solidFill>
              </a:rPr>
              <a:t>Đăng ký bảo hành điện tử.</a:t>
            </a:r>
            <a:endParaRPr lang="en-US" b="1">
              <a:solidFill>
                <a:schemeClr val="bg1"/>
              </a:solidFill>
            </a:endParaRPr>
          </a:p>
          <a:p>
            <a:r>
              <a:rPr lang="en-US" sz="1400" smtClean="0">
                <a:solidFill>
                  <a:schemeClr val="bg1"/>
                </a:solidFill>
              </a:rPr>
              <a:t>Chỉ với những thao tác đơn giản, sản phẩm của bạn được kích hoạt bảo hành trên hệ thống.</a:t>
            </a:r>
          </a:p>
        </p:txBody>
      </p:sp>
      <p:sp>
        <p:nvSpPr>
          <p:cNvPr id="22" name="TextBox 21"/>
          <p:cNvSpPr txBox="1"/>
          <p:nvPr/>
        </p:nvSpPr>
        <p:spPr>
          <a:xfrm>
            <a:off x="6494646" y="4667690"/>
            <a:ext cx="5577293" cy="800219"/>
          </a:xfrm>
          <a:prstGeom prst="rect">
            <a:avLst/>
          </a:prstGeom>
          <a:noFill/>
        </p:spPr>
        <p:txBody>
          <a:bodyPr wrap="square" rtlCol="0">
            <a:spAutoFit/>
          </a:bodyPr>
          <a:lstStyle/>
          <a:p>
            <a:r>
              <a:rPr lang="en-US" b="1" smtClean="0">
                <a:solidFill>
                  <a:schemeClr val="bg1"/>
                </a:solidFill>
              </a:rPr>
              <a:t>Yêu cầu bảo hành</a:t>
            </a:r>
          </a:p>
          <a:p>
            <a:r>
              <a:rPr lang="en-US" sz="1400" smtClean="0">
                <a:solidFill>
                  <a:schemeClr val="bg1"/>
                </a:solidFill>
              </a:rPr>
              <a:t>Nếu có vấn đề trong quá trình sử dụng, bạn có thể nhập yêu cầu bảo hành trực tuyến hoặc liên hệ Hotline 1800 888 665 (miễn phí).</a:t>
            </a:r>
          </a:p>
        </p:txBody>
      </p:sp>
      <p:sp>
        <p:nvSpPr>
          <p:cNvPr id="27" name="Up Arrow 26"/>
          <p:cNvSpPr/>
          <p:nvPr/>
        </p:nvSpPr>
        <p:spPr>
          <a:xfrm>
            <a:off x="8162223" y="2263816"/>
            <a:ext cx="356135" cy="2454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7770288" y="4416284"/>
            <a:ext cx="356135" cy="2454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33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770288" y="2490400"/>
            <a:ext cx="4841507" cy="800219"/>
          </a:xfrm>
          <a:prstGeom prst="rect">
            <a:avLst/>
          </a:prstGeom>
          <a:noFill/>
        </p:spPr>
        <p:txBody>
          <a:bodyPr wrap="square" rtlCol="0">
            <a:spAutoFit/>
          </a:bodyPr>
          <a:lstStyle/>
          <a:p>
            <a:r>
              <a:rPr lang="en-US" b="1" smtClean="0">
                <a:solidFill>
                  <a:schemeClr val="bg1"/>
                </a:solidFill>
              </a:rPr>
              <a:t>Đăng ký bảo hành điện tử.</a:t>
            </a:r>
            <a:endParaRPr lang="en-US" b="1">
              <a:solidFill>
                <a:schemeClr val="bg1"/>
              </a:solidFill>
            </a:endParaRPr>
          </a:p>
          <a:p>
            <a:r>
              <a:rPr lang="en-US" sz="1400" smtClean="0">
                <a:solidFill>
                  <a:schemeClr val="bg1"/>
                </a:solidFill>
              </a:rPr>
              <a:t>Chỉ với những thao tác đơn giản, sản phẩm của bạn được kích hoạt bảo hành trên hệ thống.</a:t>
            </a:r>
          </a:p>
        </p:txBody>
      </p:sp>
      <p:pic>
        <p:nvPicPr>
          <p:cNvPr id="2" name="Picture 1"/>
          <p:cNvPicPr>
            <a:picLocks noChangeAspect="1"/>
          </p:cNvPicPr>
          <p:nvPr/>
        </p:nvPicPr>
        <p:blipFill>
          <a:blip r:embed="rId2"/>
          <a:stretch>
            <a:fillRect/>
          </a:stretch>
        </p:blipFill>
        <p:spPr>
          <a:xfrm>
            <a:off x="489543" y="942076"/>
            <a:ext cx="10770154" cy="4724643"/>
          </a:xfrm>
          <a:prstGeom prst="rect">
            <a:avLst/>
          </a:prstGeom>
        </p:spPr>
      </p:pic>
      <p:sp>
        <p:nvSpPr>
          <p:cNvPr id="13" name="TextBox 12"/>
          <p:cNvSpPr txBox="1"/>
          <p:nvPr/>
        </p:nvSpPr>
        <p:spPr>
          <a:xfrm>
            <a:off x="1795112" y="1032455"/>
            <a:ext cx="2603634" cy="1077218"/>
          </a:xfrm>
          <a:prstGeom prst="rect">
            <a:avLst/>
          </a:prstGeom>
          <a:noFill/>
        </p:spPr>
        <p:txBody>
          <a:bodyPr wrap="square" rtlCol="0">
            <a:spAutoFit/>
          </a:bodyPr>
          <a:lstStyle/>
          <a:p>
            <a:r>
              <a:rPr lang="en-US" b="1" smtClean="0">
                <a:solidFill>
                  <a:schemeClr val="bg1"/>
                </a:solidFill>
              </a:rPr>
              <a:t>Câu hỏi thường gặp</a:t>
            </a:r>
          </a:p>
          <a:p>
            <a:endParaRPr lang="en-US" b="1" smtClean="0">
              <a:solidFill>
                <a:schemeClr val="bg1"/>
              </a:solidFill>
            </a:endParaRPr>
          </a:p>
          <a:p>
            <a:r>
              <a:rPr lang="en-US" sz="1400" smtClean="0">
                <a:solidFill>
                  <a:schemeClr val="bg1"/>
                </a:solidFill>
              </a:rPr>
              <a:t>Giải đáp nhanh một số thắc mắc </a:t>
            </a:r>
          </a:p>
          <a:p>
            <a:r>
              <a:rPr lang="en-US" sz="1400" smtClean="0">
                <a:solidFill>
                  <a:schemeClr val="bg1"/>
                </a:solidFill>
              </a:rPr>
              <a:t>của bạn…</a:t>
            </a:r>
          </a:p>
        </p:txBody>
      </p:sp>
      <p:sp>
        <p:nvSpPr>
          <p:cNvPr id="15" name="TextBox 14"/>
          <p:cNvSpPr txBox="1"/>
          <p:nvPr/>
        </p:nvSpPr>
        <p:spPr>
          <a:xfrm>
            <a:off x="4748464" y="966174"/>
            <a:ext cx="4841507" cy="1077218"/>
          </a:xfrm>
          <a:prstGeom prst="rect">
            <a:avLst/>
          </a:prstGeom>
          <a:noFill/>
        </p:spPr>
        <p:txBody>
          <a:bodyPr wrap="square" rtlCol="0">
            <a:spAutoFit/>
          </a:bodyPr>
          <a:lstStyle/>
          <a:p>
            <a:r>
              <a:rPr lang="en-US" b="1" smtClean="0">
                <a:solidFill>
                  <a:schemeClr val="bg1"/>
                </a:solidFill>
              </a:rPr>
              <a:t>Tin tức tổng hợp</a:t>
            </a:r>
          </a:p>
          <a:p>
            <a:endParaRPr lang="en-US" b="1" smtClean="0">
              <a:solidFill>
                <a:schemeClr val="bg1"/>
              </a:solidFill>
            </a:endParaRPr>
          </a:p>
          <a:p>
            <a:r>
              <a:rPr lang="en-US" sz="1400" smtClean="0">
                <a:solidFill>
                  <a:schemeClr val="bg1"/>
                </a:solidFill>
              </a:rPr>
              <a:t>Cập nhật thông tin từ Hisense Việt Nam </a:t>
            </a:r>
          </a:p>
          <a:p>
            <a:r>
              <a:rPr lang="en-US" sz="1400" smtClean="0">
                <a:solidFill>
                  <a:schemeClr val="bg1"/>
                </a:solidFill>
              </a:rPr>
              <a:t>và toàn cầu tại đây…</a:t>
            </a:r>
          </a:p>
        </p:txBody>
      </p:sp>
      <p:sp>
        <p:nvSpPr>
          <p:cNvPr id="16" name="TextBox 15"/>
          <p:cNvSpPr txBox="1"/>
          <p:nvPr/>
        </p:nvSpPr>
        <p:spPr>
          <a:xfrm>
            <a:off x="7927751" y="1032455"/>
            <a:ext cx="3227929" cy="1077218"/>
          </a:xfrm>
          <a:prstGeom prst="rect">
            <a:avLst/>
          </a:prstGeom>
          <a:noFill/>
        </p:spPr>
        <p:txBody>
          <a:bodyPr wrap="square" rtlCol="0">
            <a:spAutoFit/>
          </a:bodyPr>
          <a:lstStyle/>
          <a:p>
            <a:r>
              <a:rPr lang="en-US" b="1" smtClean="0">
                <a:solidFill>
                  <a:schemeClr val="bg1"/>
                </a:solidFill>
              </a:rPr>
              <a:t>Liên hệ &amp; Hướng dẫn</a:t>
            </a:r>
          </a:p>
          <a:p>
            <a:endParaRPr lang="en-US" b="1" smtClean="0">
              <a:solidFill>
                <a:schemeClr val="bg1"/>
              </a:solidFill>
            </a:endParaRPr>
          </a:p>
          <a:p>
            <a:r>
              <a:rPr lang="en-US" sz="1400" smtClean="0">
                <a:solidFill>
                  <a:schemeClr val="bg1"/>
                </a:solidFill>
              </a:rPr>
              <a:t>Để liên hệ các vấn đề khác hoặc xem các hướng dẫn vui lòng  nhấp vào đây…</a:t>
            </a:r>
          </a:p>
        </p:txBody>
      </p:sp>
      <p:sp>
        <p:nvSpPr>
          <p:cNvPr id="4" name="Down Arrow 3"/>
          <p:cNvSpPr/>
          <p:nvPr/>
        </p:nvSpPr>
        <p:spPr>
          <a:xfrm>
            <a:off x="2858702" y="2109673"/>
            <a:ext cx="673769" cy="469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5874620" y="2109673"/>
            <a:ext cx="673769" cy="469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8890538" y="2055364"/>
            <a:ext cx="673769" cy="469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156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a:t>
            </a:r>
            <a:r>
              <a:rPr lang="en-US" smtClean="0"/>
              <a:t>Trạm bảo hành</a:t>
            </a:r>
            <a:endParaRPr lang="en-US"/>
          </a:p>
        </p:txBody>
      </p:sp>
      <p:sp>
        <p:nvSpPr>
          <p:cNvPr id="4" name="Content Placeholder 3"/>
          <p:cNvSpPr>
            <a:spLocks noGrp="1"/>
          </p:cNvSpPr>
          <p:nvPr>
            <p:ph idx="1"/>
          </p:nvPr>
        </p:nvSpPr>
        <p:spPr/>
        <p:txBody>
          <a:bodyPr/>
          <a:lstStyle/>
          <a:p>
            <a:r>
              <a:rPr lang="en-US"/>
              <a:t>https://design.gcosoftware.vn/giao-dien/283/bao-hanh</a:t>
            </a:r>
            <a:endParaRPr lang="en-US"/>
          </a:p>
        </p:txBody>
      </p:sp>
    </p:spTree>
    <p:extLst>
      <p:ext uri="{BB962C8B-B14F-4D97-AF65-F5344CB8AC3E}">
        <p14:creationId xmlns:p14="http://schemas.microsoft.com/office/powerpoint/2010/main" val="2668745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a:t>
            </a:r>
            <a:r>
              <a:rPr lang="en-US" smtClean="0"/>
              <a:t>Về chúng tôi</a:t>
            </a:r>
            <a:endParaRPr lang="en-US"/>
          </a:p>
        </p:txBody>
      </p:sp>
      <p:sp>
        <p:nvSpPr>
          <p:cNvPr id="4" name="Content Placeholder 3"/>
          <p:cNvSpPr>
            <a:spLocks noGrp="1"/>
          </p:cNvSpPr>
          <p:nvPr>
            <p:ph idx="1"/>
          </p:nvPr>
        </p:nvSpPr>
        <p:spPr/>
        <p:txBody>
          <a:bodyPr/>
          <a:lstStyle/>
          <a:p>
            <a:r>
              <a:rPr lang="en-US"/>
              <a:t>https://design.gcosoftware.vn/giao-dien/283/about-us</a:t>
            </a:r>
            <a:endParaRPr lang="en-US"/>
          </a:p>
        </p:txBody>
      </p:sp>
    </p:spTree>
    <p:extLst>
      <p:ext uri="{BB962C8B-B14F-4D97-AF65-F5344CB8AC3E}">
        <p14:creationId xmlns:p14="http://schemas.microsoft.com/office/powerpoint/2010/main" val="3090401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a:t>
            </a:r>
            <a:r>
              <a:rPr lang="en-US" smtClean="0"/>
              <a:t>Menu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4035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4379" b="16464"/>
          <a:stretch/>
        </p:blipFill>
        <p:spPr>
          <a:xfrm>
            <a:off x="1196206" y="1453415"/>
            <a:ext cx="9144000" cy="4071486"/>
          </a:xfrm>
          <a:prstGeom prst="rect">
            <a:avLst/>
          </a:prstGeom>
        </p:spPr>
      </p:pic>
      <p:sp>
        <p:nvSpPr>
          <p:cNvPr id="7" name="TextBox 6"/>
          <p:cNvSpPr txBox="1"/>
          <p:nvPr/>
        </p:nvSpPr>
        <p:spPr>
          <a:xfrm>
            <a:off x="1196206" y="654519"/>
            <a:ext cx="8304196" cy="369332"/>
          </a:xfrm>
          <a:prstGeom prst="rect">
            <a:avLst/>
          </a:prstGeom>
          <a:noFill/>
        </p:spPr>
        <p:txBody>
          <a:bodyPr wrap="none" rtlCol="0">
            <a:spAutoFit/>
          </a:bodyPr>
          <a:lstStyle/>
          <a:p>
            <a:r>
              <a:rPr lang="en-US" smtClean="0"/>
              <a:t>*Cần check kỹ lại hiệu ứng &amp; kích thước bảng xổ ra khi rê chuột vào menu ở trang mẫu</a:t>
            </a:r>
            <a:endParaRPr lang="en-US"/>
          </a:p>
        </p:txBody>
      </p:sp>
      <p:cxnSp>
        <p:nvCxnSpPr>
          <p:cNvPr id="9" name="Straight Arrow Connector 8"/>
          <p:cNvCxnSpPr/>
          <p:nvPr/>
        </p:nvCxnSpPr>
        <p:spPr>
          <a:xfrm>
            <a:off x="808522" y="2069432"/>
            <a:ext cx="19251" cy="33207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602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9432" y="1819174"/>
            <a:ext cx="6010313" cy="3176337"/>
          </a:xfrm>
          <a:prstGeom prst="rect">
            <a:avLst/>
          </a:prstGeom>
        </p:spPr>
      </p:pic>
      <p:sp>
        <p:nvSpPr>
          <p:cNvPr id="4" name="TextBox 3"/>
          <p:cNvSpPr txBox="1"/>
          <p:nvPr/>
        </p:nvSpPr>
        <p:spPr>
          <a:xfrm>
            <a:off x="8643486" y="2903256"/>
            <a:ext cx="1020278" cy="630942"/>
          </a:xfrm>
          <a:prstGeom prst="rect">
            <a:avLst/>
          </a:prstGeom>
          <a:noFill/>
        </p:spPr>
        <p:txBody>
          <a:bodyPr wrap="square" rtlCol="0">
            <a:spAutoFit/>
          </a:bodyPr>
          <a:lstStyle/>
          <a:p>
            <a:r>
              <a:rPr lang="en-US" sz="3500" b="1" smtClean="0">
                <a:solidFill>
                  <a:srgbClr val="FF0000"/>
                </a:solidFill>
              </a:rPr>
              <a:t>Bỏ</a:t>
            </a:r>
            <a:endParaRPr lang="en-US" sz="3500" b="1">
              <a:solidFill>
                <a:srgbClr val="FF0000"/>
              </a:solidFill>
            </a:endParaRPr>
          </a:p>
        </p:txBody>
      </p:sp>
      <p:sp>
        <p:nvSpPr>
          <p:cNvPr id="5" name="Rectangle 4"/>
          <p:cNvSpPr/>
          <p:nvPr/>
        </p:nvSpPr>
        <p:spPr>
          <a:xfrm>
            <a:off x="2069432" y="1819174"/>
            <a:ext cx="6092792" cy="3176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583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21023" y="165822"/>
            <a:ext cx="6323206" cy="369332"/>
          </a:xfrm>
          <a:prstGeom prst="rect">
            <a:avLst/>
          </a:prstGeom>
          <a:noFill/>
        </p:spPr>
        <p:txBody>
          <a:bodyPr wrap="none" rtlCol="0">
            <a:spAutoFit/>
          </a:bodyPr>
          <a:lstStyle/>
          <a:p>
            <a:r>
              <a:rPr lang="en-US" smtClean="0"/>
              <a:t>Nội dung bảng Menu xổ xuống khi rê vào phần Hỗ trợ &amp; Bảo Hành</a:t>
            </a:r>
            <a:endParaRPr lang="en-US"/>
          </a:p>
        </p:txBody>
      </p:sp>
      <p:pic>
        <p:nvPicPr>
          <p:cNvPr id="2" name="Picture 1"/>
          <p:cNvPicPr>
            <a:picLocks noChangeAspect="1"/>
          </p:cNvPicPr>
          <p:nvPr/>
        </p:nvPicPr>
        <p:blipFill rotWithShape="1">
          <a:blip r:embed="rId2"/>
          <a:srcRect b="23184"/>
          <a:stretch/>
        </p:blipFill>
        <p:spPr>
          <a:xfrm>
            <a:off x="918205" y="535155"/>
            <a:ext cx="10528841" cy="3517082"/>
          </a:xfrm>
          <a:prstGeom prst="rect">
            <a:avLst/>
          </a:prstGeom>
        </p:spPr>
      </p:pic>
      <p:sp>
        <p:nvSpPr>
          <p:cNvPr id="3" name="TextBox 2"/>
          <p:cNvSpPr txBox="1"/>
          <p:nvPr/>
        </p:nvSpPr>
        <p:spPr>
          <a:xfrm>
            <a:off x="1340634" y="4427130"/>
            <a:ext cx="886781" cy="523220"/>
          </a:xfrm>
          <a:prstGeom prst="rect">
            <a:avLst/>
          </a:prstGeom>
          <a:noFill/>
        </p:spPr>
        <p:txBody>
          <a:bodyPr wrap="none" rtlCol="0">
            <a:spAutoFit/>
          </a:bodyPr>
          <a:lstStyle/>
          <a:p>
            <a:r>
              <a:rPr lang="en-US" sz="1400" b="1" smtClean="0"/>
              <a:t>Bảo hành</a:t>
            </a:r>
          </a:p>
          <a:p>
            <a:r>
              <a:rPr lang="en-US" sz="1400" b="1" smtClean="0"/>
              <a:t>điện tử</a:t>
            </a:r>
            <a:endParaRPr lang="en-US" sz="1400" b="1"/>
          </a:p>
        </p:txBody>
      </p:sp>
      <p:sp>
        <p:nvSpPr>
          <p:cNvPr id="4" name="TextBox 3"/>
          <p:cNvSpPr txBox="1"/>
          <p:nvPr/>
        </p:nvSpPr>
        <p:spPr>
          <a:xfrm>
            <a:off x="1340634" y="4892598"/>
            <a:ext cx="1469943" cy="1169551"/>
          </a:xfrm>
          <a:prstGeom prst="rect">
            <a:avLst/>
          </a:prstGeom>
          <a:noFill/>
        </p:spPr>
        <p:txBody>
          <a:bodyPr wrap="square" rtlCol="0">
            <a:spAutoFit/>
          </a:bodyPr>
          <a:lstStyle/>
          <a:p>
            <a:r>
              <a:rPr lang="en-US" sz="1400" smtClean="0"/>
              <a:t>Đăng ký kích hoạt</a:t>
            </a:r>
            <a:r>
              <a:rPr lang="en-US" sz="1400"/>
              <a:t> </a:t>
            </a:r>
            <a:r>
              <a:rPr lang="en-US" sz="1400" smtClean="0"/>
              <a:t>bảo hành điện tử để đảm bảo đầy đủ các quyền lợi đi kèm…</a:t>
            </a:r>
          </a:p>
        </p:txBody>
      </p:sp>
      <p:sp>
        <p:nvSpPr>
          <p:cNvPr id="5" name="TextBox 4"/>
          <p:cNvSpPr txBox="1"/>
          <p:nvPr/>
        </p:nvSpPr>
        <p:spPr>
          <a:xfrm>
            <a:off x="1340634" y="6062149"/>
            <a:ext cx="1310423" cy="307777"/>
          </a:xfrm>
          <a:prstGeom prst="rect">
            <a:avLst/>
          </a:prstGeom>
          <a:noFill/>
        </p:spPr>
        <p:txBody>
          <a:bodyPr wrap="none" rtlCol="0">
            <a:spAutoFit/>
          </a:bodyPr>
          <a:lstStyle/>
          <a:p>
            <a:r>
              <a:rPr lang="en-US" sz="1400" smtClean="0">
                <a:solidFill>
                  <a:srgbClr val="00A9A7"/>
                </a:solidFill>
              </a:rPr>
              <a:t>Nhấp vào đây &gt;</a:t>
            </a:r>
            <a:endParaRPr lang="en-US" sz="1400">
              <a:solidFill>
                <a:srgbClr val="00A9A7"/>
              </a:solidFill>
            </a:endParaRPr>
          </a:p>
        </p:txBody>
      </p:sp>
      <p:sp>
        <p:nvSpPr>
          <p:cNvPr id="7" name="TextBox 6"/>
          <p:cNvSpPr txBox="1"/>
          <p:nvPr/>
        </p:nvSpPr>
        <p:spPr>
          <a:xfrm>
            <a:off x="3206331" y="4427130"/>
            <a:ext cx="932532" cy="523220"/>
          </a:xfrm>
          <a:prstGeom prst="rect">
            <a:avLst/>
          </a:prstGeom>
          <a:noFill/>
        </p:spPr>
        <p:txBody>
          <a:bodyPr wrap="square" rtlCol="0">
            <a:spAutoFit/>
          </a:bodyPr>
          <a:lstStyle/>
          <a:p>
            <a:r>
              <a:rPr lang="en-US" sz="1400" b="1" smtClean="0"/>
              <a:t>Yêu cầu bảo hành</a:t>
            </a:r>
            <a:endParaRPr lang="en-US" sz="1400" b="1"/>
          </a:p>
        </p:txBody>
      </p:sp>
      <p:sp>
        <p:nvSpPr>
          <p:cNvPr id="9" name="TextBox 8"/>
          <p:cNvSpPr txBox="1"/>
          <p:nvPr/>
        </p:nvSpPr>
        <p:spPr>
          <a:xfrm>
            <a:off x="3206332" y="4892598"/>
            <a:ext cx="1310422" cy="1169551"/>
          </a:xfrm>
          <a:prstGeom prst="rect">
            <a:avLst/>
          </a:prstGeom>
          <a:noFill/>
        </p:spPr>
        <p:txBody>
          <a:bodyPr wrap="square" rtlCol="0">
            <a:spAutoFit/>
          </a:bodyPr>
          <a:lstStyle/>
          <a:p>
            <a:r>
              <a:rPr lang="en-US" sz="1400" smtClean="0"/>
              <a:t>Liên hệ </a:t>
            </a:r>
          </a:p>
          <a:p>
            <a:r>
              <a:rPr lang="en-US" sz="1400" smtClean="0"/>
              <a:t>1800 888 665 hoặc nhập yêu cầu bảo hành trực tuyến…</a:t>
            </a:r>
          </a:p>
        </p:txBody>
      </p:sp>
      <p:sp>
        <p:nvSpPr>
          <p:cNvPr id="10" name="TextBox 9"/>
          <p:cNvSpPr txBox="1"/>
          <p:nvPr/>
        </p:nvSpPr>
        <p:spPr>
          <a:xfrm>
            <a:off x="3206331" y="6062149"/>
            <a:ext cx="1310423" cy="307777"/>
          </a:xfrm>
          <a:prstGeom prst="rect">
            <a:avLst/>
          </a:prstGeom>
          <a:noFill/>
        </p:spPr>
        <p:txBody>
          <a:bodyPr wrap="none" rtlCol="0">
            <a:spAutoFit/>
          </a:bodyPr>
          <a:lstStyle/>
          <a:p>
            <a:r>
              <a:rPr lang="en-US" sz="1400" smtClean="0">
                <a:solidFill>
                  <a:srgbClr val="00A9A7"/>
                </a:solidFill>
              </a:rPr>
              <a:t>Nhấp vào đây &gt;</a:t>
            </a:r>
            <a:endParaRPr lang="en-US" sz="1400">
              <a:solidFill>
                <a:srgbClr val="00A9A7"/>
              </a:solidFill>
            </a:endParaRPr>
          </a:p>
        </p:txBody>
      </p:sp>
      <p:sp>
        <p:nvSpPr>
          <p:cNvPr id="11" name="TextBox 10"/>
          <p:cNvSpPr txBox="1"/>
          <p:nvPr/>
        </p:nvSpPr>
        <p:spPr>
          <a:xfrm>
            <a:off x="5370411" y="4427130"/>
            <a:ext cx="932532" cy="523220"/>
          </a:xfrm>
          <a:prstGeom prst="rect">
            <a:avLst/>
          </a:prstGeom>
          <a:noFill/>
        </p:spPr>
        <p:txBody>
          <a:bodyPr wrap="square" rtlCol="0">
            <a:spAutoFit/>
          </a:bodyPr>
          <a:lstStyle/>
          <a:p>
            <a:r>
              <a:rPr lang="en-US" sz="1400" b="1" smtClean="0"/>
              <a:t>Tìm trạm bảo hành</a:t>
            </a:r>
            <a:endParaRPr lang="en-US" sz="1400" b="1"/>
          </a:p>
        </p:txBody>
      </p:sp>
      <p:sp>
        <p:nvSpPr>
          <p:cNvPr id="12" name="TextBox 11"/>
          <p:cNvSpPr txBox="1"/>
          <p:nvPr/>
        </p:nvSpPr>
        <p:spPr>
          <a:xfrm>
            <a:off x="5370412" y="4892598"/>
            <a:ext cx="1310422" cy="1169551"/>
          </a:xfrm>
          <a:prstGeom prst="rect">
            <a:avLst/>
          </a:prstGeom>
          <a:noFill/>
        </p:spPr>
        <p:txBody>
          <a:bodyPr wrap="square" rtlCol="0">
            <a:spAutoFit/>
          </a:bodyPr>
          <a:lstStyle/>
          <a:p>
            <a:r>
              <a:rPr lang="en-US" sz="1400" smtClean="0"/>
              <a:t>Tìm kiếm địa chỉ bảo hành với hệ thống trải dài khắp Việt Nam...</a:t>
            </a:r>
          </a:p>
        </p:txBody>
      </p:sp>
      <p:sp>
        <p:nvSpPr>
          <p:cNvPr id="13" name="TextBox 12"/>
          <p:cNvSpPr txBox="1"/>
          <p:nvPr/>
        </p:nvSpPr>
        <p:spPr>
          <a:xfrm>
            <a:off x="5370411" y="6062149"/>
            <a:ext cx="1310423" cy="307777"/>
          </a:xfrm>
          <a:prstGeom prst="rect">
            <a:avLst/>
          </a:prstGeom>
          <a:noFill/>
        </p:spPr>
        <p:txBody>
          <a:bodyPr wrap="none" rtlCol="0">
            <a:spAutoFit/>
          </a:bodyPr>
          <a:lstStyle/>
          <a:p>
            <a:r>
              <a:rPr lang="en-US" sz="1400" smtClean="0">
                <a:solidFill>
                  <a:srgbClr val="00A9A7"/>
                </a:solidFill>
              </a:rPr>
              <a:t>Nhấp vào đây &gt;</a:t>
            </a:r>
            <a:endParaRPr lang="en-US" sz="1400">
              <a:solidFill>
                <a:srgbClr val="00A9A7"/>
              </a:solidFill>
            </a:endParaRPr>
          </a:p>
        </p:txBody>
      </p:sp>
      <p:sp>
        <p:nvSpPr>
          <p:cNvPr id="14" name="TextBox 13"/>
          <p:cNvSpPr txBox="1"/>
          <p:nvPr/>
        </p:nvSpPr>
        <p:spPr>
          <a:xfrm>
            <a:off x="7303485" y="4427130"/>
            <a:ext cx="932532" cy="523220"/>
          </a:xfrm>
          <a:prstGeom prst="rect">
            <a:avLst/>
          </a:prstGeom>
          <a:noFill/>
        </p:spPr>
        <p:txBody>
          <a:bodyPr wrap="square" rtlCol="0">
            <a:spAutoFit/>
          </a:bodyPr>
          <a:lstStyle/>
          <a:p>
            <a:r>
              <a:rPr lang="en-US" sz="1400" b="1" smtClean="0"/>
              <a:t>Catalogue điện tử</a:t>
            </a:r>
            <a:endParaRPr lang="en-US" sz="1400" b="1"/>
          </a:p>
        </p:txBody>
      </p:sp>
      <p:sp>
        <p:nvSpPr>
          <p:cNvPr id="15" name="TextBox 14"/>
          <p:cNvSpPr txBox="1"/>
          <p:nvPr/>
        </p:nvSpPr>
        <p:spPr>
          <a:xfrm>
            <a:off x="7303486" y="4892598"/>
            <a:ext cx="1397752" cy="1169551"/>
          </a:xfrm>
          <a:prstGeom prst="rect">
            <a:avLst/>
          </a:prstGeom>
          <a:noFill/>
        </p:spPr>
        <p:txBody>
          <a:bodyPr wrap="square" rtlCol="0">
            <a:spAutoFit/>
          </a:bodyPr>
          <a:lstStyle/>
          <a:p>
            <a:r>
              <a:rPr lang="en-US" sz="1400" smtClean="0"/>
              <a:t>Để biết thêm thông tin về sản phẩm vui lòng xem catalogue điện tử…</a:t>
            </a:r>
          </a:p>
        </p:txBody>
      </p:sp>
      <p:sp>
        <p:nvSpPr>
          <p:cNvPr id="16" name="TextBox 15"/>
          <p:cNvSpPr txBox="1"/>
          <p:nvPr/>
        </p:nvSpPr>
        <p:spPr>
          <a:xfrm>
            <a:off x="7303485" y="6062149"/>
            <a:ext cx="1310423" cy="307777"/>
          </a:xfrm>
          <a:prstGeom prst="rect">
            <a:avLst/>
          </a:prstGeom>
          <a:noFill/>
        </p:spPr>
        <p:txBody>
          <a:bodyPr wrap="none" rtlCol="0">
            <a:spAutoFit/>
          </a:bodyPr>
          <a:lstStyle/>
          <a:p>
            <a:r>
              <a:rPr lang="en-US" sz="1400" smtClean="0">
                <a:solidFill>
                  <a:srgbClr val="00A9A7"/>
                </a:solidFill>
              </a:rPr>
              <a:t>Nhấp vào đây &gt;</a:t>
            </a:r>
            <a:endParaRPr lang="en-US" sz="1400">
              <a:solidFill>
                <a:srgbClr val="00A9A7"/>
              </a:solidFill>
            </a:endParaRPr>
          </a:p>
        </p:txBody>
      </p:sp>
      <p:sp>
        <p:nvSpPr>
          <p:cNvPr id="17" name="TextBox 16"/>
          <p:cNvSpPr txBox="1"/>
          <p:nvPr/>
        </p:nvSpPr>
        <p:spPr>
          <a:xfrm>
            <a:off x="9344229" y="4427130"/>
            <a:ext cx="1099182" cy="523220"/>
          </a:xfrm>
          <a:prstGeom prst="rect">
            <a:avLst/>
          </a:prstGeom>
          <a:noFill/>
        </p:spPr>
        <p:txBody>
          <a:bodyPr wrap="square" rtlCol="0">
            <a:spAutoFit/>
          </a:bodyPr>
          <a:lstStyle/>
          <a:p>
            <a:r>
              <a:rPr lang="en-US" sz="1400" b="1" smtClean="0"/>
              <a:t>Liên hệ &amp; Hướng dẫn</a:t>
            </a:r>
            <a:endParaRPr lang="en-US" sz="1400" b="1"/>
          </a:p>
        </p:txBody>
      </p:sp>
      <p:sp>
        <p:nvSpPr>
          <p:cNvPr id="18" name="TextBox 17"/>
          <p:cNvSpPr txBox="1"/>
          <p:nvPr/>
        </p:nvSpPr>
        <p:spPr>
          <a:xfrm>
            <a:off x="9344229" y="4892598"/>
            <a:ext cx="1532317" cy="1169551"/>
          </a:xfrm>
          <a:prstGeom prst="rect">
            <a:avLst/>
          </a:prstGeom>
          <a:noFill/>
        </p:spPr>
        <p:txBody>
          <a:bodyPr wrap="square" rtlCol="0">
            <a:spAutoFit/>
          </a:bodyPr>
          <a:lstStyle/>
          <a:p>
            <a:r>
              <a:rPr lang="en-US" sz="1400" smtClean="0"/>
              <a:t>Thông tin liên hệ &amp; các hướng dẫn liên quan đến vấn đề sử dụng, bảo trì, lắp đặt….</a:t>
            </a:r>
          </a:p>
        </p:txBody>
      </p:sp>
      <p:sp>
        <p:nvSpPr>
          <p:cNvPr id="19" name="TextBox 18"/>
          <p:cNvSpPr txBox="1"/>
          <p:nvPr/>
        </p:nvSpPr>
        <p:spPr>
          <a:xfrm>
            <a:off x="9305024" y="6062148"/>
            <a:ext cx="1310423" cy="307777"/>
          </a:xfrm>
          <a:prstGeom prst="rect">
            <a:avLst/>
          </a:prstGeom>
          <a:noFill/>
        </p:spPr>
        <p:txBody>
          <a:bodyPr wrap="none" rtlCol="0">
            <a:spAutoFit/>
          </a:bodyPr>
          <a:lstStyle/>
          <a:p>
            <a:r>
              <a:rPr lang="en-US" sz="1400" smtClean="0">
                <a:solidFill>
                  <a:srgbClr val="00A9A7"/>
                </a:solidFill>
              </a:rPr>
              <a:t>Nhấp vào đây &gt;</a:t>
            </a:r>
            <a:endParaRPr lang="en-US" sz="1400">
              <a:solidFill>
                <a:srgbClr val="00A9A7"/>
              </a:solidFill>
            </a:endParaRPr>
          </a:p>
        </p:txBody>
      </p:sp>
    </p:spTree>
    <p:extLst>
      <p:ext uri="{BB962C8B-B14F-4D97-AF65-F5344CB8AC3E}">
        <p14:creationId xmlns:p14="http://schemas.microsoft.com/office/powerpoint/2010/main" val="2040429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smtClean="0"/>
              <a:t>Liên hệ</a:t>
            </a:r>
            <a:endParaRPr lang="en-US"/>
          </a:p>
        </p:txBody>
      </p:sp>
      <p:sp>
        <p:nvSpPr>
          <p:cNvPr id="3" name="Content Placeholder 2"/>
          <p:cNvSpPr>
            <a:spLocks noGrp="1"/>
          </p:cNvSpPr>
          <p:nvPr>
            <p:ph idx="1"/>
          </p:nvPr>
        </p:nvSpPr>
        <p:spPr/>
        <p:txBody>
          <a:bodyPr/>
          <a:lstStyle/>
          <a:p>
            <a:r>
              <a:rPr lang="en-US"/>
              <a:t>https://design.gcosoftware.vn/giao-dien/283/lien-he</a:t>
            </a:r>
            <a:endParaRPr lang="en-US"/>
          </a:p>
        </p:txBody>
      </p:sp>
    </p:spTree>
    <p:extLst>
      <p:ext uri="{BB962C8B-B14F-4D97-AF65-F5344CB8AC3E}">
        <p14:creationId xmlns:p14="http://schemas.microsoft.com/office/powerpoint/2010/main" val="42952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163" y="1440391"/>
            <a:ext cx="6648149" cy="3865411"/>
          </a:xfrm>
          <a:prstGeom prst="rect">
            <a:avLst/>
          </a:prstGeom>
        </p:spPr>
      </p:pic>
      <p:sp>
        <p:nvSpPr>
          <p:cNvPr id="4" name="TextBox 3"/>
          <p:cNvSpPr txBox="1"/>
          <p:nvPr/>
        </p:nvSpPr>
        <p:spPr>
          <a:xfrm>
            <a:off x="7338390" y="1104627"/>
            <a:ext cx="3052952" cy="1200329"/>
          </a:xfrm>
          <a:prstGeom prst="rect">
            <a:avLst/>
          </a:prstGeom>
          <a:noFill/>
        </p:spPr>
        <p:txBody>
          <a:bodyPr wrap="none" rtlCol="0">
            <a:spAutoFit/>
          </a:bodyPr>
          <a:lstStyle/>
          <a:p>
            <a:r>
              <a:rPr lang="en-US" smtClean="0"/>
              <a:t>Chọn loại liên hệ</a:t>
            </a:r>
          </a:p>
          <a:p>
            <a:pPr marL="285750" indent="-285750">
              <a:buFontTx/>
              <a:buChar char="-"/>
            </a:pPr>
            <a:r>
              <a:rPr lang="en-US" smtClean="0"/>
              <a:t>Tuyển Dụng - Việc Làm</a:t>
            </a:r>
          </a:p>
          <a:p>
            <a:pPr marL="285750" indent="-285750">
              <a:buFontTx/>
              <a:buChar char="-"/>
            </a:pPr>
            <a:r>
              <a:rPr lang="en-US" smtClean="0"/>
              <a:t>Hợp Tác - Kinh Doanh</a:t>
            </a:r>
          </a:p>
          <a:p>
            <a:pPr marL="285750" indent="-285750">
              <a:buFontTx/>
              <a:buChar char="-"/>
            </a:pPr>
            <a:r>
              <a:rPr lang="en-US" smtClean="0"/>
              <a:t>Truyền Thông - Quảng Cáo </a:t>
            </a:r>
            <a:endParaRPr lang="en-US"/>
          </a:p>
        </p:txBody>
      </p:sp>
      <p:sp>
        <p:nvSpPr>
          <p:cNvPr id="6" name="TextBox 5"/>
          <p:cNvSpPr txBox="1"/>
          <p:nvPr/>
        </p:nvSpPr>
        <p:spPr>
          <a:xfrm>
            <a:off x="7338390" y="2470284"/>
            <a:ext cx="4244742" cy="3139321"/>
          </a:xfrm>
          <a:prstGeom prst="rect">
            <a:avLst/>
          </a:prstGeom>
          <a:noFill/>
        </p:spPr>
        <p:txBody>
          <a:bodyPr wrap="square" rtlCol="0">
            <a:spAutoFit/>
          </a:bodyPr>
          <a:lstStyle/>
          <a:p>
            <a:r>
              <a:rPr lang="en-US" b="1" smtClean="0"/>
              <a:t>Hướng Dẫn</a:t>
            </a:r>
          </a:p>
          <a:p>
            <a:r>
              <a:rPr lang="en-US"/>
              <a:t>Đ</a:t>
            </a:r>
            <a:r>
              <a:rPr lang="en-US" smtClean="0"/>
              <a:t>ể </a:t>
            </a:r>
            <a:r>
              <a:rPr lang="en-US"/>
              <a:t>khai thác tối đa các tính năng của sản </a:t>
            </a:r>
            <a:r>
              <a:rPr lang="en-US"/>
              <a:t>phẩm </a:t>
            </a:r>
            <a:r>
              <a:rPr lang="en-US" smtClean="0"/>
              <a:t>Hisense, bạn có thể tham khảo các hướng dẫn về cài đặt</a:t>
            </a:r>
            <a:r>
              <a:rPr lang="en-US"/>
              <a:t> </a:t>
            </a:r>
            <a:r>
              <a:rPr lang="en-US" smtClean="0"/>
              <a:t>và sử dụng tại đây.</a:t>
            </a:r>
          </a:p>
          <a:p>
            <a:endParaRPr lang="en-US" smtClean="0"/>
          </a:p>
          <a:p>
            <a:r>
              <a:rPr lang="en-US" smtClean="0"/>
              <a:t>Vui lòng chọn loại loại sản phẩm, sau đó bảng hướng dẫn sẽ được mở ra, bạn chọn sản phẩm cần xem và chỉ việc click qua trang để xem chi tiết. Trong trường hợp không có các hướng dẫn bạn cần tìm, vui lòng liên hệ theo số máy hỗ trợ dịch vụ. </a:t>
            </a:r>
          </a:p>
        </p:txBody>
      </p:sp>
      <p:sp>
        <p:nvSpPr>
          <p:cNvPr id="5" name="Rectangle 4"/>
          <p:cNvSpPr/>
          <p:nvPr/>
        </p:nvSpPr>
        <p:spPr>
          <a:xfrm>
            <a:off x="7338390" y="1104627"/>
            <a:ext cx="3052952" cy="335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Terminator 9"/>
          <p:cNvSpPr/>
          <p:nvPr/>
        </p:nvSpPr>
        <p:spPr>
          <a:xfrm>
            <a:off x="7113068" y="5779970"/>
            <a:ext cx="1751798" cy="539015"/>
          </a:xfrm>
          <a:prstGeom prst="flowChartTerminator">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smtClean="0"/>
              <a:t>Hướng dẫn về TV</a:t>
            </a:r>
            <a:endParaRPr lang="en-US" sz="1300"/>
          </a:p>
        </p:txBody>
      </p:sp>
      <p:sp>
        <p:nvSpPr>
          <p:cNvPr id="11" name="Flowchart: Terminator 10"/>
          <p:cNvSpPr/>
          <p:nvPr/>
        </p:nvSpPr>
        <p:spPr>
          <a:xfrm>
            <a:off x="9362311" y="5779970"/>
            <a:ext cx="2492944" cy="539015"/>
          </a:xfrm>
          <a:prstGeom prst="flowChartTerminator">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smtClean="0"/>
              <a:t>Hướng dẫn về sản phẩm khác</a:t>
            </a:r>
            <a:endParaRPr lang="en-US" sz="1300"/>
          </a:p>
        </p:txBody>
      </p:sp>
      <p:cxnSp>
        <p:nvCxnSpPr>
          <p:cNvPr id="13" name="Straight Arrow Connector 12"/>
          <p:cNvCxnSpPr>
            <a:stCxn id="5" idx="1"/>
          </p:cNvCxnSpPr>
          <p:nvPr/>
        </p:nvCxnSpPr>
        <p:spPr>
          <a:xfrm flipH="1">
            <a:off x="2261937" y="1272509"/>
            <a:ext cx="5076453" cy="1032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12194" y="2723949"/>
            <a:ext cx="4908884" cy="2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500237" y="3689875"/>
            <a:ext cx="3838153" cy="564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289785" y="4331368"/>
            <a:ext cx="5823283" cy="1915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964581" y="4424731"/>
            <a:ext cx="6496180" cy="147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00237" y="664143"/>
            <a:ext cx="1075936" cy="369332"/>
          </a:xfrm>
          <a:prstGeom prst="rect">
            <a:avLst/>
          </a:prstGeom>
          <a:noFill/>
        </p:spPr>
        <p:txBody>
          <a:bodyPr wrap="none" rtlCol="0">
            <a:spAutoFit/>
          </a:bodyPr>
          <a:lstStyle/>
          <a:p>
            <a:r>
              <a:rPr lang="en-US" smtClean="0"/>
              <a:t>Tiếp theo</a:t>
            </a:r>
            <a:endParaRPr lang="en-US"/>
          </a:p>
        </p:txBody>
      </p:sp>
      <p:cxnSp>
        <p:nvCxnSpPr>
          <p:cNvPr id="24" name="Straight Arrow Connector 23"/>
          <p:cNvCxnSpPr>
            <a:stCxn id="22" idx="2"/>
          </p:cNvCxnSpPr>
          <p:nvPr/>
        </p:nvCxnSpPr>
        <p:spPr>
          <a:xfrm flipH="1">
            <a:off x="3301465" y="1033475"/>
            <a:ext cx="736740" cy="1436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4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1787" y="1011969"/>
            <a:ext cx="5239019" cy="4597636"/>
          </a:xfrm>
          <a:prstGeom prst="rect">
            <a:avLst/>
          </a:prstGeom>
        </p:spPr>
      </p:pic>
      <p:cxnSp>
        <p:nvCxnSpPr>
          <p:cNvPr id="19" name="Straight Arrow Connector 18"/>
          <p:cNvCxnSpPr/>
          <p:nvPr/>
        </p:nvCxnSpPr>
        <p:spPr>
          <a:xfrm flipH="1" flipV="1">
            <a:off x="3161898" y="5363243"/>
            <a:ext cx="279133" cy="911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38609" y="6028598"/>
            <a:ext cx="1075936" cy="369332"/>
          </a:xfrm>
          <a:prstGeom prst="rect">
            <a:avLst/>
          </a:prstGeom>
          <a:noFill/>
        </p:spPr>
        <p:txBody>
          <a:bodyPr wrap="none" rtlCol="0">
            <a:spAutoFit/>
          </a:bodyPr>
          <a:lstStyle/>
          <a:p>
            <a:r>
              <a:rPr lang="en-US" smtClean="0"/>
              <a:t>Tiếp theo</a:t>
            </a:r>
            <a:endParaRPr lang="en-US"/>
          </a:p>
        </p:txBody>
      </p:sp>
      <p:cxnSp>
        <p:nvCxnSpPr>
          <p:cNvPr id="24" name="Straight Arrow Connector 23"/>
          <p:cNvCxnSpPr/>
          <p:nvPr/>
        </p:nvCxnSpPr>
        <p:spPr>
          <a:xfrm flipH="1" flipV="1">
            <a:off x="4431793" y="5408929"/>
            <a:ext cx="534843" cy="61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64581" y="6363451"/>
            <a:ext cx="941796" cy="369332"/>
          </a:xfrm>
          <a:prstGeom prst="rect">
            <a:avLst/>
          </a:prstGeom>
          <a:noFill/>
        </p:spPr>
        <p:txBody>
          <a:bodyPr wrap="none" rtlCol="0">
            <a:spAutoFit/>
          </a:bodyPr>
          <a:lstStyle/>
          <a:p>
            <a:r>
              <a:rPr lang="en-US" smtClean="0"/>
              <a:t>Quay lại</a:t>
            </a:r>
            <a:endParaRPr lang="en-US"/>
          </a:p>
        </p:txBody>
      </p:sp>
      <p:sp>
        <p:nvSpPr>
          <p:cNvPr id="23" name="TextBox 22"/>
          <p:cNvSpPr txBox="1"/>
          <p:nvPr/>
        </p:nvSpPr>
        <p:spPr>
          <a:xfrm>
            <a:off x="4950518" y="2107102"/>
            <a:ext cx="1079655" cy="369332"/>
          </a:xfrm>
          <a:prstGeom prst="rect">
            <a:avLst/>
          </a:prstGeom>
          <a:noFill/>
        </p:spPr>
        <p:txBody>
          <a:bodyPr wrap="none" rtlCol="0">
            <a:spAutoFit/>
          </a:bodyPr>
          <a:lstStyle/>
          <a:p>
            <a:r>
              <a:rPr lang="en-US" smtClean="0"/>
              <a:t>Họ và tên</a:t>
            </a:r>
            <a:endParaRPr lang="en-US"/>
          </a:p>
        </p:txBody>
      </p:sp>
      <p:sp>
        <p:nvSpPr>
          <p:cNvPr id="25" name="TextBox 24"/>
          <p:cNvSpPr txBox="1"/>
          <p:nvPr/>
        </p:nvSpPr>
        <p:spPr>
          <a:xfrm>
            <a:off x="4966636" y="2806111"/>
            <a:ext cx="1383712" cy="369332"/>
          </a:xfrm>
          <a:prstGeom prst="rect">
            <a:avLst/>
          </a:prstGeom>
          <a:noFill/>
        </p:spPr>
        <p:txBody>
          <a:bodyPr wrap="none" rtlCol="0">
            <a:spAutoFit/>
          </a:bodyPr>
          <a:lstStyle/>
          <a:p>
            <a:r>
              <a:rPr lang="en-US" smtClean="0"/>
              <a:t>Địa chỉ Email</a:t>
            </a:r>
            <a:endParaRPr lang="en-US"/>
          </a:p>
        </p:txBody>
      </p:sp>
      <p:sp>
        <p:nvSpPr>
          <p:cNvPr id="26" name="TextBox 25"/>
          <p:cNvSpPr txBox="1"/>
          <p:nvPr/>
        </p:nvSpPr>
        <p:spPr>
          <a:xfrm>
            <a:off x="5076577" y="3367700"/>
            <a:ext cx="2982548" cy="369332"/>
          </a:xfrm>
          <a:prstGeom prst="rect">
            <a:avLst/>
          </a:prstGeom>
          <a:noFill/>
        </p:spPr>
        <p:txBody>
          <a:bodyPr wrap="none" rtlCol="0">
            <a:spAutoFit/>
          </a:bodyPr>
          <a:lstStyle/>
          <a:p>
            <a:r>
              <a:rPr lang="en-US" smtClean="0"/>
              <a:t>Công ty hoặc tổ chức (nếu có)</a:t>
            </a:r>
            <a:endParaRPr lang="en-US"/>
          </a:p>
        </p:txBody>
      </p:sp>
      <p:sp>
        <p:nvSpPr>
          <p:cNvPr id="27" name="TextBox 26"/>
          <p:cNvSpPr txBox="1"/>
          <p:nvPr/>
        </p:nvSpPr>
        <p:spPr>
          <a:xfrm>
            <a:off x="5076577" y="3956133"/>
            <a:ext cx="817853" cy="369332"/>
          </a:xfrm>
          <a:prstGeom prst="rect">
            <a:avLst/>
          </a:prstGeom>
          <a:noFill/>
        </p:spPr>
        <p:txBody>
          <a:bodyPr wrap="none" rtlCol="0">
            <a:spAutoFit/>
          </a:bodyPr>
          <a:lstStyle/>
          <a:p>
            <a:r>
              <a:rPr lang="en-US" smtClean="0"/>
              <a:t>Địa chỉ</a:t>
            </a:r>
            <a:endParaRPr lang="en-US"/>
          </a:p>
        </p:txBody>
      </p:sp>
      <p:sp>
        <p:nvSpPr>
          <p:cNvPr id="28" name="TextBox 27"/>
          <p:cNvSpPr txBox="1"/>
          <p:nvPr/>
        </p:nvSpPr>
        <p:spPr>
          <a:xfrm>
            <a:off x="5076577" y="4544567"/>
            <a:ext cx="1418978" cy="369332"/>
          </a:xfrm>
          <a:prstGeom prst="rect">
            <a:avLst/>
          </a:prstGeom>
          <a:noFill/>
        </p:spPr>
        <p:txBody>
          <a:bodyPr wrap="none" rtlCol="0">
            <a:spAutoFit/>
          </a:bodyPr>
          <a:lstStyle/>
          <a:p>
            <a:r>
              <a:rPr lang="en-US" smtClean="0"/>
              <a:t>Số điện thoại</a:t>
            </a:r>
            <a:endParaRPr lang="en-US"/>
          </a:p>
        </p:txBody>
      </p:sp>
    </p:spTree>
    <p:extLst>
      <p:ext uri="{BB962C8B-B14F-4D97-AF65-F5344CB8AC3E}">
        <p14:creationId xmlns:p14="http://schemas.microsoft.com/office/powerpoint/2010/main" val="37496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4529"/>
          <a:stretch/>
        </p:blipFill>
        <p:spPr>
          <a:xfrm>
            <a:off x="189861" y="904775"/>
            <a:ext cx="3303073" cy="5414210"/>
          </a:xfrm>
          <a:prstGeom prst="rect">
            <a:avLst/>
          </a:prstGeom>
        </p:spPr>
      </p:pic>
      <p:sp>
        <p:nvSpPr>
          <p:cNvPr id="4" name="TextBox 3"/>
          <p:cNvSpPr txBox="1"/>
          <p:nvPr/>
        </p:nvSpPr>
        <p:spPr>
          <a:xfrm>
            <a:off x="7422786" y="1115793"/>
            <a:ext cx="2571601" cy="369332"/>
          </a:xfrm>
          <a:prstGeom prst="rect">
            <a:avLst/>
          </a:prstGeom>
          <a:noFill/>
        </p:spPr>
        <p:txBody>
          <a:bodyPr wrap="none" rtlCol="0">
            <a:spAutoFit/>
          </a:bodyPr>
          <a:lstStyle/>
          <a:p>
            <a:r>
              <a:rPr lang="en-US" smtClean="0"/>
              <a:t>SỐ MÁY HỖ TRỢ DỊCH VỤ</a:t>
            </a:r>
          </a:p>
        </p:txBody>
      </p:sp>
      <p:sp>
        <p:nvSpPr>
          <p:cNvPr id="6" name="TextBox 5"/>
          <p:cNvSpPr txBox="1"/>
          <p:nvPr/>
        </p:nvSpPr>
        <p:spPr>
          <a:xfrm>
            <a:off x="7338390" y="2470284"/>
            <a:ext cx="4244742" cy="3416320"/>
          </a:xfrm>
          <a:prstGeom prst="rect">
            <a:avLst/>
          </a:prstGeom>
          <a:noFill/>
        </p:spPr>
        <p:txBody>
          <a:bodyPr wrap="square" rtlCol="0">
            <a:spAutoFit/>
          </a:bodyPr>
          <a:lstStyle/>
          <a:p>
            <a:r>
              <a:rPr lang="en-US" b="1" smtClean="0"/>
              <a:t>TV</a:t>
            </a:r>
          </a:p>
          <a:p>
            <a:r>
              <a:rPr lang="en-US" b="1" smtClean="0"/>
              <a:t>1800 888 665 </a:t>
            </a:r>
            <a:r>
              <a:rPr lang="en-US" smtClean="0"/>
              <a:t>chọn nhánh </a:t>
            </a:r>
            <a:r>
              <a:rPr lang="en-US" b="1" smtClean="0"/>
              <a:t>2</a:t>
            </a:r>
          </a:p>
          <a:p>
            <a:endParaRPr lang="en-US"/>
          </a:p>
          <a:p>
            <a:r>
              <a:rPr lang="en-US" b="1" smtClean="0"/>
              <a:t>Giờ làm việc:</a:t>
            </a:r>
            <a:r>
              <a:rPr lang="en-US" smtClean="0"/>
              <a:t/>
            </a:r>
            <a:br>
              <a:rPr lang="en-US" smtClean="0"/>
            </a:br>
            <a:r>
              <a:rPr lang="en-US" smtClean="0"/>
              <a:t>Từ thứ 2 đến thứ 6: 8.00 sáng - 5.30 chiều</a:t>
            </a:r>
          </a:p>
          <a:p>
            <a:endParaRPr lang="en-US"/>
          </a:p>
          <a:p>
            <a:r>
              <a:rPr lang="en-US" smtClean="0"/>
              <a:t>Trong trường hợp ngoài giờ làm việc, sau khi bấm số 1800 888 665, thay vì bấm phím 2 hãy bấm tiếp phím 0 để được hỗ trợ khẩn cấp.</a:t>
            </a:r>
            <a:br>
              <a:rPr lang="en-US" smtClean="0"/>
            </a:br>
            <a:r>
              <a:rPr lang="en-US" smtClean="0"/>
              <a:t/>
            </a:r>
            <a:br>
              <a:rPr lang="en-US" smtClean="0"/>
            </a:br>
            <a:r>
              <a:rPr lang="en-US" smtClean="0">
                <a:solidFill>
                  <a:srgbClr val="00A9A7"/>
                </a:solidFill>
              </a:rPr>
              <a:t>Bạn có thể tìm số serial kích hoạt ở đâu?</a:t>
            </a:r>
            <a:endParaRPr lang="en-US">
              <a:solidFill>
                <a:srgbClr val="00A9A7"/>
              </a:solidFill>
            </a:endParaRPr>
          </a:p>
        </p:txBody>
      </p:sp>
      <p:pic>
        <p:nvPicPr>
          <p:cNvPr id="2" name="Picture 1"/>
          <p:cNvPicPr>
            <a:picLocks noChangeAspect="1"/>
          </p:cNvPicPr>
          <p:nvPr/>
        </p:nvPicPr>
        <p:blipFill>
          <a:blip r:embed="rId3"/>
          <a:stretch>
            <a:fillRect/>
          </a:stretch>
        </p:blipFill>
        <p:spPr>
          <a:xfrm>
            <a:off x="4193911" y="1844641"/>
            <a:ext cx="2199577" cy="3579193"/>
          </a:xfrm>
          <a:prstGeom prst="rect">
            <a:avLst/>
          </a:prstGeom>
        </p:spPr>
      </p:pic>
      <p:sp>
        <p:nvSpPr>
          <p:cNvPr id="7" name="Right Arrow 6"/>
          <p:cNvSpPr/>
          <p:nvPr/>
        </p:nvSpPr>
        <p:spPr>
          <a:xfrm>
            <a:off x="2862643" y="2800951"/>
            <a:ext cx="999697" cy="656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62340" y="279061"/>
            <a:ext cx="2316403" cy="646331"/>
          </a:xfrm>
          <a:prstGeom prst="rect">
            <a:avLst/>
          </a:prstGeom>
          <a:noFill/>
        </p:spPr>
        <p:txBody>
          <a:bodyPr wrap="none" rtlCol="0">
            <a:spAutoFit/>
          </a:bodyPr>
          <a:lstStyle/>
          <a:p>
            <a:r>
              <a:rPr lang="en-US" b="1" i="1" smtClean="0"/>
              <a:t>Phần hiện ra khi nhấp </a:t>
            </a:r>
          </a:p>
          <a:p>
            <a:r>
              <a:rPr lang="en-US" b="1" i="1" smtClean="0"/>
              <a:t>chọn 1 icon bất kỳ</a:t>
            </a:r>
            <a:endParaRPr lang="en-US" b="1" i="1"/>
          </a:p>
        </p:txBody>
      </p:sp>
      <p:sp>
        <p:nvSpPr>
          <p:cNvPr id="9" name="TextBox 8"/>
          <p:cNvSpPr txBox="1"/>
          <p:nvPr/>
        </p:nvSpPr>
        <p:spPr>
          <a:xfrm>
            <a:off x="7429436" y="1844641"/>
            <a:ext cx="2031325" cy="369332"/>
          </a:xfrm>
          <a:prstGeom prst="rect">
            <a:avLst/>
          </a:prstGeom>
          <a:noFill/>
        </p:spPr>
        <p:txBody>
          <a:bodyPr wrap="none" rtlCol="0">
            <a:spAutoFit/>
          </a:bodyPr>
          <a:lstStyle/>
          <a:p>
            <a:r>
              <a:rPr lang="en-US" smtClean="0"/>
              <a:t>Chọn loại sản phẩm</a:t>
            </a:r>
            <a:endParaRPr lang="en-US"/>
          </a:p>
        </p:txBody>
      </p:sp>
      <p:cxnSp>
        <p:nvCxnSpPr>
          <p:cNvPr id="14" name="Straight Arrow Connector 13"/>
          <p:cNvCxnSpPr>
            <a:stCxn id="4" idx="1"/>
          </p:cNvCxnSpPr>
          <p:nvPr/>
        </p:nvCxnSpPr>
        <p:spPr>
          <a:xfrm flipH="1">
            <a:off x="5370897" y="1300459"/>
            <a:ext cx="2051889" cy="72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1"/>
          </p:cNvCxnSpPr>
          <p:nvPr/>
        </p:nvCxnSpPr>
        <p:spPr>
          <a:xfrm flipH="1">
            <a:off x="5515276" y="2029307"/>
            <a:ext cx="1914160" cy="771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503180" y="2974206"/>
            <a:ext cx="1842130" cy="779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755908" y="3611880"/>
            <a:ext cx="1424538" cy="428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842536" y="4595537"/>
            <a:ext cx="1337910" cy="5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34846" y="6327581"/>
            <a:ext cx="3869457" cy="369332"/>
          </a:xfrm>
          <a:prstGeom prst="rect">
            <a:avLst/>
          </a:prstGeom>
          <a:noFill/>
        </p:spPr>
        <p:txBody>
          <a:bodyPr wrap="none" rtlCol="0">
            <a:spAutoFit/>
          </a:bodyPr>
          <a:lstStyle/>
          <a:p>
            <a:r>
              <a:rPr lang="en-US" b="1" i="1" smtClean="0"/>
              <a:t>*Các icon khác tương tự nội dung trên</a:t>
            </a:r>
            <a:endParaRPr lang="en-US" b="1" i="1"/>
          </a:p>
        </p:txBody>
      </p:sp>
      <p:cxnSp>
        <p:nvCxnSpPr>
          <p:cNvPr id="31" name="Straight Arrow Connector 30"/>
          <p:cNvCxnSpPr/>
          <p:nvPr/>
        </p:nvCxnSpPr>
        <p:spPr>
          <a:xfrm flipH="1" flipV="1">
            <a:off x="6044665" y="5274644"/>
            <a:ext cx="1300645" cy="490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029903" y="2666198"/>
            <a:ext cx="539015" cy="625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040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5367" y="394053"/>
            <a:ext cx="3511513" cy="954107"/>
          </a:xfrm>
          <a:prstGeom prst="rect">
            <a:avLst/>
          </a:prstGeom>
          <a:noFill/>
        </p:spPr>
        <p:txBody>
          <a:bodyPr wrap="square" rtlCol="0">
            <a:spAutoFit/>
          </a:bodyPr>
          <a:lstStyle/>
          <a:p>
            <a:r>
              <a:rPr lang="en-US" sz="1400" smtClean="0"/>
              <a:t>Số serial kích hoạt có thể nằm ở mặt sau TV trên 1 nhãn dán nhỏ màu trắng. Nếu bạn không tìm thấy nhãn dán này phía sau TV, hãy tìm sách hướng dẫn trong thùng máy.</a:t>
            </a:r>
          </a:p>
        </p:txBody>
      </p:sp>
      <p:pic>
        <p:nvPicPr>
          <p:cNvPr id="2" name="Picture 1"/>
          <p:cNvPicPr>
            <a:picLocks noChangeAspect="1"/>
          </p:cNvPicPr>
          <p:nvPr/>
        </p:nvPicPr>
        <p:blipFill>
          <a:blip r:embed="rId2"/>
          <a:stretch>
            <a:fillRect/>
          </a:stretch>
        </p:blipFill>
        <p:spPr>
          <a:xfrm>
            <a:off x="165569" y="55044"/>
            <a:ext cx="2199577" cy="3579193"/>
          </a:xfrm>
          <a:prstGeom prst="rect">
            <a:avLst/>
          </a:prstGeom>
        </p:spPr>
      </p:pic>
      <p:sp>
        <p:nvSpPr>
          <p:cNvPr id="7" name="Right Arrow 6"/>
          <p:cNvSpPr/>
          <p:nvPr/>
        </p:nvSpPr>
        <p:spPr>
          <a:xfrm>
            <a:off x="1527748" y="3288453"/>
            <a:ext cx="837398" cy="656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65146" y="2819337"/>
            <a:ext cx="2316403" cy="646331"/>
          </a:xfrm>
          <a:prstGeom prst="rect">
            <a:avLst/>
          </a:prstGeom>
          <a:noFill/>
        </p:spPr>
        <p:txBody>
          <a:bodyPr wrap="none" rtlCol="0">
            <a:spAutoFit/>
          </a:bodyPr>
          <a:lstStyle/>
          <a:p>
            <a:r>
              <a:rPr lang="en-US" b="1" i="1" smtClean="0"/>
              <a:t>Phần hiện ra khi nhấp </a:t>
            </a:r>
          </a:p>
          <a:p>
            <a:r>
              <a:rPr lang="en-US" b="1" i="1" smtClean="0"/>
              <a:t>Vào phần tìm serial</a:t>
            </a:r>
            <a:endParaRPr lang="en-US" b="1" i="1"/>
          </a:p>
        </p:txBody>
      </p:sp>
      <p:pic>
        <p:nvPicPr>
          <p:cNvPr id="5" name="Picture 4"/>
          <p:cNvPicPr>
            <a:picLocks noChangeAspect="1"/>
          </p:cNvPicPr>
          <p:nvPr/>
        </p:nvPicPr>
        <p:blipFill>
          <a:blip r:embed="rId3"/>
          <a:stretch>
            <a:fillRect/>
          </a:stretch>
        </p:blipFill>
        <p:spPr>
          <a:xfrm>
            <a:off x="2365146" y="3473832"/>
            <a:ext cx="2516239" cy="2762527"/>
          </a:xfrm>
          <a:prstGeom prst="rect">
            <a:avLst/>
          </a:prstGeom>
        </p:spPr>
      </p:pic>
      <p:sp>
        <p:nvSpPr>
          <p:cNvPr id="17" name="TextBox 16"/>
          <p:cNvSpPr txBox="1"/>
          <p:nvPr/>
        </p:nvSpPr>
        <p:spPr>
          <a:xfrm>
            <a:off x="5125368" y="1751994"/>
            <a:ext cx="3511513" cy="1169551"/>
          </a:xfrm>
          <a:prstGeom prst="rect">
            <a:avLst/>
          </a:prstGeom>
          <a:noFill/>
        </p:spPr>
        <p:txBody>
          <a:bodyPr wrap="square" rtlCol="0">
            <a:spAutoFit/>
          </a:bodyPr>
          <a:lstStyle/>
          <a:p>
            <a:r>
              <a:rPr lang="en-US" sz="1400" smtClean="0"/>
              <a:t>Số serial kích hoạt có thể nằm ở mặt trong hoặc mặt sau của tủ lạnh trên 1 nhãn dán nhỏ màu trắng. Nếu bạn không tìm thấy nhãn dán này ở trong hay phía sau tủ lạnh, hãy tìm sách hướng dẫn trong thùng máy.</a:t>
            </a:r>
          </a:p>
        </p:txBody>
      </p:sp>
      <p:sp>
        <p:nvSpPr>
          <p:cNvPr id="19" name="TextBox 18"/>
          <p:cNvSpPr txBox="1"/>
          <p:nvPr/>
        </p:nvSpPr>
        <p:spPr>
          <a:xfrm>
            <a:off x="8853741" y="394053"/>
            <a:ext cx="3511513" cy="1169551"/>
          </a:xfrm>
          <a:prstGeom prst="rect">
            <a:avLst/>
          </a:prstGeom>
          <a:noFill/>
        </p:spPr>
        <p:txBody>
          <a:bodyPr wrap="square" rtlCol="0">
            <a:spAutoFit/>
          </a:bodyPr>
          <a:lstStyle/>
          <a:p>
            <a:r>
              <a:rPr lang="en-US" sz="1400" smtClean="0"/>
              <a:t>Số serial kích hoạt có thể nằm ở mặt sau của máy giặt trên 1 nhãn dán nhỏ màu trắng. Nếu bạn không tìm thấy nhãn dán này phía sau máy giặt, hãy tìm sách hướng dẫn trong thùng máy.</a:t>
            </a:r>
          </a:p>
        </p:txBody>
      </p:sp>
      <p:sp>
        <p:nvSpPr>
          <p:cNvPr id="20" name="TextBox 19"/>
          <p:cNvSpPr txBox="1"/>
          <p:nvPr/>
        </p:nvSpPr>
        <p:spPr>
          <a:xfrm>
            <a:off x="5125369" y="3668840"/>
            <a:ext cx="3511513" cy="1169551"/>
          </a:xfrm>
          <a:prstGeom prst="rect">
            <a:avLst/>
          </a:prstGeom>
          <a:noFill/>
        </p:spPr>
        <p:txBody>
          <a:bodyPr wrap="square" rtlCol="0">
            <a:spAutoFit/>
          </a:bodyPr>
          <a:lstStyle/>
          <a:p>
            <a:r>
              <a:rPr lang="en-US" sz="1400" smtClean="0"/>
              <a:t>Số serial kích hoạt có thể nằm ở bên hông của dàn lạnh trên 1 nhãn dán nhỏ màu trắng. Nếu bạn không tìm thấy nhãn dán này ở bên hông dàn lạnh, hãy tìm sách hướng dẫn trong thùng máy.</a:t>
            </a:r>
          </a:p>
        </p:txBody>
      </p:sp>
      <p:sp>
        <p:nvSpPr>
          <p:cNvPr id="21" name="TextBox 20"/>
          <p:cNvSpPr txBox="1"/>
          <p:nvPr/>
        </p:nvSpPr>
        <p:spPr>
          <a:xfrm>
            <a:off x="8853741" y="1821193"/>
            <a:ext cx="3511513" cy="1169551"/>
          </a:xfrm>
          <a:prstGeom prst="rect">
            <a:avLst/>
          </a:prstGeom>
          <a:noFill/>
        </p:spPr>
        <p:txBody>
          <a:bodyPr wrap="square" rtlCol="0">
            <a:spAutoFit/>
          </a:bodyPr>
          <a:lstStyle/>
          <a:p>
            <a:r>
              <a:rPr lang="en-US" sz="1400" smtClean="0"/>
              <a:t>Số serial kích hoạt có thể nằm ở phía dưới của sản phẩm trên 1 nhãn dán nhỏ màu trắng. Nếu bạn không tìm thấy nhãn dán này ở phía dưới sản phẩm, hãy tìm sách hướng dẫn trong thùng máy.</a:t>
            </a:r>
          </a:p>
        </p:txBody>
      </p:sp>
      <p:sp>
        <p:nvSpPr>
          <p:cNvPr id="23" name="TextBox 22"/>
          <p:cNvSpPr txBox="1"/>
          <p:nvPr/>
        </p:nvSpPr>
        <p:spPr>
          <a:xfrm>
            <a:off x="8853741" y="5203224"/>
            <a:ext cx="3511513" cy="1169551"/>
          </a:xfrm>
          <a:prstGeom prst="rect">
            <a:avLst/>
          </a:prstGeom>
          <a:noFill/>
        </p:spPr>
        <p:txBody>
          <a:bodyPr wrap="square" rtlCol="0">
            <a:spAutoFit/>
          </a:bodyPr>
          <a:lstStyle/>
          <a:p>
            <a:r>
              <a:rPr lang="en-US" sz="1400" smtClean="0"/>
              <a:t>Số serial kích hoạt có thể nằm ở mặt sau của sản phẩm trên 1 nhãn dán nhỏ màu trắng. Nếu bạn không tìm thấy nhãn dán này phía sau sản phẩm, hãy tìm sách hướng dẫn trong thùng máy.</a:t>
            </a:r>
          </a:p>
        </p:txBody>
      </p:sp>
      <p:sp>
        <p:nvSpPr>
          <p:cNvPr id="25" name="TextBox 24"/>
          <p:cNvSpPr txBox="1"/>
          <p:nvPr/>
        </p:nvSpPr>
        <p:spPr>
          <a:xfrm>
            <a:off x="8853741" y="3445666"/>
            <a:ext cx="3511513" cy="1169551"/>
          </a:xfrm>
          <a:prstGeom prst="rect">
            <a:avLst/>
          </a:prstGeom>
          <a:noFill/>
        </p:spPr>
        <p:txBody>
          <a:bodyPr wrap="square" rtlCol="0">
            <a:spAutoFit/>
          </a:bodyPr>
          <a:lstStyle/>
          <a:p>
            <a:r>
              <a:rPr lang="en-US" sz="1400" smtClean="0"/>
              <a:t>Số serial kích hoạt có thể nằm ở mặt sau của lò nướng trên 1 nhãn dán nhỏ màu trắng. Nếu bạn không tìm thấy nhãn dán này phía sau lò nướng, hãy tìm sách hướng dẫn trong thùng máy.</a:t>
            </a:r>
          </a:p>
        </p:txBody>
      </p:sp>
      <p:sp>
        <p:nvSpPr>
          <p:cNvPr id="10" name="TextBox 9"/>
          <p:cNvSpPr txBox="1"/>
          <p:nvPr/>
        </p:nvSpPr>
        <p:spPr>
          <a:xfrm>
            <a:off x="6452801" y="16544"/>
            <a:ext cx="428322" cy="369332"/>
          </a:xfrm>
          <a:prstGeom prst="rect">
            <a:avLst/>
          </a:prstGeom>
          <a:noFill/>
        </p:spPr>
        <p:txBody>
          <a:bodyPr wrap="none" rtlCol="0">
            <a:spAutoFit/>
          </a:bodyPr>
          <a:lstStyle/>
          <a:p>
            <a:r>
              <a:rPr lang="en-US" smtClean="0"/>
              <a:t>TV</a:t>
            </a:r>
            <a:endParaRPr lang="en-US"/>
          </a:p>
        </p:txBody>
      </p:sp>
      <p:sp>
        <p:nvSpPr>
          <p:cNvPr id="27" name="TextBox 26"/>
          <p:cNvSpPr txBox="1"/>
          <p:nvPr/>
        </p:nvSpPr>
        <p:spPr>
          <a:xfrm>
            <a:off x="10181175" y="55044"/>
            <a:ext cx="992579" cy="369332"/>
          </a:xfrm>
          <a:prstGeom prst="rect">
            <a:avLst/>
          </a:prstGeom>
          <a:noFill/>
        </p:spPr>
        <p:txBody>
          <a:bodyPr wrap="none" rtlCol="0">
            <a:spAutoFit/>
          </a:bodyPr>
          <a:lstStyle/>
          <a:p>
            <a:r>
              <a:rPr lang="en-US" smtClean="0"/>
              <a:t>Máy giặt</a:t>
            </a:r>
            <a:endParaRPr lang="en-US"/>
          </a:p>
        </p:txBody>
      </p:sp>
      <p:sp>
        <p:nvSpPr>
          <p:cNvPr id="28" name="TextBox 27"/>
          <p:cNvSpPr txBox="1"/>
          <p:nvPr/>
        </p:nvSpPr>
        <p:spPr>
          <a:xfrm>
            <a:off x="6384833" y="1503442"/>
            <a:ext cx="864467" cy="369332"/>
          </a:xfrm>
          <a:prstGeom prst="rect">
            <a:avLst/>
          </a:prstGeom>
          <a:noFill/>
        </p:spPr>
        <p:txBody>
          <a:bodyPr wrap="none" rtlCol="0">
            <a:spAutoFit/>
          </a:bodyPr>
          <a:lstStyle/>
          <a:p>
            <a:r>
              <a:rPr lang="en-US" smtClean="0"/>
              <a:t>Tủ lạnh</a:t>
            </a:r>
            <a:endParaRPr lang="en-US"/>
          </a:p>
        </p:txBody>
      </p:sp>
      <p:sp>
        <p:nvSpPr>
          <p:cNvPr id="30" name="TextBox 29"/>
          <p:cNvSpPr txBox="1"/>
          <p:nvPr/>
        </p:nvSpPr>
        <p:spPr>
          <a:xfrm>
            <a:off x="6337502" y="3325379"/>
            <a:ext cx="1026243" cy="369332"/>
          </a:xfrm>
          <a:prstGeom prst="rect">
            <a:avLst/>
          </a:prstGeom>
          <a:noFill/>
        </p:spPr>
        <p:txBody>
          <a:bodyPr wrap="none" rtlCol="0">
            <a:spAutoFit/>
          </a:bodyPr>
          <a:lstStyle/>
          <a:p>
            <a:r>
              <a:rPr lang="en-US" smtClean="0"/>
              <a:t>Điều hòa</a:t>
            </a:r>
            <a:endParaRPr lang="en-US"/>
          </a:p>
        </p:txBody>
      </p:sp>
      <p:sp>
        <p:nvSpPr>
          <p:cNvPr id="32" name="TextBox 31"/>
          <p:cNvSpPr txBox="1"/>
          <p:nvPr/>
        </p:nvSpPr>
        <p:spPr>
          <a:xfrm>
            <a:off x="10130519" y="1533281"/>
            <a:ext cx="546945" cy="369332"/>
          </a:xfrm>
          <a:prstGeom prst="rect">
            <a:avLst/>
          </a:prstGeom>
          <a:noFill/>
        </p:spPr>
        <p:txBody>
          <a:bodyPr wrap="none" rtlCol="0">
            <a:spAutoFit/>
          </a:bodyPr>
          <a:lstStyle/>
          <a:p>
            <a:r>
              <a:rPr lang="en-US" smtClean="0"/>
              <a:t>Bếp</a:t>
            </a:r>
            <a:endParaRPr lang="en-US"/>
          </a:p>
        </p:txBody>
      </p:sp>
      <p:sp>
        <p:nvSpPr>
          <p:cNvPr id="33" name="TextBox 32"/>
          <p:cNvSpPr txBox="1"/>
          <p:nvPr/>
        </p:nvSpPr>
        <p:spPr>
          <a:xfrm>
            <a:off x="9951013" y="3140713"/>
            <a:ext cx="1082348" cy="369332"/>
          </a:xfrm>
          <a:prstGeom prst="rect">
            <a:avLst/>
          </a:prstGeom>
          <a:noFill/>
        </p:spPr>
        <p:txBody>
          <a:bodyPr wrap="none" rtlCol="0">
            <a:spAutoFit/>
          </a:bodyPr>
          <a:lstStyle/>
          <a:p>
            <a:r>
              <a:rPr lang="en-US" smtClean="0"/>
              <a:t>Lò nướng</a:t>
            </a:r>
            <a:endParaRPr lang="en-US"/>
          </a:p>
        </p:txBody>
      </p:sp>
      <p:sp>
        <p:nvSpPr>
          <p:cNvPr id="34" name="TextBox 33"/>
          <p:cNvSpPr txBox="1"/>
          <p:nvPr/>
        </p:nvSpPr>
        <p:spPr>
          <a:xfrm>
            <a:off x="9951013" y="4833892"/>
            <a:ext cx="1335622" cy="369332"/>
          </a:xfrm>
          <a:prstGeom prst="rect">
            <a:avLst/>
          </a:prstGeom>
          <a:noFill/>
        </p:spPr>
        <p:txBody>
          <a:bodyPr wrap="none" rtlCol="0">
            <a:spAutoFit/>
          </a:bodyPr>
          <a:lstStyle/>
          <a:p>
            <a:r>
              <a:rPr lang="en-US" smtClean="0"/>
              <a:t>Máy rửa bát</a:t>
            </a:r>
            <a:endParaRPr lang="en-US"/>
          </a:p>
        </p:txBody>
      </p:sp>
      <p:sp>
        <p:nvSpPr>
          <p:cNvPr id="11" name="TextBox 10"/>
          <p:cNvSpPr txBox="1"/>
          <p:nvPr/>
        </p:nvSpPr>
        <p:spPr>
          <a:xfrm>
            <a:off x="6415186" y="6550223"/>
            <a:ext cx="3398687" cy="307777"/>
          </a:xfrm>
          <a:prstGeom prst="rect">
            <a:avLst/>
          </a:prstGeom>
          <a:noFill/>
        </p:spPr>
        <p:txBody>
          <a:bodyPr wrap="none" rtlCol="0">
            <a:spAutoFit/>
          </a:bodyPr>
          <a:lstStyle/>
          <a:p>
            <a:r>
              <a:rPr lang="en-US" sz="1400" b="1" i="1" smtClean="0"/>
              <a:t>*Cập nhật theo từng sản phẩm theo thứ tự</a:t>
            </a:r>
            <a:endParaRPr lang="en-US" sz="1400" b="1" i="1"/>
          </a:p>
        </p:txBody>
      </p:sp>
      <p:cxnSp>
        <p:nvCxnSpPr>
          <p:cNvPr id="13" name="Straight Arrow Connector 12"/>
          <p:cNvCxnSpPr/>
          <p:nvPr/>
        </p:nvCxnSpPr>
        <p:spPr>
          <a:xfrm flipH="1">
            <a:off x="4081112" y="721895"/>
            <a:ext cx="1044255" cy="4296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5569" y="3445666"/>
            <a:ext cx="1362179" cy="223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489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64623" y="179240"/>
            <a:ext cx="8280826" cy="3746693"/>
          </a:xfrm>
          <a:prstGeom prst="rect">
            <a:avLst/>
          </a:prstGeom>
        </p:spPr>
      </p:pic>
      <p:sp>
        <p:nvSpPr>
          <p:cNvPr id="6" name="TextBox 5"/>
          <p:cNvSpPr txBox="1"/>
          <p:nvPr/>
        </p:nvSpPr>
        <p:spPr>
          <a:xfrm>
            <a:off x="462371" y="846280"/>
            <a:ext cx="2185406" cy="3139321"/>
          </a:xfrm>
          <a:prstGeom prst="rect">
            <a:avLst/>
          </a:prstGeom>
          <a:noFill/>
        </p:spPr>
        <p:txBody>
          <a:bodyPr wrap="none" rtlCol="0">
            <a:spAutoFit/>
          </a:bodyPr>
          <a:lstStyle/>
          <a:p>
            <a:r>
              <a:rPr lang="en-US" b="1" smtClean="0"/>
              <a:t>Trụ sở chính</a:t>
            </a:r>
          </a:p>
          <a:p>
            <a:r>
              <a:rPr lang="en-US" smtClean="0"/>
              <a:t>Hisense Việt Nam</a:t>
            </a:r>
          </a:p>
          <a:p>
            <a:r>
              <a:rPr lang="en-US" smtClean="0"/>
              <a:t>Tầng 5</a:t>
            </a:r>
          </a:p>
          <a:p>
            <a:r>
              <a:rPr lang="en-US" smtClean="0"/>
              <a:t>Tòa nhà VP </a:t>
            </a:r>
          </a:p>
          <a:p>
            <a:r>
              <a:rPr lang="en-US" smtClean="0"/>
              <a:t>Hoàng Anh Safomec, </a:t>
            </a:r>
          </a:p>
          <a:p>
            <a:r>
              <a:rPr lang="en-US" smtClean="0"/>
              <a:t>số 7/1 Thành Thái,</a:t>
            </a:r>
          </a:p>
          <a:p>
            <a:r>
              <a:rPr lang="en-US" smtClean="0"/>
              <a:t>P14, Q10, </a:t>
            </a:r>
          </a:p>
          <a:p>
            <a:r>
              <a:rPr lang="en-US" smtClean="0"/>
              <a:t>TP.HCM</a:t>
            </a:r>
          </a:p>
          <a:p>
            <a:endParaRPr lang="en-US"/>
          </a:p>
          <a:p>
            <a:endParaRPr lang="en-US" smtClean="0"/>
          </a:p>
          <a:p>
            <a:r>
              <a:rPr lang="en-US" smtClean="0"/>
              <a:t>(028) 7100  8268</a:t>
            </a:r>
            <a:endParaRPr lang="en-US"/>
          </a:p>
        </p:txBody>
      </p:sp>
      <p:cxnSp>
        <p:nvCxnSpPr>
          <p:cNvPr id="12" name="Straight Arrow Connector 11"/>
          <p:cNvCxnSpPr/>
          <p:nvPr/>
        </p:nvCxnSpPr>
        <p:spPr>
          <a:xfrm flipV="1">
            <a:off x="2064619" y="846280"/>
            <a:ext cx="2079056" cy="9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47777" y="2052586"/>
            <a:ext cx="1337911" cy="23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12697" y="4263471"/>
            <a:ext cx="3392339" cy="2308324"/>
          </a:xfrm>
          <a:prstGeom prst="rect">
            <a:avLst/>
          </a:prstGeom>
          <a:noFill/>
        </p:spPr>
        <p:txBody>
          <a:bodyPr wrap="none" rtlCol="0">
            <a:spAutoFit/>
          </a:bodyPr>
          <a:lstStyle/>
          <a:p>
            <a:r>
              <a:rPr lang="en-US" b="1" smtClean="0"/>
              <a:t>Liên hệ kinh doanh</a:t>
            </a:r>
          </a:p>
          <a:p>
            <a:r>
              <a:rPr lang="en-US" smtClean="0"/>
              <a:t>(028) 7100 8268 - 3</a:t>
            </a:r>
          </a:p>
          <a:p>
            <a:r>
              <a:rPr lang="en-US" smtClean="0">
                <a:solidFill>
                  <a:srgbClr val="00A9A7"/>
                </a:solidFill>
              </a:rPr>
              <a:t>kinhdoanh@hisense-vietnam.com</a:t>
            </a:r>
          </a:p>
          <a:p>
            <a:endParaRPr lang="en-US" smtClean="0"/>
          </a:p>
          <a:p>
            <a:r>
              <a:rPr lang="en-US" b="1" smtClean="0">
                <a:solidFill>
                  <a:srgbClr val="181818"/>
                </a:solidFill>
              </a:rPr>
              <a:t>Quảng cáo – truyền thông</a:t>
            </a:r>
          </a:p>
          <a:p>
            <a:r>
              <a:rPr lang="en-US"/>
              <a:t>(028) 7100 8268 </a:t>
            </a:r>
            <a:r>
              <a:rPr lang="en-US"/>
              <a:t>- </a:t>
            </a:r>
            <a:r>
              <a:rPr lang="en-US" smtClean="0"/>
              <a:t>5</a:t>
            </a:r>
            <a:endParaRPr lang="en-US"/>
          </a:p>
          <a:p>
            <a:r>
              <a:rPr lang="en-US" smtClean="0">
                <a:solidFill>
                  <a:srgbClr val="00A9A7"/>
                </a:solidFill>
              </a:rPr>
              <a:t>info@hisense-vietnam.com</a:t>
            </a:r>
          </a:p>
          <a:p>
            <a:endParaRPr lang="en-US"/>
          </a:p>
        </p:txBody>
      </p:sp>
      <p:cxnSp>
        <p:nvCxnSpPr>
          <p:cNvPr id="29" name="Straight Arrow Connector 28"/>
          <p:cNvCxnSpPr/>
          <p:nvPr/>
        </p:nvCxnSpPr>
        <p:spPr>
          <a:xfrm flipV="1">
            <a:off x="5342021" y="2168089"/>
            <a:ext cx="211756" cy="1990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718959" y="4033967"/>
            <a:ext cx="4158082" cy="3139321"/>
          </a:xfrm>
          <a:prstGeom prst="rect">
            <a:avLst/>
          </a:prstGeom>
          <a:noFill/>
        </p:spPr>
        <p:txBody>
          <a:bodyPr wrap="square" rtlCol="0">
            <a:spAutoFit/>
          </a:bodyPr>
          <a:lstStyle/>
          <a:p>
            <a:r>
              <a:rPr lang="en-US" b="1" smtClean="0">
                <a:solidFill>
                  <a:srgbClr val="181818"/>
                </a:solidFill>
              </a:rPr>
              <a:t>Vì sao bạn nên chọn Hisense</a:t>
            </a:r>
          </a:p>
          <a:p>
            <a:pPr marL="285750" indent="-285750">
              <a:buFontTx/>
              <a:buChar char="-"/>
            </a:pPr>
            <a:r>
              <a:rPr lang="en-US">
                <a:solidFill>
                  <a:srgbClr val="181818"/>
                </a:solidFill>
              </a:rPr>
              <a:t>T</a:t>
            </a:r>
            <a:r>
              <a:rPr lang="en-US" smtClean="0">
                <a:solidFill>
                  <a:srgbClr val="181818"/>
                </a:solidFill>
              </a:rPr>
              <a:t>hương hiệu uy tín lâu năm với hơn 50 năm phát triển vững mạnh</a:t>
            </a:r>
          </a:p>
          <a:p>
            <a:pPr marL="285750" indent="-285750">
              <a:buFontTx/>
              <a:buChar char="-"/>
            </a:pPr>
            <a:r>
              <a:rPr lang="en-US">
                <a:solidFill>
                  <a:srgbClr val="181818"/>
                </a:solidFill>
              </a:rPr>
              <a:t>C</a:t>
            </a:r>
            <a:r>
              <a:rPr lang="en-US" smtClean="0">
                <a:solidFill>
                  <a:srgbClr val="181818"/>
                </a:solidFill>
              </a:rPr>
              <a:t>huỗi </a:t>
            </a:r>
            <a:r>
              <a:rPr lang="en-US">
                <a:solidFill>
                  <a:srgbClr val="181818"/>
                </a:solidFill>
              </a:rPr>
              <a:t>sản phẩm phong phú </a:t>
            </a:r>
            <a:r>
              <a:rPr lang="en-US">
                <a:solidFill>
                  <a:srgbClr val="181818"/>
                </a:solidFill>
              </a:rPr>
              <a:t>đa </a:t>
            </a:r>
            <a:r>
              <a:rPr lang="en-US" smtClean="0">
                <a:solidFill>
                  <a:srgbClr val="181818"/>
                </a:solidFill>
              </a:rPr>
              <a:t>dạng đã kinh doanh trên 160 quốc gia và vùng lãnh thỗ</a:t>
            </a:r>
          </a:p>
          <a:p>
            <a:pPr marL="285750" indent="-285750">
              <a:buFontTx/>
              <a:buChar char="-"/>
            </a:pPr>
            <a:r>
              <a:rPr lang="en-US">
                <a:solidFill>
                  <a:srgbClr val="181818"/>
                </a:solidFill>
              </a:rPr>
              <a:t>C</a:t>
            </a:r>
            <a:r>
              <a:rPr lang="en-US" smtClean="0">
                <a:solidFill>
                  <a:srgbClr val="181818"/>
                </a:solidFill>
              </a:rPr>
              <a:t>hú trọng phát triển và nâng cao chất lượng sản phẩm</a:t>
            </a:r>
          </a:p>
          <a:p>
            <a:pPr marL="285750" indent="-285750">
              <a:buFontTx/>
              <a:buChar char="-"/>
            </a:pPr>
            <a:r>
              <a:rPr lang="en-US" smtClean="0">
                <a:solidFill>
                  <a:srgbClr val="181818"/>
                </a:solidFill>
              </a:rPr>
              <a:t>Dịch vụ tiên phong, đẳng cấp, uy tín và trách nhiệm</a:t>
            </a:r>
            <a:endParaRPr lang="en-US">
              <a:solidFill>
                <a:srgbClr val="181818"/>
              </a:solidFill>
            </a:endParaRPr>
          </a:p>
          <a:p>
            <a:endParaRPr lang="en-US"/>
          </a:p>
        </p:txBody>
      </p:sp>
      <p:cxnSp>
        <p:nvCxnSpPr>
          <p:cNvPr id="39" name="Straight Arrow Connector 38"/>
          <p:cNvCxnSpPr/>
          <p:nvPr/>
        </p:nvCxnSpPr>
        <p:spPr>
          <a:xfrm flipH="1" flipV="1">
            <a:off x="9306560" y="3423921"/>
            <a:ext cx="101600" cy="61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753360" y="3291840"/>
            <a:ext cx="139031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997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682" y="2012895"/>
            <a:ext cx="5078597" cy="2355905"/>
          </a:xfrm>
          <a:prstGeom prst="rect">
            <a:avLst/>
          </a:prstGeom>
        </p:spPr>
      </p:pic>
      <p:pic>
        <p:nvPicPr>
          <p:cNvPr id="4" name="Picture 3"/>
          <p:cNvPicPr>
            <a:picLocks noChangeAspect="1"/>
          </p:cNvPicPr>
          <p:nvPr/>
        </p:nvPicPr>
        <p:blipFill>
          <a:blip r:embed="rId3"/>
          <a:stretch>
            <a:fillRect/>
          </a:stretch>
        </p:blipFill>
        <p:spPr>
          <a:xfrm>
            <a:off x="6088050" y="2153809"/>
            <a:ext cx="5550507" cy="2214991"/>
          </a:xfrm>
          <a:prstGeom prst="rect">
            <a:avLst/>
          </a:prstGeom>
        </p:spPr>
      </p:pic>
      <p:sp>
        <p:nvSpPr>
          <p:cNvPr id="5" name="Right Arrow 4"/>
          <p:cNvSpPr/>
          <p:nvPr/>
        </p:nvSpPr>
        <p:spPr>
          <a:xfrm>
            <a:off x="5521199" y="2743033"/>
            <a:ext cx="428930" cy="518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76256" y="1643563"/>
            <a:ext cx="1374094" cy="369332"/>
          </a:xfrm>
          <a:prstGeom prst="rect">
            <a:avLst/>
          </a:prstGeom>
          <a:noFill/>
        </p:spPr>
        <p:txBody>
          <a:bodyPr wrap="none" rtlCol="0">
            <a:spAutoFit/>
          </a:bodyPr>
          <a:lstStyle/>
          <a:p>
            <a:r>
              <a:rPr lang="en-US" smtClean="0"/>
              <a:t>Google map </a:t>
            </a:r>
            <a:endParaRPr lang="en-US"/>
          </a:p>
        </p:txBody>
      </p:sp>
    </p:spTree>
    <p:extLst>
      <p:ext uri="{BB962C8B-B14F-4D97-AF65-F5344CB8AC3E}">
        <p14:creationId xmlns:p14="http://schemas.microsoft.com/office/powerpoint/2010/main" val="1192015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TotalTime>
  <Words>1053</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1- Chi tiết sản phẩm</vt:lpstr>
      <vt:lpstr>PowerPoint Presentation</vt:lpstr>
      <vt:lpstr>2- Liên hệ</vt:lpstr>
      <vt:lpstr>PowerPoint Presentation</vt:lpstr>
      <vt:lpstr>PowerPoint Presentation</vt:lpstr>
      <vt:lpstr>PowerPoint Presentation</vt:lpstr>
      <vt:lpstr>PowerPoint Presentation</vt:lpstr>
      <vt:lpstr>PowerPoint Presentation</vt:lpstr>
      <vt:lpstr>PowerPoint Presentation</vt:lpstr>
      <vt:lpstr>3- Tin tức</vt:lpstr>
      <vt:lpstr>PowerPoint Presentation</vt:lpstr>
      <vt:lpstr>4- Catalogue điện tử</vt:lpstr>
      <vt:lpstr>PowerPoint Presentation</vt:lpstr>
      <vt:lpstr>PowerPoint Presentation</vt:lpstr>
      <vt:lpstr>PowerPoint Presentation</vt:lpstr>
      <vt:lpstr>4- Trạm bảo hành</vt:lpstr>
      <vt:lpstr>5- Về chúng tôi</vt:lpstr>
      <vt:lpstr>6- Menu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136</cp:revision>
  <dcterms:created xsi:type="dcterms:W3CDTF">2020-11-05T07:00:22Z</dcterms:created>
  <dcterms:modified xsi:type="dcterms:W3CDTF">2020-11-24T07:31:18Z</dcterms:modified>
</cp:coreProperties>
</file>