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1dd03364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1dd0336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1dd033647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1dd0336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1dd033647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1dd03364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1dd03364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1dd033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dd03364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dd033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dd033647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dd0336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dd0336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1dd0336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1dd0336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1dd0336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1dd033647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1dd03364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salarial na </a:t>
            </a:r>
            <a:r>
              <a:rPr lang="pt-BR"/>
              <a:t>área</a:t>
            </a:r>
            <a:r>
              <a:rPr lang="pt-BR"/>
              <a:t> de </a:t>
            </a:r>
            <a:r>
              <a:rPr lang="pt-BR"/>
              <a:t>análise</a:t>
            </a:r>
            <a:r>
              <a:rPr lang="pt-BR"/>
              <a:t> de dados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1710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Integrantes: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Edivaldo de jesus santos filho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Eduardo Miguel Santos Lima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João Matheus Barbosa Ornelas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Maicon Kevin Santos de Almeida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de calor dos Perfis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0" y="1199100"/>
            <a:ext cx="7641800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50" y="1192550"/>
            <a:ext cx="7668000" cy="3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50" y="1186000"/>
            <a:ext cx="7668000" cy="38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432350" y="351300"/>
            <a:ext cx="83349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4294967295" type="body"/>
          </p:nvPr>
        </p:nvSpPr>
        <p:spPr>
          <a:xfrm>
            <a:off x="432350" y="4980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Observações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0" name="Google Shape;190;p23"/>
          <p:cNvGrpSpPr/>
          <p:nvPr/>
        </p:nvGrpSpPr>
        <p:grpSpPr>
          <a:xfrm>
            <a:off x="431918" y="1304875"/>
            <a:ext cx="4140031" cy="3416400"/>
            <a:chOff x="431925" y="1304875"/>
            <a:chExt cx="2628925" cy="3416400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3"/>
          <p:cNvSpPr txBox="1"/>
          <p:nvPr>
            <p:ph idx="4294967295" type="body"/>
          </p:nvPr>
        </p:nvSpPr>
        <p:spPr>
          <a:xfrm>
            <a:off x="506425" y="1304875"/>
            <a:ext cx="4001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Analise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 txBox="1"/>
          <p:nvPr>
            <p:ph idx="4294967295" type="body"/>
          </p:nvPr>
        </p:nvSpPr>
        <p:spPr>
          <a:xfrm>
            <a:off x="508325" y="1850300"/>
            <a:ext cx="4001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Observando os mapas, percebe-se uma distribuição semelhante entre os perfis 1 e 2, com presença em boa parte do território nacional. Já o perfil 3 concentra-se mais nas regiões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Sul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Sudeste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abrangendo alguns poucos estados do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Nordeste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Centro-Oeste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4627086" y="1304875"/>
            <a:ext cx="4140133" cy="3416400"/>
            <a:chOff x="3320450" y="1304875"/>
            <a:chExt cx="2632500" cy="3416400"/>
          </a:xfrm>
        </p:grpSpPr>
        <p:sp>
          <p:nvSpPr>
            <p:cNvPr id="196" name="Google Shape;196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3"/>
          <p:cNvSpPr txBox="1"/>
          <p:nvPr>
            <p:ph idx="4294967295" type="body"/>
          </p:nvPr>
        </p:nvSpPr>
        <p:spPr>
          <a:xfrm>
            <a:off x="4696450" y="1850300"/>
            <a:ext cx="4001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Paulo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Distrito Federal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Minas Gerais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Paraná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p23"/>
          <p:cNvSpPr txBox="1"/>
          <p:nvPr>
            <p:ph idx="4294967295" type="body"/>
          </p:nvPr>
        </p:nvSpPr>
        <p:spPr>
          <a:xfrm>
            <a:off x="4688500" y="1333775"/>
            <a:ext cx="4001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Principais estados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5" name="Google Shape;20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Portanto, através desta análise, podemos constatar que, para atingir o perfil 3 de salários, é necessário: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Possuir uma: Pós-graduação ou mestrado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Ter entre: 4 a 10 anos de experiência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Ter um bom conhecimento de Python e SQL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Trabalhar para alguma empresa localizada principalmente na região sudeste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objetivo desta análise foi desenvolver um comparativo entre diferentes perfis profissionais, divididos por faixas salariais, para entender quais características distinguem profissionais com salários mais baixos daqueles com salários mais altos.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Este estudo busca servir como um guia para aqueles que desejam ingressar ou evoluir na área de análise de dados, apontando os fatores e qualificações mais valorizados no mercado de trabalho.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7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Início</a:t>
            </a:r>
            <a:r>
              <a:rPr lang="pt-BR"/>
              <a:t> da análise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18" y="1304875"/>
            <a:ext cx="4140031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4001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Informações mais importantes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4001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Faixa salarial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Experiência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 educacional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linguagens (Usadas no trabalho)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Região onde trabalha</a:t>
            </a:r>
            <a:endParaRPr sz="19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627086" y="1304875"/>
            <a:ext cx="4140133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4688625" y="1850300"/>
            <a:ext cx="4001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 1 - Recebem de 1000 R$/Mês a 12000 R$/Mês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 2 - Recebem de 12001 R$/Mês a 25000 R$/Mês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 3 - Recebem de 25001 R$/Mês a 40000 R$/Mês ou mais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4688500" y="1333775"/>
            <a:ext cx="4001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Definição dos perfis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831050" y="17895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Faixa salarial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x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Experiência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5" y="1109224"/>
            <a:ext cx="4187551" cy="2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Perfil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perfil 1 é o mais </a:t>
            </a:r>
            <a:r>
              <a:rPr b="1" lang="pt-BR" sz="1400"/>
              <a:t>dominante </a:t>
            </a:r>
            <a:r>
              <a:rPr lang="pt-BR" sz="1400"/>
              <a:t>entre o grupo </a:t>
            </a:r>
            <a:r>
              <a:rPr b="1" lang="pt-BR" sz="1400"/>
              <a:t>sem experiência</a:t>
            </a:r>
            <a:r>
              <a:rPr lang="pt-BR" sz="1400"/>
              <a:t> até o grupo com </a:t>
            </a:r>
            <a:r>
              <a:rPr b="1" lang="pt-BR" sz="1400"/>
              <a:t>2 a 3 anos</a:t>
            </a:r>
            <a:r>
              <a:rPr lang="pt-BR" sz="1400"/>
              <a:t> de experiência, evidenciando que exceder essa faixa salarial com pouca experiência é algo </a:t>
            </a:r>
            <a:r>
              <a:rPr b="1" lang="pt-BR" sz="1400"/>
              <a:t>difícil</a:t>
            </a:r>
            <a:r>
              <a:rPr lang="pt-BR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Perfil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 partir dos grupos seguintes, observa-se um expressivo aumento do perfil 2 e uma diminuição da presença do perfil 1.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400"/>
              <a:t>Assim, podemos interpretar que a partir dos </a:t>
            </a:r>
            <a:r>
              <a:rPr b="1" lang="pt-BR" sz="1400"/>
              <a:t>4 anos</a:t>
            </a:r>
            <a:r>
              <a:rPr lang="pt-BR" sz="1400"/>
              <a:t> de experiência inicia-se uma </a:t>
            </a:r>
            <a:r>
              <a:rPr b="1" lang="pt-BR" sz="1400"/>
              <a:t>transição</a:t>
            </a:r>
            <a:r>
              <a:rPr lang="pt-BR" sz="1400"/>
              <a:t> entre os perfis 1 e 2.</a:t>
            </a:r>
            <a:endParaRPr sz="1400"/>
          </a:p>
        </p:txBody>
      </p:sp>
      <p:sp>
        <p:nvSpPr>
          <p:cNvPr id="125" name="Google Shape;125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Perfil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Também é possível observar que o perfil 3 é uma </a:t>
            </a:r>
            <a:r>
              <a:rPr b="1" lang="pt-BR" sz="1400"/>
              <a:t>exceção</a:t>
            </a:r>
            <a:r>
              <a:rPr lang="pt-BR" sz="1400"/>
              <a:t>, embora apresente crescimento, parece que experiência não é o fator mais </a:t>
            </a:r>
            <a:r>
              <a:rPr b="1" lang="pt-BR" sz="1400"/>
              <a:t>determinante</a:t>
            </a:r>
            <a:r>
              <a:rPr lang="pt-BR" sz="1400"/>
              <a:t>, já que a diferença de respondentes entre os grupos de </a:t>
            </a:r>
            <a:r>
              <a:rPr b="1" lang="pt-BR" sz="1400"/>
              <a:t>6 a 10 anos</a:t>
            </a:r>
            <a:r>
              <a:rPr lang="pt-BR" sz="1400"/>
              <a:t> e </a:t>
            </a:r>
            <a:r>
              <a:rPr b="1" lang="pt-BR" sz="1400"/>
              <a:t>mais de 10 anos</a:t>
            </a:r>
            <a:r>
              <a:rPr lang="pt-BR" sz="1400"/>
              <a:t> de experiência é </a:t>
            </a:r>
            <a:r>
              <a:rPr b="1" lang="pt-BR" sz="1400"/>
              <a:t>pouco expressiva</a:t>
            </a:r>
            <a:r>
              <a:rPr lang="pt-BR" sz="1400"/>
              <a:t>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1428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900" y="1428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000" y="1428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Faixa salarial x Nível educacional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28596" r="29558" t="0"/>
          <a:stretch/>
        </p:blipFill>
        <p:spPr>
          <a:xfrm>
            <a:off x="36125" y="1516774"/>
            <a:ext cx="3191162" cy="286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28599" r="33399" t="0"/>
          <a:stretch/>
        </p:blipFill>
        <p:spPr>
          <a:xfrm>
            <a:off x="3162827" y="1418100"/>
            <a:ext cx="2997933" cy="29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5">
            <a:alphaModFix/>
          </a:blip>
          <a:srcRect b="0" l="28834" r="33717" t="0"/>
          <a:stretch/>
        </p:blipFill>
        <p:spPr>
          <a:xfrm>
            <a:off x="6067408" y="1467437"/>
            <a:ext cx="2954267" cy="29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53463" l="78133" r="7409" t="19684"/>
          <a:stretch/>
        </p:blipFill>
        <p:spPr>
          <a:xfrm>
            <a:off x="7699675" y="685500"/>
            <a:ext cx="1321999" cy="8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Perfil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400"/>
              <a:t>O perfil 1 é composto majoritariamente por </a:t>
            </a:r>
            <a:r>
              <a:rPr b="1" lang="pt-BR" sz="1400"/>
              <a:t>graduados</a:t>
            </a:r>
            <a:r>
              <a:rPr lang="pt-BR" sz="1400"/>
              <a:t> e </a:t>
            </a:r>
            <a:r>
              <a:rPr b="1" lang="pt-BR" sz="1400"/>
              <a:t>estudantes de graduação</a:t>
            </a:r>
            <a:r>
              <a:rPr lang="pt-BR" sz="1400"/>
              <a:t>. Isso demonstra que a grande diferença entre o perfil 1 e o perfil 3 está nas </a:t>
            </a:r>
            <a:r>
              <a:rPr b="1" lang="pt-BR" sz="1400"/>
              <a:t>graduações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148" name="Google Shape;148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Perfil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400"/>
              <a:t>O perfil 2, apesar de ter uma composição semelhante ao perfil 3, parece diferenciar-se principalmente pela </a:t>
            </a:r>
            <a:r>
              <a:rPr b="1" lang="pt-BR" sz="1400"/>
              <a:t>experiência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151" name="Google Shape;151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Perfil </a:t>
            </a:r>
            <a:r>
              <a:rPr lang="pt-B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É perceptível que existe uma grande presença de indivíduos </a:t>
            </a:r>
            <a:r>
              <a:rPr b="1" lang="pt-BR" sz="1400"/>
              <a:t>graduados</a:t>
            </a:r>
            <a:r>
              <a:rPr lang="pt-BR" sz="1400"/>
              <a:t> e </a:t>
            </a:r>
            <a:r>
              <a:rPr b="1" lang="pt-BR" sz="1400"/>
              <a:t>especializados</a:t>
            </a:r>
            <a:r>
              <a:rPr lang="pt-BR" sz="1400"/>
              <a:t>, mais especificamente </a:t>
            </a:r>
            <a:r>
              <a:rPr b="1" lang="pt-BR" sz="1400"/>
              <a:t>pós-graduados</a:t>
            </a:r>
            <a:r>
              <a:rPr lang="pt-BR" sz="1400"/>
              <a:t>, que representam </a:t>
            </a:r>
            <a:r>
              <a:rPr b="1" lang="pt-BR" sz="1400"/>
              <a:t>36%</a:t>
            </a:r>
            <a:r>
              <a:rPr lang="pt-BR" sz="1400"/>
              <a:t> dos respondentes. Ao adicionar aqueles com </a:t>
            </a:r>
            <a:r>
              <a:rPr b="1" lang="pt-BR" sz="1400"/>
              <a:t>mestrado</a:t>
            </a:r>
            <a:r>
              <a:rPr lang="pt-BR" sz="1400"/>
              <a:t>, chegamos a </a:t>
            </a:r>
            <a:r>
              <a:rPr b="1" lang="pt-BR" sz="1400"/>
              <a:t>64%</a:t>
            </a:r>
            <a:r>
              <a:rPr lang="pt-BR" sz="1400"/>
              <a:t> dos respondentes.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1428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900" y="14287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000" y="142877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Faixa salarial x Principal linguagens utilizadas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27287" r="37079" t="0"/>
          <a:stretch/>
        </p:blipFill>
        <p:spPr>
          <a:xfrm>
            <a:off x="72000" y="1534900"/>
            <a:ext cx="3053698" cy="31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27292" r="37729" t="0"/>
          <a:stretch/>
        </p:blipFill>
        <p:spPr>
          <a:xfrm>
            <a:off x="3083691" y="1534900"/>
            <a:ext cx="2997656" cy="31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0" l="27372" r="37732" t="0"/>
          <a:stretch/>
        </p:blipFill>
        <p:spPr>
          <a:xfrm>
            <a:off x="6081348" y="1534900"/>
            <a:ext cx="2990652" cy="3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432350" y="351300"/>
            <a:ext cx="80415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432350" y="4980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Observações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432350" y="1246350"/>
            <a:ext cx="3945300" cy="26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Observando os gráficos, independente do perfil, as linguagens mais predominantes são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e SQL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Com isso em mente, podemos atribuir como fator diferencial entre os perfis o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domínio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dessas linguagens e a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experiência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elas.</a:t>
            </a:r>
            <a:endParaRPr sz="1700"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38" y="204691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50" y="1363038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5020700" y="2121225"/>
            <a:ext cx="1141500" cy="16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162200" y="2800250"/>
            <a:ext cx="1141500" cy="95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