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61" r:id="rId8"/>
    <p:sldId id="259" r:id="rId9"/>
    <p:sldId id="268" r:id="rId10"/>
    <p:sldId id="269" r:id="rId11"/>
    <p:sldId id="262" r:id="rId12"/>
    <p:sldId id="265" r:id="rId13"/>
    <p:sldId id="276" r:id="rId14"/>
    <p:sldId id="271" r:id="rId15"/>
    <p:sldId id="277" r:id="rId16"/>
    <p:sldId id="279" r:id="rId17"/>
    <p:sldId id="278" r:id="rId18"/>
    <p:sldId id="263" r:id="rId19"/>
    <p:sldId id="266" r:id="rId20"/>
    <p:sldId id="264" r:id="rId21"/>
    <p:sldId id="267" r:id="rId22"/>
    <p:sldId id="280" r:id="rId23"/>
    <p:sldId id="281" r:id="rId24"/>
    <p:sldId id="282" r:id="rId25"/>
    <p:sldId id="283" r:id="rId26"/>
    <p:sldId id="285" r:id="rId27"/>
    <p:sldId id="260" r:id="rId28"/>
    <p:sldId id="27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96E08-6D99-7B79-DE8C-D9B8B3B5E5F6}" v="3" dt="2025-10-20T06:23:31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Xuân Nam" userId="S::106220226@sv1.dut.udn.vn::8784bee4-480d-4412-910c-893e04af5d12" providerId="AD" clId="Web-{92996E08-6D99-7B79-DE8C-D9B8B3B5E5F6}"/>
    <pc:docChg chg="modSld">
      <pc:chgData name="Lê Xuân Nam" userId="S::106220226@sv1.dut.udn.vn::8784bee4-480d-4412-910c-893e04af5d12" providerId="AD" clId="Web-{92996E08-6D99-7B79-DE8C-D9B8B3B5E5F6}" dt="2025-10-20T06:23:31.381" v="2" actId="20577"/>
      <pc:docMkLst>
        <pc:docMk/>
      </pc:docMkLst>
      <pc:sldChg chg="modSp">
        <pc:chgData name="Lê Xuân Nam" userId="S::106220226@sv1.dut.udn.vn::8784bee4-480d-4412-910c-893e04af5d12" providerId="AD" clId="Web-{92996E08-6D99-7B79-DE8C-D9B8B3B5E5F6}" dt="2025-10-20T06:23:31.381" v="2" actId="20577"/>
        <pc:sldMkLst>
          <pc:docMk/>
          <pc:sldMk cId="2808251279" sldId="256"/>
        </pc:sldMkLst>
        <pc:spChg chg="mod">
          <ac:chgData name="Lê Xuân Nam" userId="S::106220226@sv1.dut.udn.vn::8784bee4-480d-4412-910c-893e04af5d12" providerId="AD" clId="Web-{92996E08-6D99-7B79-DE8C-D9B8B3B5E5F6}" dt="2025-10-20T06:23:31.381" v="2" actId="20577"/>
          <ac:spMkLst>
            <pc:docMk/>
            <pc:sldMk cId="2808251279" sldId="256"/>
            <ac:spMk id="4" creationId="{77BC51A4-5B59-8A33-71E9-028C13C8ACA9}"/>
          </ac:spMkLst>
        </pc:spChg>
        <pc:spChg chg="mod">
          <ac:chgData name="Lê Xuân Nam" userId="S::106220226@sv1.dut.udn.vn::8784bee4-480d-4412-910c-893e04af5d12" providerId="AD" clId="Web-{92996E08-6D99-7B79-DE8C-D9B8B3B5E5F6}" dt="2025-10-20T06:22:08.316" v="0" actId="1076"/>
          <ac:spMkLst>
            <pc:docMk/>
            <pc:sldMk cId="2808251279" sldId="256"/>
            <ac:spMk id="6" creationId="{DB66A4CF-53EE-DE34-3FAB-9024EB0BF4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533FE-EDCC-4C40-9859-AA7B201F6B6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1EB5D-07D7-429D-B472-D6E6567D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2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1EB5D-07D7-429D-B472-D6E6567DBD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68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7DED-0943-2F4E-2671-2DB130362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16A2D-1B0A-CE37-3608-35CF9ED3D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A168-A285-F311-DBD4-D212B001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A97E-4798-305A-067E-9F6E54DD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8654-852F-6A51-FBFE-5531B106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FCEF-7184-0ECD-1682-3086DFD5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FB38B-2414-5494-747A-AF056FA10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8218-E951-50EC-94FB-CFA12310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85CF-74ED-81A1-8CF1-001D7733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9F248-CFDF-2FA7-B618-3FE2C9EC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AD946-F509-E4F1-9F4D-DCEEC9CA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7480E-5E55-E4C0-D3D7-DAFDBF41D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4C7D-8058-7795-C6EF-046F187A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9146-34B4-AB84-A61A-88864E7C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D08B-9865-A8F8-9CF5-F230CCBA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02D7-1ABB-43F4-7E9B-153A7548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4040-B668-7366-8C3D-3007DC2A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977E-F0F4-86F8-0B7F-C30A1A8F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1EE6-9841-9DC7-039C-5B84BBC2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540C-BB99-1C27-4443-5F36BDE0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D60E-8FD2-E923-9695-61D67E76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F5F6D-350B-8206-B6C4-1B488FD6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1DA4-ECD9-1E67-4591-6E183472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F473-228C-2DD1-1C69-092F21AC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CE7C-3F6A-2F9C-885B-E6B96495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B619-62D8-602E-A370-E4F43394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FD9A-8612-1037-ABE3-1FD22674E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0D6EA-B271-B3B4-EC8C-188D2896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B33EB-DA20-2D30-5F89-621889DE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0D028-07B1-DF58-22FA-224C3C18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1817D-3F84-BB14-8316-9AC7F72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B631-572B-CCCE-016F-167F0F23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AE52-D13D-5BF7-97B4-5F8AFFDE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FD8E6-9165-16E3-BDFC-4134D97C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D8AFD-B401-9365-F94F-E63963D1A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E8418-F2EC-3EFC-68AD-9496BB132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39ED8-DCA9-4019-C3FA-9CD415CA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D58CA-9565-5936-8752-57658AAC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C4A19-E41C-7596-22B7-6FB55D27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FD7A-784F-60A1-4509-F6BACE8B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A1ED5-8D43-E627-EC34-094ECA10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F0ECB-BEF1-66AD-D346-EEA53DFD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8420F-226D-F5A9-9BE3-87FDDBEE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6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031C0-5349-5F05-638E-28ED50B8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0BC3E-8E1E-7DDD-85D6-3A04795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43A2-2E5A-5DBF-A74D-EECBBE52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C975-06AA-A29E-2654-EFBF9E0B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749-0F0C-CBB8-94FA-400E5BF4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E208B-84E1-0BBE-991B-37E3CB34F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F5DA9-DD61-F5AB-FB9D-E2AD708A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9E9A9-2C4A-7084-FFCC-BC4E6FD1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351B1-C645-BC7E-BE66-8AA08401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1AE7-6C0C-B427-3400-033C3DAB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E86E8-A1F1-33C3-CA13-CAAD0AAFE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642E1-3BD1-A67B-422B-063C1E1D4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52560-3193-6F5E-465D-CDA69316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C943-7483-8BD7-A157-48273A4E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A95E-A947-F33F-3263-38D1C43D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8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3D113-D187-B07B-4C30-EE7AD219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3100F-CF65-F5AB-73D3-016D0239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DA1F-2F54-66D8-6F34-C3A346CE3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630D-0539-7CF9-1EBB-6DDA666F5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A8AA-1B9C-6811-09C1-7DA01E724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pcoder.com/thrive/articles/shared-preferences-in-android" TargetMode="External"/><Relationship Id="rId7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flutter.dev/perf/best-practices" TargetMode="External"/><Relationship Id="rId5" Type="http://schemas.openxmlformats.org/officeDocument/2006/relationships/hyperlink" Target="file:///C:\Users\Admin\Downloads\%20https:\cafedev.vn\tim-hieu-chi-tiet-ve-chu-ky-cua-ung-dung-trong-flutterapp-lifecycle\" TargetMode="External"/><Relationship Id="rId4" Type="http://schemas.openxmlformats.org/officeDocument/2006/relationships/hyperlink" Target="https://docs.flutter.dev/testing/error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9112-BE2C-E557-2EAD-5DFB8E4B2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703" y="2463282"/>
            <a:ext cx="9144000" cy="1544514"/>
          </a:xfrm>
        </p:spPr>
        <p:txBody>
          <a:bodyPr>
            <a:normAutofit fontScale="90000"/>
          </a:bodyPr>
          <a:lstStyle/>
          <a:p>
            <a:r>
              <a:rPr lang="vi-V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SharedPreferences trong Flutter - Lưu trữ dữ liệu đơn giản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6323E-9F1D-1C09-1C62-4C0F2F32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1714" y="4142790"/>
            <a:ext cx="5116286" cy="1338943"/>
          </a:xfrm>
        </p:spPr>
        <p:txBody>
          <a:bodyPr/>
          <a:lstStyle/>
          <a:p>
            <a:pPr algn="just"/>
            <a:r>
              <a:rPr lang="en-US"/>
              <a:t>SVTH: 	1. </a:t>
            </a:r>
            <a:r>
              <a:rPr lang="vi-VN" smtClean="0"/>
              <a:t>Trịnh Minh Việt</a:t>
            </a:r>
            <a:endParaRPr lang="en-US"/>
          </a:p>
          <a:p>
            <a:pPr algn="just"/>
            <a:r>
              <a:rPr lang="en-US"/>
              <a:t>	2. Trần </a:t>
            </a:r>
            <a:r>
              <a:rPr lang="vi-VN" smtClean="0"/>
              <a:t>Lê Long Vũ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BC51A4-5B59-8A33-71E9-028C13C8ACA9}"/>
              </a:ext>
            </a:extLst>
          </p:cNvPr>
          <p:cNvSpPr txBox="1">
            <a:spLocks/>
          </p:cNvSpPr>
          <p:nvPr/>
        </p:nvSpPr>
        <p:spPr>
          <a:xfrm>
            <a:off x="1524000" y="1347084"/>
            <a:ext cx="5116286" cy="447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/>
              <a:t>Báo </a:t>
            </a:r>
            <a:r>
              <a:rPr lang="en-US" err="1"/>
              <a:t>cáo</a:t>
            </a:r>
            <a:r>
              <a:rPr lang="en-US"/>
              <a:t> </a:t>
            </a:r>
            <a:r>
              <a:rPr lang="en-US" err="1"/>
              <a:t>Tuần</a:t>
            </a:r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4DE3DDE-A8CA-A162-D7B9-7CF8B2DD13B5}"/>
              </a:ext>
            </a:extLst>
          </p:cNvPr>
          <p:cNvSpPr txBox="1">
            <a:spLocks/>
          </p:cNvSpPr>
          <p:nvPr/>
        </p:nvSpPr>
        <p:spPr>
          <a:xfrm>
            <a:off x="2111828" y="1959427"/>
            <a:ext cx="5116286" cy="44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err="1"/>
              <a:t>Môn</a:t>
            </a:r>
            <a:r>
              <a:rPr lang="en-US"/>
              <a:t>: </a:t>
            </a:r>
            <a:r>
              <a:rPr lang="en-US" err="1"/>
              <a:t>Lập</a:t>
            </a:r>
            <a:r>
              <a:rPr lang="en-US"/>
              <a:t>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Đa</a:t>
            </a:r>
            <a:r>
              <a:rPr lang="en-US"/>
              <a:t> </a:t>
            </a:r>
            <a:r>
              <a:rPr lang="en-US" err="1"/>
              <a:t>nền</a:t>
            </a:r>
            <a:r>
              <a:rPr lang="en-US"/>
              <a:t> </a:t>
            </a:r>
            <a:r>
              <a:rPr lang="en-US" err="1"/>
              <a:t>tảng</a:t>
            </a:r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66A4CF-53EE-DE34-3FAB-9024EB0BF4C4}"/>
              </a:ext>
            </a:extLst>
          </p:cNvPr>
          <p:cNvSpPr txBox="1">
            <a:spLocks/>
          </p:cNvSpPr>
          <p:nvPr/>
        </p:nvSpPr>
        <p:spPr>
          <a:xfrm>
            <a:off x="3669242" y="390572"/>
            <a:ext cx="5116286" cy="718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TRƯỜNG ĐẠI HỌC BÁCH KHOA</a:t>
            </a:r>
          </a:p>
          <a:p>
            <a:r>
              <a:rPr lang="en-US" sz="2000" b="1"/>
              <a:t>KHOA ĐIỆN TỬ - VIỄN THÔNG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F936180-4B93-7126-3B30-A55A320EE230}"/>
              </a:ext>
            </a:extLst>
          </p:cNvPr>
          <p:cNvSpPr txBox="1">
            <a:spLocks/>
          </p:cNvSpPr>
          <p:nvPr/>
        </p:nvSpPr>
        <p:spPr>
          <a:xfrm>
            <a:off x="3862871" y="6078889"/>
            <a:ext cx="5116286" cy="44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err="1"/>
              <a:t>Đà</a:t>
            </a:r>
            <a:r>
              <a:rPr lang="en-US"/>
              <a:t> </a:t>
            </a:r>
            <a:r>
              <a:rPr lang="en-US" err="1"/>
              <a:t>Nẵng</a:t>
            </a:r>
            <a:r>
              <a:rPr lang="en-US"/>
              <a:t>, </a:t>
            </a:r>
            <a:r>
              <a:rPr lang="en-US" smtClean="0"/>
              <a:t>2025</a:t>
            </a:r>
            <a:endParaRPr lang="en-US"/>
          </a:p>
        </p:txBody>
      </p:sp>
      <p:pic>
        <p:nvPicPr>
          <p:cNvPr id="8" name="Picture 7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Code: </a:t>
            </a:r>
            <a:endParaRPr lang="en-US" sz="2800"/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860" y="-131550"/>
            <a:ext cx="5772602" cy="716683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giao diện trước khi thay đổi: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81662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3" descr="blob:https://www.facebook.com/67c4c47d-97e2-499a-85f9-6e4f812dc553"/>
          <p:cNvSpPr>
            <a:spLocks noChangeAspect="1" noChangeArrowheads="1"/>
          </p:cNvSpPr>
          <p:nvPr/>
        </p:nvSpPr>
        <p:spPr bwMode="auto">
          <a:xfrm>
            <a:off x="155574" y="-144463"/>
            <a:ext cx="2065111" cy="206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blob:https://www.facebook.com/67c4c47d-97e2-499a-85f9-6e4f812dc553"/>
          <p:cNvSpPr>
            <a:spLocks noChangeAspect="1" noChangeArrowheads="1"/>
          </p:cNvSpPr>
          <p:nvPr/>
        </p:nvSpPr>
        <p:spPr bwMode="auto">
          <a:xfrm>
            <a:off x="5791200" y="36964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blob:https://www.facebook.com/67c4c47d-97e2-499a-85f9-6e4f812dc55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07" y="1418333"/>
            <a:ext cx="9187586" cy="516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giao diện phần cài đặt: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81662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3" descr="blob:https://www.facebook.com/67c4c47d-97e2-499a-85f9-6e4f812dc553"/>
          <p:cNvSpPr>
            <a:spLocks noChangeAspect="1" noChangeArrowheads="1"/>
          </p:cNvSpPr>
          <p:nvPr/>
        </p:nvSpPr>
        <p:spPr bwMode="auto">
          <a:xfrm>
            <a:off x="155574" y="-144463"/>
            <a:ext cx="2065111" cy="206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blob:https://www.facebook.com/67c4c47d-97e2-499a-85f9-6e4f812dc553"/>
          <p:cNvSpPr>
            <a:spLocks noChangeAspect="1" noChangeArrowheads="1"/>
          </p:cNvSpPr>
          <p:nvPr/>
        </p:nvSpPr>
        <p:spPr bwMode="auto">
          <a:xfrm>
            <a:off x="5791200" y="36964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blob:https://www.facebook.com/67c4c47d-97e2-499a-85f9-6e4f812dc55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07" y="1420727"/>
            <a:ext cx="9187586" cy="51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1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giao diện phần cài đặt: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81662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3" descr="blob:https://www.facebook.com/67c4c47d-97e2-499a-85f9-6e4f812dc553"/>
          <p:cNvSpPr>
            <a:spLocks noChangeAspect="1" noChangeArrowheads="1"/>
          </p:cNvSpPr>
          <p:nvPr/>
        </p:nvSpPr>
        <p:spPr bwMode="auto">
          <a:xfrm>
            <a:off x="155574" y="-144463"/>
            <a:ext cx="2065111" cy="206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blob:https://www.facebook.com/67c4c47d-97e2-499a-85f9-6e4f812dc553"/>
          <p:cNvSpPr>
            <a:spLocks noChangeAspect="1" noChangeArrowheads="1"/>
          </p:cNvSpPr>
          <p:nvPr/>
        </p:nvSpPr>
        <p:spPr bwMode="auto">
          <a:xfrm>
            <a:off x="5791200" y="36964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blob:https://www.facebook.com/67c4c47d-97e2-499a-85f9-6e4f812dc55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07" y="1427908"/>
            <a:ext cx="9187586" cy="51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giao diện  sau khi thay đổi :</a:t>
            </a: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816628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3" descr="blob:https://www.facebook.com/67c4c47d-97e2-499a-85f9-6e4f812dc553"/>
          <p:cNvSpPr>
            <a:spLocks noChangeAspect="1" noChangeArrowheads="1"/>
          </p:cNvSpPr>
          <p:nvPr/>
        </p:nvSpPr>
        <p:spPr bwMode="auto">
          <a:xfrm>
            <a:off x="155574" y="-144463"/>
            <a:ext cx="2065111" cy="206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5" descr="blob:https://www.facebook.com/67c4c47d-97e2-499a-85f9-6e4f812dc553"/>
          <p:cNvSpPr>
            <a:spLocks noChangeAspect="1" noChangeArrowheads="1"/>
          </p:cNvSpPr>
          <p:nvPr/>
        </p:nvSpPr>
        <p:spPr bwMode="auto">
          <a:xfrm>
            <a:off x="5791200" y="369649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7" descr="blob:https://www.facebook.com/67c4c47d-97e2-499a-85f9-6e4f812dc55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65" y="1420727"/>
            <a:ext cx="9179069" cy="51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0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CE17-3B25-2D54-F590-E273BDAB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D456-8E08-CBE9-82AD-26602FC1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mtClean="0"/>
              <a:t>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3031" y="1019906"/>
            <a:ext cx="4753708" cy="986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mtClean="0"/>
              <a:t> </a:t>
            </a:r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2006477"/>
            <a:ext cx="4667250" cy="325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7386A688-EFA3-1B09-B3C6-79B5CDE82A96}"/>
              </a:ext>
            </a:extLst>
          </p:cNvPr>
          <p:cNvSpPr txBox="1">
            <a:spLocks/>
          </p:cNvSpPr>
          <p:nvPr/>
        </p:nvSpPr>
        <p:spPr>
          <a:xfrm>
            <a:off x="2826922" y="435768"/>
            <a:ext cx="6601602" cy="1519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Nhóm 9">
            <a:extLst>
              <a:ext uri="{FF2B5EF4-FFF2-40B4-BE49-F238E27FC236}">
                <a16:creationId xmlns:a16="http://schemas.microsoft.com/office/drawing/2014/main" id="{18A60E7A-600F-2557-2CEC-4BFDE683CAE4}"/>
              </a:ext>
            </a:extLst>
          </p:cNvPr>
          <p:cNvGrpSpPr/>
          <p:nvPr/>
        </p:nvGrpSpPr>
        <p:grpSpPr>
          <a:xfrm>
            <a:off x="3287274" y="2359152"/>
            <a:ext cx="2485932" cy="2139696"/>
            <a:chOff x="3097314" y="2359152"/>
            <a:chExt cx="2455007" cy="2139696"/>
          </a:xfrm>
        </p:grpSpPr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C17D5AA6-1323-807A-DCCF-21C370FEE20F}"/>
                </a:ext>
              </a:extLst>
            </p:cNvPr>
            <p:cNvSpPr/>
            <p:nvPr/>
          </p:nvSpPr>
          <p:spPr>
            <a:xfrm>
              <a:off x="3097314" y="2359152"/>
              <a:ext cx="2455007" cy="2139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EB0F4FDA-AE45-CEE7-3A95-42278CABA3D5}"/>
                </a:ext>
              </a:extLst>
            </p:cNvPr>
            <p:cNvSpPr txBox="1"/>
            <p:nvPr/>
          </p:nvSpPr>
          <p:spPr>
            <a:xfrm>
              <a:off x="3161172" y="2941605"/>
              <a:ext cx="23076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Nhóm 11">
            <a:extLst>
              <a:ext uri="{FF2B5EF4-FFF2-40B4-BE49-F238E27FC236}">
                <a16:creationId xmlns:a16="http://schemas.microsoft.com/office/drawing/2014/main" id="{016E1495-9144-4A8A-30CA-B3C25F731BD1}"/>
              </a:ext>
            </a:extLst>
          </p:cNvPr>
          <p:cNvGrpSpPr/>
          <p:nvPr/>
        </p:nvGrpSpPr>
        <p:grpSpPr>
          <a:xfrm>
            <a:off x="6096000" y="2359152"/>
            <a:ext cx="2626707" cy="2139696"/>
            <a:chOff x="6267700" y="2359152"/>
            <a:chExt cx="2455007" cy="2139696"/>
          </a:xfrm>
          <a:solidFill>
            <a:schemeClr val="accent4"/>
          </a:solidFill>
        </p:grpSpPr>
        <p:sp>
          <p:nvSpPr>
            <p:cNvPr id="11" name="Hình chữ nhật 5">
              <a:extLst>
                <a:ext uri="{FF2B5EF4-FFF2-40B4-BE49-F238E27FC236}">
                  <a16:creationId xmlns:a16="http://schemas.microsoft.com/office/drawing/2014/main" id="{C6D00884-CE34-612D-2CCE-CE2F7C3B2C59}"/>
                </a:ext>
              </a:extLst>
            </p:cNvPr>
            <p:cNvSpPr/>
            <p:nvPr/>
          </p:nvSpPr>
          <p:spPr>
            <a:xfrm>
              <a:off x="6267700" y="2359152"/>
              <a:ext cx="2455007" cy="213969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Hộp Văn bản 10">
              <a:extLst>
                <a:ext uri="{FF2B5EF4-FFF2-40B4-BE49-F238E27FC236}">
                  <a16:creationId xmlns:a16="http://schemas.microsoft.com/office/drawing/2014/main" id="{8E6E082D-1096-DE77-7196-83013EC0C369}"/>
                </a:ext>
              </a:extLst>
            </p:cNvPr>
            <p:cNvSpPr txBox="1"/>
            <p:nvPr/>
          </p:nvSpPr>
          <p:spPr>
            <a:xfrm>
              <a:off x="6297349" y="2787163"/>
              <a:ext cx="2350709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Nhóm 13">
            <a:extLst>
              <a:ext uri="{FF2B5EF4-FFF2-40B4-BE49-F238E27FC236}">
                <a16:creationId xmlns:a16="http://schemas.microsoft.com/office/drawing/2014/main" id="{7EBC26D5-801F-7E3D-064C-546E83C90B83}"/>
              </a:ext>
            </a:extLst>
          </p:cNvPr>
          <p:cNvGrpSpPr/>
          <p:nvPr/>
        </p:nvGrpSpPr>
        <p:grpSpPr>
          <a:xfrm>
            <a:off x="422487" y="2359152"/>
            <a:ext cx="2519267" cy="2139696"/>
            <a:chOff x="422487" y="2359152"/>
            <a:chExt cx="2455007" cy="2139696"/>
          </a:xfrm>
        </p:grpSpPr>
        <p:sp>
          <p:nvSpPr>
            <p:cNvPr id="14" name="Hình chữ nhật 4">
              <a:extLst>
                <a:ext uri="{FF2B5EF4-FFF2-40B4-BE49-F238E27FC236}">
                  <a16:creationId xmlns:a16="http://schemas.microsoft.com/office/drawing/2014/main" id="{6FB73AE2-9572-D1B0-8B1A-22E1BAB6A6A3}"/>
                </a:ext>
              </a:extLst>
            </p:cNvPr>
            <p:cNvSpPr/>
            <p:nvPr/>
          </p:nvSpPr>
          <p:spPr>
            <a:xfrm>
              <a:off x="422487" y="2359152"/>
              <a:ext cx="2455007" cy="2139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Hộp Văn bản 12">
              <a:extLst>
                <a:ext uri="{FF2B5EF4-FFF2-40B4-BE49-F238E27FC236}">
                  <a16:creationId xmlns:a16="http://schemas.microsoft.com/office/drawing/2014/main" id="{F0D058AA-70B0-58C1-023E-ACA690EA829D}"/>
                </a:ext>
              </a:extLst>
            </p:cNvPr>
            <p:cNvSpPr txBox="1"/>
            <p:nvPr/>
          </p:nvSpPr>
          <p:spPr>
            <a:xfrm>
              <a:off x="599863" y="2941605"/>
              <a:ext cx="20841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Hình chữ nhật 5">
            <a:extLst>
              <a:ext uri="{FF2B5EF4-FFF2-40B4-BE49-F238E27FC236}">
                <a16:creationId xmlns:a16="http://schemas.microsoft.com/office/drawing/2014/main" id="{C6D00884-CE34-612D-2CCE-CE2F7C3B2C59}"/>
              </a:ext>
            </a:extLst>
          </p:cNvPr>
          <p:cNvSpPr/>
          <p:nvPr/>
        </p:nvSpPr>
        <p:spPr>
          <a:xfrm>
            <a:off x="9045502" y="2359152"/>
            <a:ext cx="2626707" cy="213969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8" name="Picture 17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2658" y="2818494"/>
            <a:ext cx="27389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1.N</a:t>
            </a:r>
            <a:r>
              <a:rPr lang="en-US" sz="2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guyên </a:t>
            </a:r>
            <a: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 hoạt động của SharedPreferences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41748" y="2818494"/>
            <a:ext cx="2567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Times New Roman" panose="02020603050405020304" pitchFamily="18" charset="0"/>
              </a:rPr>
              <a:t>2.</a:t>
            </a:r>
            <a:r>
              <a:rPr lang="en-US" sz="2200" smtClean="0">
                <a:ea typeface="Times New Roman" panose="02020603050405020304" pitchFamily="18" charset="0"/>
              </a:rPr>
              <a:t>Demo </a:t>
            </a:r>
            <a:r>
              <a:rPr lang="en-US" sz="2200">
                <a:ea typeface="Times New Roman" panose="02020603050405020304" pitchFamily="18" charset="0"/>
              </a:rPr>
              <a:t>ứng dụng lưu trữ cài đặt dark mode, font size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59892" y="2818494"/>
            <a:ext cx="2662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Aptos"/>
                <a:cs typeface="Times New Roman" panose="02020603050405020304" pitchFamily="18" charset="0"/>
              </a:rPr>
              <a:t>3.</a:t>
            </a:r>
            <a:r>
              <a:rPr lang="en-US" sz="2200" smtClean="0">
                <a:ea typeface="Aptos"/>
                <a:cs typeface="Times New Roman" panose="02020603050405020304" pitchFamily="18" charset="0"/>
              </a:rPr>
              <a:t>So </a:t>
            </a:r>
            <a:r>
              <a:rPr lang="en-US" sz="2200">
                <a:ea typeface="Aptos"/>
                <a:cs typeface="Times New Roman" panose="02020603050405020304" pitchFamily="18" charset="0"/>
              </a:rPr>
              <a:t>sánh với các phương thức lưu trữ khác</a:t>
            </a:r>
            <a:endParaRPr lang="en-US" sz="2200"/>
          </a:p>
        </p:txBody>
      </p:sp>
      <p:sp>
        <p:nvSpPr>
          <p:cNvPr id="28" name="Rectangle 27"/>
          <p:cNvSpPr/>
          <p:nvPr/>
        </p:nvSpPr>
        <p:spPr>
          <a:xfrm>
            <a:off x="9045501" y="2941605"/>
            <a:ext cx="2594985" cy="774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Aptos"/>
                <a:cs typeface="Times New Roman" panose="02020603050405020304" pitchFamily="18" charset="0"/>
              </a:rPr>
              <a:t>4.</a:t>
            </a:r>
            <a:r>
              <a:rPr lang="en-US" sz="2200" smtClean="0">
                <a:ea typeface="Aptos"/>
                <a:cs typeface="Times New Roman" panose="02020603050405020304" pitchFamily="18" charset="0"/>
              </a:rPr>
              <a:t>Xử </a:t>
            </a:r>
            <a:r>
              <a:rPr lang="en-US" sz="2200">
                <a:ea typeface="Aptos"/>
                <a:cs typeface="Times New Roman" panose="02020603050405020304" pitchFamily="18" charset="0"/>
              </a:rPr>
              <a:t>lý lỗi và best practices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8557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</a:t>
            </a:r>
            <a:r>
              <a:rPr lang="vi-VN" smtClean="0"/>
              <a:t>.1 So sánh với các phương thức lưu trữ khác</a:t>
            </a:r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89494"/>
              </p:ext>
            </p:extLst>
          </p:nvPr>
        </p:nvGraphicFramePr>
        <p:xfrm>
          <a:off x="1352939" y="1413887"/>
          <a:ext cx="9647853" cy="5254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5885">
                  <a:extLst>
                    <a:ext uri="{9D8B030D-6E8A-4147-A177-3AD203B41FA5}">
                      <a16:colId xmlns:a16="http://schemas.microsoft.com/office/drawing/2014/main" val="94009020"/>
                    </a:ext>
                  </a:extLst>
                </a:gridCol>
                <a:gridCol w="1688497">
                  <a:extLst>
                    <a:ext uri="{9D8B030D-6E8A-4147-A177-3AD203B41FA5}">
                      <a16:colId xmlns:a16="http://schemas.microsoft.com/office/drawing/2014/main" val="4251502228"/>
                    </a:ext>
                  </a:extLst>
                </a:gridCol>
                <a:gridCol w="1818381">
                  <a:extLst>
                    <a:ext uri="{9D8B030D-6E8A-4147-A177-3AD203B41FA5}">
                      <a16:colId xmlns:a16="http://schemas.microsoft.com/office/drawing/2014/main" val="3925643854"/>
                    </a:ext>
                  </a:extLst>
                </a:gridCol>
                <a:gridCol w="1948266">
                  <a:extLst>
                    <a:ext uri="{9D8B030D-6E8A-4147-A177-3AD203B41FA5}">
                      <a16:colId xmlns:a16="http://schemas.microsoft.com/office/drawing/2014/main" val="4090864897"/>
                    </a:ext>
                  </a:extLst>
                </a:gridCol>
                <a:gridCol w="2036824">
                  <a:extLst>
                    <a:ext uri="{9D8B030D-6E8A-4147-A177-3AD203B41FA5}">
                      <a16:colId xmlns:a16="http://schemas.microsoft.com/office/drawing/2014/main" val="727062440"/>
                    </a:ext>
                  </a:extLst>
                </a:gridCol>
              </a:tblGrid>
              <a:tr h="311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Phương thức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Mục đích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Loại lưu trữ 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Ưu điểm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Nhược điểm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5167159"/>
                  </a:ext>
                </a:extLst>
              </a:tr>
              <a:tr h="15273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1800" kern="10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1800" kern="10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</a:rPr>
                        <a:t>SharedPreference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</a:rPr>
                        <a:t>Lưu </a:t>
                      </a:r>
                      <a:r>
                        <a:rPr lang="en-US" sz="1800" kern="100">
                          <a:effectLst/>
                        </a:rPr>
                        <a:t>trữ dữ liệu nhỏ, không nhạy cảm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</a:rPr>
                        <a:t>Key-Value </a:t>
                      </a:r>
                      <a:r>
                        <a:rPr lang="en-US" sz="1800" kern="100">
                          <a:effectLst/>
                        </a:rPr>
                        <a:t>thông thường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</a:rPr>
                        <a:t>Đơn </a:t>
                      </a:r>
                      <a:r>
                        <a:rPr lang="en-US" sz="1800" kern="100">
                          <a:effectLst/>
                        </a:rPr>
                        <a:t>giản, nhanh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Không có tính bảo mật và không thể lưu dữ liệu truy vấn phức tạp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8481869"/>
                  </a:ext>
                </a:extLst>
              </a:tr>
              <a:tr h="1217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1800" kern="10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</a:rPr>
                        <a:t>Hive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Dữ liệu có cấu trúc, đối tượng Dart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Key-value dạng đối tượng 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Đơn giản, dễ dùng và có mã hoá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Không hỗ trợ truy vấn các quan hệ phức tạp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523823"/>
                  </a:ext>
                </a:extLst>
              </a:tr>
              <a:tr h="12178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1800" kern="10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</a:rPr>
                        <a:t>SQLite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Dữ liệu quan hệ, cấu trúc truy vấn phức tạp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Cấu trúc bảng (SQL)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Mạnh mẽ, toàn vẹn, truy vấn SQL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Cần nhiều kiến thức về SQL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19401"/>
                  </a:ext>
                </a:extLst>
              </a:tr>
              <a:tr h="9761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vi-VN" sz="1800" kern="100" smtClean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smtClean="0">
                          <a:effectLst/>
                        </a:rPr>
                        <a:t>Secure </a:t>
                      </a:r>
                      <a:r>
                        <a:rPr lang="en-US" sz="1800" kern="100">
                          <a:effectLst/>
                        </a:rPr>
                        <a:t>Storage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Dữ liệu nhạy cảm, bảo mật cao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Key-Value dạng String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Bảo mật nhất, mã hoá tự động 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Không thể lưu dữ liệu quá lớn</a:t>
                      </a:r>
                      <a:endParaRPr lang="en-US" sz="18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372653"/>
                  </a:ext>
                </a:extLst>
              </a:tr>
            </a:tbl>
          </a:graphicData>
        </a:graphic>
      </p:graphicFrame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CE17-3B25-2D54-F590-E273BDAB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D456-8E08-CBE9-82AD-26602FC1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mtClean="0"/>
              <a:t>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3031" y="1019906"/>
            <a:ext cx="4753708" cy="986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mtClean="0"/>
              <a:t> </a:t>
            </a:r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2006477"/>
            <a:ext cx="4667250" cy="325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mtClean="0"/>
              <a:t> </a:t>
            </a:r>
            <a:endParaRPr lang="en-US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7386A688-EFA3-1B09-B3C6-79B5CDE82A96}"/>
              </a:ext>
            </a:extLst>
          </p:cNvPr>
          <p:cNvSpPr txBox="1">
            <a:spLocks/>
          </p:cNvSpPr>
          <p:nvPr/>
        </p:nvSpPr>
        <p:spPr>
          <a:xfrm>
            <a:off x="2826922" y="435768"/>
            <a:ext cx="6601602" cy="1519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Nhóm 9">
            <a:extLst>
              <a:ext uri="{FF2B5EF4-FFF2-40B4-BE49-F238E27FC236}">
                <a16:creationId xmlns:a16="http://schemas.microsoft.com/office/drawing/2014/main" id="{18A60E7A-600F-2557-2CEC-4BFDE683CAE4}"/>
              </a:ext>
            </a:extLst>
          </p:cNvPr>
          <p:cNvGrpSpPr/>
          <p:nvPr/>
        </p:nvGrpSpPr>
        <p:grpSpPr>
          <a:xfrm>
            <a:off x="3287274" y="2359152"/>
            <a:ext cx="2485932" cy="2139696"/>
            <a:chOff x="3097314" y="2359152"/>
            <a:chExt cx="2455007" cy="2139696"/>
          </a:xfrm>
        </p:grpSpPr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C17D5AA6-1323-807A-DCCF-21C370FEE20F}"/>
                </a:ext>
              </a:extLst>
            </p:cNvPr>
            <p:cNvSpPr/>
            <p:nvPr/>
          </p:nvSpPr>
          <p:spPr>
            <a:xfrm>
              <a:off x="3097314" y="2359152"/>
              <a:ext cx="2455007" cy="2139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EB0F4FDA-AE45-CEE7-3A95-42278CABA3D5}"/>
                </a:ext>
              </a:extLst>
            </p:cNvPr>
            <p:cNvSpPr txBox="1"/>
            <p:nvPr/>
          </p:nvSpPr>
          <p:spPr>
            <a:xfrm>
              <a:off x="3161172" y="2941605"/>
              <a:ext cx="23076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Nhóm 11">
            <a:extLst>
              <a:ext uri="{FF2B5EF4-FFF2-40B4-BE49-F238E27FC236}">
                <a16:creationId xmlns:a16="http://schemas.microsoft.com/office/drawing/2014/main" id="{016E1495-9144-4A8A-30CA-B3C25F731BD1}"/>
              </a:ext>
            </a:extLst>
          </p:cNvPr>
          <p:cNvGrpSpPr/>
          <p:nvPr/>
        </p:nvGrpSpPr>
        <p:grpSpPr>
          <a:xfrm>
            <a:off x="6096000" y="2359152"/>
            <a:ext cx="2626707" cy="2139696"/>
            <a:chOff x="6267700" y="2359152"/>
            <a:chExt cx="2455007" cy="2139696"/>
          </a:xfrm>
        </p:grpSpPr>
        <p:sp>
          <p:nvSpPr>
            <p:cNvPr id="11" name="Hình chữ nhật 5">
              <a:extLst>
                <a:ext uri="{FF2B5EF4-FFF2-40B4-BE49-F238E27FC236}">
                  <a16:creationId xmlns:a16="http://schemas.microsoft.com/office/drawing/2014/main" id="{C6D00884-CE34-612D-2CCE-CE2F7C3B2C59}"/>
                </a:ext>
              </a:extLst>
            </p:cNvPr>
            <p:cNvSpPr/>
            <p:nvPr/>
          </p:nvSpPr>
          <p:spPr>
            <a:xfrm>
              <a:off x="6267700" y="2359152"/>
              <a:ext cx="2455007" cy="2139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Hộp Văn bản 10">
              <a:extLst>
                <a:ext uri="{FF2B5EF4-FFF2-40B4-BE49-F238E27FC236}">
                  <a16:creationId xmlns:a16="http://schemas.microsoft.com/office/drawing/2014/main" id="{8E6E082D-1096-DE77-7196-83013EC0C369}"/>
                </a:ext>
              </a:extLst>
            </p:cNvPr>
            <p:cNvSpPr txBox="1"/>
            <p:nvPr/>
          </p:nvSpPr>
          <p:spPr>
            <a:xfrm>
              <a:off x="6297349" y="2787163"/>
              <a:ext cx="2350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Nhóm 13">
            <a:extLst>
              <a:ext uri="{FF2B5EF4-FFF2-40B4-BE49-F238E27FC236}">
                <a16:creationId xmlns:a16="http://schemas.microsoft.com/office/drawing/2014/main" id="{7EBC26D5-801F-7E3D-064C-546E83C90B83}"/>
              </a:ext>
            </a:extLst>
          </p:cNvPr>
          <p:cNvGrpSpPr/>
          <p:nvPr/>
        </p:nvGrpSpPr>
        <p:grpSpPr>
          <a:xfrm>
            <a:off x="422487" y="2359152"/>
            <a:ext cx="2519267" cy="2139696"/>
            <a:chOff x="422487" y="2359152"/>
            <a:chExt cx="2455007" cy="2139696"/>
          </a:xfrm>
        </p:grpSpPr>
        <p:sp>
          <p:nvSpPr>
            <p:cNvPr id="14" name="Hình chữ nhật 4">
              <a:extLst>
                <a:ext uri="{FF2B5EF4-FFF2-40B4-BE49-F238E27FC236}">
                  <a16:creationId xmlns:a16="http://schemas.microsoft.com/office/drawing/2014/main" id="{6FB73AE2-9572-D1B0-8B1A-22E1BAB6A6A3}"/>
                </a:ext>
              </a:extLst>
            </p:cNvPr>
            <p:cNvSpPr/>
            <p:nvPr/>
          </p:nvSpPr>
          <p:spPr>
            <a:xfrm>
              <a:off x="422487" y="2359152"/>
              <a:ext cx="2455007" cy="2139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Hộp Văn bản 12">
              <a:extLst>
                <a:ext uri="{FF2B5EF4-FFF2-40B4-BE49-F238E27FC236}">
                  <a16:creationId xmlns:a16="http://schemas.microsoft.com/office/drawing/2014/main" id="{F0D058AA-70B0-58C1-023E-ACA690EA829D}"/>
                </a:ext>
              </a:extLst>
            </p:cNvPr>
            <p:cNvSpPr txBox="1"/>
            <p:nvPr/>
          </p:nvSpPr>
          <p:spPr>
            <a:xfrm>
              <a:off x="599863" y="2941605"/>
              <a:ext cx="20841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Hình chữ nhật 5">
            <a:extLst>
              <a:ext uri="{FF2B5EF4-FFF2-40B4-BE49-F238E27FC236}">
                <a16:creationId xmlns:a16="http://schemas.microsoft.com/office/drawing/2014/main" id="{C6D00884-CE34-612D-2CCE-CE2F7C3B2C59}"/>
              </a:ext>
            </a:extLst>
          </p:cNvPr>
          <p:cNvSpPr/>
          <p:nvPr/>
        </p:nvSpPr>
        <p:spPr>
          <a:xfrm>
            <a:off x="9045502" y="2359152"/>
            <a:ext cx="2626707" cy="213969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8" name="Picture 17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2658" y="2818494"/>
            <a:ext cx="27389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1.N</a:t>
            </a:r>
            <a:r>
              <a:rPr lang="en-US" sz="2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guyên </a:t>
            </a:r>
            <a: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 hoạt động của SharedPreferences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41748" y="2818494"/>
            <a:ext cx="2567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Times New Roman" panose="02020603050405020304" pitchFamily="18" charset="0"/>
              </a:rPr>
              <a:t>2.</a:t>
            </a:r>
            <a:r>
              <a:rPr lang="en-US" sz="2200" smtClean="0">
                <a:ea typeface="Times New Roman" panose="02020603050405020304" pitchFamily="18" charset="0"/>
              </a:rPr>
              <a:t>Demo </a:t>
            </a:r>
            <a:r>
              <a:rPr lang="en-US" sz="2200">
                <a:ea typeface="Times New Roman" panose="02020603050405020304" pitchFamily="18" charset="0"/>
              </a:rPr>
              <a:t>ứng dụng lưu trữ cài đặt dark mode, font size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59892" y="2818494"/>
            <a:ext cx="2662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Aptos"/>
                <a:cs typeface="Times New Roman" panose="02020603050405020304" pitchFamily="18" charset="0"/>
              </a:rPr>
              <a:t>3.</a:t>
            </a:r>
            <a:r>
              <a:rPr lang="en-US" sz="2200" smtClean="0">
                <a:ea typeface="Aptos"/>
                <a:cs typeface="Times New Roman" panose="02020603050405020304" pitchFamily="18" charset="0"/>
              </a:rPr>
              <a:t>So </a:t>
            </a:r>
            <a:r>
              <a:rPr lang="en-US" sz="2200">
                <a:ea typeface="Aptos"/>
                <a:cs typeface="Times New Roman" panose="02020603050405020304" pitchFamily="18" charset="0"/>
              </a:rPr>
              <a:t>sánh với các phương thức lưu trữ khác</a:t>
            </a:r>
            <a:endParaRPr lang="en-US" sz="2200"/>
          </a:p>
        </p:txBody>
      </p:sp>
      <p:sp>
        <p:nvSpPr>
          <p:cNvPr id="28" name="Rectangle 27"/>
          <p:cNvSpPr/>
          <p:nvPr/>
        </p:nvSpPr>
        <p:spPr>
          <a:xfrm>
            <a:off x="9045501" y="2941605"/>
            <a:ext cx="2594985" cy="774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Aptos"/>
                <a:cs typeface="Times New Roman" panose="02020603050405020304" pitchFamily="18" charset="0"/>
              </a:rPr>
              <a:t>4.</a:t>
            </a:r>
            <a:r>
              <a:rPr lang="en-US" sz="2200" smtClean="0">
                <a:ea typeface="Aptos"/>
                <a:cs typeface="Times New Roman" panose="02020603050405020304" pitchFamily="18" charset="0"/>
              </a:rPr>
              <a:t>Xử </a:t>
            </a:r>
            <a:r>
              <a:rPr lang="en-US" sz="2200">
                <a:ea typeface="Aptos"/>
                <a:cs typeface="Times New Roman" panose="02020603050405020304" pitchFamily="18" charset="0"/>
              </a:rPr>
              <a:t>lý lỗi và best practices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2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4.1 Xử lí lỗi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791-8943-D3F4-B75F-D1180A76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mtClean="0"/>
              <a:t>  </a:t>
            </a:r>
            <a:endParaRPr lang="en-US"/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6996" y="1825625"/>
            <a:ext cx="7987004" cy="2332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800">
                <a:solidFill>
                  <a:srgbClr val="000000"/>
                </a:solidFill>
                <a:ea typeface="Yu Gothic Light" panose="020B0300000000000000" pitchFamily="34" charset="-128"/>
                <a:cs typeface="Arial" panose="020B0604020202020204" pitchFamily="34" charset="0"/>
              </a:rPr>
              <a:t>Có 3 loại lỗi phổ biến hay gặp trong Flutter</a:t>
            </a:r>
            <a:r>
              <a:rPr lang="en-US" sz="2800" smtClean="0">
                <a:solidFill>
                  <a:srgbClr val="000000"/>
                </a:solidFill>
                <a:ea typeface="Yu Gothic Light" panose="020B0300000000000000" pitchFamily="34" charset="-128"/>
                <a:cs typeface="Arial" panose="020B0604020202020204" pitchFamily="34" charset="0"/>
              </a:rPr>
              <a:t>:</a:t>
            </a:r>
            <a:endParaRPr lang="vi-VN" sz="2800" smtClean="0">
              <a:solidFill>
                <a:srgbClr val="000000"/>
              </a:solidFill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914400" lvl="1" indent="-457200" fontAlgn="base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800" smtClean="0">
                <a:solidFill>
                  <a:srgbClr val="000000"/>
                </a:solidFill>
                <a:ea typeface="Yu Gothic Light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en-US" sz="2800">
                <a:solidFill>
                  <a:srgbClr val="000000"/>
                </a:solidFill>
                <a:ea typeface="Yu Gothic Light" panose="020B0300000000000000" pitchFamily="34" charset="-128"/>
                <a:cs typeface="Arial" panose="020B0604020202020204" pitchFamily="34" charset="0"/>
              </a:rPr>
              <a:t>Lỗi Flutter có thể bắt </a:t>
            </a:r>
            <a:r>
              <a:rPr lang="en-US" sz="2800" smtClean="0">
                <a:solidFill>
                  <a:srgbClr val="000000"/>
                </a:solidFill>
                <a:ea typeface="Yu Gothic Light" panose="020B0300000000000000" pitchFamily="34" charset="-128"/>
                <a:cs typeface="Arial" panose="020B0604020202020204" pitchFamily="34" charset="0"/>
              </a:rPr>
              <a:t>được</a:t>
            </a:r>
            <a:endParaRPr lang="vi-VN" sz="2800" smtClean="0">
              <a:solidFill>
                <a:srgbClr val="000000"/>
              </a:solidFill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914400" lvl="1" indent="-457200" fontAlgn="base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800" smtClean="0">
                <a:solidFill>
                  <a:srgbClr val="000000"/>
                </a:solidFill>
                <a:ea typeface="Yu Gothic Light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en-US" sz="2800">
                <a:solidFill>
                  <a:srgbClr val="000000"/>
                </a:solidFill>
                <a:ea typeface="Yu Gothic Light" panose="020B0300000000000000" pitchFamily="34" charset="-128"/>
                <a:cs typeface="Arial" panose="020B0604020202020204" pitchFamily="34" charset="0"/>
              </a:rPr>
              <a:t>Lỗi Flutter không bắt được </a:t>
            </a:r>
            <a:endParaRPr lang="vi-VN" sz="2800" smtClean="0">
              <a:solidFill>
                <a:srgbClr val="000000"/>
              </a:solidFill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914400" lvl="1" indent="-457200" fontAlgn="base">
              <a:lnSpc>
                <a:spcPct val="130000"/>
              </a:lnSpc>
              <a:buFont typeface="Courier New" panose="02070309020205020404" pitchFamily="49" charset="0"/>
              <a:buChar char="o"/>
            </a:pPr>
            <a:r>
              <a:rPr lang="en-US" sz="2800" smtClean="0">
                <a:solidFill>
                  <a:srgbClr val="000000"/>
                </a:solidFill>
                <a:ea typeface="Yu Gothic Light" panose="020B0300000000000000" pitchFamily="34" charset="-128"/>
                <a:cs typeface="Arial" panose="020B0604020202020204" pitchFamily="34" charset="0"/>
              </a:rPr>
              <a:t> </a:t>
            </a:r>
            <a:r>
              <a:rPr lang="en-US" sz="2800">
                <a:solidFill>
                  <a:srgbClr val="000000"/>
                </a:solidFill>
                <a:ea typeface="Yu Gothic Light" panose="020B0300000000000000" pitchFamily="34" charset="-128"/>
                <a:cs typeface="Arial" panose="020B0604020202020204" pitchFamily="34" charset="0"/>
              </a:rPr>
              <a:t>Lỗi khi xảy ra trong quá trình build Widget.</a:t>
            </a:r>
            <a:endParaRPr lang="en-US" sz="280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4.1 Xử lí lỗi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791-8943-D3F4-B75F-D1180A76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2" y="1903445"/>
            <a:ext cx="10402078" cy="4273518"/>
          </a:xfrm>
        </p:spPr>
        <p:txBody>
          <a:bodyPr/>
          <a:lstStyle/>
          <a:p>
            <a:pPr marL="0" indent="0">
              <a:buNone/>
            </a:pPr>
            <a:r>
              <a:rPr lang="vi-VN" smtClean="0"/>
              <a:t>  </a:t>
            </a:r>
            <a:endParaRPr lang="en-US"/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1804" y="1321138"/>
            <a:ext cx="5654351" cy="4598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</a:pPr>
            <a:endParaRPr lang="vi-VN" sz="240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fontAlgn="base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sz="24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Lỗi Flutter có thể bắt </a:t>
            </a:r>
            <a:r>
              <a:rPr lang="vi-VN" sz="240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được:</a:t>
            </a: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Xảy ra trong callback của framework Flutter (các pha build, layout, paint).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 định tuyến đến trình xử lý FlutterError.onError để xử lý mặc định.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fontAlgn="base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vi-VN" sz="240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30000"/>
              </a:lnSpc>
            </a:pPr>
            <a:endParaRPr lang="vi-VN" sz="240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screenshot of a computer code&#10;&#10;Description automatically generate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51" y="1690688"/>
            <a:ext cx="5141167" cy="40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3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CE17-3B25-2D54-F590-E273BDAB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D456-8E08-CBE9-82AD-26602FC1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mtClean="0"/>
              <a:t>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3031" y="1019906"/>
            <a:ext cx="4753708" cy="986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mtClean="0"/>
              <a:t> </a:t>
            </a:r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2006477"/>
            <a:ext cx="4667250" cy="325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7386A688-EFA3-1B09-B3C6-79B5CDE82A96}"/>
              </a:ext>
            </a:extLst>
          </p:cNvPr>
          <p:cNvSpPr txBox="1">
            <a:spLocks/>
          </p:cNvSpPr>
          <p:nvPr/>
        </p:nvSpPr>
        <p:spPr>
          <a:xfrm>
            <a:off x="2826922" y="435768"/>
            <a:ext cx="6601602" cy="1519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Nhóm 9">
            <a:extLst>
              <a:ext uri="{FF2B5EF4-FFF2-40B4-BE49-F238E27FC236}">
                <a16:creationId xmlns:a16="http://schemas.microsoft.com/office/drawing/2014/main" id="{18A60E7A-600F-2557-2CEC-4BFDE683CAE4}"/>
              </a:ext>
            </a:extLst>
          </p:cNvPr>
          <p:cNvGrpSpPr/>
          <p:nvPr/>
        </p:nvGrpSpPr>
        <p:grpSpPr>
          <a:xfrm>
            <a:off x="3287274" y="2359152"/>
            <a:ext cx="2485932" cy="2139696"/>
            <a:chOff x="3097314" y="2359152"/>
            <a:chExt cx="2455007" cy="2139696"/>
          </a:xfrm>
        </p:grpSpPr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C17D5AA6-1323-807A-DCCF-21C370FEE20F}"/>
                </a:ext>
              </a:extLst>
            </p:cNvPr>
            <p:cNvSpPr/>
            <p:nvPr/>
          </p:nvSpPr>
          <p:spPr>
            <a:xfrm>
              <a:off x="3097314" y="2359152"/>
              <a:ext cx="2455007" cy="2139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EB0F4FDA-AE45-CEE7-3A95-42278CABA3D5}"/>
                </a:ext>
              </a:extLst>
            </p:cNvPr>
            <p:cNvSpPr txBox="1"/>
            <p:nvPr/>
          </p:nvSpPr>
          <p:spPr>
            <a:xfrm>
              <a:off x="3161172" y="2941605"/>
              <a:ext cx="23076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Nhóm 11">
            <a:extLst>
              <a:ext uri="{FF2B5EF4-FFF2-40B4-BE49-F238E27FC236}">
                <a16:creationId xmlns:a16="http://schemas.microsoft.com/office/drawing/2014/main" id="{016E1495-9144-4A8A-30CA-B3C25F731BD1}"/>
              </a:ext>
            </a:extLst>
          </p:cNvPr>
          <p:cNvGrpSpPr/>
          <p:nvPr/>
        </p:nvGrpSpPr>
        <p:grpSpPr>
          <a:xfrm>
            <a:off x="6096000" y="2359152"/>
            <a:ext cx="2626707" cy="2139696"/>
            <a:chOff x="6267700" y="2359152"/>
            <a:chExt cx="2455007" cy="2139696"/>
          </a:xfrm>
        </p:grpSpPr>
        <p:sp>
          <p:nvSpPr>
            <p:cNvPr id="11" name="Hình chữ nhật 5">
              <a:extLst>
                <a:ext uri="{FF2B5EF4-FFF2-40B4-BE49-F238E27FC236}">
                  <a16:creationId xmlns:a16="http://schemas.microsoft.com/office/drawing/2014/main" id="{C6D00884-CE34-612D-2CCE-CE2F7C3B2C59}"/>
                </a:ext>
              </a:extLst>
            </p:cNvPr>
            <p:cNvSpPr/>
            <p:nvPr/>
          </p:nvSpPr>
          <p:spPr>
            <a:xfrm>
              <a:off x="6267700" y="2359152"/>
              <a:ext cx="2455007" cy="2139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Hộp Văn bản 10">
              <a:extLst>
                <a:ext uri="{FF2B5EF4-FFF2-40B4-BE49-F238E27FC236}">
                  <a16:creationId xmlns:a16="http://schemas.microsoft.com/office/drawing/2014/main" id="{8E6E082D-1096-DE77-7196-83013EC0C369}"/>
                </a:ext>
              </a:extLst>
            </p:cNvPr>
            <p:cNvSpPr txBox="1"/>
            <p:nvPr/>
          </p:nvSpPr>
          <p:spPr>
            <a:xfrm>
              <a:off x="6297349" y="2787163"/>
              <a:ext cx="2350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Nhóm 13">
            <a:extLst>
              <a:ext uri="{FF2B5EF4-FFF2-40B4-BE49-F238E27FC236}">
                <a16:creationId xmlns:a16="http://schemas.microsoft.com/office/drawing/2014/main" id="{7EBC26D5-801F-7E3D-064C-546E83C90B83}"/>
              </a:ext>
            </a:extLst>
          </p:cNvPr>
          <p:cNvGrpSpPr/>
          <p:nvPr/>
        </p:nvGrpSpPr>
        <p:grpSpPr>
          <a:xfrm>
            <a:off x="422487" y="2359152"/>
            <a:ext cx="2519267" cy="2139696"/>
            <a:chOff x="422487" y="2359152"/>
            <a:chExt cx="2455007" cy="2139696"/>
          </a:xfrm>
        </p:grpSpPr>
        <p:sp>
          <p:nvSpPr>
            <p:cNvPr id="14" name="Hình chữ nhật 4">
              <a:extLst>
                <a:ext uri="{FF2B5EF4-FFF2-40B4-BE49-F238E27FC236}">
                  <a16:creationId xmlns:a16="http://schemas.microsoft.com/office/drawing/2014/main" id="{6FB73AE2-9572-D1B0-8B1A-22E1BAB6A6A3}"/>
                </a:ext>
              </a:extLst>
            </p:cNvPr>
            <p:cNvSpPr/>
            <p:nvPr/>
          </p:nvSpPr>
          <p:spPr>
            <a:xfrm>
              <a:off x="422487" y="2359152"/>
              <a:ext cx="2455007" cy="2139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Hộp Văn bản 12">
              <a:extLst>
                <a:ext uri="{FF2B5EF4-FFF2-40B4-BE49-F238E27FC236}">
                  <a16:creationId xmlns:a16="http://schemas.microsoft.com/office/drawing/2014/main" id="{F0D058AA-70B0-58C1-023E-ACA690EA829D}"/>
                </a:ext>
              </a:extLst>
            </p:cNvPr>
            <p:cNvSpPr txBox="1"/>
            <p:nvPr/>
          </p:nvSpPr>
          <p:spPr>
            <a:xfrm>
              <a:off x="599863" y="2941605"/>
              <a:ext cx="20841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Hình chữ nhật 5">
            <a:extLst>
              <a:ext uri="{FF2B5EF4-FFF2-40B4-BE49-F238E27FC236}">
                <a16:creationId xmlns:a16="http://schemas.microsoft.com/office/drawing/2014/main" id="{C6D00884-CE34-612D-2CCE-CE2F7C3B2C59}"/>
              </a:ext>
            </a:extLst>
          </p:cNvPr>
          <p:cNvSpPr/>
          <p:nvPr/>
        </p:nvSpPr>
        <p:spPr>
          <a:xfrm>
            <a:off x="9045502" y="2359152"/>
            <a:ext cx="2626707" cy="213969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8" name="Picture 17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2658" y="2818494"/>
            <a:ext cx="27389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1.N</a:t>
            </a:r>
            <a:r>
              <a:rPr lang="en-US" sz="2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guyên </a:t>
            </a:r>
            <a: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 hoạt động của SharedPreferences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41748" y="2818494"/>
            <a:ext cx="2567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Times New Roman" panose="02020603050405020304" pitchFamily="18" charset="0"/>
              </a:rPr>
              <a:t>2.</a:t>
            </a:r>
            <a:r>
              <a:rPr lang="en-US" sz="2200" smtClean="0">
                <a:ea typeface="Times New Roman" panose="02020603050405020304" pitchFamily="18" charset="0"/>
              </a:rPr>
              <a:t>Demo </a:t>
            </a:r>
            <a:r>
              <a:rPr lang="en-US" sz="2200">
                <a:ea typeface="Times New Roman" panose="02020603050405020304" pitchFamily="18" charset="0"/>
              </a:rPr>
              <a:t>ứng dụng lưu trữ cài đặt dark mode, font size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59892" y="2818494"/>
            <a:ext cx="2662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Aptos"/>
                <a:cs typeface="Times New Roman" panose="02020603050405020304" pitchFamily="18" charset="0"/>
              </a:rPr>
              <a:t>3.</a:t>
            </a:r>
            <a:r>
              <a:rPr lang="en-US" sz="2200" smtClean="0">
                <a:ea typeface="Aptos"/>
                <a:cs typeface="Times New Roman" panose="02020603050405020304" pitchFamily="18" charset="0"/>
              </a:rPr>
              <a:t>So </a:t>
            </a:r>
            <a:r>
              <a:rPr lang="en-US" sz="2200">
                <a:ea typeface="Aptos"/>
                <a:cs typeface="Times New Roman" panose="02020603050405020304" pitchFamily="18" charset="0"/>
              </a:rPr>
              <a:t>sánh với các phương thức lưu trữ khác</a:t>
            </a:r>
            <a:endParaRPr lang="en-US" sz="2200"/>
          </a:p>
        </p:txBody>
      </p:sp>
      <p:sp>
        <p:nvSpPr>
          <p:cNvPr id="28" name="Rectangle 27"/>
          <p:cNvSpPr/>
          <p:nvPr/>
        </p:nvSpPr>
        <p:spPr>
          <a:xfrm>
            <a:off x="9045501" y="2941605"/>
            <a:ext cx="2594985" cy="774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Aptos"/>
                <a:cs typeface="Times New Roman" panose="02020603050405020304" pitchFamily="18" charset="0"/>
              </a:rPr>
              <a:t>4.</a:t>
            </a:r>
            <a:r>
              <a:rPr lang="en-US" sz="2200" smtClean="0">
                <a:ea typeface="Aptos"/>
                <a:cs typeface="Times New Roman" panose="02020603050405020304" pitchFamily="18" charset="0"/>
              </a:rPr>
              <a:t>Xử </a:t>
            </a:r>
            <a:r>
              <a:rPr lang="en-US" sz="2200">
                <a:ea typeface="Aptos"/>
                <a:cs typeface="Times New Roman" panose="02020603050405020304" pitchFamily="18" charset="0"/>
              </a:rPr>
              <a:t>lý lỗi và best practices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3476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4.1 Xử lí lỗi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791-8943-D3F4-B75F-D1180A76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22" y="1903445"/>
            <a:ext cx="10402078" cy="4273518"/>
          </a:xfrm>
        </p:spPr>
        <p:txBody>
          <a:bodyPr/>
          <a:lstStyle/>
          <a:p>
            <a:pPr marL="0" indent="0">
              <a:buNone/>
            </a:pPr>
            <a:r>
              <a:rPr lang="vi-VN" smtClean="0"/>
              <a:t>  </a:t>
            </a:r>
            <a:endParaRPr lang="en-US"/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6995" y="1903445"/>
            <a:ext cx="5206483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0000"/>
              </a:lnSpc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Lỗi Flutter không bắt được </a:t>
            </a:r>
            <a:r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 sz="240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 xảy ra trong callback của Flutter trên call stack.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 chuyển tiếp đến PlatformDispatcher để xử lý</a:t>
            </a:r>
          </a:p>
          <a:p>
            <a:pPr marL="800100" lvl="1" indent="-342900" algn="just">
              <a:lnSpc>
                <a:spcPct val="130000"/>
              </a:lnSpc>
              <a:buFont typeface="Courier New" panose="02070309020205020404" pitchFamily="49" charset="0"/>
              <a:buChar char="o"/>
              <a:tabLst>
                <a:tab pos="228600" algn="l"/>
              </a:tabLst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screenshot of a computer code&#10;&#10;Description automatically generated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51" y="1690688"/>
            <a:ext cx="5141167" cy="4038308"/>
          </a:xfrm>
          <a:prstGeom prst="rect">
            <a:avLst/>
          </a:prstGeom>
        </p:spPr>
      </p:pic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altLang="en-US"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A screen shot of a computer program&#10;&#10;Description automatically generated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50" y="1690688"/>
            <a:ext cx="5141167" cy="40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4.1 Xử lí lỗi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791-8943-D3F4-B75F-D1180A76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903445"/>
            <a:ext cx="10635343" cy="4273518"/>
          </a:xfrm>
        </p:spPr>
        <p:txBody>
          <a:bodyPr/>
          <a:lstStyle/>
          <a:p>
            <a:pPr marL="0" indent="0">
              <a:buNone/>
            </a:pPr>
            <a:r>
              <a:rPr lang="vi-VN" smtClean="0"/>
              <a:t>  </a:t>
            </a:r>
            <a:endParaRPr lang="en-US"/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6996" y="1903446"/>
            <a:ext cx="5225144" cy="2994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30000"/>
              </a:lnSpc>
              <a:buFont typeface="Wingdings" panose="05000000000000000000" pitchFamily="2" charset="2"/>
              <a:buChar char="Ø"/>
              <a:tabLst>
                <a:tab pos="228600" algn="l"/>
              </a:tabLst>
            </a:pP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Lỗi trong quá trình Build Widget</a:t>
            </a:r>
            <a:r>
              <a:rPr lang="en-US" sz="2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 sz="240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Xảy ra khi lỗi xuất hiện trong quá trình build của widget.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Flutter gọi ErrorWidget.builder để tạo widget thay thế cho widget bị lỗi.</a:t>
            </a:r>
          </a:p>
          <a:p>
            <a:pPr marL="342900" marR="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screenshot of a computer code&#10;&#10;Description automatically generated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51" y="1690688"/>
            <a:ext cx="5141167" cy="4038308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50" y="1690688"/>
            <a:ext cx="5141167" cy="40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8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4.2 Best practice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791-8943-D3F4-B75F-D1180A76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0" y="1352939"/>
            <a:ext cx="10430069" cy="4824024"/>
          </a:xfrm>
        </p:spPr>
        <p:txBody>
          <a:bodyPr/>
          <a:lstStyle/>
          <a:p>
            <a:pPr marL="0" indent="0">
              <a:buNone/>
            </a:pPr>
            <a:r>
              <a:rPr lang="vi-V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vi-VN" sz="3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4.2.1 </a:t>
            </a:r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 soát Chi phí Xây dựng </a:t>
            </a:r>
            <a:r>
              <a:rPr lang="en-US" sz="3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Widget</a:t>
            </a:r>
            <a:endParaRPr lang="vi-VN" sz="320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 </a:t>
            </a: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 constructors để giảm số lần rebuild.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Cục bộ hóa setState() – chỉ gọi trong phần UI cần thay đổi.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Tách widget lớn thành các widget nhỏ, dễ quản lý và tái sử dụng.</a:t>
            </a:r>
          </a:p>
          <a:p>
            <a:pPr marL="0" indent="0">
              <a:buNone/>
            </a:pPr>
            <a:r>
              <a:rPr lang="vi-V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vi-VN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3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4.2.2 </a:t>
            </a:r>
            <a:r>
              <a:rPr lang="vi-VN" sz="3200"/>
              <a:t>Tối ưu hóa Thao tác Tốn Kém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Tránh Opacity trong animation, thay bằng AnimatedOpacity.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 StringBuffer khi nối chuỗi trong vòng lặp.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Thận trọng với Clipping vì vẫn tốn tài nguyên.</a:t>
            </a:r>
          </a:p>
          <a:p>
            <a:pPr marL="0" indent="0">
              <a:buNone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4988" y="1352939"/>
            <a:ext cx="7959012" cy="1079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sz="280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0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4.2 Best practice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791-8943-D3F4-B75F-D1180A76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0" y="1352939"/>
            <a:ext cx="10430069" cy="4824024"/>
          </a:xfrm>
        </p:spPr>
        <p:txBody>
          <a:bodyPr/>
          <a:lstStyle/>
          <a:p>
            <a:pPr marL="0" indent="0">
              <a:buNone/>
            </a:pPr>
            <a:r>
              <a:rPr lang="vi-V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vi-VN" sz="3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4.2.3 </a:t>
            </a:r>
            <a:r>
              <a:rPr lang="vi-V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Tối ưu hóa Bố cục và Danh </a:t>
            </a:r>
            <a:r>
              <a:rPr lang="vi-VN" sz="3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sách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 phương thức “lazy builder” (ví dụ ListView.builder) để chỉ render phần hiển thị.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Giảm Intrinsic Passes bằng cách định kích thước cố định hoặc chọn ô “anchor</a:t>
            </a:r>
            <a:r>
              <a:rPr lang="en-US" alt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”.</a:t>
            </a:r>
            <a:endParaRPr lang="vi-VN" altLang="en-US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4.2.4 </a:t>
            </a:r>
            <a:r>
              <a:rPr lang="en-U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 tiêu Hiệu suất Khung hình</a:t>
            </a:r>
            <a:endParaRPr lang="vi-VN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 tiêu: Render 1 frame trong ≤ 16 ms (đối với 60Hz).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Duy trì frame time thấp giúp mượt mà, tiết kiệm pin, giảm nhiệt.</a:t>
            </a:r>
          </a:p>
          <a:p>
            <a:pPr marL="0" indent="0">
              <a:buNone/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4988" y="1352939"/>
            <a:ext cx="7959012" cy="1079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30000"/>
              </a:lnSpc>
              <a:buFont typeface="Wingdings" panose="05000000000000000000" pitchFamily="2" charset="2"/>
              <a:buChar char="Ø"/>
            </a:pPr>
            <a:endParaRPr lang="en-US" sz="280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66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ACE4-D3BC-D14F-6F10-4B5559D0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Tài</a:t>
            </a:r>
            <a:r>
              <a:rPr lang="en-US"/>
              <a:t> </a:t>
            </a:r>
            <a:r>
              <a:rPr lang="en-US" err="1"/>
              <a:t>liệu</a:t>
            </a:r>
            <a:r>
              <a:rPr lang="en-US"/>
              <a:t> </a:t>
            </a:r>
            <a:r>
              <a:rPr lang="en-US" err="1"/>
              <a:t>tham</a:t>
            </a:r>
            <a:r>
              <a:rPr lang="en-US"/>
              <a:t> </a:t>
            </a:r>
            <a:r>
              <a:rPr lang="en-US" err="1"/>
              <a:t>khảo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EC67-D094-49BF-AA1D-C1437B7D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vi-VN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</a:t>
            </a:r>
            <a:r>
              <a:rPr lang="vi-VN" u="sng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https://www.topcoder.com/thrive/articles/shared-preferences-in-android</a:t>
            </a:r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vi-VN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</a:t>
            </a:r>
            <a:r>
              <a:rPr lang="vi-VN" u="sng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https://docs.flutter.dev/testing/errors</a:t>
            </a:r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Wingdings" panose="05000000000000000000" pitchFamily="2" charset="2"/>
              <a:buChar char="Ø"/>
            </a:pPr>
            <a:r>
              <a:rPr lang="vi-VN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</a:t>
            </a:r>
            <a:r>
              <a:rPr lang="vi-VN" u="sng">
                <a:solidFill>
                  <a:srgbClr val="0563C1"/>
                </a:solidFill>
                <a:ea typeface="Arial" panose="020B0604020202020204" pitchFamily="34" charset="0"/>
                <a:cs typeface="Arial" panose="020B0604020202020204" pitchFamily="34" charset="0"/>
                <a:hlinkClick r:id="rId5"/>
              </a:rPr>
              <a:t> </a:t>
            </a:r>
            <a:r>
              <a:rPr lang="vi-VN" u="sng">
                <a:solidFill>
                  <a:srgbClr val="0563C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6"/>
              </a:rPr>
              <a:t>https://docs.flutter.dev/perf/best-practices</a:t>
            </a:r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/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935-A182-3238-61CF-7B34B597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DCB72E-0085-C31A-2D8A-D4096AF71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593339"/>
              </p:ext>
            </p:extLst>
          </p:nvPr>
        </p:nvGraphicFramePr>
        <p:xfrm>
          <a:off x="838200" y="3253208"/>
          <a:ext cx="105156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04">
                  <a:extLst>
                    <a:ext uri="{9D8B030D-6E8A-4147-A177-3AD203B41FA5}">
                      <a16:colId xmlns:a16="http://schemas.microsoft.com/office/drawing/2014/main" val="2572418428"/>
                    </a:ext>
                  </a:extLst>
                </a:gridCol>
                <a:gridCol w="2239347">
                  <a:extLst>
                    <a:ext uri="{9D8B030D-6E8A-4147-A177-3AD203B41FA5}">
                      <a16:colId xmlns:a16="http://schemas.microsoft.com/office/drawing/2014/main" val="3198274142"/>
                    </a:ext>
                  </a:extLst>
                </a:gridCol>
                <a:gridCol w="4899349">
                  <a:extLst>
                    <a:ext uri="{9D8B030D-6E8A-4147-A177-3AD203B41FA5}">
                      <a16:colId xmlns:a16="http://schemas.microsoft.com/office/drawing/2014/main" val="8548336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1988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NỘI 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TỶ LỆ ĐÓNG GÓP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6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Trịnh Minh Việt</a:t>
                      </a:r>
                      <a:endParaRPr lang="en-US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Tìm hi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ểu về so sánh các phương thức lưu trữ khác,xử lý lỗi, code demo và chỉnh sửa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r>
                        <a:rPr lang="en-US" sz="200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  <a:endParaRPr lang="en-US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200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Trần Lê Long Vũ</a:t>
                      </a:r>
                      <a:endParaRPr lang="en-US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Tìm hiểu </a:t>
                      </a: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nguyên lí hoạt động, best practice, code demo và chỉnh sửa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r>
                        <a:rPr lang="en-US" sz="2000" smtClean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%</a:t>
                      </a:r>
                      <a:endParaRPr lang="en-US" sz="20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51740"/>
                  </a:ext>
                </a:extLst>
              </a:tr>
            </a:tbl>
          </a:graphicData>
        </a:graphic>
      </p:graphicFrame>
      <p:pic>
        <p:nvPicPr>
          <p:cNvPr id="5" name="Picture 4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1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CE17-3B25-2D54-F590-E273BDAB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D456-8E08-CBE9-82AD-26602FC1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mtClean="0"/>
              <a:t>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3031" y="1019906"/>
            <a:ext cx="4753708" cy="986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mtClean="0"/>
              <a:t> </a:t>
            </a:r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2006477"/>
            <a:ext cx="4667250" cy="325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mtClean="0"/>
              <a:t> </a:t>
            </a:r>
            <a:r>
              <a:rPr lang="vi-VN" smtClean="0"/>
              <a:t> </a:t>
            </a:r>
            <a:endParaRPr lang="en-US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7386A688-EFA3-1B09-B3C6-79B5CDE82A96}"/>
              </a:ext>
            </a:extLst>
          </p:cNvPr>
          <p:cNvSpPr txBox="1">
            <a:spLocks/>
          </p:cNvSpPr>
          <p:nvPr/>
        </p:nvSpPr>
        <p:spPr>
          <a:xfrm>
            <a:off x="2826922" y="435768"/>
            <a:ext cx="6601602" cy="1519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Nhóm 9">
            <a:extLst>
              <a:ext uri="{FF2B5EF4-FFF2-40B4-BE49-F238E27FC236}">
                <a16:creationId xmlns:a16="http://schemas.microsoft.com/office/drawing/2014/main" id="{18A60E7A-600F-2557-2CEC-4BFDE683CAE4}"/>
              </a:ext>
            </a:extLst>
          </p:cNvPr>
          <p:cNvGrpSpPr/>
          <p:nvPr/>
        </p:nvGrpSpPr>
        <p:grpSpPr>
          <a:xfrm>
            <a:off x="3287274" y="2359152"/>
            <a:ext cx="2485932" cy="2139696"/>
            <a:chOff x="3097314" y="2359152"/>
            <a:chExt cx="2455007" cy="2139696"/>
          </a:xfrm>
        </p:grpSpPr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C17D5AA6-1323-807A-DCCF-21C370FEE20F}"/>
                </a:ext>
              </a:extLst>
            </p:cNvPr>
            <p:cNvSpPr/>
            <p:nvPr/>
          </p:nvSpPr>
          <p:spPr>
            <a:xfrm>
              <a:off x="3097314" y="2359152"/>
              <a:ext cx="2455007" cy="2139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EB0F4FDA-AE45-CEE7-3A95-42278CABA3D5}"/>
                </a:ext>
              </a:extLst>
            </p:cNvPr>
            <p:cNvSpPr txBox="1"/>
            <p:nvPr/>
          </p:nvSpPr>
          <p:spPr>
            <a:xfrm>
              <a:off x="3161172" y="2941605"/>
              <a:ext cx="23076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Nhóm 11">
            <a:extLst>
              <a:ext uri="{FF2B5EF4-FFF2-40B4-BE49-F238E27FC236}">
                <a16:creationId xmlns:a16="http://schemas.microsoft.com/office/drawing/2014/main" id="{016E1495-9144-4A8A-30CA-B3C25F731BD1}"/>
              </a:ext>
            </a:extLst>
          </p:cNvPr>
          <p:cNvGrpSpPr/>
          <p:nvPr/>
        </p:nvGrpSpPr>
        <p:grpSpPr>
          <a:xfrm>
            <a:off x="6096000" y="2359152"/>
            <a:ext cx="2626707" cy="2139696"/>
            <a:chOff x="6267700" y="2359152"/>
            <a:chExt cx="2455007" cy="2139696"/>
          </a:xfrm>
        </p:grpSpPr>
        <p:sp>
          <p:nvSpPr>
            <p:cNvPr id="11" name="Hình chữ nhật 5">
              <a:extLst>
                <a:ext uri="{FF2B5EF4-FFF2-40B4-BE49-F238E27FC236}">
                  <a16:creationId xmlns:a16="http://schemas.microsoft.com/office/drawing/2014/main" id="{C6D00884-CE34-612D-2CCE-CE2F7C3B2C59}"/>
                </a:ext>
              </a:extLst>
            </p:cNvPr>
            <p:cNvSpPr/>
            <p:nvPr/>
          </p:nvSpPr>
          <p:spPr>
            <a:xfrm>
              <a:off x="6267700" y="2359152"/>
              <a:ext cx="2455007" cy="2139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Hộp Văn bản 10">
              <a:extLst>
                <a:ext uri="{FF2B5EF4-FFF2-40B4-BE49-F238E27FC236}">
                  <a16:creationId xmlns:a16="http://schemas.microsoft.com/office/drawing/2014/main" id="{8E6E082D-1096-DE77-7196-83013EC0C369}"/>
                </a:ext>
              </a:extLst>
            </p:cNvPr>
            <p:cNvSpPr txBox="1"/>
            <p:nvPr/>
          </p:nvSpPr>
          <p:spPr>
            <a:xfrm>
              <a:off x="6297349" y="2787163"/>
              <a:ext cx="2350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Nhóm 13">
            <a:extLst>
              <a:ext uri="{FF2B5EF4-FFF2-40B4-BE49-F238E27FC236}">
                <a16:creationId xmlns:a16="http://schemas.microsoft.com/office/drawing/2014/main" id="{7EBC26D5-801F-7E3D-064C-546E83C90B83}"/>
              </a:ext>
            </a:extLst>
          </p:cNvPr>
          <p:cNvGrpSpPr/>
          <p:nvPr/>
        </p:nvGrpSpPr>
        <p:grpSpPr>
          <a:xfrm>
            <a:off x="422487" y="2359152"/>
            <a:ext cx="2519267" cy="2139696"/>
            <a:chOff x="422487" y="2359152"/>
            <a:chExt cx="2455007" cy="2139696"/>
          </a:xfrm>
          <a:solidFill>
            <a:schemeClr val="accent4"/>
          </a:solidFill>
        </p:grpSpPr>
        <p:sp>
          <p:nvSpPr>
            <p:cNvPr id="14" name="Hình chữ nhật 4">
              <a:extLst>
                <a:ext uri="{FF2B5EF4-FFF2-40B4-BE49-F238E27FC236}">
                  <a16:creationId xmlns:a16="http://schemas.microsoft.com/office/drawing/2014/main" id="{6FB73AE2-9572-D1B0-8B1A-22E1BAB6A6A3}"/>
                </a:ext>
              </a:extLst>
            </p:cNvPr>
            <p:cNvSpPr/>
            <p:nvPr/>
          </p:nvSpPr>
          <p:spPr>
            <a:xfrm>
              <a:off x="422487" y="2359152"/>
              <a:ext cx="2455007" cy="213969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Hộp Văn bản 12">
              <a:extLst>
                <a:ext uri="{FF2B5EF4-FFF2-40B4-BE49-F238E27FC236}">
                  <a16:creationId xmlns:a16="http://schemas.microsoft.com/office/drawing/2014/main" id="{F0D058AA-70B0-58C1-023E-ACA690EA829D}"/>
                </a:ext>
              </a:extLst>
            </p:cNvPr>
            <p:cNvSpPr txBox="1"/>
            <p:nvPr/>
          </p:nvSpPr>
          <p:spPr>
            <a:xfrm>
              <a:off x="599863" y="2941605"/>
              <a:ext cx="2084141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Hình chữ nhật 5">
            <a:extLst>
              <a:ext uri="{FF2B5EF4-FFF2-40B4-BE49-F238E27FC236}">
                <a16:creationId xmlns:a16="http://schemas.microsoft.com/office/drawing/2014/main" id="{C6D00884-CE34-612D-2CCE-CE2F7C3B2C59}"/>
              </a:ext>
            </a:extLst>
          </p:cNvPr>
          <p:cNvSpPr/>
          <p:nvPr/>
        </p:nvSpPr>
        <p:spPr>
          <a:xfrm>
            <a:off x="9045502" y="2359152"/>
            <a:ext cx="2626707" cy="213969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8" name="Picture 17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2658" y="2818494"/>
            <a:ext cx="27389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1.N</a:t>
            </a:r>
            <a:r>
              <a:rPr lang="en-US" sz="2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guyên </a:t>
            </a:r>
            <a: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 hoạt động của SharedPreferences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41748" y="2818494"/>
            <a:ext cx="2567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Times New Roman" panose="02020603050405020304" pitchFamily="18" charset="0"/>
              </a:rPr>
              <a:t>2.</a:t>
            </a:r>
            <a:r>
              <a:rPr lang="en-US" sz="2200" smtClean="0">
                <a:ea typeface="Times New Roman" panose="02020603050405020304" pitchFamily="18" charset="0"/>
              </a:rPr>
              <a:t>Demo </a:t>
            </a:r>
            <a:r>
              <a:rPr lang="en-US" sz="2200">
                <a:ea typeface="Times New Roman" panose="02020603050405020304" pitchFamily="18" charset="0"/>
              </a:rPr>
              <a:t>ứng dụng lưu trữ cài đặt dark mode, font size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59892" y="2818494"/>
            <a:ext cx="2662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Aptos"/>
                <a:cs typeface="Times New Roman" panose="02020603050405020304" pitchFamily="18" charset="0"/>
              </a:rPr>
              <a:t>3.</a:t>
            </a:r>
            <a:r>
              <a:rPr lang="en-US" sz="2200" smtClean="0">
                <a:ea typeface="Aptos"/>
                <a:cs typeface="Times New Roman" panose="02020603050405020304" pitchFamily="18" charset="0"/>
              </a:rPr>
              <a:t>So </a:t>
            </a:r>
            <a:r>
              <a:rPr lang="en-US" sz="2200">
                <a:ea typeface="Aptos"/>
                <a:cs typeface="Times New Roman" panose="02020603050405020304" pitchFamily="18" charset="0"/>
              </a:rPr>
              <a:t>sánh với các phương thức lưu trữ khác</a:t>
            </a:r>
            <a:endParaRPr lang="en-US" sz="2200"/>
          </a:p>
        </p:txBody>
      </p:sp>
      <p:sp>
        <p:nvSpPr>
          <p:cNvPr id="28" name="Rectangle 27"/>
          <p:cNvSpPr/>
          <p:nvPr/>
        </p:nvSpPr>
        <p:spPr>
          <a:xfrm>
            <a:off x="9045501" y="2941605"/>
            <a:ext cx="2594985" cy="774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Aptos"/>
                <a:cs typeface="Times New Roman" panose="02020603050405020304" pitchFamily="18" charset="0"/>
              </a:rPr>
              <a:t>4.</a:t>
            </a:r>
            <a:r>
              <a:rPr lang="en-US" sz="2200" smtClean="0">
                <a:ea typeface="Aptos"/>
                <a:cs typeface="Times New Roman" panose="02020603050405020304" pitchFamily="18" charset="0"/>
              </a:rPr>
              <a:t>Xử </a:t>
            </a:r>
            <a:r>
              <a:rPr lang="en-US" sz="2200">
                <a:ea typeface="Aptos"/>
                <a:cs typeface="Times New Roman" panose="02020603050405020304" pitchFamily="18" charset="0"/>
              </a:rPr>
              <a:t>lý lỗi và best practices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741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1.1.</a:t>
            </a:r>
            <a:r>
              <a:rPr lang="en-US" smtClean="0"/>
              <a:t>SharedPreferences </a:t>
            </a:r>
            <a:r>
              <a:rPr lang="en-US"/>
              <a:t>là gì?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7591" y="1997402"/>
            <a:ext cx="537763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Package Flutter lưu trữ dữ liệu Key–Value trên thiết bị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 cho cài đặt, trạng thái ứng dụng, dữ liệu nhỏ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Giúp giữ lại thông tin giữa các lần mở app</a:t>
            </a:r>
          </a:p>
        </p:txBody>
      </p:sp>
      <p:pic>
        <p:nvPicPr>
          <p:cNvPr id="1029" name="Picture 5" descr="NoSQL Databases List (24 Most Popular NoSQL Databases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30" y="1894766"/>
            <a:ext cx="4818570" cy="333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1.1.Nguyên lí hoạt động </a:t>
            </a:r>
            <a:r>
              <a:rPr lang="en-US" smtClean="0"/>
              <a:t>SharedPreferences  </a:t>
            </a:r>
            <a:endParaRPr lang="en-US"/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pic>
        <p:nvPicPr>
          <p:cNvPr id="2050" name="Picture 2" descr="Shared Preferences in Andro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8026" y="2006082"/>
            <a:ext cx="5087958" cy="310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166327" y="1987096"/>
            <a:ext cx="492967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Lưu dữ liệu dưới dạng Key–Value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Ứng dụng ghi (put) và đọc lại (get) qua SharedPreferences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Dữ liệu vẫn còn sau khi app đóng/mở lại</a:t>
            </a:r>
          </a:p>
        </p:txBody>
      </p:sp>
    </p:spTree>
    <p:extLst>
      <p:ext uri="{BB962C8B-B14F-4D97-AF65-F5344CB8AC3E}">
        <p14:creationId xmlns:p14="http://schemas.microsoft.com/office/powerpoint/2010/main" val="323035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1.1. Khi nào nên và không nên dùng 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791-8943-D3F4-B75F-D1180A76B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mtClean="0"/>
              <a:t> </a:t>
            </a:r>
            <a:endParaRPr lang="en-US"/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35223" y="2043835"/>
            <a:ext cx="7355633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kern="100">
                <a:ea typeface="Aptos"/>
                <a:cs typeface="Times New Roman" panose="02020603050405020304" pitchFamily="18" charset="0"/>
              </a:rPr>
              <a:t>Nên dùng:</a:t>
            </a:r>
          </a:p>
          <a:p>
            <a:pPr marL="800100" lvl="1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400" kern="100">
                <a:ea typeface="Aptos"/>
                <a:cs typeface="Times New Roman" panose="02020603050405020304" pitchFamily="18" charset="0"/>
              </a:rPr>
              <a:t>Cần lưu trữ dữ liệu đơn giản và kích thước nhỏ</a:t>
            </a:r>
          </a:p>
          <a:p>
            <a:pPr marL="800100" lvl="1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400" kern="100">
                <a:ea typeface="Aptos"/>
                <a:cs typeface="Times New Roman" panose="02020603050405020304" pitchFamily="18" charset="0"/>
              </a:rPr>
              <a:t>Lưu trữ dữ liệu dạng cặp Key-Value</a:t>
            </a:r>
          </a:p>
          <a:p>
            <a:pPr marL="800100" lvl="1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400" kern="100">
                <a:ea typeface="Aptos"/>
                <a:cs typeface="Times New Roman" panose="02020603050405020304" pitchFamily="18" charset="0"/>
              </a:rPr>
              <a:t>Không có tính bảo mật cao</a:t>
            </a:r>
          </a:p>
          <a:p>
            <a:pPr marL="800100" lvl="1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400" kern="100">
                <a:ea typeface="Aptos"/>
                <a:cs typeface="Times New Roman" panose="02020603050405020304" pitchFamily="18" charset="0"/>
              </a:rPr>
              <a:t>Lưu trữ cấu hình hoặc giao diện người dùng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kern="100">
                <a:ea typeface="Aptos"/>
                <a:cs typeface="Times New Roman" panose="02020603050405020304" pitchFamily="18" charset="0"/>
              </a:rPr>
              <a:t>Không nên:</a:t>
            </a:r>
          </a:p>
          <a:p>
            <a:pPr marL="800100" lvl="1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400" kern="100">
                <a:ea typeface="Aptos"/>
                <a:cs typeface="Times New Roman" panose="02020603050405020304" pitchFamily="18" charset="0"/>
              </a:rPr>
              <a:t>Lưu dữ liệu kích thước lớn như ảnh, video</a:t>
            </a:r>
          </a:p>
          <a:p>
            <a:pPr marL="800100" lvl="1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400" kern="100">
                <a:ea typeface="Aptos"/>
                <a:cs typeface="Times New Roman" panose="02020603050405020304" pitchFamily="18" charset="0"/>
              </a:rPr>
              <a:t>Dữ liệu có độ bảo mật cao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400" kern="100">
                <a:ea typeface="Aptos"/>
                <a:cs typeface="Times New Roman" panose="02020603050405020304" pitchFamily="18" charset="0"/>
              </a:rPr>
              <a:t>Dữ liệu truy vấn phức tạp</a:t>
            </a:r>
            <a:endParaRPr lang="en-US" sz="2400" kern="100">
              <a:effectLst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8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CE17-3B25-2D54-F590-E273BDAB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4D456-8E08-CBE9-82AD-26602FC1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mtClean="0"/>
              <a:t> 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03031" y="1019906"/>
            <a:ext cx="4753708" cy="986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mtClean="0"/>
              <a:t> </a:t>
            </a:r>
            <a:endParaRPr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2006477"/>
            <a:ext cx="4667250" cy="325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7386A688-EFA3-1B09-B3C6-79B5CDE82A96}"/>
              </a:ext>
            </a:extLst>
          </p:cNvPr>
          <p:cNvSpPr txBox="1">
            <a:spLocks/>
          </p:cNvSpPr>
          <p:nvPr/>
        </p:nvSpPr>
        <p:spPr>
          <a:xfrm>
            <a:off x="2826922" y="435768"/>
            <a:ext cx="6601602" cy="15192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Nhóm 9">
            <a:extLst>
              <a:ext uri="{FF2B5EF4-FFF2-40B4-BE49-F238E27FC236}">
                <a16:creationId xmlns:a16="http://schemas.microsoft.com/office/drawing/2014/main" id="{18A60E7A-600F-2557-2CEC-4BFDE683CAE4}"/>
              </a:ext>
            </a:extLst>
          </p:cNvPr>
          <p:cNvGrpSpPr/>
          <p:nvPr/>
        </p:nvGrpSpPr>
        <p:grpSpPr>
          <a:xfrm>
            <a:off x="3287274" y="2359152"/>
            <a:ext cx="2485932" cy="2139696"/>
            <a:chOff x="3097314" y="2359152"/>
            <a:chExt cx="2455007" cy="2139696"/>
          </a:xfrm>
          <a:solidFill>
            <a:schemeClr val="accent4"/>
          </a:solidFill>
        </p:grpSpPr>
        <p:sp>
          <p:nvSpPr>
            <p:cNvPr id="8" name="Hình chữ nhật 7">
              <a:extLst>
                <a:ext uri="{FF2B5EF4-FFF2-40B4-BE49-F238E27FC236}">
                  <a16:creationId xmlns:a16="http://schemas.microsoft.com/office/drawing/2014/main" id="{C17D5AA6-1323-807A-DCCF-21C370FEE20F}"/>
                </a:ext>
              </a:extLst>
            </p:cNvPr>
            <p:cNvSpPr/>
            <p:nvPr/>
          </p:nvSpPr>
          <p:spPr>
            <a:xfrm>
              <a:off x="3097314" y="2359152"/>
              <a:ext cx="2455007" cy="2139696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Hộp Văn bản 8">
              <a:extLst>
                <a:ext uri="{FF2B5EF4-FFF2-40B4-BE49-F238E27FC236}">
                  <a16:creationId xmlns:a16="http://schemas.microsoft.com/office/drawing/2014/main" id="{EB0F4FDA-AE45-CEE7-3A95-42278CABA3D5}"/>
                </a:ext>
              </a:extLst>
            </p:cNvPr>
            <p:cNvSpPr txBox="1"/>
            <p:nvPr/>
          </p:nvSpPr>
          <p:spPr>
            <a:xfrm>
              <a:off x="3161172" y="2941605"/>
              <a:ext cx="2307619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" name="Nhóm 11">
            <a:extLst>
              <a:ext uri="{FF2B5EF4-FFF2-40B4-BE49-F238E27FC236}">
                <a16:creationId xmlns:a16="http://schemas.microsoft.com/office/drawing/2014/main" id="{016E1495-9144-4A8A-30CA-B3C25F731BD1}"/>
              </a:ext>
            </a:extLst>
          </p:cNvPr>
          <p:cNvGrpSpPr/>
          <p:nvPr/>
        </p:nvGrpSpPr>
        <p:grpSpPr>
          <a:xfrm>
            <a:off x="6096000" y="2359152"/>
            <a:ext cx="2626707" cy="2139696"/>
            <a:chOff x="6267700" y="2359152"/>
            <a:chExt cx="2455007" cy="2139696"/>
          </a:xfrm>
        </p:grpSpPr>
        <p:sp>
          <p:nvSpPr>
            <p:cNvPr id="11" name="Hình chữ nhật 5">
              <a:extLst>
                <a:ext uri="{FF2B5EF4-FFF2-40B4-BE49-F238E27FC236}">
                  <a16:creationId xmlns:a16="http://schemas.microsoft.com/office/drawing/2014/main" id="{C6D00884-CE34-612D-2CCE-CE2F7C3B2C59}"/>
                </a:ext>
              </a:extLst>
            </p:cNvPr>
            <p:cNvSpPr/>
            <p:nvPr/>
          </p:nvSpPr>
          <p:spPr>
            <a:xfrm>
              <a:off x="6267700" y="2359152"/>
              <a:ext cx="2455007" cy="2139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" name="Hộp Văn bản 10">
              <a:extLst>
                <a:ext uri="{FF2B5EF4-FFF2-40B4-BE49-F238E27FC236}">
                  <a16:creationId xmlns:a16="http://schemas.microsoft.com/office/drawing/2014/main" id="{8E6E082D-1096-DE77-7196-83013EC0C369}"/>
                </a:ext>
              </a:extLst>
            </p:cNvPr>
            <p:cNvSpPr txBox="1"/>
            <p:nvPr/>
          </p:nvSpPr>
          <p:spPr>
            <a:xfrm>
              <a:off x="6297349" y="2787163"/>
              <a:ext cx="23507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Nhóm 13">
            <a:extLst>
              <a:ext uri="{FF2B5EF4-FFF2-40B4-BE49-F238E27FC236}">
                <a16:creationId xmlns:a16="http://schemas.microsoft.com/office/drawing/2014/main" id="{7EBC26D5-801F-7E3D-064C-546E83C90B83}"/>
              </a:ext>
            </a:extLst>
          </p:cNvPr>
          <p:cNvGrpSpPr/>
          <p:nvPr/>
        </p:nvGrpSpPr>
        <p:grpSpPr>
          <a:xfrm>
            <a:off x="422487" y="2359152"/>
            <a:ext cx="2519267" cy="2139696"/>
            <a:chOff x="422487" y="2359152"/>
            <a:chExt cx="2455007" cy="2139696"/>
          </a:xfrm>
        </p:grpSpPr>
        <p:sp>
          <p:nvSpPr>
            <p:cNvPr id="14" name="Hình chữ nhật 4">
              <a:extLst>
                <a:ext uri="{FF2B5EF4-FFF2-40B4-BE49-F238E27FC236}">
                  <a16:creationId xmlns:a16="http://schemas.microsoft.com/office/drawing/2014/main" id="{6FB73AE2-9572-D1B0-8B1A-22E1BAB6A6A3}"/>
                </a:ext>
              </a:extLst>
            </p:cNvPr>
            <p:cNvSpPr/>
            <p:nvPr/>
          </p:nvSpPr>
          <p:spPr>
            <a:xfrm>
              <a:off x="422487" y="2359152"/>
              <a:ext cx="2455007" cy="21396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" name="Hộp Văn bản 12">
              <a:extLst>
                <a:ext uri="{FF2B5EF4-FFF2-40B4-BE49-F238E27FC236}">
                  <a16:creationId xmlns:a16="http://schemas.microsoft.com/office/drawing/2014/main" id="{F0D058AA-70B0-58C1-023E-ACA690EA829D}"/>
                </a:ext>
              </a:extLst>
            </p:cNvPr>
            <p:cNvSpPr txBox="1"/>
            <p:nvPr/>
          </p:nvSpPr>
          <p:spPr>
            <a:xfrm>
              <a:off x="599863" y="2941605"/>
              <a:ext cx="20841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Hình chữ nhật 5">
            <a:extLst>
              <a:ext uri="{FF2B5EF4-FFF2-40B4-BE49-F238E27FC236}">
                <a16:creationId xmlns:a16="http://schemas.microsoft.com/office/drawing/2014/main" id="{C6D00884-CE34-612D-2CCE-CE2F7C3B2C59}"/>
              </a:ext>
            </a:extLst>
          </p:cNvPr>
          <p:cNvSpPr/>
          <p:nvPr/>
        </p:nvSpPr>
        <p:spPr>
          <a:xfrm>
            <a:off x="9045502" y="2359152"/>
            <a:ext cx="2626707" cy="2139696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76200">
                <a:solidFill>
                  <a:schemeClr val="tx1"/>
                </a:solidFill>
              </a:ln>
            </a:endParaRPr>
          </a:p>
        </p:txBody>
      </p:sp>
      <p:pic>
        <p:nvPicPr>
          <p:cNvPr id="18" name="Picture 17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12658" y="2818494"/>
            <a:ext cx="27389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1.N</a:t>
            </a:r>
            <a:r>
              <a:rPr lang="en-US" sz="22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guyên </a:t>
            </a:r>
            <a:r>
              <a:rPr lang="en-US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 hoạt động của SharedPreferences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41748" y="2818494"/>
            <a:ext cx="256756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Times New Roman" panose="02020603050405020304" pitchFamily="18" charset="0"/>
              </a:rPr>
              <a:t>2.</a:t>
            </a:r>
            <a:r>
              <a:rPr lang="en-US" sz="2200" smtClean="0">
                <a:ea typeface="Times New Roman" panose="02020603050405020304" pitchFamily="18" charset="0"/>
              </a:rPr>
              <a:t>Demo </a:t>
            </a:r>
            <a:r>
              <a:rPr lang="en-US" sz="2200">
                <a:ea typeface="Times New Roman" panose="02020603050405020304" pitchFamily="18" charset="0"/>
              </a:rPr>
              <a:t>ứng dụng lưu trữ cài đặt dark mode, font size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59892" y="2818494"/>
            <a:ext cx="2662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Aptos"/>
                <a:cs typeface="Times New Roman" panose="02020603050405020304" pitchFamily="18" charset="0"/>
              </a:rPr>
              <a:t>3.</a:t>
            </a:r>
            <a:r>
              <a:rPr lang="en-US" sz="2200" smtClean="0">
                <a:ea typeface="Aptos"/>
                <a:cs typeface="Times New Roman" panose="02020603050405020304" pitchFamily="18" charset="0"/>
              </a:rPr>
              <a:t>So </a:t>
            </a:r>
            <a:r>
              <a:rPr lang="en-US" sz="2200">
                <a:ea typeface="Aptos"/>
                <a:cs typeface="Times New Roman" panose="02020603050405020304" pitchFamily="18" charset="0"/>
              </a:rPr>
              <a:t>sánh với các phương thức lưu trữ khác</a:t>
            </a:r>
            <a:endParaRPr lang="en-US" sz="2200"/>
          </a:p>
        </p:txBody>
      </p:sp>
      <p:sp>
        <p:nvSpPr>
          <p:cNvPr id="28" name="Rectangle 27"/>
          <p:cNvSpPr/>
          <p:nvPr/>
        </p:nvSpPr>
        <p:spPr>
          <a:xfrm>
            <a:off x="9045501" y="2941605"/>
            <a:ext cx="2594985" cy="774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sz="2200" smtClean="0">
                <a:ea typeface="Aptos"/>
                <a:cs typeface="Times New Roman" panose="02020603050405020304" pitchFamily="18" charset="0"/>
              </a:rPr>
              <a:t>4.</a:t>
            </a:r>
            <a:r>
              <a:rPr lang="en-US" sz="2200" smtClean="0">
                <a:ea typeface="Aptos"/>
                <a:cs typeface="Times New Roman" panose="02020603050405020304" pitchFamily="18" charset="0"/>
              </a:rPr>
              <a:t>Xử </a:t>
            </a:r>
            <a:r>
              <a:rPr lang="en-US" sz="2200">
                <a:ea typeface="Aptos"/>
                <a:cs typeface="Times New Roman" panose="02020603050405020304" pitchFamily="18" charset="0"/>
              </a:rPr>
              <a:t>lý lỗi và best practices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4803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28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Code: </a:t>
            </a:r>
            <a:endParaRPr lang="en-U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ABDD69B4-BA41-D41A-F72B-FE0B3BCD4D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44" y="5858037"/>
            <a:ext cx="954556" cy="954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6337" y="66560"/>
            <a:ext cx="6859326" cy="6746033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c2d97c-f157-4d5f-a344-1f9c94e44560">
      <Terms xmlns="http://schemas.microsoft.com/office/infopath/2007/PartnerControls"/>
    </lcf76f155ced4ddcb4097134ff3c332f>
    <TaxCatchAll xmlns="42f2206f-91ae-4741-9813-edbb31cf99a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6614CC20C2341913E41528EE4FF97" ma:contentTypeVersion="10" ma:contentTypeDescription="Create a new document." ma:contentTypeScope="" ma:versionID="b40676470cc045035f9d286f2cd3f26e">
  <xsd:schema xmlns:xsd="http://www.w3.org/2001/XMLSchema" xmlns:xs="http://www.w3.org/2001/XMLSchema" xmlns:p="http://schemas.microsoft.com/office/2006/metadata/properties" xmlns:ns2="8fc2d97c-f157-4d5f-a344-1f9c94e44560" xmlns:ns3="42f2206f-91ae-4741-9813-edbb31cf99af" targetNamespace="http://schemas.microsoft.com/office/2006/metadata/properties" ma:root="true" ma:fieldsID="0cffd56ac440fb7554c278387cc366f1" ns2:_="" ns3:_="">
    <xsd:import namespace="8fc2d97c-f157-4d5f-a344-1f9c94e44560"/>
    <xsd:import namespace="42f2206f-91ae-4741-9813-edbb31cf99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2d97c-f157-4d5f-a344-1f9c94e44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ee44079-f624-4777-a56c-7b7b0d20b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2206f-91ae-4741-9813-edbb31cf99a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4c5937-dea3-45c3-a6d9-fb7a5347a09c}" ma:internalName="TaxCatchAll" ma:showField="CatchAllData" ma:web="42f2206f-91ae-4741-9813-edbb31cf99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61603D-3AA2-455F-8950-90C18DB382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A96E9B-63D3-4AA0-AD5B-21734BD577A3}">
  <ds:schemaRefs>
    <ds:schemaRef ds:uri="8fc2d97c-f157-4d5f-a344-1f9c94e44560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42f2206f-91ae-4741-9813-edbb31cf99af"/>
    <ds:schemaRef ds:uri="http://purl.org/dc/dcmitype/"/>
    <ds:schemaRef ds:uri="http://purl.org/dc/elements/1.1/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A2C832-DD47-4715-8E73-A0AEFF9B6D2F}">
  <ds:schemaRefs>
    <ds:schemaRef ds:uri="42f2206f-91ae-4741-9813-edbb31cf99af"/>
    <ds:schemaRef ds:uri="8fc2d97c-f157-4d5f-a344-1f9c94e445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997</Words>
  <Application>Microsoft Office PowerPoint</Application>
  <PresentationFormat>Widescreen</PresentationFormat>
  <Paragraphs>171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Yu Gothic Light</vt:lpstr>
      <vt:lpstr>Aptos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SharedPreferences trong Flutter - Lưu trữ dữ liệu đơn giản</vt:lpstr>
      <vt:lpstr>Nội dung</vt:lpstr>
      <vt:lpstr>Phân công công việc</vt:lpstr>
      <vt:lpstr>Nội dung</vt:lpstr>
      <vt:lpstr>1.1.SharedPreferences là gì? </vt:lpstr>
      <vt:lpstr>1.1.Nguyên lí hoạt động SharedPreferences  </vt:lpstr>
      <vt:lpstr>1.1. Khi nào nên và không nên dùng ?</vt:lpstr>
      <vt:lpstr>Nội dung</vt:lpstr>
      <vt:lpstr>Code: </vt:lpstr>
      <vt:lpstr>Code: </vt:lpstr>
      <vt:lpstr>Kết quả giao diện trước khi thay đổi:</vt:lpstr>
      <vt:lpstr>Kết quả giao diện phần cài đặt:</vt:lpstr>
      <vt:lpstr>Kết quả giao diện phần cài đặt:</vt:lpstr>
      <vt:lpstr>Kết quả giao diện  sau khi thay đổi :</vt:lpstr>
      <vt:lpstr>Nội dung</vt:lpstr>
      <vt:lpstr>3.1 So sánh với các phương thức lưu trữ khác</vt:lpstr>
      <vt:lpstr>Nội dung</vt:lpstr>
      <vt:lpstr>4.1 Xử lí lỗi</vt:lpstr>
      <vt:lpstr>4.1 Xử lí lỗi</vt:lpstr>
      <vt:lpstr>4.1 Xử lí lỗi</vt:lpstr>
      <vt:lpstr>4.1 Xử lí lỗi</vt:lpstr>
      <vt:lpstr>4.2 Best practice</vt:lpstr>
      <vt:lpstr>4.2 Best practice</vt:lpstr>
      <vt:lpstr>Tài liệu tham khảo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&lt;&lt;Tên chủ đề&gt;&gt;</dc:title>
  <dc:creator>ndnvien@dut.udn.vn</dc:creator>
  <cp:lastModifiedBy>Trần Lê Long Vũ</cp:lastModifiedBy>
  <cp:revision>21</cp:revision>
  <dcterms:created xsi:type="dcterms:W3CDTF">2023-10-18T00:10:58Z</dcterms:created>
  <dcterms:modified xsi:type="dcterms:W3CDTF">2025-10-27T08:25:52Z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0x01010070F6614CC20C2341913E41528EE4FF97</vt:lpwstr>
  </property>
  <property fmtid="{D5CDD505-2E9C-101B-9397-08002B2CF9AE}" pid="3" name="MediaServiceImageTags">
    <vt:lpwstr/>
  </property>
</Properties>
</file>