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EC37-C060-4683-92CA-6DD00F6584A8}" type="datetimeFigureOut">
              <a:rPr lang="en-GB" smtClean="0"/>
              <a:t>01/12/2017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4A0A9-7AEB-4CB4-856F-0799590C9E3D}" type="slidenum">
              <a:rPr lang="en-GB" smtClean="0"/>
              <a:t>‹#›</a:t>
            </a:fld>
            <a:endParaRPr lang="en-GB"/>
          </a:p>
        </p:txBody>
      </p:sp>
    </p:spTree>
    <p:extLst>
      <p:ext uri="{BB962C8B-B14F-4D97-AF65-F5344CB8AC3E}">
        <p14:creationId xmlns:p14="http://schemas.microsoft.com/office/powerpoint/2010/main" val="38731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98C-BDBC-4B14-8DA4-D552B802A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C23530-D278-42EF-A7F2-1F2581C17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5B1CE8-5948-4609-AD92-DE22BF1CC4C8}"/>
              </a:ext>
            </a:extLst>
          </p:cNvPr>
          <p:cNvSpPr>
            <a:spLocks noGrp="1"/>
          </p:cNvSpPr>
          <p:nvPr>
            <p:ph type="dt" sz="half" idx="10"/>
          </p:nvPr>
        </p:nvSpPr>
        <p:spPr/>
        <p:txBody>
          <a:bodyPr/>
          <a:lstStyle/>
          <a:p>
            <a:fld id="{78904953-0F82-4EFA-B652-17389370FD75}" type="datetime1">
              <a:rPr lang="en-GB" smtClean="0"/>
              <a:t>01/12/2017</a:t>
            </a:fld>
            <a:endParaRPr lang="en-GB"/>
          </a:p>
        </p:txBody>
      </p:sp>
      <p:sp>
        <p:nvSpPr>
          <p:cNvPr id="5" name="Footer Placeholder 4">
            <a:extLst>
              <a:ext uri="{FF2B5EF4-FFF2-40B4-BE49-F238E27FC236}">
                <a16:creationId xmlns:a16="http://schemas.microsoft.com/office/drawing/2014/main" id="{1AD29EB4-D85D-432C-BFAE-B41217C23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1DFE87-C286-4A76-9D08-0BCFE087F6BF}"/>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42872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03C-63B3-417B-8EA6-D609FB2FF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DA180B-E4FB-4F07-985B-D1968344E7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560150-2F5E-4C7F-9979-1725F56C2D27}"/>
              </a:ext>
            </a:extLst>
          </p:cNvPr>
          <p:cNvSpPr>
            <a:spLocks noGrp="1"/>
          </p:cNvSpPr>
          <p:nvPr>
            <p:ph type="dt" sz="half" idx="10"/>
          </p:nvPr>
        </p:nvSpPr>
        <p:spPr/>
        <p:txBody>
          <a:bodyPr/>
          <a:lstStyle/>
          <a:p>
            <a:fld id="{2C3EC86C-5DFB-489E-8073-2D935293E45C}" type="datetime1">
              <a:rPr lang="en-GB" smtClean="0"/>
              <a:t>01/12/2017</a:t>
            </a:fld>
            <a:endParaRPr lang="en-GB"/>
          </a:p>
        </p:txBody>
      </p:sp>
      <p:sp>
        <p:nvSpPr>
          <p:cNvPr id="5" name="Footer Placeholder 4">
            <a:extLst>
              <a:ext uri="{FF2B5EF4-FFF2-40B4-BE49-F238E27FC236}">
                <a16:creationId xmlns:a16="http://schemas.microsoft.com/office/drawing/2014/main" id="{89B4A1D7-A1E6-4FDA-9632-A05EC4852B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C0795-0FD6-4340-A803-0C4AEDE1068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47596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1849-AAC0-44CA-B7BF-40A9B882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C7FC3-13BD-4884-B4EC-5F3C0699F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21046-ABCB-4B1F-812C-27637182024E}"/>
              </a:ext>
            </a:extLst>
          </p:cNvPr>
          <p:cNvSpPr>
            <a:spLocks noGrp="1"/>
          </p:cNvSpPr>
          <p:nvPr>
            <p:ph type="dt" sz="half" idx="10"/>
          </p:nvPr>
        </p:nvSpPr>
        <p:spPr/>
        <p:txBody>
          <a:bodyPr/>
          <a:lstStyle/>
          <a:p>
            <a:fld id="{A9106968-04E9-4989-8009-3C80D11797C9}" type="datetime1">
              <a:rPr lang="en-GB" smtClean="0"/>
              <a:t>01/12/2017</a:t>
            </a:fld>
            <a:endParaRPr lang="en-GB"/>
          </a:p>
        </p:txBody>
      </p:sp>
      <p:sp>
        <p:nvSpPr>
          <p:cNvPr id="5" name="Footer Placeholder 4">
            <a:extLst>
              <a:ext uri="{FF2B5EF4-FFF2-40B4-BE49-F238E27FC236}">
                <a16:creationId xmlns:a16="http://schemas.microsoft.com/office/drawing/2014/main" id="{D9D622F9-124C-409B-8584-1036DDCA9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50669-9469-49CF-AF89-26A863A6CD5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3892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2348-F93A-48A9-B30A-AB45DE407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C7F49B-74F5-4029-84F8-E6C82E8EBA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CF2FA-5679-4122-8AD3-DB01A35FA3A1}"/>
              </a:ext>
            </a:extLst>
          </p:cNvPr>
          <p:cNvSpPr>
            <a:spLocks noGrp="1"/>
          </p:cNvSpPr>
          <p:nvPr>
            <p:ph type="dt" sz="half" idx="10"/>
          </p:nvPr>
        </p:nvSpPr>
        <p:spPr/>
        <p:txBody>
          <a:bodyPr/>
          <a:lstStyle/>
          <a:p>
            <a:fld id="{45CFBBD8-BA6C-47D7-A337-3F68E165E436}" type="datetime1">
              <a:rPr lang="en-GB" smtClean="0"/>
              <a:t>01/12/2017</a:t>
            </a:fld>
            <a:endParaRPr lang="en-GB"/>
          </a:p>
        </p:txBody>
      </p:sp>
      <p:sp>
        <p:nvSpPr>
          <p:cNvPr id="5" name="Footer Placeholder 4">
            <a:extLst>
              <a:ext uri="{FF2B5EF4-FFF2-40B4-BE49-F238E27FC236}">
                <a16:creationId xmlns:a16="http://schemas.microsoft.com/office/drawing/2014/main" id="{391345B3-A2B2-4124-98D7-F10C0B929C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A8818-B222-4C8E-B1D7-35CB7DAC2EAA}"/>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4099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C3BC-649C-4EF7-B82D-DB05FA033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1A665-171E-48F0-A633-225486B27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8CA4FB-5D30-4547-B61C-0BE00482057E}"/>
              </a:ext>
            </a:extLst>
          </p:cNvPr>
          <p:cNvSpPr>
            <a:spLocks noGrp="1"/>
          </p:cNvSpPr>
          <p:nvPr>
            <p:ph type="dt" sz="half" idx="10"/>
          </p:nvPr>
        </p:nvSpPr>
        <p:spPr/>
        <p:txBody>
          <a:bodyPr/>
          <a:lstStyle/>
          <a:p>
            <a:fld id="{57B75FCD-2DC2-404A-838D-02F6F07A382A}" type="datetime1">
              <a:rPr lang="en-GB" smtClean="0"/>
              <a:t>01/12/2017</a:t>
            </a:fld>
            <a:endParaRPr lang="en-GB"/>
          </a:p>
        </p:txBody>
      </p:sp>
      <p:sp>
        <p:nvSpPr>
          <p:cNvPr id="5" name="Footer Placeholder 4">
            <a:extLst>
              <a:ext uri="{FF2B5EF4-FFF2-40B4-BE49-F238E27FC236}">
                <a16:creationId xmlns:a16="http://schemas.microsoft.com/office/drawing/2014/main" id="{7F5CF051-70BC-4CE2-8928-BA6C1D30A4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AA5E77-5FD7-4F5B-847E-20060349BA89}"/>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63903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F6E5-80F1-4EAE-9AD3-F4016B6C3A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040005-AF76-4948-9286-5EFFB63679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CD530F-5AEF-48E5-9FDC-0E1897EBA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D576EC-CB0C-47B1-8377-CB12A27708BF}"/>
              </a:ext>
            </a:extLst>
          </p:cNvPr>
          <p:cNvSpPr>
            <a:spLocks noGrp="1"/>
          </p:cNvSpPr>
          <p:nvPr>
            <p:ph type="dt" sz="half" idx="10"/>
          </p:nvPr>
        </p:nvSpPr>
        <p:spPr/>
        <p:txBody>
          <a:bodyPr/>
          <a:lstStyle/>
          <a:p>
            <a:fld id="{C9CA3DFA-7610-46CE-9383-9B31E7BEDB2E}" type="datetime1">
              <a:rPr lang="en-GB" smtClean="0"/>
              <a:t>01/12/2017</a:t>
            </a:fld>
            <a:endParaRPr lang="en-GB"/>
          </a:p>
        </p:txBody>
      </p:sp>
      <p:sp>
        <p:nvSpPr>
          <p:cNvPr id="6" name="Footer Placeholder 5">
            <a:extLst>
              <a:ext uri="{FF2B5EF4-FFF2-40B4-BE49-F238E27FC236}">
                <a16:creationId xmlns:a16="http://schemas.microsoft.com/office/drawing/2014/main" id="{6FAEE1F6-93EB-4DDB-9567-8DAD23FF0D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EDBCC5-5069-4B69-9D8B-3177CA7FE674}"/>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2924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7F9-820D-4D45-9B56-F965CD3A71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1843C5-1CCD-418F-9EF3-D6173BFE3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647EF4-6F2D-485E-BF45-DAEC8914C9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4F1862-21DF-4D4A-8EDC-ECB59DC64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B99375-7260-41C8-87DE-55AFD9418A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39B10C-5908-4679-BED1-98117E4C264D}"/>
              </a:ext>
            </a:extLst>
          </p:cNvPr>
          <p:cNvSpPr>
            <a:spLocks noGrp="1"/>
          </p:cNvSpPr>
          <p:nvPr>
            <p:ph type="dt" sz="half" idx="10"/>
          </p:nvPr>
        </p:nvSpPr>
        <p:spPr/>
        <p:txBody>
          <a:bodyPr/>
          <a:lstStyle/>
          <a:p>
            <a:fld id="{053C48F7-A2C3-4097-A839-846571667F3E}" type="datetime1">
              <a:rPr lang="en-GB" smtClean="0"/>
              <a:t>01/12/2017</a:t>
            </a:fld>
            <a:endParaRPr lang="en-GB"/>
          </a:p>
        </p:txBody>
      </p:sp>
      <p:sp>
        <p:nvSpPr>
          <p:cNvPr id="8" name="Footer Placeholder 7">
            <a:extLst>
              <a:ext uri="{FF2B5EF4-FFF2-40B4-BE49-F238E27FC236}">
                <a16:creationId xmlns:a16="http://schemas.microsoft.com/office/drawing/2014/main" id="{A04B9D27-76E2-4545-AA74-07C266938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9FB6C4-3565-4E1B-B4B2-909214E83833}"/>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9483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DE2A-D3BE-41D1-A0EE-9959DBB64B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B450AA-ADBE-4C1B-9999-546E65D372BB}"/>
              </a:ext>
            </a:extLst>
          </p:cNvPr>
          <p:cNvSpPr>
            <a:spLocks noGrp="1"/>
          </p:cNvSpPr>
          <p:nvPr>
            <p:ph type="dt" sz="half" idx="10"/>
          </p:nvPr>
        </p:nvSpPr>
        <p:spPr/>
        <p:txBody>
          <a:bodyPr/>
          <a:lstStyle/>
          <a:p>
            <a:fld id="{13DE627D-B481-4218-8A59-8F31624E92F8}" type="datetime1">
              <a:rPr lang="en-GB" smtClean="0"/>
              <a:t>01/12/2017</a:t>
            </a:fld>
            <a:endParaRPr lang="en-GB"/>
          </a:p>
        </p:txBody>
      </p:sp>
      <p:sp>
        <p:nvSpPr>
          <p:cNvPr id="4" name="Footer Placeholder 3">
            <a:extLst>
              <a:ext uri="{FF2B5EF4-FFF2-40B4-BE49-F238E27FC236}">
                <a16:creationId xmlns:a16="http://schemas.microsoft.com/office/drawing/2014/main" id="{00B3644C-EE26-46E5-AB15-9B718E547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206632-F536-42D4-B42A-ECB427A35996}"/>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8223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EC8F1-CB19-499F-AC42-22A018320F7D}"/>
              </a:ext>
            </a:extLst>
          </p:cNvPr>
          <p:cNvSpPr>
            <a:spLocks noGrp="1"/>
          </p:cNvSpPr>
          <p:nvPr>
            <p:ph type="dt" sz="half" idx="10"/>
          </p:nvPr>
        </p:nvSpPr>
        <p:spPr/>
        <p:txBody>
          <a:bodyPr/>
          <a:lstStyle/>
          <a:p>
            <a:fld id="{A221EA96-079A-420C-91CA-6448416921EB}" type="datetime1">
              <a:rPr lang="en-GB" smtClean="0"/>
              <a:t>01/12/2017</a:t>
            </a:fld>
            <a:endParaRPr lang="en-GB"/>
          </a:p>
        </p:txBody>
      </p:sp>
      <p:sp>
        <p:nvSpPr>
          <p:cNvPr id="3" name="Footer Placeholder 2">
            <a:extLst>
              <a:ext uri="{FF2B5EF4-FFF2-40B4-BE49-F238E27FC236}">
                <a16:creationId xmlns:a16="http://schemas.microsoft.com/office/drawing/2014/main" id="{F88A6C3F-7B81-48EF-A0F5-5E60D5780A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AAB84E-B055-425E-B6D6-C3294B66FA9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42372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D769-D526-4BC6-9199-811D4A215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74C0D5-9BC3-4367-876C-AFC5A8D8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5707B6-A5C3-4B7A-9F2C-DDE5E9754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6B6A1-C289-434C-BA3A-01CE1E711992}"/>
              </a:ext>
            </a:extLst>
          </p:cNvPr>
          <p:cNvSpPr>
            <a:spLocks noGrp="1"/>
          </p:cNvSpPr>
          <p:nvPr>
            <p:ph type="dt" sz="half" idx="10"/>
          </p:nvPr>
        </p:nvSpPr>
        <p:spPr/>
        <p:txBody>
          <a:bodyPr/>
          <a:lstStyle/>
          <a:p>
            <a:fld id="{0FF81595-78D8-4C77-9FFE-D69AA55012B6}" type="datetime1">
              <a:rPr lang="en-GB" smtClean="0"/>
              <a:t>01/12/2017</a:t>
            </a:fld>
            <a:endParaRPr lang="en-GB"/>
          </a:p>
        </p:txBody>
      </p:sp>
      <p:sp>
        <p:nvSpPr>
          <p:cNvPr id="6" name="Footer Placeholder 5">
            <a:extLst>
              <a:ext uri="{FF2B5EF4-FFF2-40B4-BE49-F238E27FC236}">
                <a16:creationId xmlns:a16="http://schemas.microsoft.com/office/drawing/2014/main" id="{AF93299A-4252-4CEC-83EF-60846CAEA5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7C27BE-7DB2-4000-AC86-F931FC969D22}"/>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5699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D9A3-DB41-402D-91C1-BC4F783CD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9AEBEE-54C1-4F6D-898E-F5A4FB71E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382538-7034-4696-85A4-146ADAF1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16FF6-4996-4609-8FF1-2C4D4EAF0401}"/>
              </a:ext>
            </a:extLst>
          </p:cNvPr>
          <p:cNvSpPr>
            <a:spLocks noGrp="1"/>
          </p:cNvSpPr>
          <p:nvPr>
            <p:ph type="dt" sz="half" idx="10"/>
          </p:nvPr>
        </p:nvSpPr>
        <p:spPr/>
        <p:txBody>
          <a:bodyPr/>
          <a:lstStyle/>
          <a:p>
            <a:fld id="{7C9E5CA4-DE47-4846-9190-C39A7C3D69F9}" type="datetime1">
              <a:rPr lang="en-GB" smtClean="0"/>
              <a:t>01/12/2017</a:t>
            </a:fld>
            <a:endParaRPr lang="en-GB"/>
          </a:p>
        </p:txBody>
      </p:sp>
      <p:sp>
        <p:nvSpPr>
          <p:cNvPr id="6" name="Footer Placeholder 5">
            <a:extLst>
              <a:ext uri="{FF2B5EF4-FFF2-40B4-BE49-F238E27FC236}">
                <a16:creationId xmlns:a16="http://schemas.microsoft.com/office/drawing/2014/main" id="{B7FD5615-A6FE-4010-892B-A4EBF3F770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9B1E21-0313-4E07-8D10-F94E9763E9C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8411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E3B75-BE52-44F3-8979-7620DAA4F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D1836-A067-44AD-9CC1-87BDA4A12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540F0-4E1C-4E6A-A7CA-75913AC3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5E88-2267-4AEA-8709-1D0DA60DAFD8}" type="datetime1">
              <a:rPr lang="en-GB" smtClean="0"/>
              <a:t>01/12/2017</a:t>
            </a:fld>
            <a:endParaRPr lang="en-GB"/>
          </a:p>
        </p:txBody>
      </p:sp>
      <p:sp>
        <p:nvSpPr>
          <p:cNvPr id="5" name="Footer Placeholder 4">
            <a:extLst>
              <a:ext uri="{FF2B5EF4-FFF2-40B4-BE49-F238E27FC236}">
                <a16:creationId xmlns:a16="http://schemas.microsoft.com/office/drawing/2014/main" id="{5AEDAB8E-278E-4C40-8C40-DACC6D1D3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E800A4-0BCD-4E58-919C-61B8897BA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73102-264E-4143-93C9-CE1B59A831B7}" type="slidenum">
              <a:rPr lang="en-GB" smtClean="0"/>
              <a:t>‹#›</a:t>
            </a:fld>
            <a:endParaRPr lang="en-GB"/>
          </a:p>
        </p:txBody>
      </p:sp>
    </p:spTree>
    <p:extLst>
      <p:ext uri="{BB962C8B-B14F-4D97-AF65-F5344CB8AC3E}">
        <p14:creationId xmlns:p14="http://schemas.microsoft.com/office/powerpoint/2010/main" val="1740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atabank.worldbank.org/data/home.asp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E:\Masters\Semester_3\LAB\Project\Latest\gdp_energy_co2.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15">
            <a:extLst>
              <a:ext uri="{FF2B5EF4-FFF2-40B4-BE49-F238E27FC236}">
                <a16:creationId xmlns:a16="http://schemas.microsoft.com/office/drawing/2014/main" id="{A085B63A-2D2F-4B09-9BFB-E2080686C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3D4697C8-4A0D-4493-B526-7CC15E0EE5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79901D-58DE-48E1-9865-F41D2FFF0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810" y="594806"/>
            <a:ext cx="5410840" cy="1535595"/>
          </a:xfrm>
          <a:prstGeom prst="rect">
            <a:avLst/>
          </a:prstGeom>
        </p:spPr>
      </p:pic>
      <p:sp>
        <p:nvSpPr>
          <p:cNvPr id="2" name="Title 1">
            <a:extLst>
              <a:ext uri="{FF2B5EF4-FFF2-40B4-BE49-F238E27FC236}">
                <a16:creationId xmlns:a16="http://schemas.microsoft.com/office/drawing/2014/main" id="{5A7FA12A-10AD-438B-9D53-4696079ECD2F}"/>
              </a:ext>
            </a:extLst>
          </p:cNvPr>
          <p:cNvSpPr>
            <a:spLocks noGrp="1"/>
          </p:cNvSpPr>
          <p:nvPr>
            <p:ph type="ctrTitle"/>
          </p:nvPr>
        </p:nvSpPr>
        <p:spPr>
          <a:xfrm>
            <a:off x="57574" y="3016220"/>
            <a:ext cx="6618051" cy="1535594"/>
          </a:xfrm>
        </p:spPr>
        <p:txBody>
          <a:bodyPr>
            <a:normAutofit fontScale="90000"/>
          </a:bodyPr>
          <a:lstStyle/>
          <a:p>
            <a:pPr algn="l"/>
            <a:r>
              <a:rPr lang="de-DE" sz="5400" b="1" dirty="0"/>
              <a:t>Data Visualization &amp; Analysis</a:t>
            </a:r>
            <a:endParaRPr lang="en-GB" sz="5400" b="1" dirty="0"/>
          </a:p>
        </p:txBody>
      </p:sp>
      <p:sp>
        <p:nvSpPr>
          <p:cNvPr id="3" name="Subtitle 2">
            <a:extLst>
              <a:ext uri="{FF2B5EF4-FFF2-40B4-BE49-F238E27FC236}">
                <a16:creationId xmlns:a16="http://schemas.microsoft.com/office/drawing/2014/main" id="{34560B70-5178-4B32-89FB-AC653A6FA2A9}"/>
              </a:ext>
            </a:extLst>
          </p:cNvPr>
          <p:cNvSpPr>
            <a:spLocks noGrp="1"/>
          </p:cNvSpPr>
          <p:nvPr>
            <p:ph type="subTitle" idx="1"/>
          </p:nvPr>
        </p:nvSpPr>
        <p:spPr>
          <a:xfrm>
            <a:off x="57573" y="4671776"/>
            <a:ext cx="6618051" cy="911117"/>
          </a:xfrm>
        </p:spPr>
        <p:txBody>
          <a:bodyPr>
            <a:normAutofit/>
          </a:bodyPr>
          <a:lstStyle/>
          <a:p>
            <a:pPr algn="l"/>
            <a:r>
              <a:rPr lang="de-DE" dirty="0"/>
              <a:t>GROUP A</a:t>
            </a:r>
            <a:endParaRPr lang="en-GB" dirty="0"/>
          </a:p>
        </p:txBody>
      </p:sp>
      <p:sp>
        <p:nvSpPr>
          <p:cNvPr id="4" name="Rectangle 3">
            <a:extLst>
              <a:ext uri="{FF2B5EF4-FFF2-40B4-BE49-F238E27FC236}">
                <a16:creationId xmlns:a16="http://schemas.microsoft.com/office/drawing/2014/main" id="{D0E21380-6CFF-41F0-BA34-DBA60763C3CA}"/>
              </a:ext>
            </a:extLst>
          </p:cNvPr>
          <p:cNvSpPr/>
          <p:nvPr/>
        </p:nvSpPr>
        <p:spPr>
          <a:xfrm>
            <a:off x="10292969" y="5486771"/>
            <a:ext cx="1825436" cy="369332"/>
          </a:xfrm>
          <a:prstGeom prst="rect">
            <a:avLst/>
          </a:prstGeom>
        </p:spPr>
        <p:txBody>
          <a:bodyPr wrap="none">
            <a:spAutoFit/>
          </a:bodyPr>
          <a:lstStyle/>
          <a:p>
            <a:r>
              <a:rPr lang="en-IN" dirty="0">
                <a:solidFill>
                  <a:schemeClr val="bg1"/>
                </a:solidFill>
              </a:rPr>
              <a:t>Chandan Acharya</a:t>
            </a:r>
            <a:endParaRPr lang="en-GB" dirty="0">
              <a:solidFill>
                <a:schemeClr val="bg1"/>
              </a:solidFill>
            </a:endParaRPr>
          </a:p>
        </p:txBody>
      </p:sp>
      <p:sp>
        <p:nvSpPr>
          <p:cNvPr id="6" name="Rectangle 5">
            <a:extLst>
              <a:ext uri="{FF2B5EF4-FFF2-40B4-BE49-F238E27FC236}">
                <a16:creationId xmlns:a16="http://schemas.microsoft.com/office/drawing/2014/main" id="{02F7DC46-2198-4C3A-A211-B0B3DD0BFE6D}"/>
              </a:ext>
            </a:extLst>
          </p:cNvPr>
          <p:cNvSpPr/>
          <p:nvPr/>
        </p:nvSpPr>
        <p:spPr>
          <a:xfrm>
            <a:off x="10455899" y="5783981"/>
            <a:ext cx="1662506" cy="369332"/>
          </a:xfrm>
          <a:prstGeom prst="rect">
            <a:avLst/>
          </a:prstGeom>
        </p:spPr>
        <p:txBody>
          <a:bodyPr wrap="none">
            <a:spAutoFit/>
          </a:bodyPr>
          <a:lstStyle/>
          <a:p>
            <a:r>
              <a:rPr lang="en-IN" dirty="0">
                <a:solidFill>
                  <a:schemeClr val="bg1"/>
                </a:solidFill>
              </a:rPr>
              <a:t>Devendra Hupri</a:t>
            </a:r>
            <a:endParaRPr lang="en-GB" dirty="0">
              <a:solidFill>
                <a:schemeClr val="bg1"/>
              </a:solidFill>
            </a:endParaRPr>
          </a:p>
        </p:txBody>
      </p:sp>
      <p:sp>
        <p:nvSpPr>
          <p:cNvPr id="7" name="Rectangle 6">
            <a:extLst>
              <a:ext uri="{FF2B5EF4-FFF2-40B4-BE49-F238E27FC236}">
                <a16:creationId xmlns:a16="http://schemas.microsoft.com/office/drawing/2014/main" id="{8AE66481-CE25-46D5-8220-0B4C6CCA9088}"/>
              </a:ext>
            </a:extLst>
          </p:cNvPr>
          <p:cNvSpPr/>
          <p:nvPr/>
        </p:nvSpPr>
        <p:spPr>
          <a:xfrm>
            <a:off x="10388444" y="6098885"/>
            <a:ext cx="1729961" cy="369332"/>
          </a:xfrm>
          <a:prstGeom prst="rect">
            <a:avLst/>
          </a:prstGeom>
        </p:spPr>
        <p:txBody>
          <a:bodyPr wrap="none">
            <a:spAutoFit/>
          </a:bodyPr>
          <a:lstStyle/>
          <a:p>
            <a:r>
              <a:rPr lang="de-DE" dirty="0">
                <a:solidFill>
                  <a:schemeClr val="bg1"/>
                </a:solidFill>
              </a:rPr>
              <a:t>Doriel Habasllari</a:t>
            </a:r>
            <a:endParaRPr lang="en-GB" dirty="0">
              <a:solidFill>
                <a:schemeClr val="bg1"/>
              </a:solidFill>
            </a:endParaRPr>
          </a:p>
        </p:txBody>
      </p:sp>
      <p:sp>
        <p:nvSpPr>
          <p:cNvPr id="8" name="Rectangle 7">
            <a:extLst>
              <a:ext uri="{FF2B5EF4-FFF2-40B4-BE49-F238E27FC236}">
                <a16:creationId xmlns:a16="http://schemas.microsoft.com/office/drawing/2014/main" id="{063ACA78-5E98-49B5-BEF4-26F186A55C07}"/>
              </a:ext>
            </a:extLst>
          </p:cNvPr>
          <p:cNvSpPr/>
          <p:nvPr/>
        </p:nvSpPr>
        <p:spPr>
          <a:xfrm>
            <a:off x="10949815" y="6396095"/>
            <a:ext cx="1168590" cy="369332"/>
          </a:xfrm>
          <a:prstGeom prst="rect">
            <a:avLst/>
          </a:prstGeom>
        </p:spPr>
        <p:txBody>
          <a:bodyPr wrap="none">
            <a:spAutoFit/>
          </a:bodyPr>
          <a:lstStyle/>
          <a:p>
            <a:r>
              <a:rPr lang="en-IN" dirty="0">
                <a:solidFill>
                  <a:schemeClr val="bg1"/>
                </a:solidFill>
              </a:rPr>
              <a:t>Nagesh TR</a:t>
            </a:r>
            <a:endParaRPr lang="en-GB" dirty="0">
              <a:solidFill>
                <a:schemeClr val="bg1"/>
              </a:solidFill>
            </a:endParaRPr>
          </a:p>
        </p:txBody>
      </p:sp>
    </p:spTree>
    <p:extLst>
      <p:ext uri="{BB962C8B-B14F-4D97-AF65-F5344CB8AC3E}">
        <p14:creationId xmlns:p14="http://schemas.microsoft.com/office/powerpoint/2010/main" val="261972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generated with very high confidence">
            <a:extLst>
              <a:ext uri="{FF2B5EF4-FFF2-40B4-BE49-F238E27FC236}">
                <a16:creationId xmlns:a16="http://schemas.microsoft.com/office/drawing/2014/main" id="{DAC0AA83-8FFE-444D-974A-AFB855180D7D}"/>
              </a:ext>
            </a:extLst>
          </p:cNvPr>
          <p:cNvPicPr>
            <a:picLocks noChangeAspect="1"/>
          </p:cNvPicPr>
          <p:nvPr/>
        </p:nvPicPr>
        <p:blipFill rotWithShape="1">
          <a:blip r:embed="rId2">
            <a:extLst>
              <a:ext uri="{28A0092B-C50C-407E-A947-70E740481C1C}">
                <a14:useLocalDpi xmlns:a14="http://schemas.microsoft.com/office/drawing/2010/main" val="0"/>
              </a:ext>
            </a:extLst>
          </a:blip>
          <a:srcRect l="3152" r="7751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Dataset used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655320" y="6037262"/>
            <a:ext cx="2743200" cy="365125"/>
          </a:xfrm>
        </p:spPr>
        <p:txBody>
          <a:bodyPr vert="horz" lIns="91440" tIns="45720" rIns="91440" bIns="45720" rtlCol="0" anchor="ctr">
            <a:normAutofit/>
          </a:bodyPr>
          <a:lstStyle/>
          <a:p>
            <a:pPr>
              <a:spcAft>
                <a:spcPts val="600"/>
              </a:spcAft>
              <a:defRPr/>
            </a:pPr>
            <a:fld id="{45CFBBD8-BA6C-47D7-A337-3F68E165E436}" type="datetime1">
              <a:rPr lang="en-US">
                <a:solidFill>
                  <a:prstClr val="black">
                    <a:tint val="75000"/>
                  </a:prstClr>
                </a:solidFill>
                <a:latin typeface="Calibri" panose="020F0502020204030204"/>
              </a:rPr>
              <a:pPr>
                <a:spcAft>
                  <a:spcPts val="600"/>
                </a:spcAft>
                <a:defRPr/>
              </a:pPr>
              <a:t>12/1/2017</a:t>
            </a:fld>
            <a:endParaRPr lang="en-US">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6941820" y="6356350"/>
            <a:ext cx="1165860" cy="365125"/>
          </a:xfrm>
        </p:spPr>
        <p:txBody>
          <a:bodyPr vert="horz" lIns="91440" tIns="45720" rIns="91440" bIns="45720" rtlCol="0" anchor="ctr">
            <a:normAutofit/>
          </a:bodyPr>
          <a:lstStyle/>
          <a:p>
            <a:pPr>
              <a:spcAft>
                <a:spcPts val="600"/>
              </a:spcAft>
              <a:defRPr/>
            </a:pPr>
            <a:fld id="{93F73102-264E-4143-93C9-CE1B59A831B7}"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BDA80923-D7A0-4003-BA70-9424B06F245D}"/>
              </a:ext>
            </a:extLst>
          </p:cNvPr>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World Data Bank</a:t>
            </a:r>
          </a:p>
          <a:p>
            <a:pPr marL="285750" indent="-228600">
              <a:lnSpc>
                <a:spcPct val="90000"/>
              </a:lnSpc>
              <a:spcAft>
                <a:spcPts val="600"/>
              </a:spcAft>
              <a:buFont typeface="Arial" panose="020B0604020202020204" pitchFamily="34" charset="0"/>
              <a:buChar char="•"/>
            </a:pPr>
            <a:r>
              <a:rPr lang="en-US"/>
              <a:t>It  is the primary World Bank collection of development indicators, compiled from officially recognized international sources. It presents the most current and accurate global development data available, and includes national, regional and global estimates.</a:t>
            </a:r>
            <a:br>
              <a:rPr lang="en-US"/>
            </a:br>
            <a:endParaRPr lang="en-US"/>
          </a:p>
          <a:p>
            <a:pPr marL="285750" indent="-228600">
              <a:lnSpc>
                <a:spcPct val="90000"/>
              </a:lnSpc>
              <a:spcAft>
                <a:spcPts val="600"/>
              </a:spcAft>
              <a:buFont typeface="Arial" panose="020B0604020202020204" pitchFamily="34" charset="0"/>
              <a:buChar char="•"/>
            </a:pPr>
            <a:r>
              <a:rPr lang="en-US"/>
              <a:t>Link: </a:t>
            </a:r>
            <a:r>
              <a:rPr lang="en-US">
                <a:hlinkClick r:id="rId3"/>
              </a:rPr>
              <a:t>http://databank.worldbank.org/data/home.aspx</a:t>
            </a:r>
            <a:endParaRPr lang="en-US"/>
          </a:p>
        </p:txBody>
      </p:sp>
    </p:spTree>
    <p:extLst>
      <p:ext uri="{BB962C8B-B14F-4D97-AF65-F5344CB8AC3E}">
        <p14:creationId xmlns:p14="http://schemas.microsoft.com/office/powerpoint/2010/main" val="3192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very high confidence">
            <a:extLst>
              <a:ext uri="{FF2B5EF4-FFF2-40B4-BE49-F238E27FC236}">
                <a16:creationId xmlns:a16="http://schemas.microsoft.com/office/drawing/2014/main" id="{1E09E9E6-5990-4107-BB45-1BCDC5D4C63B}"/>
              </a:ext>
            </a:extLst>
          </p:cNvPr>
          <p:cNvPicPr>
            <a:picLocks noChangeAspect="1"/>
          </p:cNvPicPr>
          <p:nvPr/>
        </p:nvPicPr>
        <p:blipFill>
          <a:blip r:embed="rId2"/>
          <a:stretch>
            <a:fillRect/>
          </a:stretch>
        </p:blipFill>
        <p:spPr>
          <a:xfrm>
            <a:off x="1008809" y="1675227"/>
            <a:ext cx="10174381" cy="4394199"/>
          </a:xfrm>
          <a:prstGeom prst="rect">
            <a:avLst/>
          </a:pr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3</a:t>
            </a:fld>
            <a:endParaRPr lang="en-US"/>
          </a:p>
        </p:txBody>
      </p:sp>
    </p:spTree>
    <p:extLst>
      <p:ext uri="{BB962C8B-B14F-4D97-AF65-F5344CB8AC3E}">
        <p14:creationId xmlns:p14="http://schemas.microsoft.com/office/powerpoint/2010/main" val="4774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575D177A-4736-491C-8BD0-6C03D75BFD23}"/>
              </a:ext>
            </a:extLst>
          </p:cNvPr>
          <p:cNvPicPr>
            <a:picLocks noChangeAspect="1"/>
          </p:cNvPicPr>
          <p:nvPr/>
        </p:nvPicPr>
        <p:blipFill>
          <a:blip r:embed="rId2"/>
          <a:stretch>
            <a:fillRect/>
          </a:stretch>
        </p:blipFill>
        <p:spPr>
          <a:xfrm>
            <a:off x="2229105" y="1675227"/>
            <a:ext cx="7733790" cy="4394199"/>
          </a:xfrm>
          <a:prstGeom prst="rect">
            <a:avLst/>
          </a:pr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4</a:t>
            </a:fld>
            <a:endParaRPr lang="en-US"/>
          </a:p>
        </p:txBody>
      </p:sp>
    </p:spTree>
    <p:extLst>
      <p:ext uri="{BB962C8B-B14F-4D97-AF65-F5344CB8AC3E}">
        <p14:creationId xmlns:p14="http://schemas.microsoft.com/office/powerpoint/2010/main" val="28204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Problem Addressed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5</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2783619" y="2918219"/>
            <a:ext cx="7293215" cy="954107"/>
          </a:xfrm>
          <a:prstGeom prst="rect">
            <a:avLst/>
          </a:prstGeom>
          <a:noFill/>
        </p:spPr>
        <p:txBody>
          <a:bodyPr wrap="none" rtlCol="0">
            <a:spAutoFit/>
          </a:bodyPr>
          <a:lstStyle/>
          <a:p>
            <a:pPr algn="ctr"/>
            <a:r>
              <a:rPr lang="en-IN" sz="2800" dirty="0"/>
              <a:t>Impact of GDP and  Transport Fuel Consumption </a:t>
            </a:r>
          </a:p>
          <a:p>
            <a:pPr algn="ctr"/>
            <a:r>
              <a:rPr lang="en-IN" sz="2800" dirty="0"/>
              <a:t>on </a:t>
            </a:r>
            <a:r>
              <a:rPr lang="en-GB" sz="2800" dirty="0"/>
              <a:t>CO2</a:t>
            </a:r>
            <a:r>
              <a:rPr lang="en-IN" sz="2800" dirty="0"/>
              <a:t> Emission</a:t>
            </a:r>
            <a:endParaRPr lang="en-GB" sz="2800" dirty="0"/>
          </a:p>
        </p:txBody>
      </p:sp>
    </p:spTree>
    <p:extLst>
      <p:ext uri="{BB962C8B-B14F-4D97-AF65-F5344CB8AC3E}">
        <p14:creationId xmlns:p14="http://schemas.microsoft.com/office/powerpoint/2010/main" val="148666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Method used</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6</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3705808" y="2509047"/>
            <a:ext cx="4912371" cy="584775"/>
          </a:xfrm>
          <a:prstGeom prst="rect">
            <a:avLst/>
          </a:prstGeom>
          <a:noFill/>
        </p:spPr>
        <p:txBody>
          <a:bodyPr wrap="none" rtlCol="0">
            <a:spAutoFit/>
          </a:bodyPr>
          <a:lstStyle/>
          <a:p>
            <a:pPr algn="ctr"/>
            <a:r>
              <a:rPr lang="en-IN" sz="3200" dirty="0">
                <a:solidFill>
                  <a:srgbClr val="FF0000"/>
                </a:solidFill>
              </a:rPr>
              <a:t>ANOVA: Analysis of Variance</a:t>
            </a:r>
          </a:p>
        </p:txBody>
      </p:sp>
      <p:sp>
        <p:nvSpPr>
          <p:cNvPr id="7" name="TextBox 6">
            <a:extLst>
              <a:ext uri="{FF2B5EF4-FFF2-40B4-BE49-F238E27FC236}">
                <a16:creationId xmlns:a16="http://schemas.microsoft.com/office/drawing/2014/main" id="{BE185B53-B63B-4DBA-8C8D-B3DA92FB0C5A}"/>
              </a:ext>
            </a:extLst>
          </p:cNvPr>
          <p:cNvSpPr txBox="1"/>
          <p:nvPr/>
        </p:nvSpPr>
        <p:spPr>
          <a:xfrm>
            <a:off x="2372068" y="3912131"/>
            <a:ext cx="8116325" cy="1384995"/>
          </a:xfrm>
          <a:prstGeom prst="rect">
            <a:avLst/>
          </a:prstGeom>
          <a:noFill/>
        </p:spPr>
        <p:txBody>
          <a:bodyPr wrap="square" rtlCol="0">
            <a:spAutoFit/>
          </a:bodyPr>
          <a:lstStyle/>
          <a:p>
            <a:r>
              <a:rPr lang="en-GB" sz="2800" dirty="0"/>
              <a:t>Analysis of variance (ANOVA) is a collection of statistical models used to analyse the differences among group means and their associated procedures</a:t>
            </a:r>
            <a:endParaRPr lang="en-IN" sz="4000" dirty="0"/>
          </a:p>
        </p:txBody>
      </p:sp>
    </p:spTree>
    <p:extLst>
      <p:ext uri="{BB962C8B-B14F-4D97-AF65-F5344CB8AC3E}">
        <p14:creationId xmlns:p14="http://schemas.microsoft.com/office/powerpoint/2010/main" val="331279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DEMONSTRATION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7</a:t>
            </a:fld>
            <a:endParaRPr lang="en-US"/>
          </a:p>
        </p:txBody>
      </p:sp>
      <p:sp>
        <p:nvSpPr>
          <p:cNvPr id="3" name="TextBox 2">
            <a:extLst>
              <a:ext uri="{FF2B5EF4-FFF2-40B4-BE49-F238E27FC236}">
                <a16:creationId xmlns:a16="http://schemas.microsoft.com/office/drawing/2014/main" id="{DAFD99B3-6857-40F2-90BE-B935EA9F0D93}"/>
              </a:ext>
            </a:extLst>
          </p:cNvPr>
          <p:cNvSpPr txBox="1"/>
          <p:nvPr/>
        </p:nvSpPr>
        <p:spPr>
          <a:xfrm>
            <a:off x="2250831" y="2549769"/>
            <a:ext cx="7007239" cy="646331"/>
          </a:xfrm>
          <a:prstGeom prst="rect">
            <a:avLst/>
          </a:prstGeom>
          <a:noFill/>
        </p:spPr>
        <p:txBody>
          <a:bodyPr wrap="none" rtlCol="0">
            <a:spAutoFit/>
          </a:bodyPr>
          <a:lstStyle/>
          <a:p>
            <a:r>
              <a:rPr lang="en-GB" dirty="0">
                <a:hlinkClick r:id="rId2" action="ppaction://hlinkfile"/>
              </a:rPr>
              <a:t>file:///E:/Masters/Semester_3/LAB/Project/Latest/gdp_energy_co2</a:t>
            </a:r>
            <a:r>
              <a:rPr lang="en-GB">
                <a:hlinkClick r:id="rId2" action="ppaction://hlinkfile"/>
              </a:rPr>
              <a:t>.html</a:t>
            </a:r>
            <a:br>
              <a:rPr lang="en-GB"/>
            </a:br>
            <a:endParaRPr lang="de-DE" dirty="0"/>
          </a:p>
        </p:txBody>
      </p:sp>
    </p:spTree>
    <p:extLst>
      <p:ext uri="{BB962C8B-B14F-4D97-AF65-F5344CB8AC3E}">
        <p14:creationId xmlns:p14="http://schemas.microsoft.com/office/powerpoint/2010/main" val="137348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Visualization &amp; Analysis</vt:lpstr>
      <vt:lpstr>Dataset used</vt:lpstr>
      <vt:lpstr>Variables</vt:lpstr>
      <vt:lpstr>Variables</vt:lpstr>
      <vt:lpstr>Problem Addressed</vt:lpstr>
      <vt:lpstr>Method used</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Analysis</dc:title>
  <dc:creator>Deadly</dc:creator>
  <cp:lastModifiedBy>Deadly</cp:lastModifiedBy>
  <cp:revision>19</cp:revision>
  <dcterms:created xsi:type="dcterms:W3CDTF">2017-11-23T23:14:40Z</dcterms:created>
  <dcterms:modified xsi:type="dcterms:W3CDTF">2017-12-01T10:11:29Z</dcterms:modified>
</cp:coreProperties>
</file>