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8"/>
  </p:notesMasterIdLst>
  <p:sldIdLst>
    <p:sldId id="256" r:id="rId2"/>
    <p:sldId id="284" r:id="rId3"/>
    <p:sldId id="260" r:id="rId4"/>
    <p:sldId id="262" r:id="rId5"/>
    <p:sldId id="286" r:id="rId6"/>
    <p:sldId id="259" r:id="rId7"/>
    <p:sldId id="261" r:id="rId8"/>
    <p:sldId id="285" r:id="rId9"/>
    <p:sldId id="287" r:id="rId10"/>
    <p:sldId id="264" r:id="rId11"/>
    <p:sldId id="265" r:id="rId12"/>
    <p:sldId id="288" r:id="rId13"/>
    <p:sldId id="289" r:id="rId14"/>
    <p:sldId id="290" r:id="rId15"/>
    <p:sldId id="270" r:id="rId16"/>
    <p:sldId id="279" r:id="rId17"/>
  </p:sldIdLst>
  <p:sldSz cx="9144000" cy="5143500" type="screen16x9"/>
  <p:notesSz cx="6858000" cy="9144000"/>
  <p:embeddedFontLst>
    <p:embeddedFont>
      <p:font typeface="Roboto Slab Light" panose="020B0604020202020204" charset="0"/>
      <p:regular r:id="rId19"/>
      <p:bold r:id="rId20"/>
    </p:embeddedFont>
    <p:embeddedFont>
      <p:font typeface="Lato Light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A663B87-C5A2-4FA9-87D0-D455DC2B8BC7}">
  <a:tblStyle styleId="{BA663B87-C5A2-4FA9-87D0-D455DC2B8B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1184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569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50886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841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2607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4982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Shape 5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1672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Shape 21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Shape 2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Shape 24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Shape 2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Shape 142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43" name="Shape 14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Shape 14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46" name="Shape 14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2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426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Shape 50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51" name="Shape 5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Shape 53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54" name="Shape 5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2" name="Shape 6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ubTitle" idx="1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2000"/>
              <a:buNone/>
              <a:defRPr>
                <a:solidFill>
                  <a:srgbClr val="FFB600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3811800" y="-194800"/>
            <a:ext cx="1520400" cy="152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4982150" y="734775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3469949" y="810973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09875" y="154418"/>
            <a:ext cx="508800" cy="508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5395528" y="-85690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-140400" y="3784204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8079301" y="4416226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407150" y="4701449"/>
            <a:ext cx="336900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8896576" y="4123321"/>
            <a:ext cx="292800" cy="292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7800547" y="465330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8471997" y="4203227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528659" y="350927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8327788" y="4664713"/>
            <a:ext cx="382244" cy="382244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Shape 82"/>
          <p:cNvGrpSpPr/>
          <p:nvPr/>
        </p:nvGrpSpPr>
        <p:grpSpPr>
          <a:xfrm>
            <a:off x="154025" y="4093698"/>
            <a:ext cx="508851" cy="478711"/>
            <a:chOff x="5972700" y="2330200"/>
            <a:chExt cx="411625" cy="387275"/>
          </a:xfrm>
        </p:grpSpPr>
        <p:sp>
          <p:nvSpPr>
            <p:cNvPr id="83" name="Shape 8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Shape 85"/>
          <p:cNvGrpSpPr/>
          <p:nvPr/>
        </p:nvGrpSpPr>
        <p:grpSpPr>
          <a:xfrm>
            <a:off x="5222963" y="889722"/>
            <a:ext cx="292923" cy="464285"/>
            <a:chOff x="6718575" y="2318625"/>
            <a:chExt cx="256950" cy="407375"/>
          </a:xfrm>
        </p:grpSpPr>
        <p:sp>
          <p:nvSpPr>
            <p:cNvPr id="86" name="Shape 8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1242275" y="1704600"/>
            <a:ext cx="6659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○"/>
              <a:defRPr sz="3000" i="1">
                <a:solidFill>
                  <a:srgbClr val="4A5C65"/>
                </a:solidFill>
              </a:defRPr>
            </a:lvl1pPr>
            <a:lvl2pPr marL="914400" lvl="1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2pPr>
            <a:lvl3pPr marL="1371600" lvl="2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3pPr>
            <a:lvl4pPr marL="1828800" lvl="3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4pPr>
            <a:lvl5pPr marL="2286000" lvl="4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5pPr>
            <a:lvl6pPr marL="2743200" lvl="5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6pPr>
            <a:lvl7pPr marL="3200400" lvl="6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7pPr>
            <a:lvl8pPr marL="3657600" lvl="7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8pPr>
            <a:lvl9pPr marL="4114800" lvl="8" indent="-419100" algn="ctr">
              <a:spcBef>
                <a:spcPts val="1000"/>
              </a:spcBef>
              <a:spcAft>
                <a:spcPts val="100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9pPr>
          </a:lstStyle>
          <a:p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3593400" y="893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FFFF"/>
                </a:solidFill>
              </a:rPr>
              <a:t>“</a:t>
            </a:r>
            <a:endParaRPr sz="9600" b="1">
              <a:solidFill>
                <a:srgbClr val="FFFFFF"/>
              </a:solidFill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Shape 112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13" name="Shape 1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16" name="Shape 11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◦"/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Shape 17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74" name="Shape 17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Shape 176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77" name="Shape 17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2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3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Shape 205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06" name="Shape 20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Shape 208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209" name="Shape 20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Aqua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Shape 316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17" name="Shape 31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Shape 319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20" name="Shape 32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Shape 32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Yellow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Shape 344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Shape 34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Shape 347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Shape 34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Shape 35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Magenta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C4067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Shape 371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72" name="Shape 37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Shape 374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75" name="Shape 37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Shape 38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Shape 38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○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sz="1200">
              <a:solidFill>
                <a:srgbClr val="A6BCC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8" r:id="rId7"/>
    <p:sldLayoutId id="2147483659" r:id="rId8"/>
    <p:sldLayoutId id="2147483660" r:id="rId9"/>
    <p:sldLayoutId id="2147483662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file:///E:\Masters\Semester_3\LAB\Project\Final%20work\code\integrated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c.europa.eu/eurostat/data/database" TargetMode="External"/><Relationship Id="rId7" Type="http://schemas.openxmlformats.org/officeDocument/2006/relationships/hyperlink" Target="https://www.bts.gov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eia.gov/" TargetMode="External"/><Relationship Id="rId5" Type="http://schemas.openxmlformats.org/officeDocument/2006/relationships/hyperlink" Target="http://edgar.jrc.ec.europa.eu/" TargetMode="External"/><Relationship Id="rId4" Type="http://schemas.openxmlformats.org/officeDocument/2006/relationships/hyperlink" Target="https://datahub.io/core/co2-pp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European trade Visualization &amp; Analysis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Focus on EU trade</a:t>
            </a:r>
            <a:endParaRPr dirty="0"/>
          </a:p>
        </p:txBody>
      </p:sp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2616591" y="1428750"/>
            <a:ext cx="1925209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b="1" dirty="0"/>
              <a:t>EU trade by mode of transport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de-DE" b="1" dirty="0"/>
          </a:p>
          <a:p>
            <a:pPr marL="0" lvl="0" indent="0">
              <a:buNone/>
            </a:pPr>
            <a:r>
              <a:rPr lang="en-GB" dirty="0"/>
              <a:t>A preliminary analysis on EU trade with its major partners categorized by the mode of transportation.</a:t>
            </a:r>
            <a:endParaRPr dirty="0"/>
          </a:p>
        </p:txBody>
      </p:sp>
      <p:sp>
        <p:nvSpPr>
          <p:cNvPr id="460" name="Shape 460"/>
          <p:cNvSpPr txBox="1">
            <a:spLocks noGrp="1"/>
          </p:cNvSpPr>
          <p:nvPr>
            <p:ph type="body" idx="2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/>
              <a:t>Total Import</a:t>
            </a:r>
            <a:endParaRPr b="1" dirty="0"/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endParaRPr lang="en-GB" dirty="0"/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dirty="0"/>
              <a:t>Total European Import (in value) from Different Countries by Mode of Transport.</a:t>
            </a:r>
            <a:endParaRPr dirty="0"/>
          </a:p>
        </p:txBody>
      </p:sp>
      <p:sp>
        <p:nvSpPr>
          <p:cNvPr id="462" name="Shape 462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Shape 460">
            <a:extLst>
              <a:ext uri="{FF2B5EF4-FFF2-40B4-BE49-F238E27FC236}">
                <a16:creationId xmlns:a16="http://schemas.microsoft.com/office/drawing/2014/main" id="{6E7BB762-8FD5-42FB-A3C5-46B01AFDD15E}"/>
              </a:ext>
            </a:extLst>
          </p:cNvPr>
          <p:cNvSpPr txBox="1">
            <a:spLocks/>
          </p:cNvSpPr>
          <p:nvPr/>
        </p:nvSpPr>
        <p:spPr>
          <a:xfrm>
            <a:off x="6495914" y="1428750"/>
            <a:ext cx="1858800" cy="27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6BCC9"/>
              </a:buClr>
              <a:buSzPts val="1300"/>
              <a:buFont typeface="Lato Light"/>
              <a:buChar char="○"/>
              <a:defRPr sz="13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300"/>
              <a:buFont typeface="Lato Light"/>
              <a:buChar char="◦"/>
              <a:defRPr sz="13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300"/>
              <a:buFont typeface="Lato Light"/>
              <a:buChar char="◦"/>
              <a:defRPr sz="13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300"/>
              <a:buFont typeface="Lato Light"/>
              <a:buChar char="◦"/>
              <a:defRPr sz="13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300"/>
              <a:buFont typeface="Lato Light"/>
              <a:buChar char="◦"/>
              <a:defRPr sz="13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300"/>
              <a:buFont typeface="Lato Light"/>
              <a:buChar char="◦"/>
              <a:defRPr sz="13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300"/>
              <a:buFont typeface="Lato Light"/>
              <a:buChar char="◦"/>
              <a:defRPr sz="13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300"/>
              <a:buFont typeface="Lato Light"/>
              <a:buChar char="◦"/>
              <a:defRPr sz="13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A6BCC9"/>
              </a:buClr>
              <a:buSzPts val="1300"/>
              <a:buFont typeface="Lato Light"/>
              <a:buChar char="◦"/>
              <a:defRPr sz="13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>
              <a:buFont typeface="Lato Light"/>
              <a:buNone/>
            </a:pPr>
            <a:r>
              <a:rPr lang="en-GB" b="1" dirty="0"/>
              <a:t>Comparison</a:t>
            </a:r>
          </a:p>
          <a:p>
            <a:pPr marL="0" indent="0">
              <a:spcBef>
                <a:spcPts val="1000"/>
              </a:spcBef>
              <a:spcAft>
                <a:spcPts val="1000"/>
              </a:spcAft>
              <a:buFont typeface="Lato Light"/>
              <a:buNone/>
            </a:pPr>
            <a:endParaRPr lang="en-GB" dirty="0"/>
          </a:p>
          <a:p>
            <a:pPr mar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dirty="0"/>
              <a:t>Comparison between Total Value and Total Weight of European Import.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CO2 Analysis</a:t>
            </a:r>
            <a:endParaRPr dirty="0"/>
          </a:p>
        </p:txBody>
      </p:sp>
      <p:sp>
        <p:nvSpPr>
          <p:cNvPr id="470" name="Shape 47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C5859AD9-FEDF-4AD1-BE85-F5F77530A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720" y="977705"/>
            <a:ext cx="5015154" cy="354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/>
              <a:t>CO2 Analysis</a:t>
            </a:r>
            <a:endParaRPr dirty="0"/>
          </a:p>
        </p:txBody>
      </p:sp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2616591" y="1428750"/>
            <a:ext cx="1925209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b="1" dirty="0"/>
              <a:t>Regression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de-DE" b="1" dirty="0"/>
          </a:p>
          <a:p>
            <a:pPr marL="285750" indent="-285750"/>
            <a:r>
              <a:rPr lang="de-DE" dirty="0"/>
              <a:t>L</a:t>
            </a:r>
            <a:r>
              <a:rPr lang="en-GB" dirty="0" err="1"/>
              <a:t>inear</a:t>
            </a:r>
            <a:endParaRPr lang="en-GB" dirty="0"/>
          </a:p>
          <a:p>
            <a:pPr marL="285750" indent="-285750"/>
            <a:r>
              <a:rPr lang="de-DE" dirty="0"/>
              <a:t>M</a:t>
            </a:r>
            <a:r>
              <a:rPr lang="en-GB" dirty="0" err="1"/>
              <a:t>ultiple</a:t>
            </a:r>
            <a:endParaRPr lang="en-GB" dirty="0"/>
          </a:p>
          <a:p>
            <a:pPr marL="285750" indent="-285750"/>
            <a:r>
              <a:rPr lang="de-DE" dirty="0"/>
              <a:t>P</a:t>
            </a:r>
            <a:r>
              <a:rPr lang="en-GB" dirty="0" err="1"/>
              <a:t>oisson</a:t>
            </a:r>
            <a:endParaRPr lang="en-GB" dirty="0"/>
          </a:p>
          <a:p>
            <a:pPr marL="285750" indent="-285750"/>
            <a:r>
              <a:rPr lang="de-DE" dirty="0"/>
              <a:t>L</a:t>
            </a:r>
            <a:r>
              <a:rPr lang="en-GB" dirty="0" err="1"/>
              <a:t>oess</a:t>
            </a:r>
            <a:endParaRPr lang="en-GB" dirty="0"/>
          </a:p>
          <a:p>
            <a:pPr marL="285750" indent="-285750"/>
            <a:endParaRPr dirty="0"/>
          </a:p>
        </p:txBody>
      </p:sp>
      <p:sp>
        <p:nvSpPr>
          <p:cNvPr id="460" name="Shape 460"/>
          <p:cNvSpPr txBox="1">
            <a:spLocks noGrp="1"/>
          </p:cNvSpPr>
          <p:nvPr>
            <p:ph type="body" idx="2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b="1" dirty="0"/>
              <a:t>Predictive analysis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de-DE" dirty="0"/>
          </a:p>
          <a:p>
            <a:pPr marL="285750" indent="-285750"/>
            <a:r>
              <a:rPr lang="de-DE" dirty="0"/>
              <a:t>A</a:t>
            </a:r>
            <a:r>
              <a:rPr lang="en-GB" dirty="0"/>
              <a:t>NOVA</a:t>
            </a:r>
          </a:p>
        </p:txBody>
      </p:sp>
      <p:sp>
        <p:nvSpPr>
          <p:cNvPr id="462" name="Shape 462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7" name="Shape 460">
            <a:extLst>
              <a:ext uri="{FF2B5EF4-FFF2-40B4-BE49-F238E27FC236}">
                <a16:creationId xmlns:a16="http://schemas.microsoft.com/office/drawing/2014/main" id="{6E7BB762-8FD5-42FB-A3C5-46B01AFDD15E}"/>
              </a:ext>
            </a:extLst>
          </p:cNvPr>
          <p:cNvSpPr txBox="1">
            <a:spLocks/>
          </p:cNvSpPr>
          <p:nvPr/>
        </p:nvSpPr>
        <p:spPr>
          <a:xfrm>
            <a:off x="6495914" y="1428750"/>
            <a:ext cx="1858800" cy="27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6BCC9"/>
              </a:buClr>
              <a:buSzPts val="1300"/>
              <a:buFont typeface="Lato Light"/>
              <a:buChar char="○"/>
              <a:defRPr sz="13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300"/>
              <a:buFont typeface="Lato Light"/>
              <a:buChar char="◦"/>
              <a:defRPr sz="13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300"/>
              <a:buFont typeface="Lato Light"/>
              <a:buChar char="◦"/>
              <a:defRPr sz="13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300"/>
              <a:buFont typeface="Lato Light"/>
              <a:buChar char="◦"/>
              <a:defRPr sz="13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300"/>
              <a:buFont typeface="Lato Light"/>
              <a:buChar char="◦"/>
              <a:defRPr sz="13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300"/>
              <a:buFont typeface="Lato Light"/>
              <a:buChar char="◦"/>
              <a:defRPr sz="13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300"/>
              <a:buFont typeface="Lato Light"/>
              <a:buChar char="◦"/>
              <a:defRPr sz="13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300"/>
              <a:buFont typeface="Lato Light"/>
              <a:buChar char="◦"/>
              <a:defRPr sz="13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A6BCC9"/>
              </a:buClr>
              <a:buSzPts val="1300"/>
              <a:buFont typeface="Lato Light"/>
              <a:buChar char="◦"/>
              <a:defRPr sz="13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>
              <a:buFont typeface="Lato Light"/>
              <a:buNone/>
            </a:pPr>
            <a:r>
              <a:rPr lang="en-GB" b="1" dirty="0"/>
              <a:t>Forecasting</a:t>
            </a:r>
          </a:p>
          <a:p>
            <a:pPr marL="0" indent="0">
              <a:buFont typeface="Lato Light"/>
              <a:buNone/>
            </a:pPr>
            <a:endParaRPr lang="de-DE" dirty="0"/>
          </a:p>
          <a:p>
            <a:pPr marL="285750" indent="-285750"/>
            <a:r>
              <a:rPr lang="de-DE" dirty="0"/>
              <a:t>E</a:t>
            </a:r>
            <a:r>
              <a:rPr lang="en-GB" dirty="0"/>
              <a:t>TS</a:t>
            </a:r>
          </a:p>
          <a:p>
            <a:pPr marL="285750" indent="-285750"/>
            <a:r>
              <a:rPr lang="de-DE" dirty="0"/>
              <a:t>A</a:t>
            </a:r>
            <a:r>
              <a:rPr lang="en-GB" dirty="0"/>
              <a:t>RIMA</a:t>
            </a:r>
          </a:p>
          <a:p>
            <a:pPr marL="285750" indent="-285750"/>
            <a:r>
              <a:rPr lang="de-DE" dirty="0"/>
              <a:t>T</a:t>
            </a:r>
            <a:r>
              <a:rPr lang="en-GB" dirty="0"/>
              <a:t>BATS</a:t>
            </a:r>
          </a:p>
          <a:p>
            <a:pPr marL="285750" indent="-285750"/>
            <a:r>
              <a:rPr lang="de-DE" dirty="0"/>
              <a:t>H</a:t>
            </a:r>
            <a:r>
              <a:rPr lang="en-GB" dirty="0" err="1"/>
              <a:t>oltWinters</a:t>
            </a:r>
            <a:endParaRPr lang="en-GB" dirty="0"/>
          </a:p>
          <a:p>
            <a:pPr marL="285750" indent="-285750"/>
            <a:r>
              <a:rPr lang="de-DE" dirty="0"/>
              <a:t>T</a:t>
            </a:r>
            <a:r>
              <a:rPr lang="en-GB" dirty="0" err="1"/>
              <a:t>heta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922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Trade cost analysis</a:t>
            </a:r>
            <a:endParaRPr dirty="0"/>
          </a:p>
        </p:txBody>
      </p:sp>
      <p:sp>
        <p:nvSpPr>
          <p:cNvPr id="470" name="Shape 47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056" name="Picture 8" descr="Related image">
            <a:extLst>
              <a:ext uri="{FF2B5EF4-FFF2-40B4-BE49-F238E27FC236}">
                <a16:creationId xmlns:a16="http://schemas.microsoft.com/office/drawing/2014/main" id="{D0FA8910-3EF8-4FE7-BA79-2329525C3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188" y="614862"/>
            <a:ext cx="5102082" cy="357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trade png">
            <a:extLst>
              <a:ext uri="{FF2B5EF4-FFF2-40B4-BE49-F238E27FC236}">
                <a16:creationId xmlns:a16="http://schemas.microsoft.com/office/drawing/2014/main" id="{5309A5FD-2895-4FDB-BE06-15B808AE4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75" y="3868614"/>
            <a:ext cx="3014298" cy="85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443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>
            <a:spLocks noGrp="1"/>
          </p:cNvSpPr>
          <p:nvPr>
            <p:ph type="body" idx="1"/>
          </p:nvPr>
        </p:nvSpPr>
        <p:spPr>
          <a:xfrm>
            <a:off x="2683000" y="880965"/>
            <a:ext cx="2057812" cy="16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/>
              <a:t>Product Characteristics</a:t>
            </a:r>
            <a:endParaRPr b="1" dirty="0"/>
          </a:p>
          <a:p>
            <a:pPr mar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 dirty="0"/>
              <a:t>- Value/weight</a:t>
            </a:r>
            <a:br>
              <a:rPr lang="en" sz="1200" dirty="0"/>
            </a:br>
            <a:r>
              <a:rPr lang="en" sz="1200" dirty="0"/>
              <a:t>- Density</a:t>
            </a:r>
            <a:br>
              <a:rPr lang="en" sz="1200" dirty="0"/>
            </a:br>
            <a:r>
              <a:rPr lang="en" sz="1200" dirty="0"/>
              <a:t>- Fragility</a:t>
            </a:r>
          </a:p>
        </p:txBody>
      </p:sp>
      <p:sp>
        <p:nvSpPr>
          <p:cNvPr id="543" name="Shape 543"/>
          <p:cNvSpPr txBox="1">
            <a:spLocks noGrp="1"/>
          </p:cNvSpPr>
          <p:nvPr>
            <p:ph type="body" idx="2"/>
          </p:nvPr>
        </p:nvSpPr>
        <p:spPr>
          <a:xfrm>
            <a:off x="6653013" y="831887"/>
            <a:ext cx="1858800" cy="16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/>
              <a:t>Time demand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sz="1200" dirty="0"/>
              <a:t>- Product lifecycle</a:t>
            </a:r>
            <a:br>
              <a:rPr lang="de-DE" sz="1200" dirty="0"/>
            </a:br>
            <a:r>
              <a:rPr lang="de-DE" sz="1200" dirty="0"/>
              <a:t>- Perishability risk</a:t>
            </a:r>
            <a:br>
              <a:rPr lang="de-DE" sz="1200" dirty="0"/>
            </a:br>
            <a:r>
              <a:rPr lang="de-DE" sz="1200" dirty="0"/>
              <a:t>- Service level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/>
              <a:t>Trade cost analysis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Driving factors</a:t>
            </a:r>
            <a:endParaRPr dirty="0"/>
          </a:p>
        </p:txBody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2683000" y="2724150"/>
            <a:ext cx="1858800" cy="16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/>
              <a:t>Distance</a:t>
            </a:r>
            <a:endParaRPr b="1" dirty="0"/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 dirty="0"/>
              <a:t>- Dir</a:t>
            </a:r>
            <a:r>
              <a:rPr lang="en-GB" sz="1200" dirty="0" err="1"/>
              <a:t>ect</a:t>
            </a:r>
            <a:r>
              <a:rPr lang="en-GB" sz="1200" dirty="0"/>
              <a:t> costs</a:t>
            </a:r>
            <a:br>
              <a:rPr lang="en-GB" sz="1200" dirty="0"/>
            </a:br>
            <a:r>
              <a:rPr lang="en-GB" sz="1200" dirty="0"/>
              <a:t>- Distance &amp; Time</a:t>
            </a:r>
            <a:endParaRPr sz="1200" dirty="0"/>
          </a:p>
        </p:txBody>
      </p:sp>
      <p:sp>
        <p:nvSpPr>
          <p:cNvPr id="547" name="Shape 547"/>
          <p:cNvSpPr txBox="1">
            <a:spLocks noGrp="1"/>
          </p:cNvSpPr>
          <p:nvPr>
            <p:ph type="body" idx="2"/>
          </p:nvPr>
        </p:nvSpPr>
        <p:spPr>
          <a:xfrm>
            <a:off x="6634835" y="2760514"/>
            <a:ext cx="1858800" cy="16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/>
              <a:t>Connectivity</a:t>
            </a:r>
            <a:endParaRPr b="1" dirty="0"/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1200" dirty="0"/>
              <a:t>Level of connectivity</a:t>
            </a:r>
            <a:endParaRPr sz="1200" dirty="0"/>
          </a:p>
        </p:txBody>
      </p:sp>
      <p:sp>
        <p:nvSpPr>
          <p:cNvPr id="549" name="Shape 549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074" name="Picture 2" descr="Image result for trade png">
            <a:extLst>
              <a:ext uri="{FF2B5EF4-FFF2-40B4-BE49-F238E27FC236}">
                <a16:creationId xmlns:a16="http://schemas.microsoft.com/office/drawing/2014/main" id="{7FE67CBD-8033-43FD-BCAA-041FDEF36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387" y="983699"/>
            <a:ext cx="4199125" cy="299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570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>
            <a:spLocks noGrp="1"/>
          </p:cNvSpPr>
          <p:nvPr>
            <p:ph type="ctrTitle" idx="4294967295"/>
          </p:nvPr>
        </p:nvSpPr>
        <p:spPr>
          <a:xfrm>
            <a:off x="1466125" y="1583350"/>
            <a:ext cx="6211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 dirty="0">
                <a:hlinkClick r:id="rId3" action="ppaction://hlinkfile"/>
              </a:rPr>
              <a:t>Demo</a:t>
            </a:r>
            <a:endParaRPr sz="9600" dirty="0"/>
          </a:p>
        </p:txBody>
      </p:sp>
      <p:sp>
        <p:nvSpPr>
          <p:cNvPr id="513" name="Shape 51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FFFF"/>
                </a:solidFill>
              </a:rPr>
              <a:t>Thank </a:t>
            </a:r>
            <a:r>
              <a:rPr lang="en-GB" sz="6000" dirty="0">
                <a:solidFill>
                  <a:srgbClr val="FFFFFF"/>
                </a:solidFill>
              </a:rPr>
              <a:t>you</a:t>
            </a:r>
            <a:r>
              <a:rPr lang="en" sz="6000" dirty="0">
                <a:solidFill>
                  <a:srgbClr val="FFFFFF"/>
                </a:solidFill>
              </a:rPr>
              <a:t>!</a:t>
            </a: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594" name="Shape 594"/>
          <p:cNvSpPr txBox="1">
            <a:spLocks noGrp="1"/>
          </p:cNvSpPr>
          <p:nvPr>
            <p:ph type="subTitle" idx="4294967295"/>
          </p:nvPr>
        </p:nvSpPr>
        <p:spPr>
          <a:xfrm>
            <a:off x="685800" y="2401970"/>
            <a:ext cx="6593700" cy="17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4A5C65"/>
                </a:solidFill>
              </a:rPr>
              <a:t>Any questions?</a:t>
            </a:r>
            <a:endParaRPr sz="3600" dirty="0">
              <a:solidFill>
                <a:srgbClr val="4A5C65"/>
              </a:solidFill>
            </a:endParaRPr>
          </a:p>
        </p:txBody>
      </p:sp>
      <p:sp>
        <p:nvSpPr>
          <p:cNvPr id="595" name="Shape 59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ctrTitle" idx="4294967295"/>
          </p:nvPr>
        </p:nvSpPr>
        <p:spPr>
          <a:xfrm>
            <a:off x="807350" y="2252738"/>
            <a:ext cx="26711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>
                <a:solidFill>
                  <a:srgbClr val="FFB600"/>
                </a:solidFill>
              </a:rPr>
              <a:t>Team</a:t>
            </a:r>
            <a:endParaRPr sz="6000" dirty="0">
              <a:solidFill>
                <a:srgbClr val="FFB600"/>
              </a:solidFill>
            </a:endParaRPr>
          </a:p>
        </p:txBody>
      </p:sp>
      <p:sp>
        <p:nvSpPr>
          <p:cNvPr id="404" name="Shape 404"/>
          <p:cNvSpPr txBox="1">
            <a:spLocks noGrp="1"/>
          </p:cNvSpPr>
          <p:nvPr>
            <p:ph type="subTitle" idx="4294967295"/>
          </p:nvPr>
        </p:nvSpPr>
        <p:spPr>
          <a:xfrm>
            <a:off x="4004050" y="1954560"/>
            <a:ext cx="6593700" cy="2124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rgbClr val="FFFFFF"/>
                </a:solidFill>
              </a:rPr>
              <a:t>Chandan Acharya. </a:t>
            </a:r>
          </a:p>
          <a:p>
            <a:pPr marL="0" lv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-GB" dirty="0">
                <a:solidFill>
                  <a:srgbClr val="FFFFFF"/>
                </a:solidFill>
              </a:rPr>
              <a:t>Devendra Hupri. </a:t>
            </a:r>
          </a:p>
          <a:p>
            <a:pPr mar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-GB" dirty="0" err="1">
                <a:solidFill>
                  <a:srgbClr val="FFFFFF"/>
                </a:solidFill>
              </a:rPr>
              <a:t>Doriel</a:t>
            </a:r>
            <a:r>
              <a:rPr lang="en-GB" dirty="0">
                <a:solidFill>
                  <a:srgbClr val="FFFFFF"/>
                </a:solidFill>
              </a:rPr>
              <a:t>  </a:t>
            </a:r>
            <a:r>
              <a:rPr lang="en-GB" dirty="0" err="1">
                <a:solidFill>
                  <a:srgbClr val="FFFFFF"/>
                </a:solidFill>
              </a:rPr>
              <a:t>Habasllari</a:t>
            </a:r>
            <a:r>
              <a:rPr lang="en-GB" dirty="0">
                <a:solidFill>
                  <a:srgbClr val="FFFFFF"/>
                </a:solidFill>
              </a:rPr>
              <a:t>. </a:t>
            </a:r>
          </a:p>
          <a:p>
            <a:pPr mar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-GB" dirty="0">
                <a:solidFill>
                  <a:srgbClr val="FFFFFF"/>
                </a:solidFill>
              </a:rPr>
              <a:t>Nagesh TR. </a:t>
            </a:r>
          </a:p>
          <a:p>
            <a:pPr marL="0" lv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endParaRPr lang="en-GB" dirty="0">
              <a:solidFill>
                <a:srgbClr val="FFFFFF"/>
              </a:solidFill>
            </a:endParaRPr>
          </a:p>
        </p:txBody>
      </p:sp>
      <p:pic>
        <p:nvPicPr>
          <p:cNvPr id="405" name="Shape 405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5150" y="1981150"/>
            <a:ext cx="2071500" cy="2071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06" name="Shape 40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4935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1242275" y="1704600"/>
            <a:ext cx="6659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000"/>
              </a:spcAft>
              <a:buNone/>
            </a:pPr>
            <a:r>
              <a:rPr lang="en-GB" dirty="0"/>
              <a:t>Pleasures can't possibly fit within the reach of our static bodies from birth to death. We either have to move ourselves to things or have things moved to us</a:t>
            </a:r>
            <a:endParaRPr dirty="0"/>
          </a:p>
        </p:txBody>
      </p:sp>
      <p:sp>
        <p:nvSpPr>
          <p:cNvPr id="418" name="Shape 41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/>
        </p:nvSpPr>
        <p:spPr>
          <a:xfrm>
            <a:off x="3459600" y="628000"/>
            <a:ext cx="2224800" cy="222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Shape 431"/>
          <p:cNvSpPr txBox="1">
            <a:spLocks noGrp="1"/>
          </p:cNvSpPr>
          <p:nvPr>
            <p:ph type="ctrTitle" idx="4294967295"/>
          </p:nvPr>
        </p:nvSpPr>
        <p:spPr>
          <a:xfrm>
            <a:off x="2205425" y="2708950"/>
            <a:ext cx="47331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/>
              <a:t>Mobility</a:t>
            </a:r>
            <a:endParaRPr sz="6000" dirty="0"/>
          </a:p>
        </p:txBody>
      </p:sp>
      <p:sp>
        <p:nvSpPr>
          <p:cNvPr id="432" name="Shape 432"/>
          <p:cNvSpPr txBox="1">
            <a:spLocks noGrp="1"/>
          </p:cNvSpPr>
          <p:nvPr>
            <p:ph type="subTitle" idx="4294967295"/>
          </p:nvPr>
        </p:nvSpPr>
        <p:spPr>
          <a:xfrm>
            <a:off x="2205425" y="3640155"/>
            <a:ext cx="473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GB" dirty="0"/>
              <a:t>Transportation of goods</a:t>
            </a:r>
            <a:endParaRPr dirty="0"/>
          </a:p>
        </p:txBody>
      </p:sp>
      <p:grpSp>
        <p:nvGrpSpPr>
          <p:cNvPr id="433" name="Shape 433"/>
          <p:cNvGrpSpPr/>
          <p:nvPr/>
        </p:nvGrpSpPr>
        <p:grpSpPr>
          <a:xfrm>
            <a:off x="3940048" y="628007"/>
            <a:ext cx="1447570" cy="1447577"/>
            <a:chOff x="6643075" y="3664250"/>
            <a:chExt cx="407950" cy="407975"/>
          </a:xfrm>
        </p:grpSpPr>
        <p:sp>
          <p:nvSpPr>
            <p:cNvPr id="434" name="Shape 43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975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975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Shape 436"/>
          <p:cNvGrpSpPr/>
          <p:nvPr/>
        </p:nvGrpSpPr>
        <p:grpSpPr>
          <a:xfrm rot="-587344">
            <a:off x="3600928" y="2274183"/>
            <a:ext cx="595166" cy="595133"/>
            <a:chOff x="576250" y="4319400"/>
            <a:chExt cx="442075" cy="442050"/>
          </a:xfrm>
        </p:grpSpPr>
        <p:sp>
          <p:nvSpPr>
            <p:cNvPr id="437" name="Shape 43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Shape 441"/>
          <p:cNvSpPr/>
          <p:nvPr/>
        </p:nvSpPr>
        <p:spPr>
          <a:xfrm>
            <a:off x="3593939" y="962288"/>
            <a:ext cx="226251" cy="21606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Shape 442"/>
          <p:cNvSpPr/>
          <p:nvPr/>
        </p:nvSpPr>
        <p:spPr>
          <a:xfrm rot="2697328">
            <a:off x="5346647" y="2148789"/>
            <a:ext cx="343459" cy="32794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5356714" y="1881143"/>
            <a:ext cx="137570" cy="13142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Shape 444"/>
          <p:cNvSpPr/>
          <p:nvPr/>
        </p:nvSpPr>
        <p:spPr>
          <a:xfrm rot="1280404">
            <a:off x="3589575" y="1613971"/>
            <a:ext cx="137564" cy="131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Shape 44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</a:t>
            </a:r>
            <a:endParaRPr dirty="0"/>
          </a:p>
        </p:txBody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2830924" y="1417850"/>
            <a:ext cx="4413937" cy="23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200" b="1" dirty="0">
                <a:solidFill>
                  <a:srgbClr val="4A5C65"/>
                </a:solidFill>
              </a:rPr>
              <a:t>Topics Addressed:</a:t>
            </a:r>
            <a:endParaRPr sz="1200" dirty="0">
              <a:solidFill>
                <a:srgbClr val="4A5C65"/>
              </a:solidFill>
            </a:endParaRP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200" dirty="0"/>
              <a:t>Overview of EU trade with rest of the world in terms of different transport modes.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200" dirty="0"/>
              <a:t>Impact of energy consumption and CO2 emission on GDP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200" dirty="0"/>
              <a:t>Trade cost analysis : Factors influencing </a:t>
            </a:r>
            <a:r>
              <a:rPr lang="en-GB" sz="1200"/>
              <a:t>the transport cost</a:t>
            </a:r>
            <a:endParaRPr lang="en-GB" sz="1200" dirty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200" dirty="0"/>
              <a:t>Predictive analysis of CO2 emission.</a:t>
            </a:r>
            <a:endParaRPr sz="12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>
              <a:spcBef>
                <a:spcPts val="600"/>
              </a:spcBef>
              <a:spcAft>
                <a:spcPts val="1000"/>
              </a:spcAft>
              <a:buNone/>
            </a:pPr>
            <a:endParaRPr dirty="0">
              <a:solidFill>
                <a:srgbClr val="4A5C65"/>
              </a:solidFill>
            </a:endParaRPr>
          </a:p>
        </p:txBody>
      </p:sp>
      <p:sp>
        <p:nvSpPr>
          <p:cNvPr id="398" name="Shape 39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7921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ctrTitle"/>
          </p:nvPr>
        </p:nvSpPr>
        <p:spPr>
          <a:xfrm>
            <a:off x="2886150" y="1775608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Datasets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 source</a:t>
            </a:r>
            <a:endParaRPr dirty="0"/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22654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dirty="0">
                <a:hlinkClick r:id="rId3"/>
              </a:rPr>
              <a:t>Eurostat</a:t>
            </a:r>
            <a:endParaRPr lang="en-GB" dirty="0"/>
          </a:p>
          <a:p>
            <a:pPr marL="457200" lvl="0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de-DE" dirty="0">
                <a:hlinkClick r:id="rId4"/>
              </a:rPr>
              <a:t>Datahub</a:t>
            </a:r>
            <a:endParaRPr dirty="0"/>
          </a:p>
          <a:p>
            <a:pPr marL="457200" lvl="0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de-DE" dirty="0">
                <a:hlinkClick r:id="rId5"/>
              </a:rPr>
              <a:t>Edgar</a:t>
            </a:r>
            <a:endParaRPr lang="de-DE" dirty="0"/>
          </a:p>
          <a:p>
            <a:pPr marL="457200" lvl="0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de-DE" dirty="0">
                <a:hlinkClick r:id="rId6"/>
              </a:rPr>
              <a:t>EIA</a:t>
            </a:r>
            <a:endParaRPr lang="de-DE" dirty="0"/>
          </a:p>
          <a:p>
            <a:pPr marL="457200" lvl="0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de-DE" dirty="0">
                <a:hlinkClick r:id="rId7"/>
              </a:rPr>
              <a:t>BTS</a:t>
            </a:r>
            <a:endParaRPr dirty="0"/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>
            <a:spLocks noGrp="1"/>
          </p:cNvSpPr>
          <p:nvPr>
            <p:ph type="ctrTitle" idx="4294967295"/>
          </p:nvPr>
        </p:nvSpPr>
        <p:spPr>
          <a:xfrm>
            <a:off x="685800" y="7242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72,384+</a:t>
            </a:r>
            <a:endParaRPr sz="3000" dirty="0"/>
          </a:p>
        </p:txBody>
      </p:sp>
      <p:sp>
        <p:nvSpPr>
          <p:cNvPr id="519" name="Shape 519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GB" sz="1800" dirty="0"/>
              <a:t>Entries</a:t>
            </a:r>
            <a:endParaRPr sz="1800" dirty="0"/>
          </a:p>
        </p:txBody>
      </p:sp>
      <p:sp>
        <p:nvSpPr>
          <p:cNvPr id="520" name="Shape 520"/>
          <p:cNvSpPr txBox="1">
            <a:spLocks noGrp="1"/>
          </p:cNvSpPr>
          <p:nvPr>
            <p:ph type="ctrTitle" idx="4294967295"/>
          </p:nvPr>
        </p:nvSpPr>
        <p:spPr>
          <a:xfrm>
            <a:off x="685800" y="33531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5</a:t>
            </a:r>
            <a:endParaRPr sz="3000" dirty="0"/>
          </a:p>
        </p:txBody>
      </p:sp>
      <p:sp>
        <p:nvSpPr>
          <p:cNvPr id="521" name="Shape 521"/>
          <p:cNvSpPr txBox="1">
            <a:spLocks noGrp="1"/>
          </p:cNvSpPr>
          <p:nvPr>
            <p:ph type="subTitle" idx="4294967295"/>
          </p:nvPr>
        </p:nvSpPr>
        <p:spPr>
          <a:xfrm>
            <a:off x="685800" y="38116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GB" sz="1800" dirty="0"/>
              <a:t>Sources</a:t>
            </a:r>
            <a:endParaRPr sz="1800" dirty="0"/>
          </a:p>
        </p:txBody>
      </p:sp>
      <p:sp>
        <p:nvSpPr>
          <p:cNvPr id="522" name="Shape 522"/>
          <p:cNvSpPr txBox="1">
            <a:spLocks noGrp="1"/>
          </p:cNvSpPr>
          <p:nvPr>
            <p:ph type="ctrTitle" idx="4294967295"/>
          </p:nvPr>
        </p:nvSpPr>
        <p:spPr>
          <a:xfrm>
            <a:off x="685800" y="20386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20+</a:t>
            </a:r>
            <a:endParaRPr sz="3000" dirty="0"/>
          </a:p>
        </p:txBody>
      </p:sp>
      <p:sp>
        <p:nvSpPr>
          <p:cNvPr id="523" name="Shape 523"/>
          <p:cNvSpPr txBox="1">
            <a:spLocks noGrp="1"/>
          </p:cNvSpPr>
          <p:nvPr>
            <p:ph type="subTitle" idx="4294967295"/>
          </p:nvPr>
        </p:nvSpPr>
        <p:spPr>
          <a:xfrm>
            <a:off x="-2366963" y="3268500"/>
            <a:ext cx="9007824" cy="5921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GB" sz="1800" dirty="0"/>
              <a:t>Variables</a:t>
            </a:r>
            <a:endParaRPr sz="1800" dirty="0"/>
          </a:p>
        </p:txBody>
      </p:sp>
      <p:sp>
        <p:nvSpPr>
          <p:cNvPr id="524" name="Shape 52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4098" name="Picture 2" descr="Image result for dataset png">
            <a:extLst>
              <a:ext uri="{FF2B5EF4-FFF2-40B4-BE49-F238E27FC236}">
                <a16:creationId xmlns:a16="http://schemas.microsoft.com/office/drawing/2014/main" id="{D2AA9FF9-8ECB-4134-B2A2-5427B414B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09655"/>
            <a:ext cx="2130746" cy="213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hape 519">
            <a:extLst>
              <a:ext uri="{FF2B5EF4-FFF2-40B4-BE49-F238E27FC236}">
                <a16:creationId xmlns:a16="http://schemas.microsoft.com/office/drawing/2014/main" id="{0A9E9699-03E5-4828-BD41-2FD64C095F55}"/>
              </a:ext>
            </a:extLst>
          </p:cNvPr>
          <p:cNvSpPr txBox="1">
            <a:spLocks/>
          </p:cNvSpPr>
          <p:nvPr/>
        </p:nvSpPr>
        <p:spPr>
          <a:xfrm>
            <a:off x="685800" y="2622694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○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A6BCC9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 algn="ctr">
              <a:spcAft>
                <a:spcPts val="1000"/>
              </a:spcAft>
              <a:buFont typeface="Lato Light"/>
              <a:buNone/>
            </a:pPr>
            <a:r>
              <a:rPr lang="en-GB" sz="1800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2552319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/>
          <p:nvPr/>
        </p:nvSpPr>
        <p:spPr>
          <a:xfrm>
            <a:off x="4712775" y="2038050"/>
            <a:ext cx="106920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CO2 Analysis</a:t>
            </a:r>
            <a:endParaRPr sz="1200" dirty="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30" name="Shape 530"/>
          <p:cNvSpPr/>
          <p:nvPr/>
        </p:nvSpPr>
        <p:spPr>
          <a:xfrm>
            <a:off x="4712775" y="3304375"/>
            <a:ext cx="106920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Trade cost analysis</a:t>
            </a:r>
            <a:endParaRPr sz="1200" dirty="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31" name="Shape 531"/>
          <p:cNvSpPr/>
          <p:nvPr/>
        </p:nvSpPr>
        <p:spPr>
          <a:xfrm>
            <a:off x="4712775" y="771450"/>
            <a:ext cx="106920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Focus on EU trade</a:t>
            </a:r>
            <a:endParaRPr sz="1100" dirty="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32" name="Shape 532"/>
          <p:cNvSpPr txBox="1">
            <a:spLocks noGrp="1"/>
          </p:cNvSpPr>
          <p:nvPr>
            <p:ph type="title"/>
          </p:nvPr>
        </p:nvSpPr>
        <p:spPr>
          <a:xfrm>
            <a:off x="537971" y="575412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Process</a:t>
            </a:r>
            <a:endParaRPr dirty="0"/>
          </a:p>
        </p:txBody>
      </p:sp>
      <p:cxnSp>
        <p:nvCxnSpPr>
          <p:cNvPr id="533" name="Shape 533"/>
          <p:cNvCxnSpPr>
            <a:endCxn id="531" idx="0"/>
          </p:cNvCxnSpPr>
          <p:nvPr/>
        </p:nvCxnSpPr>
        <p:spPr>
          <a:xfrm flipH="1">
            <a:off x="5247375" y="12150"/>
            <a:ext cx="7200" cy="759300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534" name="Shape 534"/>
          <p:cNvCxnSpPr>
            <a:stCxn id="531" idx="4"/>
            <a:endCxn id="529" idx="0"/>
          </p:cNvCxnSpPr>
          <p:nvPr/>
        </p:nvCxnSpPr>
        <p:spPr>
          <a:xfrm>
            <a:off x="5247375" y="1840650"/>
            <a:ext cx="0" cy="197400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oval" w="lg" len="lg"/>
            <a:tailEnd type="oval" w="lg" len="lg"/>
          </a:ln>
        </p:spPr>
      </p:cxnSp>
      <p:cxnSp>
        <p:nvCxnSpPr>
          <p:cNvPr id="535" name="Shape 535"/>
          <p:cNvCxnSpPr>
            <a:stCxn id="530" idx="4"/>
          </p:cNvCxnSpPr>
          <p:nvPr/>
        </p:nvCxnSpPr>
        <p:spPr>
          <a:xfrm>
            <a:off x="5247375" y="4373575"/>
            <a:ext cx="7200" cy="769800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536" name="Shape 536"/>
          <p:cNvCxnSpPr>
            <a:stCxn id="529" idx="4"/>
            <a:endCxn id="530" idx="0"/>
          </p:cNvCxnSpPr>
          <p:nvPr/>
        </p:nvCxnSpPr>
        <p:spPr>
          <a:xfrm>
            <a:off x="5247375" y="3107250"/>
            <a:ext cx="0" cy="197125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oval" w="lg" len="lg"/>
            <a:tailEnd type="oval" w="lg" len="lg"/>
          </a:ln>
        </p:spPr>
      </p:cxnSp>
      <p:sp>
        <p:nvSpPr>
          <p:cNvPr id="537" name="Shape 53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797347"/>
      </p:ext>
    </p:extLst>
  </p:cSld>
  <p:clrMapOvr>
    <a:masterClrMapping/>
  </p:clrMapOvr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254</Words>
  <Application>Microsoft Office PowerPoint</Application>
  <PresentationFormat>On-screen Show (16:9)</PresentationFormat>
  <Paragraphs>88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Roboto Slab Light</vt:lpstr>
      <vt:lpstr>Lato Light</vt:lpstr>
      <vt:lpstr>Kent template</vt:lpstr>
      <vt:lpstr>European trade Visualization &amp; Analysis</vt:lpstr>
      <vt:lpstr>Team</vt:lpstr>
      <vt:lpstr>PowerPoint Presentation</vt:lpstr>
      <vt:lpstr>Mobility</vt:lpstr>
      <vt:lpstr>Introduction</vt:lpstr>
      <vt:lpstr>Datasets</vt:lpstr>
      <vt:lpstr>Data source</vt:lpstr>
      <vt:lpstr>72,384+</vt:lpstr>
      <vt:lpstr>Process</vt:lpstr>
      <vt:lpstr>Focus on EU trade</vt:lpstr>
      <vt:lpstr>CO2 Analysis</vt:lpstr>
      <vt:lpstr>CO2 Analysis</vt:lpstr>
      <vt:lpstr>Trade cost analysis</vt:lpstr>
      <vt:lpstr>Trade cost analysis  Driving factors</vt:lpstr>
      <vt:lpstr>Demo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&amp; Analysis</dc:title>
  <cp:lastModifiedBy>Deadly</cp:lastModifiedBy>
  <cp:revision>45</cp:revision>
  <dcterms:modified xsi:type="dcterms:W3CDTF">2018-01-26T08:26:29Z</dcterms:modified>
</cp:coreProperties>
</file>