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47"/>
  </p:notesMasterIdLst>
  <p:handoutMasterIdLst>
    <p:handoutMasterId r:id="rId48"/>
  </p:handoutMasterIdLst>
  <p:sldIdLst>
    <p:sldId id="726" r:id="rId2"/>
    <p:sldId id="727" r:id="rId3"/>
    <p:sldId id="729" r:id="rId4"/>
    <p:sldId id="644" r:id="rId5"/>
    <p:sldId id="724" r:id="rId6"/>
    <p:sldId id="419" r:id="rId7"/>
    <p:sldId id="725" r:id="rId8"/>
    <p:sldId id="691" r:id="rId9"/>
    <p:sldId id="692" r:id="rId10"/>
    <p:sldId id="694" r:id="rId11"/>
    <p:sldId id="695" r:id="rId12"/>
    <p:sldId id="637" r:id="rId13"/>
    <p:sldId id="666" r:id="rId14"/>
    <p:sldId id="608" r:id="rId15"/>
    <p:sldId id="613" r:id="rId16"/>
    <p:sldId id="619" r:id="rId17"/>
    <p:sldId id="688" r:id="rId18"/>
    <p:sldId id="689" r:id="rId19"/>
    <p:sldId id="697" r:id="rId20"/>
    <p:sldId id="698" r:id="rId21"/>
    <p:sldId id="699" r:id="rId22"/>
    <p:sldId id="700" r:id="rId23"/>
    <p:sldId id="701" r:id="rId24"/>
    <p:sldId id="702" r:id="rId25"/>
    <p:sldId id="703" r:id="rId26"/>
    <p:sldId id="704" r:id="rId27"/>
    <p:sldId id="705" r:id="rId28"/>
    <p:sldId id="706" r:id="rId29"/>
    <p:sldId id="707" r:id="rId30"/>
    <p:sldId id="708" r:id="rId31"/>
    <p:sldId id="709" r:id="rId32"/>
    <p:sldId id="710" r:id="rId33"/>
    <p:sldId id="711" r:id="rId34"/>
    <p:sldId id="712" r:id="rId35"/>
    <p:sldId id="713" r:id="rId36"/>
    <p:sldId id="714" r:id="rId37"/>
    <p:sldId id="715" r:id="rId38"/>
    <p:sldId id="716" r:id="rId39"/>
    <p:sldId id="717" r:id="rId40"/>
    <p:sldId id="718" r:id="rId41"/>
    <p:sldId id="722" r:id="rId42"/>
    <p:sldId id="720" r:id="rId43"/>
    <p:sldId id="730" r:id="rId44"/>
    <p:sldId id="723" r:id="rId45"/>
    <p:sldId id="665" r:id="rId46"/>
  </p:sldIdLst>
  <p:sldSz cx="12192000" cy="6858000"/>
  <p:notesSz cx="6858000" cy="9144000"/>
  <p:defaultTextStyle>
    <a:defPPr>
      <a:defRPr lang="es-MX"/>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FEB8"/>
    <a:srgbClr val="969696"/>
    <a:srgbClr val="777777"/>
    <a:srgbClr val="48E070"/>
    <a:srgbClr val="EFFAAE"/>
    <a:srgbClr val="BAE4BF"/>
    <a:srgbClr val="FBE8A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73" autoAdjust="0"/>
    <p:restoredTop sz="93716" autoAdjust="0"/>
  </p:normalViewPr>
  <p:slideViewPr>
    <p:cSldViewPr>
      <p:cViewPr varScale="1">
        <p:scale>
          <a:sx n="64" d="100"/>
          <a:sy n="64" d="100"/>
        </p:scale>
        <p:origin x="122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0110"/>
    </p:cViewPr>
  </p:sorterViewPr>
  <p:notesViewPr>
    <p:cSldViewPr>
      <p:cViewPr varScale="1">
        <p:scale>
          <a:sx n="56" d="100"/>
          <a:sy n="56" d="100"/>
        </p:scale>
        <p:origin x="-12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A5027-7D26-4CDB-B80F-E774B258A9E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ES"/>
        </a:p>
      </dgm:t>
    </dgm:pt>
    <dgm:pt modelId="{F1E2C927-06B4-4CF3-B17D-5DA7A9DC9B70}">
      <dgm:prSet phldrT="[Texto]" custT="1"/>
      <dgm:spPr/>
      <dgm:t>
        <a:bodyPr/>
        <a:lstStyle/>
        <a:p>
          <a:pPr>
            <a:lnSpc>
              <a:spcPct val="100000"/>
            </a:lnSpc>
          </a:pPr>
          <a:r>
            <a:rPr lang="es-US" altLang="es-PE" sz="2000" b="1" dirty="0">
              <a:solidFill>
                <a:schemeClr val="tx1"/>
              </a:solidFill>
              <a:cs typeface="Arial" panose="020B0604020202020204" pitchFamily="34" charset="0"/>
            </a:rPr>
            <a:t>Estos análisis incluyen</a:t>
          </a:r>
          <a:endParaRPr lang="es-ES" sz="2000" b="1" dirty="0">
            <a:solidFill>
              <a:schemeClr val="tx1"/>
            </a:solidFill>
          </a:endParaRPr>
        </a:p>
      </dgm:t>
    </dgm:pt>
    <dgm:pt modelId="{6B579ACB-7D99-42C4-8AD4-4E89203A91FF}" type="parTrans" cxnId="{8013BD71-7752-4468-9AA7-08F259CA87D6}">
      <dgm:prSet/>
      <dgm:spPr/>
      <dgm:t>
        <a:bodyPr/>
        <a:lstStyle/>
        <a:p>
          <a:pPr>
            <a:lnSpc>
              <a:spcPct val="100000"/>
            </a:lnSpc>
          </a:pPr>
          <a:endParaRPr lang="es-ES" sz="2000"/>
        </a:p>
      </dgm:t>
    </dgm:pt>
    <dgm:pt modelId="{836AA167-E0C7-41A7-ADFA-55016130FDAC}" type="sibTrans" cxnId="{8013BD71-7752-4468-9AA7-08F259CA87D6}">
      <dgm:prSet/>
      <dgm:spPr/>
      <dgm:t>
        <a:bodyPr/>
        <a:lstStyle/>
        <a:p>
          <a:pPr>
            <a:lnSpc>
              <a:spcPct val="100000"/>
            </a:lnSpc>
          </a:pPr>
          <a:endParaRPr lang="es-ES" sz="2000"/>
        </a:p>
      </dgm:t>
    </dgm:pt>
    <dgm:pt modelId="{D9B31294-AD76-4B8F-A9B2-0DD01C75B949}">
      <dgm:prSet phldrT="[Texto]" custT="1"/>
      <dgm:spPr/>
      <dgm:t>
        <a:bodyPr/>
        <a:lstStyle/>
        <a:p>
          <a:pPr>
            <a:lnSpc>
              <a:spcPct val="100000"/>
            </a:lnSpc>
          </a:pPr>
          <a:r>
            <a:rPr lang="es-US" altLang="es-PE" sz="2000" b="1" dirty="0">
              <a:cs typeface="Arial" panose="020B0604020202020204" pitchFamily="34" charset="0"/>
            </a:rPr>
            <a:t>Análisis de necesidades y de requerimientos para cada fase del ciclo de vida del producto</a:t>
          </a:r>
          <a:r>
            <a:rPr lang="es-US" altLang="es-PE" sz="2000" dirty="0">
              <a:cs typeface="Arial" panose="020B0604020202020204" pitchFamily="34" charset="0"/>
            </a:rPr>
            <a:t>, incluyendo las necesidades de las partes interesadas relevantes, del entorno operativo y de los factores que reflejan las e</a:t>
          </a:r>
          <a:r>
            <a:rPr lang="es-US" altLang="es-PE" sz="2000" b="1" dirty="0">
              <a:cs typeface="Arial" panose="020B0604020202020204" pitchFamily="34" charset="0"/>
            </a:rPr>
            <a:t>xpectativas y satisfacciones globales del cliente y del usuario final, tales como seguridad, protección y capacidad de financiación</a:t>
          </a:r>
          <a:r>
            <a:rPr lang="es-US" altLang="es-PE" sz="2000" dirty="0">
              <a:cs typeface="Arial" panose="020B0604020202020204" pitchFamily="34" charset="0"/>
            </a:rPr>
            <a:t>.</a:t>
          </a:r>
          <a:endParaRPr lang="es-ES" sz="2000" dirty="0"/>
        </a:p>
      </dgm:t>
    </dgm:pt>
    <dgm:pt modelId="{870B4DA1-3CAD-4B04-8240-528D1007BA46}" type="parTrans" cxnId="{5D073321-1DD7-49A2-88E5-915429648D32}">
      <dgm:prSet/>
      <dgm:spPr/>
      <dgm:t>
        <a:bodyPr/>
        <a:lstStyle/>
        <a:p>
          <a:pPr>
            <a:lnSpc>
              <a:spcPct val="100000"/>
            </a:lnSpc>
          </a:pPr>
          <a:endParaRPr lang="es-ES" sz="2000"/>
        </a:p>
      </dgm:t>
    </dgm:pt>
    <dgm:pt modelId="{286F15BF-99D7-4DFF-8A6E-BE168EEB219F}" type="sibTrans" cxnId="{5D073321-1DD7-49A2-88E5-915429648D32}">
      <dgm:prSet/>
      <dgm:spPr/>
      <dgm:t>
        <a:bodyPr/>
        <a:lstStyle/>
        <a:p>
          <a:pPr>
            <a:lnSpc>
              <a:spcPct val="100000"/>
            </a:lnSpc>
          </a:pPr>
          <a:endParaRPr lang="es-ES" sz="2000"/>
        </a:p>
      </dgm:t>
    </dgm:pt>
    <dgm:pt modelId="{8975CF56-9949-4A9C-B750-0801E49E6AD6}">
      <dgm:prSet custT="1"/>
      <dgm:spPr/>
      <dgm:t>
        <a:bodyPr/>
        <a:lstStyle/>
        <a:p>
          <a:pPr>
            <a:lnSpc>
              <a:spcPct val="100000"/>
            </a:lnSpc>
          </a:pPr>
          <a:r>
            <a:rPr lang="es-US" altLang="es-PE" sz="2000" dirty="0">
              <a:cs typeface="Arial" panose="020B0604020202020204" pitchFamily="34" charset="0"/>
            </a:rPr>
            <a:t>Desarrollo de un concepto operativo.</a:t>
          </a:r>
        </a:p>
      </dgm:t>
    </dgm:pt>
    <dgm:pt modelId="{1625D45D-4593-4647-B7AF-1A834A14730F}" type="parTrans" cxnId="{687AC7F0-6B01-4744-A29A-61170E5DA5C8}">
      <dgm:prSet/>
      <dgm:spPr/>
      <dgm:t>
        <a:bodyPr/>
        <a:lstStyle/>
        <a:p>
          <a:pPr>
            <a:lnSpc>
              <a:spcPct val="100000"/>
            </a:lnSpc>
          </a:pPr>
          <a:endParaRPr lang="es-ES" sz="2000"/>
        </a:p>
      </dgm:t>
    </dgm:pt>
    <dgm:pt modelId="{5856CDDA-9ED2-41FB-94A5-AD2628A1F7DA}" type="sibTrans" cxnId="{687AC7F0-6B01-4744-A29A-61170E5DA5C8}">
      <dgm:prSet/>
      <dgm:spPr/>
      <dgm:t>
        <a:bodyPr/>
        <a:lstStyle/>
        <a:p>
          <a:pPr>
            <a:lnSpc>
              <a:spcPct val="100000"/>
            </a:lnSpc>
          </a:pPr>
          <a:endParaRPr lang="es-ES" sz="2000"/>
        </a:p>
      </dgm:t>
    </dgm:pt>
    <dgm:pt modelId="{690A679C-222F-4BCE-8BEB-30F0C84E8D68}">
      <dgm:prSet custT="1"/>
      <dgm:spPr/>
      <dgm:t>
        <a:bodyPr/>
        <a:lstStyle/>
        <a:p>
          <a:pPr>
            <a:lnSpc>
              <a:spcPct val="100000"/>
            </a:lnSpc>
          </a:pPr>
          <a:r>
            <a:rPr lang="es-US" altLang="es-PE" sz="2000" dirty="0">
              <a:cs typeface="Arial" panose="020B0604020202020204" pitchFamily="34" charset="0"/>
            </a:rPr>
            <a:t>Definición de la funcionalidad requerida.</a:t>
          </a:r>
        </a:p>
      </dgm:t>
    </dgm:pt>
    <dgm:pt modelId="{E9095F3D-47A3-449A-AC31-15A1D9284045}" type="parTrans" cxnId="{30D8E51D-4EB9-49BE-8A11-0E19A2C601AF}">
      <dgm:prSet/>
      <dgm:spPr/>
      <dgm:t>
        <a:bodyPr/>
        <a:lstStyle/>
        <a:p>
          <a:pPr>
            <a:lnSpc>
              <a:spcPct val="100000"/>
            </a:lnSpc>
          </a:pPr>
          <a:endParaRPr lang="es-ES" sz="2000"/>
        </a:p>
      </dgm:t>
    </dgm:pt>
    <dgm:pt modelId="{30085F7C-45B7-4713-8830-53C50E10CC44}" type="sibTrans" cxnId="{30D8E51D-4EB9-49BE-8A11-0E19A2C601AF}">
      <dgm:prSet/>
      <dgm:spPr/>
      <dgm:t>
        <a:bodyPr/>
        <a:lstStyle/>
        <a:p>
          <a:pPr>
            <a:lnSpc>
              <a:spcPct val="100000"/>
            </a:lnSpc>
          </a:pPr>
          <a:endParaRPr lang="es-ES" sz="2000"/>
        </a:p>
      </dgm:t>
    </dgm:pt>
    <dgm:pt modelId="{0A1E59B9-CB4A-42C6-9D69-2D534716EAA1}" type="pres">
      <dgm:prSet presAssocID="{011A5027-7D26-4CDB-B80F-E774B258A9E7}" presName="vert0" presStyleCnt="0">
        <dgm:presLayoutVars>
          <dgm:dir/>
          <dgm:animOne val="branch"/>
          <dgm:animLvl val="lvl"/>
        </dgm:presLayoutVars>
      </dgm:prSet>
      <dgm:spPr/>
    </dgm:pt>
    <dgm:pt modelId="{D1B094A3-6CCB-4C46-9BFD-CCD2F0A39861}" type="pres">
      <dgm:prSet presAssocID="{F1E2C927-06B4-4CF3-B17D-5DA7A9DC9B70}" presName="thickLine" presStyleLbl="alignNode1" presStyleIdx="0" presStyleCnt="1" custLinFactNeighborY="2127"/>
      <dgm:spPr/>
    </dgm:pt>
    <dgm:pt modelId="{1B4AB00E-B181-4C9B-A4CC-250B09932175}" type="pres">
      <dgm:prSet presAssocID="{F1E2C927-06B4-4CF3-B17D-5DA7A9DC9B70}" presName="horz1" presStyleCnt="0"/>
      <dgm:spPr/>
    </dgm:pt>
    <dgm:pt modelId="{E9AD619A-B58F-4E56-8488-146A71801F58}" type="pres">
      <dgm:prSet presAssocID="{F1E2C927-06B4-4CF3-B17D-5DA7A9DC9B70}" presName="tx1" presStyleLbl="revTx" presStyleIdx="0" presStyleCnt="4"/>
      <dgm:spPr/>
    </dgm:pt>
    <dgm:pt modelId="{2BFE4DBA-2DE1-419E-A24D-6FD4D7A5EF71}" type="pres">
      <dgm:prSet presAssocID="{F1E2C927-06B4-4CF3-B17D-5DA7A9DC9B70}" presName="vert1" presStyleCnt="0"/>
      <dgm:spPr/>
    </dgm:pt>
    <dgm:pt modelId="{A9ECCB09-B33A-445F-A099-E97D1D3C35DF}" type="pres">
      <dgm:prSet presAssocID="{D9B31294-AD76-4B8F-A9B2-0DD01C75B949}" presName="vertSpace2a" presStyleCnt="0"/>
      <dgm:spPr/>
    </dgm:pt>
    <dgm:pt modelId="{DE5BBA92-1E44-4BE1-893A-EDD2D243B426}" type="pres">
      <dgm:prSet presAssocID="{D9B31294-AD76-4B8F-A9B2-0DD01C75B949}" presName="horz2" presStyleCnt="0"/>
      <dgm:spPr/>
    </dgm:pt>
    <dgm:pt modelId="{65CBE496-B0F8-470E-8D42-2FEC34A42792}" type="pres">
      <dgm:prSet presAssocID="{D9B31294-AD76-4B8F-A9B2-0DD01C75B949}" presName="horzSpace2" presStyleCnt="0"/>
      <dgm:spPr/>
    </dgm:pt>
    <dgm:pt modelId="{9238E11C-1DE1-4D58-A4F5-9F9A891A0B73}" type="pres">
      <dgm:prSet presAssocID="{D9B31294-AD76-4B8F-A9B2-0DD01C75B949}" presName="tx2" presStyleLbl="revTx" presStyleIdx="1" presStyleCnt="4" custScaleY="39502"/>
      <dgm:spPr/>
    </dgm:pt>
    <dgm:pt modelId="{D30FDBA9-F01C-45F6-AA32-CA70B51B1DFE}" type="pres">
      <dgm:prSet presAssocID="{D9B31294-AD76-4B8F-A9B2-0DD01C75B949}" presName="vert2" presStyleCnt="0"/>
      <dgm:spPr/>
    </dgm:pt>
    <dgm:pt modelId="{3AF2D7A0-1080-4706-BE2D-ECC87B112E20}" type="pres">
      <dgm:prSet presAssocID="{D9B31294-AD76-4B8F-A9B2-0DD01C75B949}" presName="thinLine2b" presStyleLbl="callout" presStyleIdx="0" presStyleCnt="3" custLinFactY="300000" custLinFactNeighborY="358487"/>
      <dgm:spPr/>
    </dgm:pt>
    <dgm:pt modelId="{159984BE-66A6-4879-9013-1D708730FC13}" type="pres">
      <dgm:prSet presAssocID="{D9B31294-AD76-4B8F-A9B2-0DD01C75B949}" presName="vertSpace2b" presStyleCnt="0"/>
      <dgm:spPr/>
    </dgm:pt>
    <dgm:pt modelId="{3E30EAE9-7ABE-42B2-8F4E-F13157298B88}" type="pres">
      <dgm:prSet presAssocID="{8975CF56-9949-4A9C-B750-0801E49E6AD6}" presName="horz2" presStyleCnt="0"/>
      <dgm:spPr/>
    </dgm:pt>
    <dgm:pt modelId="{51054E89-C4DA-41D6-994D-A8FB69790FEB}" type="pres">
      <dgm:prSet presAssocID="{8975CF56-9949-4A9C-B750-0801E49E6AD6}" presName="horzSpace2" presStyleCnt="0"/>
      <dgm:spPr/>
    </dgm:pt>
    <dgm:pt modelId="{9DE4DA06-DE31-4AB0-A13E-425F0214AD6F}" type="pres">
      <dgm:prSet presAssocID="{8975CF56-9949-4A9C-B750-0801E49E6AD6}" presName="tx2" presStyleLbl="revTx" presStyleIdx="2" presStyleCnt="4" custScaleY="16319" custLinFactNeighborX="0" custLinFactNeighborY="33596"/>
      <dgm:spPr/>
    </dgm:pt>
    <dgm:pt modelId="{F47F6CE6-5874-4F4C-B8A8-852B37467922}" type="pres">
      <dgm:prSet presAssocID="{8975CF56-9949-4A9C-B750-0801E49E6AD6}" presName="vert2" presStyleCnt="0"/>
      <dgm:spPr/>
    </dgm:pt>
    <dgm:pt modelId="{F93EED4D-81F1-45F5-82A4-C9DFC7F5D49E}" type="pres">
      <dgm:prSet presAssocID="{8975CF56-9949-4A9C-B750-0801E49E6AD6}" presName="thinLine2b" presStyleLbl="callout" presStyleIdx="1" presStyleCnt="3"/>
      <dgm:spPr/>
    </dgm:pt>
    <dgm:pt modelId="{2E4F0F19-0252-43F7-9F2C-3510BB810A90}" type="pres">
      <dgm:prSet presAssocID="{8975CF56-9949-4A9C-B750-0801E49E6AD6}" presName="vertSpace2b" presStyleCnt="0"/>
      <dgm:spPr/>
    </dgm:pt>
    <dgm:pt modelId="{B8CDDF3C-D6CB-4706-B1D3-481409F2ADED}" type="pres">
      <dgm:prSet presAssocID="{690A679C-222F-4BCE-8BEB-30F0C84E8D68}" presName="horz2" presStyleCnt="0"/>
      <dgm:spPr/>
    </dgm:pt>
    <dgm:pt modelId="{44AC84C3-667D-4337-B992-F2291772ABF1}" type="pres">
      <dgm:prSet presAssocID="{690A679C-222F-4BCE-8BEB-30F0C84E8D68}" presName="horzSpace2" presStyleCnt="0"/>
      <dgm:spPr/>
    </dgm:pt>
    <dgm:pt modelId="{3E3B3CC6-790D-4357-ADE2-EFAAFBB8C39F}" type="pres">
      <dgm:prSet presAssocID="{690A679C-222F-4BCE-8BEB-30F0C84E8D68}" presName="tx2" presStyleLbl="revTx" presStyleIdx="3" presStyleCnt="4" custScaleY="11352" custLinFactNeighborX="0" custLinFactNeighborY="-5131"/>
      <dgm:spPr/>
    </dgm:pt>
    <dgm:pt modelId="{904CF4DB-33B6-46CB-A933-940703BDD91B}" type="pres">
      <dgm:prSet presAssocID="{690A679C-222F-4BCE-8BEB-30F0C84E8D68}" presName="vert2" presStyleCnt="0"/>
      <dgm:spPr/>
    </dgm:pt>
    <dgm:pt modelId="{EC5DD23A-2CBD-459F-B83A-4A99B104D91E}" type="pres">
      <dgm:prSet presAssocID="{690A679C-222F-4BCE-8BEB-30F0C84E8D68}" presName="thinLine2b" presStyleLbl="callout" presStyleIdx="2" presStyleCnt="3"/>
      <dgm:spPr/>
    </dgm:pt>
    <dgm:pt modelId="{E1A01522-2180-41EF-A74C-46E9D61887E4}" type="pres">
      <dgm:prSet presAssocID="{690A679C-222F-4BCE-8BEB-30F0C84E8D68}" presName="vertSpace2b" presStyleCnt="0"/>
      <dgm:spPr/>
    </dgm:pt>
  </dgm:ptLst>
  <dgm:cxnLst>
    <dgm:cxn modelId="{30D8E51D-4EB9-49BE-8A11-0E19A2C601AF}" srcId="{F1E2C927-06B4-4CF3-B17D-5DA7A9DC9B70}" destId="{690A679C-222F-4BCE-8BEB-30F0C84E8D68}" srcOrd="2" destOrd="0" parTransId="{E9095F3D-47A3-449A-AC31-15A1D9284045}" sibTransId="{30085F7C-45B7-4713-8830-53C50E10CC44}"/>
    <dgm:cxn modelId="{5D073321-1DD7-49A2-88E5-915429648D32}" srcId="{F1E2C927-06B4-4CF3-B17D-5DA7A9DC9B70}" destId="{D9B31294-AD76-4B8F-A9B2-0DD01C75B949}" srcOrd="0" destOrd="0" parTransId="{870B4DA1-3CAD-4B04-8240-528D1007BA46}" sibTransId="{286F15BF-99D7-4DFF-8A6E-BE168EEB219F}"/>
    <dgm:cxn modelId="{115B7735-449A-4891-BC2E-1DF11E8A9947}" type="presOf" srcId="{690A679C-222F-4BCE-8BEB-30F0C84E8D68}" destId="{3E3B3CC6-790D-4357-ADE2-EFAAFBB8C39F}" srcOrd="0" destOrd="0" presId="urn:microsoft.com/office/officeart/2008/layout/LinedList"/>
    <dgm:cxn modelId="{3927B73A-D1B8-4E20-B4BE-56B65139847B}" type="presOf" srcId="{F1E2C927-06B4-4CF3-B17D-5DA7A9DC9B70}" destId="{E9AD619A-B58F-4E56-8488-146A71801F58}" srcOrd="0" destOrd="0" presId="urn:microsoft.com/office/officeart/2008/layout/LinedList"/>
    <dgm:cxn modelId="{0D8A1B5F-B0BC-492F-99C6-428FC9D27AA3}" type="presOf" srcId="{011A5027-7D26-4CDB-B80F-E774B258A9E7}" destId="{0A1E59B9-CB4A-42C6-9D69-2D534716EAA1}" srcOrd="0" destOrd="0" presId="urn:microsoft.com/office/officeart/2008/layout/LinedList"/>
    <dgm:cxn modelId="{760B794F-2AAB-4E7A-889A-4124395788E7}" type="presOf" srcId="{D9B31294-AD76-4B8F-A9B2-0DD01C75B949}" destId="{9238E11C-1DE1-4D58-A4F5-9F9A891A0B73}" srcOrd="0" destOrd="0" presId="urn:microsoft.com/office/officeart/2008/layout/LinedList"/>
    <dgm:cxn modelId="{8013BD71-7752-4468-9AA7-08F259CA87D6}" srcId="{011A5027-7D26-4CDB-B80F-E774B258A9E7}" destId="{F1E2C927-06B4-4CF3-B17D-5DA7A9DC9B70}" srcOrd="0" destOrd="0" parTransId="{6B579ACB-7D99-42C4-8AD4-4E89203A91FF}" sibTransId="{836AA167-E0C7-41A7-ADFA-55016130FDAC}"/>
    <dgm:cxn modelId="{18ABAB56-8FF6-44D2-8162-AD9EE504C85B}" type="presOf" srcId="{8975CF56-9949-4A9C-B750-0801E49E6AD6}" destId="{9DE4DA06-DE31-4AB0-A13E-425F0214AD6F}" srcOrd="0" destOrd="0" presId="urn:microsoft.com/office/officeart/2008/layout/LinedList"/>
    <dgm:cxn modelId="{687AC7F0-6B01-4744-A29A-61170E5DA5C8}" srcId="{F1E2C927-06B4-4CF3-B17D-5DA7A9DC9B70}" destId="{8975CF56-9949-4A9C-B750-0801E49E6AD6}" srcOrd="1" destOrd="0" parTransId="{1625D45D-4593-4647-B7AF-1A834A14730F}" sibTransId="{5856CDDA-9ED2-41FB-94A5-AD2628A1F7DA}"/>
    <dgm:cxn modelId="{56F0E7EA-C57B-4962-A55A-6A66D9102C84}" type="presParOf" srcId="{0A1E59B9-CB4A-42C6-9D69-2D534716EAA1}" destId="{D1B094A3-6CCB-4C46-9BFD-CCD2F0A39861}" srcOrd="0" destOrd="0" presId="urn:microsoft.com/office/officeart/2008/layout/LinedList"/>
    <dgm:cxn modelId="{D2D34478-435D-4274-BCD7-DEA8C4C6EFA4}" type="presParOf" srcId="{0A1E59B9-CB4A-42C6-9D69-2D534716EAA1}" destId="{1B4AB00E-B181-4C9B-A4CC-250B09932175}" srcOrd="1" destOrd="0" presId="urn:microsoft.com/office/officeart/2008/layout/LinedList"/>
    <dgm:cxn modelId="{B45E7F71-5688-4579-8779-6E22BD420C30}" type="presParOf" srcId="{1B4AB00E-B181-4C9B-A4CC-250B09932175}" destId="{E9AD619A-B58F-4E56-8488-146A71801F58}" srcOrd="0" destOrd="0" presId="urn:microsoft.com/office/officeart/2008/layout/LinedList"/>
    <dgm:cxn modelId="{D09DCD24-C4A5-42F6-BBE7-10F61097A455}" type="presParOf" srcId="{1B4AB00E-B181-4C9B-A4CC-250B09932175}" destId="{2BFE4DBA-2DE1-419E-A24D-6FD4D7A5EF71}" srcOrd="1" destOrd="0" presId="urn:microsoft.com/office/officeart/2008/layout/LinedList"/>
    <dgm:cxn modelId="{7513FACF-23A5-4D70-A0AA-5C7F26F4A373}" type="presParOf" srcId="{2BFE4DBA-2DE1-419E-A24D-6FD4D7A5EF71}" destId="{A9ECCB09-B33A-445F-A099-E97D1D3C35DF}" srcOrd="0" destOrd="0" presId="urn:microsoft.com/office/officeart/2008/layout/LinedList"/>
    <dgm:cxn modelId="{6579A513-328F-4A18-9E03-CDAE54BCC865}" type="presParOf" srcId="{2BFE4DBA-2DE1-419E-A24D-6FD4D7A5EF71}" destId="{DE5BBA92-1E44-4BE1-893A-EDD2D243B426}" srcOrd="1" destOrd="0" presId="urn:microsoft.com/office/officeart/2008/layout/LinedList"/>
    <dgm:cxn modelId="{908B599B-4BAE-41D7-9687-C4F70FC1BD45}" type="presParOf" srcId="{DE5BBA92-1E44-4BE1-893A-EDD2D243B426}" destId="{65CBE496-B0F8-470E-8D42-2FEC34A42792}" srcOrd="0" destOrd="0" presId="urn:microsoft.com/office/officeart/2008/layout/LinedList"/>
    <dgm:cxn modelId="{757606E0-2CEE-49E6-950F-2DD99123C174}" type="presParOf" srcId="{DE5BBA92-1E44-4BE1-893A-EDD2D243B426}" destId="{9238E11C-1DE1-4D58-A4F5-9F9A891A0B73}" srcOrd="1" destOrd="0" presId="urn:microsoft.com/office/officeart/2008/layout/LinedList"/>
    <dgm:cxn modelId="{39E0C0EB-223F-4D6E-B41B-53B126004BA7}" type="presParOf" srcId="{DE5BBA92-1E44-4BE1-893A-EDD2D243B426}" destId="{D30FDBA9-F01C-45F6-AA32-CA70B51B1DFE}" srcOrd="2" destOrd="0" presId="urn:microsoft.com/office/officeart/2008/layout/LinedList"/>
    <dgm:cxn modelId="{032B6522-D0BA-45AC-80FD-0D81DD29A8D5}" type="presParOf" srcId="{2BFE4DBA-2DE1-419E-A24D-6FD4D7A5EF71}" destId="{3AF2D7A0-1080-4706-BE2D-ECC87B112E20}" srcOrd="2" destOrd="0" presId="urn:microsoft.com/office/officeart/2008/layout/LinedList"/>
    <dgm:cxn modelId="{DE031E21-8ACF-46AE-ADFD-46176C4636DE}" type="presParOf" srcId="{2BFE4DBA-2DE1-419E-A24D-6FD4D7A5EF71}" destId="{159984BE-66A6-4879-9013-1D708730FC13}" srcOrd="3" destOrd="0" presId="urn:microsoft.com/office/officeart/2008/layout/LinedList"/>
    <dgm:cxn modelId="{6EEDA1E5-7971-4100-B65B-705D4911222B}" type="presParOf" srcId="{2BFE4DBA-2DE1-419E-A24D-6FD4D7A5EF71}" destId="{3E30EAE9-7ABE-42B2-8F4E-F13157298B88}" srcOrd="4" destOrd="0" presId="urn:microsoft.com/office/officeart/2008/layout/LinedList"/>
    <dgm:cxn modelId="{215B1BEF-94EA-4B03-8B40-6AD07F6F305B}" type="presParOf" srcId="{3E30EAE9-7ABE-42B2-8F4E-F13157298B88}" destId="{51054E89-C4DA-41D6-994D-A8FB69790FEB}" srcOrd="0" destOrd="0" presId="urn:microsoft.com/office/officeart/2008/layout/LinedList"/>
    <dgm:cxn modelId="{F93424F2-325A-4377-8A59-D45EAA957C0E}" type="presParOf" srcId="{3E30EAE9-7ABE-42B2-8F4E-F13157298B88}" destId="{9DE4DA06-DE31-4AB0-A13E-425F0214AD6F}" srcOrd="1" destOrd="0" presId="urn:microsoft.com/office/officeart/2008/layout/LinedList"/>
    <dgm:cxn modelId="{66DC8716-0D4D-4289-A1C7-8463ABEED51E}" type="presParOf" srcId="{3E30EAE9-7ABE-42B2-8F4E-F13157298B88}" destId="{F47F6CE6-5874-4F4C-B8A8-852B37467922}" srcOrd="2" destOrd="0" presId="urn:microsoft.com/office/officeart/2008/layout/LinedList"/>
    <dgm:cxn modelId="{9DA4FEC2-AEFC-4449-8DC8-D7D2A6545682}" type="presParOf" srcId="{2BFE4DBA-2DE1-419E-A24D-6FD4D7A5EF71}" destId="{F93EED4D-81F1-45F5-82A4-C9DFC7F5D49E}" srcOrd="5" destOrd="0" presId="urn:microsoft.com/office/officeart/2008/layout/LinedList"/>
    <dgm:cxn modelId="{73B8172D-22D7-4DFB-B571-68C1D6AFCF90}" type="presParOf" srcId="{2BFE4DBA-2DE1-419E-A24D-6FD4D7A5EF71}" destId="{2E4F0F19-0252-43F7-9F2C-3510BB810A90}" srcOrd="6" destOrd="0" presId="urn:microsoft.com/office/officeart/2008/layout/LinedList"/>
    <dgm:cxn modelId="{517C6CA9-A9A9-429D-9B61-70860E831EE8}" type="presParOf" srcId="{2BFE4DBA-2DE1-419E-A24D-6FD4D7A5EF71}" destId="{B8CDDF3C-D6CB-4706-B1D3-481409F2ADED}" srcOrd="7" destOrd="0" presId="urn:microsoft.com/office/officeart/2008/layout/LinedList"/>
    <dgm:cxn modelId="{8E04880C-D5D8-4F40-877B-7442B61C58D8}" type="presParOf" srcId="{B8CDDF3C-D6CB-4706-B1D3-481409F2ADED}" destId="{44AC84C3-667D-4337-B992-F2291772ABF1}" srcOrd="0" destOrd="0" presId="urn:microsoft.com/office/officeart/2008/layout/LinedList"/>
    <dgm:cxn modelId="{16D97809-FDD9-429C-B63F-6C522C73F3DA}" type="presParOf" srcId="{B8CDDF3C-D6CB-4706-B1D3-481409F2ADED}" destId="{3E3B3CC6-790D-4357-ADE2-EFAAFBB8C39F}" srcOrd="1" destOrd="0" presId="urn:microsoft.com/office/officeart/2008/layout/LinedList"/>
    <dgm:cxn modelId="{840B921E-8181-41C3-9EEC-88E727A5B421}" type="presParOf" srcId="{B8CDDF3C-D6CB-4706-B1D3-481409F2ADED}" destId="{904CF4DB-33B6-46CB-A933-940703BDD91B}" srcOrd="2" destOrd="0" presId="urn:microsoft.com/office/officeart/2008/layout/LinedList"/>
    <dgm:cxn modelId="{F82DBB16-3446-42D2-91B0-528A9171E7FD}" type="presParOf" srcId="{2BFE4DBA-2DE1-419E-A24D-6FD4D7A5EF71}" destId="{EC5DD23A-2CBD-459F-B83A-4A99B104D91E}" srcOrd="8" destOrd="0" presId="urn:microsoft.com/office/officeart/2008/layout/LinedList"/>
    <dgm:cxn modelId="{FB03F47D-8B55-4BC5-9C9A-84941C35A896}" type="presParOf" srcId="{2BFE4DBA-2DE1-419E-A24D-6FD4D7A5EF71}" destId="{E1A01522-2180-41EF-A74C-46E9D61887E4}"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69026-68C3-4CA7-AB1E-66B1120A49B7}" type="doc">
      <dgm:prSet loTypeId="urn:microsoft.com/office/officeart/2009/3/layout/StepUpProcess" loCatId="process" qsTypeId="urn:microsoft.com/office/officeart/2005/8/quickstyle/simple1" qsCatId="simple" csTypeId="urn:microsoft.com/office/officeart/2005/8/colors/accent2_4" csCatId="accent2" phldr="1"/>
      <dgm:spPr/>
      <dgm:t>
        <a:bodyPr/>
        <a:lstStyle/>
        <a:p>
          <a:endParaRPr lang="es-ES"/>
        </a:p>
      </dgm:t>
    </dgm:pt>
    <dgm:pt modelId="{1473451A-5A7E-4FCC-8E05-253ABBBBA525}">
      <dgm:prSet phldrT="[Texto]" custT="1"/>
      <dgm:spPr/>
      <dgm:t>
        <a:bodyPr/>
        <a:lstStyle/>
        <a:p>
          <a:pPr>
            <a:lnSpc>
              <a:spcPct val="100000"/>
            </a:lnSpc>
          </a:pPr>
          <a:endParaRPr lang="es-ES" sz="2000" dirty="0"/>
        </a:p>
      </dgm:t>
    </dgm:pt>
    <dgm:pt modelId="{D2C8B7BE-BBA4-4E96-8606-2EF3EEB2012B}" type="parTrans" cxnId="{A9AA95A3-4425-405D-B83E-03F136367584}">
      <dgm:prSet/>
      <dgm:spPr/>
      <dgm:t>
        <a:bodyPr/>
        <a:lstStyle/>
        <a:p>
          <a:pPr>
            <a:lnSpc>
              <a:spcPct val="100000"/>
            </a:lnSpc>
          </a:pPr>
          <a:endParaRPr lang="es-ES" sz="2000"/>
        </a:p>
      </dgm:t>
    </dgm:pt>
    <dgm:pt modelId="{24D187B5-EA01-4DE6-955E-F9DE340D09A4}" type="sibTrans" cxnId="{A9AA95A3-4425-405D-B83E-03F136367584}">
      <dgm:prSet/>
      <dgm:spPr/>
      <dgm:t>
        <a:bodyPr/>
        <a:lstStyle/>
        <a:p>
          <a:pPr>
            <a:lnSpc>
              <a:spcPct val="100000"/>
            </a:lnSpc>
          </a:pPr>
          <a:endParaRPr lang="es-ES" sz="2000"/>
        </a:p>
      </dgm:t>
    </dgm:pt>
    <dgm:pt modelId="{671D53DA-EFB2-4370-BB47-21378B1D718F}">
      <dgm:prSet custT="1"/>
      <dgm:spPr/>
      <dgm:t>
        <a:bodyPr/>
        <a:lstStyle/>
        <a:p>
          <a:pPr>
            <a:lnSpc>
              <a:spcPct val="100000"/>
            </a:lnSpc>
          </a:pPr>
          <a:r>
            <a:rPr lang="es-US" altLang="es-PE" sz="2000" dirty="0">
              <a:cs typeface="Arial" panose="020B0604020202020204" pitchFamily="34" charset="0"/>
            </a:rPr>
            <a:t>Limitaciones tecnológicas.</a:t>
          </a:r>
        </a:p>
      </dgm:t>
    </dgm:pt>
    <dgm:pt modelId="{3E337217-E5E8-421A-B24D-C84712F249B6}" type="parTrans" cxnId="{71531218-2174-4EF6-93D5-BFA67C5866F5}">
      <dgm:prSet/>
      <dgm:spPr/>
      <dgm:t>
        <a:bodyPr/>
        <a:lstStyle/>
        <a:p>
          <a:pPr>
            <a:lnSpc>
              <a:spcPct val="100000"/>
            </a:lnSpc>
          </a:pPr>
          <a:endParaRPr lang="es-ES" sz="2000"/>
        </a:p>
      </dgm:t>
    </dgm:pt>
    <dgm:pt modelId="{174CAE2A-6787-47D9-B580-BFE01941C851}" type="sibTrans" cxnId="{71531218-2174-4EF6-93D5-BFA67C5866F5}">
      <dgm:prSet/>
      <dgm:spPr/>
      <dgm:t>
        <a:bodyPr/>
        <a:lstStyle/>
        <a:p>
          <a:pPr>
            <a:lnSpc>
              <a:spcPct val="100000"/>
            </a:lnSpc>
          </a:pPr>
          <a:endParaRPr lang="es-ES" sz="2000"/>
        </a:p>
      </dgm:t>
    </dgm:pt>
    <dgm:pt modelId="{903C8594-3FC1-43AD-81FA-4E75EAD4CBEE}">
      <dgm:prSet custT="1"/>
      <dgm:spPr/>
      <dgm:t>
        <a:bodyPr/>
        <a:lstStyle/>
        <a:p>
          <a:pPr>
            <a:lnSpc>
              <a:spcPct val="100000"/>
            </a:lnSpc>
          </a:pPr>
          <a:r>
            <a:rPr lang="es-US" altLang="es-PE" sz="2000" dirty="0">
              <a:cs typeface="Arial" panose="020B0604020202020204" pitchFamily="34" charset="0"/>
            </a:rPr>
            <a:t>Coste y parámetros de coste.</a:t>
          </a:r>
        </a:p>
      </dgm:t>
    </dgm:pt>
    <dgm:pt modelId="{D81723E1-2D95-4B26-B3EB-F4A38CD44B46}" type="parTrans" cxnId="{75F20ED4-B44F-4809-8786-499B725F765D}">
      <dgm:prSet/>
      <dgm:spPr/>
      <dgm:t>
        <a:bodyPr/>
        <a:lstStyle/>
        <a:p>
          <a:pPr>
            <a:lnSpc>
              <a:spcPct val="100000"/>
            </a:lnSpc>
          </a:pPr>
          <a:endParaRPr lang="es-ES" sz="2000"/>
        </a:p>
      </dgm:t>
    </dgm:pt>
    <dgm:pt modelId="{552F9D2C-9F81-4909-ADEB-1EA0BAFB4573}" type="sibTrans" cxnId="{75F20ED4-B44F-4809-8786-499B725F765D}">
      <dgm:prSet/>
      <dgm:spPr/>
      <dgm:t>
        <a:bodyPr/>
        <a:lstStyle/>
        <a:p>
          <a:pPr>
            <a:lnSpc>
              <a:spcPct val="100000"/>
            </a:lnSpc>
          </a:pPr>
          <a:endParaRPr lang="es-ES" sz="2000"/>
        </a:p>
      </dgm:t>
    </dgm:pt>
    <dgm:pt modelId="{7806F5EA-1FCF-445D-B617-1A51B201B41F}">
      <dgm:prSet custT="1"/>
      <dgm:spPr/>
      <dgm:t>
        <a:bodyPr/>
        <a:lstStyle/>
        <a:p>
          <a:pPr>
            <a:lnSpc>
              <a:spcPct val="100000"/>
            </a:lnSpc>
          </a:pPr>
          <a:r>
            <a:rPr lang="es-US" altLang="es-PE" sz="2000" dirty="0">
              <a:cs typeface="Arial" panose="020B0604020202020204" pitchFamily="34" charset="0"/>
            </a:rPr>
            <a:t>Restricciones de tiempo y parámetros de calendario.</a:t>
          </a:r>
        </a:p>
      </dgm:t>
    </dgm:pt>
    <dgm:pt modelId="{4F5B83FB-57F8-4B73-BA7F-2229C02671E7}" type="parTrans" cxnId="{4CE847E0-DA0C-47C3-A3B9-9D78FDF882AD}">
      <dgm:prSet/>
      <dgm:spPr/>
      <dgm:t>
        <a:bodyPr/>
        <a:lstStyle/>
        <a:p>
          <a:pPr>
            <a:lnSpc>
              <a:spcPct val="100000"/>
            </a:lnSpc>
          </a:pPr>
          <a:endParaRPr lang="es-ES" sz="2000"/>
        </a:p>
      </dgm:t>
    </dgm:pt>
    <dgm:pt modelId="{08A49090-5BE3-4A15-83AD-82630AECF57E}" type="sibTrans" cxnId="{4CE847E0-DA0C-47C3-A3B9-9D78FDF882AD}">
      <dgm:prSet/>
      <dgm:spPr/>
      <dgm:t>
        <a:bodyPr/>
        <a:lstStyle/>
        <a:p>
          <a:pPr>
            <a:lnSpc>
              <a:spcPct val="100000"/>
            </a:lnSpc>
          </a:pPr>
          <a:endParaRPr lang="es-ES" sz="2000"/>
        </a:p>
      </dgm:t>
    </dgm:pt>
    <dgm:pt modelId="{62C5B63C-61CB-4D99-AEF2-3E6C786BA43F}">
      <dgm:prSet custT="1"/>
      <dgm:spPr/>
      <dgm:t>
        <a:bodyPr/>
        <a:lstStyle/>
        <a:p>
          <a:pPr>
            <a:lnSpc>
              <a:spcPct val="100000"/>
            </a:lnSpc>
          </a:pPr>
          <a:r>
            <a:rPr lang="es-US" altLang="es-PE" sz="2000" dirty="0">
              <a:cs typeface="Arial" panose="020B0604020202020204" pitchFamily="34" charset="0"/>
            </a:rPr>
            <a:t>Riesgos.</a:t>
          </a:r>
        </a:p>
      </dgm:t>
    </dgm:pt>
    <dgm:pt modelId="{EC9B52A4-1767-439F-AB9E-2AAD01A1FFCE}" type="parTrans" cxnId="{E93580E6-07BF-44AC-A542-12AC1FAE2F49}">
      <dgm:prSet/>
      <dgm:spPr/>
      <dgm:t>
        <a:bodyPr/>
        <a:lstStyle/>
        <a:p>
          <a:pPr>
            <a:lnSpc>
              <a:spcPct val="100000"/>
            </a:lnSpc>
          </a:pPr>
          <a:endParaRPr lang="es-ES" sz="2000"/>
        </a:p>
      </dgm:t>
    </dgm:pt>
    <dgm:pt modelId="{E42D38D4-6CBB-466C-8645-2B30069FF7AD}" type="sibTrans" cxnId="{E93580E6-07BF-44AC-A542-12AC1FAE2F49}">
      <dgm:prSet/>
      <dgm:spPr/>
      <dgm:t>
        <a:bodyPr/>
        <a:lstStyle/>
        <a:p>
          <a:pPr>
            <a:lnSpc>
              <a:spcPct val="100000"/>
            </a:lnSpc>
          </a:pPr>
          <a:endParaRPr lang="es-ES" sz="2000"/>
        </a:p>
      </dgm:t>
    </dgm:pt>
    <dgm:pt modelId="{739458E0-ED7E-48D9-A254-6755336B1A37}">
      <dgm:prSet custT="1"/>
      <dgm:spPr/>
      <dgm:t>
        <a:bodyPr/>
        <a:lstStyle/>
        <a:p>
          <a:pPr>
            <a:lnSpc>
              <a:spcPct val="100000"/>
            </a:lnSpc>
          </a:pPr>
          <a:r>
            <a:rPr lang="es-US" altLang="es-PE" sz="2000" dirty="0">
              <a:cs typeface="Arial" panose="020B0604020202020204" pitchFamily="34" charset="0"/>
            </a:rPr>
            <a:t>Factores introducidos por consideraciones únicas de negocio del desarrollador, por regulaciones y por leyes.</a:t>
          </a:r>
        </a:p>
      </dgm:t>
    </dgm:pt>
    <dgm:pt modelId="{D36427BD-C2BD-41A5-9BFB-F98E04FECEB2}" type="parTrans" cxnId="{E5D3AAE4-5737-4692-9A11-89BA69F62954}">
      <dgm:prSet/>
      <dgm:spPr/>
      <dgm:t>
        <a:bodyPr/>
        <a:lstStyle/>
        <a:p>
          <a:pPr>
            <a:lnSpc>
              <a:spcPct val="100000"/>
            </a:lnSpc>
          </a:pPr>
          <a:endParaRPr lang="es-ES" sz="2000"/>
        </a:p>
      </dgm:t>
    </dgm:pt>
    <dgm:pt modelId="{CDDF3719-6C05-44A4-8DD9-C18BAD0C8AA3}" type="sibTrans" cxnId="{E5D3AAE4-5737-4692-9A11-89BA69F62954}">
      <dgm:prSet/>
      <dgm:spPr/>
      <dgm:t>
        <a:bodyPr/>
        <a:lstStyle/>
        <a:p>
          <a:pPr>
            <a:lnSpc>
              <a:spcPct val="100000"/>
            </a:lnSpc>
          </a:pPr>
          <a:endParaRPr lang="es-ES" sz="2000"/>
        </a:p>
      </dgm:t>
    </dgm:pt>
    <dgm:pt modelId="{E59A009B-F2A8-4A1B-B400-86591C58CFF9}">
      <dgm:prSet phldrT="[Texto]" custT="1"/>
      <dgm:spPr/>
      <dgm:t>
        <a:bodyPr/>
        <a:lstStyle/>
        <a:p>
          <a:pPr>
            <a:lnSpc>
              <a:spcPct val="100000"/>
            </a:lnSpc>
          </a:pPr>
          <a:r>
            <a:rPr lang="es-US" altLang="es-PE" sz="2000" dirty="0">
              <a:cs typeface="Arial" panose="020B0604020202020204" pitchFamily="34" charset="0"/>
            </a:rPr>
            <a:t>Restricciones de varios tipos.</a:t>
          </a:r>
          <a:endParaRPr lang="es-ES" sz="2000" dirty="0"/>
        </a:p>
      </dgm:t>
    </dgm:pt>
    <dgm:pt modelId="{DCBB734C-BDD9-4EB0-913A-597E84A204A7}" type="sibTrans" cxnId="{612C0271-C6F1-403E-85F7-E474C22CC0B9}">
      <dgm:prSet/>
      <dgm:spPr/>
      <dgm:t>
        <a:bodyPr/>
        <a:lstStyle/>
        <a:p>
          <a:pPr>
            <a:lnSpc>
              <a:spcPct val="100000"/>
            </a:lnSpc>
          </a:pPr>
          <a:endParaRPr lang="es-ES" sz="2000"/>
        </a:p>
      </dgm:t>
    </dgm:pt>
    <dgm:pt modelId="{5FD1CCBB-31E1-45AE-A5D5-754875DF2397}" type="parTrans" cxnId="{612C0271-C6F1-403E-85F7-E474C22CC0B9}">
      <dgm:prSet/>
      <dgm:spPr/>
      <dgm:t>
        <a:bodyPr/>
        <a:lstStyle/>
        <a:p>
          <a:pPr>
            <a:lnSpc>
              <a:spcPct val="100000"/>
            </a:lnSpc>
          </a:pPr>
          <a:endParaRPr lang="es-ES" sz="2000"/>
        </a:p>
      </dgm:t>
    </dgm:pt>
    <dgm:pt modelId="{5E5FE969-AC92-48E8-83D9-94FCC817EC5A}" type="pres">
      <dgm:prSet presAssocID="{C4269026-68C3-4CA7-AB1E-66B1120A49B7}" presName="rootnode" presStyleCnt="0">
        <dgm:presLayoutVars>
          <dgm:chMax/>
          <dgm:chPref/>
          <dgm:dir/>
          <dgm:animLvl val="lvl"/>
        </dgm:presLayoutVars>
      </dgm:prSet>
      <dgm:spPr/>
    </dgm:pt>
    <dgm:pt modelId="{32125414-3BD2-4C5F-BF2B-DFEFA81709D6}" type="pres">
      <dgm:prSet presAssocID="{1473451A-5A7E-4FCC-8E05-253ABBBBA525}" presName="composite" presStyleCnt="0"/>
      <dgm:spPr/>
    </dgm:pt>
    <dgm:pt modelId="{796AC982-2215-4F88-86FA-7768E8B15199}" type="pres">
      <dgm:prSet presAssocID="{1473451A-5A7E-4FCC-8E05-253ABBBBA525}" presName="LShape" presStyleLbl="alignNode1" presStyleIdx="0" presStyleCnt="1" custLinFactX="-35538" custLinFactNeighborX="-100000" custLinFactNeighborY="6322"/>
      <dgm:spPr/>
    </dgm:pt>
    <dgm:pt modelId="{9B22A067-301E-4752-B577-3F3DBD05B68A}" type="pres">
      <dgm:prSet presAssocID="{1473451A-5A7E-4FCC-8E05-253ABBBBA525}" presName="ParentText" presStyleLbl="revTx" presStyleIdx="0" presStyleCnt="1" custScaleX="360772" custLinFactNeighborX="17765" custLinFactNeighborY="1221">
        <dgm:presLayoutVars>
          <dgm:chMax val="0"/>
          <dgm:chPref val="0"/>
          <dgm:bulletEnabled val="1"/>
        </dgm:presLayoutVars>
      </dgm:prSet>
      <dgm:spPr/>
    </dgm:pt>
  </dgm:ptLst>
  <dgm:cxnLst>
    <dgm:cxn modelId="{98BD7917-41F7-41CF-B8E5-4C792C9302D4}" type="presOf" srcId="{739458E0-ED7E-48D9-A254-6755336B1A37}" destId="{9B22A067-301E-4752-B577-3F3DBD05B68A}" srcOrd="0" destOrd="6" presId="urn:microsoft.com/office/officeart/2009/3/layout/StepUpProcess"/>
    <dgm:cxn modelId="{71531218-2174-4EF6-93D5-BFA67C5866F5}" srcId="{1473451A-5A7E-4FCC-8E05-253ABBBBA525}" destId="{671D53DA-EFB2-4370-BB47-21378B1D718F}" srcOrd="1" destOrd="0" parTransId="{3E337217-E5E8-421A-B24D-C84712F249B6}" sibTransId="{174CAE2A-6787-47D9-B580-BFE01941C851}"/>
    <dgm:cxn modelId="{A9DC0150-D7FD-4605-9FBD-E5F1BD9A4518}" type="presOf" srcId="{671D53DA-EFB2-4370-BB47-21378B1D718F}" destId="{9B22A067-301E-4752-B577-3F3DBD05B68A}" srcOrd="0" destOrd="2" presId="urn:microsoft.com/office/officeart/2009/3/layout/StepUpProcess"/>
    <dgm:cxn modelId="{612C0271-C6F1-403E-85F7-E474C22CC0B9}" srcId="{1473451A-5A7E-4FCC-8E05-253ABBBBA525}" destId="{E59A009B-F2A8-4A1B-B400-86591C58CFF9}" srcOrd="0" destOrd="0" parTransId="{5FD1CCBB-31E1-45AE-A5D5-754875DF2397}" sibTransId="{DCBB734C-BDD9-4EB0-913A-597E84A204A7}"/>
    <dgm:cxn modelId="{50A53371-B63F-49EB-8B13-8EE7724FA52A}" type="presOf" srcId="{C4269026-68C3-4CA7-AB1E-66B1120A49B7}" destId="{5E5FE969-AC92-48E8-83D9-94FCC817EC5A}" srcOrd="0" destOrd="0" presId="urn:microsoft.com/office/officeart/2009/3/layout/StepUpProcess"/>
    <dgm:cxn modelId="{425BB356-ECC5-415D-8D4C-06F9EBA6943A}" type="presOf" srcId="{1473451A-5A7E-4FCC-8E05-253ABBBBA525}" destId="{9B22A067-301E-4752-B577-3F3DBD05B68A}" srcOrd="0" destOrd="0" presId="urn:microsoft.com/office/officeart/2009/3/layout/StepUpProcess"/>
    <dgm:cxn modelId="{A9AA95A3-4425-405D-B83E-03F136367584}" srcId="{C4269026-68C3-4CA7-AB1E-66B1120A49B7}" destId="{1473451A-5A7E-4FCC-8E05-253ABBBBA525}" srcOrd="0" destOrd="0" parTransId="{D2C8B7BE-BBA4-4E96-8606-2EF3EEB2012B}" sibTransId="{24D187B5-EA01-4DE6-955E-F9DE340D09A4}"/>
    <dgm:cxn modelId="{55EBA0AA-4F95-4A73-8039-6DEA8E51D919}" type="presOf" srcId="{62C5B63C-61CB-4D99-AEF2-3E6C786BA43F}" destId="{9B22A067-301E-4752-B577-3F3DBD05B68A}" srcOrd="0" destOrd="5" presId="urn:microsoft.com/office/officeart/2009/3/layout/StepUpProcess"/>
    <dgm:cxn modelId="{75F20ED4-B44F-4809-8786-499B725F765D}" srcId="{1473451A-5A7E-4FCC-8E05-253ABBBBA525}" destId="{903C8594-3FC1-43AD-81FA-4E75EAD4CBEE}" srcOrd="2" destOrd="0" parTransId="{D81723E1-2D95-4B26-B3EB-F4A38CD44B46}" sibTransId="{552F9D2C-9F81-4909-ADEB-1EA0BAFB4573}"/>
    <dgm:cxn modelId="{AFE78AD4-246C-4003-B4D3-0AB455FC88E1}" type="presOf" srcId="{E59A009B-F2A8-4A1B-B400-86591C58CFF9}" destId="{9B22A067-301E-4752-B577-3F3DBD05B68A}" srcOrd="0" destOrd="1" presId="urn:microsoft.com/office/officeart/2009/3/layout/StepUpProcess"/>
    <dgm:cxn modelId="{4CE847E0-DA0C-47C3-A3B9-9D78FDF882AD}" srcId="{1473451A-5A7E-4FCC-8E05-253ABBBBA525}" destId="{7806F5EA-1FCF-445D-B617-1A51B201B41F}" srcOrd="3" destOrd="0" parTransId="{4F5B83FB-57F8-4B73-BA7F-2229C02671E7}" sibTransId="{08A49090-5BE3-4A15-83AD-82630AECF57E}"/>
    <dgm:cxn modelId="{E5D3AAE4-5737-4692-9A11-89BA69F62954}" srcId="{1473451A-5A7E-4FCC-8E05-253ABBBBA525}" destId="{739458E0-ED7E-48D9-A254-6755336B1A37}" srcOrd="5" destOrd="0" parTransId="{D36427BD-C2BD-41A5-9BFB-F98E04FECEB2}" sibTransId="{CDDF3719-6C05-44A4-8DD9-C18BAD0C8AA3}"/>
    <dgm:cxn modelId="{E93580E6-07BF-44AC-A542-12AC1FAE2F49}" srcId="{1473451A-5A7E-4FCC-8E05-253ABBBBA525}" destId="{62C5B63C-61CB-4D99-AEF2-3E6C786BA43F}" srcOrd="4" destOrd="0" parTransId="{EC9B52A4-1767-439F-AB9E-2AAD01A1FFCE}" sibTransId="{E42D38D4-6CBB-466C-8645-2B30069FF7AD}"/>
    <dgm:cxn modelId="{8AB440F7-D2A8-4FEA-A54C-5055F9FB5A02}" type="presOf" srcId="{7806F5EA-1FCF-445D-B617-1A51B201B41F}" destId="{9B22A067-301E-4752-B577-3F3DBD05B68A}" srcOrd="0" destOrd="4" presId="urn:microsoft.com/office/officeart/2009/3/layout/StepUpProcess"/>
    <dgm:cxn modelId="{06A9F9F9-EBCF-4342-B23B-EB5A12EE3B36}" type="presOf" srcId="{903C8594-3FC1-43AD-81FA-4E75EAD4CBEE}" destId="{9B22A067-301E-4752-B577-3F3DBD05B68A}" srcOrd="0" destOrd="3" presId="urn:microsoft.com/office/officeart/2009/3/layout/StepUpProcess"/>
    <dgm:cxn modelId="{EFC6C2E3-5419-4987-AAAE-FD1BADC7A135}" type="presParOf" srcId="{5E5FE969-AC92-48E8-83D9-94FCC817EC5A}" destId="{32125414-3BD2-4C5F-BF2B-DFEFA81709D6}" srcOrd="0" destOrd="0" presId="urn:microsoft.com/office/officeart/2009/3/layout/StepUpProcess"/>
    <dgm:cxn modelId="{03FF9B70-CB5F-49C3-A418-1BE3F18BFEC1}" type="presParOf" srcId="{32125414-3BD2-4C5F-BF2B-DFEFA81709D6}" destId="{796AC982-2215-4F88-86FA-7768E8B15199}" srcOrd="0" destOrd="0" presId="urn:microsoft.com/office/officeart/2009/3/layout/StepUpProcess"/>
    <dgm:cxn modelId="{4298356F-11DA-4DD1-A87A-F91361D475DC}" type="presParOf" srcId="{32125414-3BD2-4C5F-BF2B-DFEFA81709D6}" destId="{9B22A067-301E-4752-B577-3F3DBD05B68A}"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14F5E-2296-450E-AE4C-3985DEFB7AF2}"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s-ES"/>
        </a:p>
      </dgm:t>
    </dgm:pt>
    <dgm:pt modelId="{3754ADF6-AD0B-4451-B173-9E8371DB8441}">
      <dgm:prSet phldrT="[Texto]" custT="1"/>
      <dgm:spPr/>
      <dgm:t>
        <a:bodyPr/>
        <a:lstStyle/>
        <a:p>
          <a:pPr>
            <a:lnSpc>
              <a:spcPct val="100000"/>
            </a:lnSpc>
          </a:pPr>
          <a:r>
            <a:rPr lang="es-MX" sz="2000" dirty="0"/>
            <a:t>Proceso de desarrollo y gestión de requerimientos</a:t>
          </a:r>
          <a:endParaRPr lang="es-ES" sz="2000" dirty="0"/>
        </a:p>
      </dgm:t>
    </dgm:pt>
    <dgm:pt modelId="{CFE2F739-6D64-4075-AC8F-2C1641133FC5}" type="parTrans" cxnId="{5AC34EC9-FD54-4C66-9625-A1A9786D5302}">
      <dgm:prSet/>
      <dgm:spPr/>
      <dgm:t>
        <a:bodyPr/>
        <a:lstStyle/>
        <a:p>
          <a:pPr>
            <a:lnSpc>
              <a:spcPct val="100000"/>
            </a:lnSpc>
          </a:pPr>
          <a:endParaRPr lang="es-ES" sz="2000"/>
        </a:p>
      </dgm:t>
    </dgm:pt>
    <dgm:pt modelId="{634BF42E-6D46-48C5-BE49-319C99077D30}" type="sibTrans" cxnId="{5AC34EC9-FD54-4C66-9625-A1A9786D5302}">
      <dgm:prSet/>
      <dgm:spPr/>
      <dgm:t>
        <a:bodyPr/>
        <a:lstStyle/>
        <a:p>
          <a:pPr>
            <a:lnSpc>
              <a:spcPct val="100000"/>
            </a:lnSpc>
          </a:pPr>
          <a:endParaRPr lang="es-ES" sz="2000"/>
        </a:p>
      </dgm:t>
    </dgm:pt>
    <dgm:pt modelId="{E3EB0BF2-E578-4045-9B19-13962F547A50}">
      <dgm:prSet custT="1"/>
      <dgm:spPr/>
      <dgm:t>
        <a:bodyPr/>
        <a:lstStyle/>
        <a:p>
          <a:pPr>
            <a:lnSpc>
              <a:spcPct val="100000"/>
            </a:lnSpc>
          </a:pPr>
          <a:r>
            <a:rPr lang="es-MX" sz="2000" dirty="0"/>
            <a:t>Plantilla de definición de requerimientos de cliente</a:t>
          </a:r>
        </a:p>
      </dgm:t>
    </dgm:pt>
    <dgm:pt modelId="{E78B7EEC-7E18-4CA3-89AE-DC188776E80C}" type="parTrans" cxnId="{0B11C248-6963-4EA5-8BC3-371947249B6B}">
      <dgm:prSet/>
      <dgm:spPr/>
      <dgm:t>
        <a:bodyPr/>
        <a:lstStyle/>
        <a:p>
          <a:pPr>
            <a:lnSpc>
              <a:spcPct val="100000"/>
            </a:lnSpc>
          </a:pPr>
          <a:endParaRPr lang="es-ES" sz="2000"/>
        </a:p>
      </dgm:t>
    </dgm:pt>
    <dgm:pt modelId="{95A96652-6E79-4871-A405-00DD1393FF3B}" type="sibTrans" cxnId="{0B11C248-6963-4EA5-8BC3-371947249B6B}">
      <dgm:prSet/>
      <dgm:spPr/>
      <dgm:t>
        <a:bodyPr/>
        <a:lstStyle/>
        <a:p>
          <a:pPr>
            <a:lnSpc>
              <a:spcPct val="100000"/>
            </a:lnSpc>
          </a:pPr>
          <a:endParaRPr lang="es-ES" sz="2000"/>
        </a:p>
      </dgm:t>
    </dgm:pt>
    <dgm:pt modelId="{C8738677-39B8-42BC-AA80-212A7A4301AD}">
      <dgm:prSet custT="1"/>
      <dgm:spPr/>
      <dgm:t>
        <a:bodyPr/>
        <a:lstStyle/>
        <a:p>
          <a:pPr>
            <a:lnSpc>
              <a:spcPct val="100000"/>
            </a:lnSpc>
          </a:pPr>
          <a:r>
            <a:rPr lang="es-MX" sz="2000" dirty="0"/>
            <a:t>Plantilla de definición de requerimientos de producto</a:t>
          </a:r>
        </a:p>
      </dgm:t>
    </dgm:pt>
    <dgm:pt modelId="{11DA90B6-A3A7-4D3A-878A-368CA7A56B98}" type="parTrans" cxnId="{4B74B8D9-5D53-4E54-A008-B3A87A87DF06}">
      <dgm:prSet/>
      <dgm:spPr/>
      <dgm:t>
        <a:bodyPr/>
        <a:lstStyle/>
        <a:p>
          <a:pPr>
            <a:lnSpc>
              <a:spcPct val="100000"/>
            </a:lnSpc>
          </a:pPr>
          <a:endParaRPr lang="es-ES" sz="2000"/>
        </a:p>
      </dgm:t>
    </dgm:pt>
    <dgm:pt modelId="{F3070C9F-6153-48AF-8D76-60A000DBFB52}" type="sibTrans" cxnId="{4B74B8D9-5D53-4E54-A008-B3A87A87DF06}">
      <dgm:prSet/>
      <dgm:spPr/>
      <dgm:t>
        <a:bodyPr/>
        <a:lstStyle/>
        <a:p>
          <a:pPr>
            <a:lnSpc>
              <a:spcPct val="100000"/>
            </a:lnSpc>
          </a:pPr>
          <a:endParaRPr lang="es-ES" sz="2000"/>
        </a:p>
      </dgm:t>
    </dgm:pt>
    <dgm:pt modelId="{D9F8AD57-7754-4B44-9C32-5F9F63F4CCCF}">
      <dgm:prSet custT="1"/>
      <dgm:spPr/>
      <dgm:t>
        <a:bodyPr/>
        <a:lstStyle/>
        <a:p>
          <a:pPr>
            <a:lnSpc>
              <a:spcPct val="100000"/>
            </a:lnSpc>
          </a:pPr>
          <a:r>
            <a:rPr lang="es-MX" sz="2000" dirty="0"/>
            <a:t>Procedimiento para analizar y validar los requerimientos de producto</a:t>
          </a:r>
        </a:p>
      </dgm:t>
    </dgm:pt>
    <dgm:pt modelId="{45123A26-CAED-4183-B8E6-A028CA3A6CE4}" type="parTrans" cxnId="{BE457FED-F32F-465D-86AA-E6DD31681F2D}">
      <dgm:prSet/>
      <dgm:spPr/>
      <dgm:t>
        <a:bodyPr/>
        <a:lstStyle/>
        <a:p>
          <a:pPr>
            <a:lnSpc>
              <a:spcPct val="100000"/>
            </a:lnSpc>
          </a:pPr>
          <a:endParaRPr lang="es-ES" sz="2000"/>
        </a:p>
      </dgm:t>
    </dgm:pt>
    <dgm:pt modelId="{53FE8593-27C6-474C-8297-297737719BC4}" type="sibTrans" cxnId="{BE457FED-F32F-465D-86AA-E6DD31681F2D}">
      <dgm:prSet/>
      <dgm:spPr/>
      <dgm:t>
        <a:bodyPr/>
        <a:lstStyle/>
        <a:p>
          <a:pPr>
            <a:lnSpc>
              <a:spcPct val="100000"/>
            </a:lnSpc>
          </a:pPr>
          <a:endParaRPr lang="es-ES" sz="2000"/>
        </a:p>
      </dgm:t>
    </dgm:pt>
    <dgm:pt modelId="{2F43DDF6-FA31-4339-9410-026D816149A5}">
      <dgm:prSet phldrT="[Texto]" custT="1"/>
      <dgm:spPr/>
      <dgm:t>
        <a:bodyPr/>
        <a:lstStyle/>
        <a:p>
          <a:pPr>
            <a:lnSpc>
              <a:spcPct val="100000"/>
            </a:lnSpc>
          </a:pPr>
          <a:endParaRPr lang="es-ES" sz="2000" dirty="0"/>
        </a:p>
      </dgm:t>
    </dgm:pt>
    <dgm:pt modelId="{74840042-F597-45CB-94E4-2542E91B41DF}" type="sibTrans" cxnId="{30613754-ED89-45EB-A3D3-945226E535BC}">
      <dgm:prSet/>
      <dgm:spPr/>
      <dgm:t>
        <a:bodyPr/>
        <a:lstStyle/>
        <a:p>
          <a:pPr>
            <a:lnSpc>
              <a:spcPct val="100000"/>
            </a:lnSpc>
          </a:pPr>
          <a:endParaRPr lang="es-ES" sz="2000"/>
        </a:p>
      </dgm:t>
    </dgm:pt>
    <dgm:pt modelId="{702572D6-4642-4A4B-AC31-48613D12DF45}" type="parTrans" cxnId="{30613754-ED89-45EB-A3D3-945226E535BC}">
      <dgm:prSet/>
      <dgm:spPr/>
      <dgm:t>
        <a:bodyPr/>
        <a:lstStyle/>
        <a:p>
          <a:pPr>
            <a:lnSpc>
              <a:spcPct val="100000"/>
            </a:lnSpc>
          </a:pPr>
          <a:endParaRPr lang="es-ES" sz="2000"/>
        </a:p>
      </dgm:t>
    </dgm:pt>
    <dgm:pt modelId="{1C8AF58C-0FC0-4F67-9C12-183D9C595BDC}" type="pres">
      <dgm:prSet presAssocID="{38514F5E-2296-450E-AE4C-3985DEFB7AF2}" presName="vert0" presStyleCnt="0">
        <dgm:presLayoutVars>
          <dgm:dir/>
          <dgm:animOne val="branch"/>
          <dgm:animLvl val="lvl"/>
        </dgm:presLayoutVars>
      </dgm:prSet>
      <dgm:spPr/>
    </dgm:pt>
    <dgm:pt modelId="{4EDFC15E-94E6-4D67-9F64-85543D1ADDF8}" type="pres">
      <dgm:prSet presAssocID="{2F43DDF6-FA31-4339-9410-026D816149A5}" presName="thickLine" presStyleLbl="alignNode1" presStyleIdx="0" presStyleCnt="1"/>
      <dgm:spPr/>
    </dgm:pt>
    <dgm:pt modelId="{976777C2-E2A9-4852-AB16-468A5EE3A400}" type="pres">
      <dgm:prSet presAssocID="{2F43DDF6-FA31-4339-9410-026D816149A5}" presName="horz1" presStyleCnt="0"/>
      <dgm:spPr/>
    </dgm:pt>
    <dgm:pt modelId="{5D995782-9248-4502-B702-F5CC0865756D}" type="pres">
      <dgm:prSet presAssocID="{2F43DDF6-FA31-4339-9410-026D816149A5}" presName="tx1" presStyleLbl="revTx" presStyleIdx="0" presStyleCnt="5"/>
      <dgm:spPr/>
    </dgm:pt>
    <dgm:pt modelId="{155A66C6-5E7A-4894-BAE7-CEE634217366}" type="pres">
      <dgm:prSet presAssocID="{2F43DDF6-FA31-4339-9410-026D816149A5}" presName="vert1" presStyleCnt="0"/>
      <dgm:spPr/>
    </dgm:pt>
    <dgm:pt modelId="{55E0522E-FC3C-43D4-810E-6A5F2509ABFC}" type="pres">
      <dgm:prSet presAssocID="{3754ADF6-AD0B-4451-B173-9E8371DB8441}" presName="vertSpace2a" presStyleCnt="0"/>
      <dgm:spPr/>
    </dgm:pt>
    <dgm:pt modelId="{D748C0DC-F37E-4CD2-8BF1-65A7EFB60EAC}" type="pres">
      <dgm:prSet presAssocID="{3754ADF6-AD0B-4451-B173-9E8371DB8441}" presName="horz2" presStyleCnt="0"/>
      <dgm:spPr/>
    </dgm:pt>
    <dgm:pt modelId="{423ADF48-1818-4649-8B77-BB6F3F11934F}" type="pres">
      <dgm:prSet presAssocID="{3754ADF6-AD0B-4451-B173-9E8371DB8441}" presName="horzSpace2" presStyleCnt="0"/>
      <dgm:spPr/>
    </dgm:pt>
    <dgm:pt modelId="{3E6E664C-950D-4917-A891-B02F1E7DA39C}" type="pres">
      <dgm:prSet presAssocID="{3754ADF6-AD0B-4451-B173-9E8371DB8441}" presName="tx2" presStyleLbl="revTx" presStyleIdx="1" presStyleCnt="5"/>
      <dgm:spPr/>
    </dgm:pt>
    <dgm:pt modelId="{F900A86B-A74D-4220-BE9E-F08D8AF532BE}" type="pres">
      <dgm:prSet presAssocID="{3754ADF6-AD0B-4451-B173-9E8371DB8441}" presName="vert2" presStyleCnt="0"/>
      <dgm:spPr/>
    </dgm:pt>
    <dgm:pt modelId="{3E9331C6-78A8-4A3C-8A0A-A967C4CBB5B7}" type="pres">
      <dgm:prSet presAssocID="{3754ADF6-AD0B-4451-B173-9E8371DB8441}" presName="thinLine2b" presStyleLbl="callout" presStyleIdx="0" presStyleCnt="4"/>
      <dgm:spPr/>
    </dgm:pt>
    <dgm:pt modelId="{34B207BE-4197-46F7-9F0E-B92FF8CBC929}" type="pres">
      <dgm:prSet presAssocID="{3754ADF6-AD0B-4451-B173-9E8371DB8441}" presName="vertSpace2b" presStyleCnt="0"/>
      <dgm:spPr/>
    </dgm:pt>
    <dgm:pt modelId="{D499FCA8-B1AC-4A6B-BF2E-DED69F38A803}" type="pres">
      <dgm:prSet presAssocID="{E3EB0BF2-E578-4045-9B19-13962F547A50}" presName="horz2" presStyleCnt="0"/>
      <dgm:spPr/>
    </dgm:pt>
    <dgm:pt modelId="{A3A958A7-4915-473F-97D3-BE0A459679BE}" type="pres">
      <dgm:prSet presAssocID="{E3EB0BF2-E578-4045-9B19-13962F547A50}" presName="horzSpace2" presStyleCnt="0"/>
      <dgm:spPr/>
    </dgm:pt>
    <dgm:pt modelId="{300BB7E6-84D9-4914-99C9-7F40142BE3C9}" type="pres">
      <dgm:prSet presAssocID="{E3EB0BF2-E578-4045-9B19-13962F547A50}" presName="tx2" presStyleLbl="revTx" presStyleIdx="2" presStyleCnt="5"/>
      <dgm:spPr/>
    </dgm:pt>
    <dgm:pt modelId="{78A23D98-A298-4D1E-94A8-18D34A0162A6}" type="pres">
      <dgm:prSet presAssocID="{E3EB0BF2-E578-4045-9B19-13962F547A50}" presName="vert2" presStyleCnt="0"/>
      <dgm:spPr/>
    </dgm:pt>
    <dgm:pt modelId="{17DDFB65-1BB4-4E0C-848D-6FBDF789DD9E}" type="pres">
      <dgm:prSet presAssocID="{E3EB0BF2-E578-4045-9B19-13962F547A50}" presName="thinLine2b" presStyleLbl="callout" presStyleIdx="1" presStyleCnt="4"/>
      <dgm:spPr/>
    </dgm:pt>
    <dgm:pt modelId="{5B1E7481-0146-4AF9-A6C0-696B0BDB9B30}" type="pres">
      <dgm:prSet presAssocID="{E3EB0BF2-E578-4045-9B19-13962F547A50}" presName="vertSpace2b" presStyleCnt="0"/>
      <dgm:spPr/>
    </dgm:pt>
    <dgm:pt modelId="{45E5D2C4-D2E2-4EEE-8E24-0565ABB19D7C}" type="pres">
      <dgm:prSet presAssocID="{C8738677-39B8-42BC-AA80-212A7A4301AD}" presName="horz2" presStyleCnt="0"/>
      <dgm:spPr/>
    </dgm:pt>
    <dgm:pt modelId="{A44DBDAD-D0C5-4728-BFDE-B7F2DAED77B8}" type="pres">
      <dgm:prSet presAssocID="{C8738677-39B8-42BC-AA80-212A7A4301AD}" presName="horzSpace2" presStyleCnt="0"/>
      <dgm:spPr/>
    </dgm:pt>
    <dgm:pt modelId="{23759CFD-154C-4455-BD1B-81E739960329}" type="pres">
      <dgm:prSet presAssocID="{C8738677-39B8-42BC-AA80-212A7A4301AD}" presName="tx2" presStyleLbl="revTx" presStyleIdx="3" presStyleCnt="5"/>
      <dgm:spPr/>
    </dgm:pt>
    <dgm:pt modelId="{9CD1BD4E-FEA1-4B6F-B98C-1678F43C1527}" type="pres">
      <dgm:prSet presAssocID="{C8738677-39B8-42BC-AA80-212A7A4301AD}" presName="vert2" presStyleCnt="0"/>
      <dgm:spPr/>
    </dgm:pt>
    <dgm:pt modelId="{CA11D63F-BBB7-4C58-ACA5-94B22BA7285A}" type="pres">
      <dgm:prSet presAssocID="{C8738677-39B8-42BC-AA80-212A7A4301AD}" presName="thinLine2b" presStyleLbl="callout" presStyleIdx="2" presStyleCnt="4"/>
      <dgm:spPr/>
    </dgm:pt>
    <dgm:pt modelId="{10E6E50F-4767-4906-9273-B91BFED53E46}" type="pres">
      <dgm:prSet presAssocID="{C8738677-39B8-42BC-AA80-212A7A4301AD}" presName="vertSpace2b" presStyleCnt="0"/>
      <dgm:spPr/>
    </dgm:pt>
    <dgm:pt modelId="{9BAA20D0-8434-42C8-82C2-57905FA0E9DD}" type="pres">
      <dgm:prSet presAssocID="{D9F8AD57-7754-4B44-9C32-5F9F63F4CCCF}" presName="horz2" presStyleCnt="0"/>
      <dgm:spPr/>
    </dgm:pt>
    <dgm:pt modelId="{9C60708C-FD02-4ED8-B5CF-B92ADD18BB97}" type="pres">
      <dgm:prSet presAssocID="{D9F8AD57-7754-4B44-9C32-5F9F63F4CCCF}" presName="horzSpace2" presStyleCnt="0"/>
      <dgm:spPr/>
    </dgm:pt>
    <dgm:pt modelId="{1FC50982-4E5C-451D-9E39-8CB21EC0CC1A}" type="pres">
      <dgm:prSet presAssocID="{D9F8AD57-7754-4B44-9C32-5F9F63F4CCCF}" presName="tx2" presStyleLbl="revTx" presStyleIdx="4" presStyleCnt="5"/>
      <dgm:spPr/>
    </dgm:pt>
    <dgm:pt modelId="{A8ACF5D4-6F48-41AB-A2CB-5C6049B3B220}" type="pres">
      <dgm:prSet presAssocID="{D9F8AD57-7754-4B44-9C32-5F9F63F4CCCF}" presName="vert2" presStyleCnt="0"/>
      <dgm:spPr/>
    </dgm:pt>
    <dgm:pt modelId="{FC9705D4-4735-4A6D-A0BB-04BBA5815CA5}" type="pres">
      <dgm:prSet presAssocID="{D9F8AD57-7754-4B44-9C32-5F9F63F4CCCF}" presName="thinLine2b" presStyleLbl="callout" presStyleIdx="3" presStyleCnt="4"/>
      <dgm:spPr/>
    </dgm:pt>
    <dgm:pt modelId="{B1599D9E-D1BE-4E28-8B20-B9A52188E20F}" type="pres">
      <dgm:prSet presAssocID="{D9F8AD57-7754-4B44-9C32-5F9F63F4CCCF}" presName="vertSpace2b" presStyleCnt="0"/>
      <dgm:spPr/>
    </dgm:pt>
  </dgm:ptLst>
  <dgm:cxnLst>
    <dgm:cxn modelId="{0B11C248-6963-4EA5-8BC3-371947249B6B}" srcId="{2F43DDF6-FA31-4339-9410-026D816149A5}" destId="{E3EB0BF2-E578-4045-9B19-13962F547A50}" srcOrd="1" destOrd="0" parTransId="{E78B7EEC-7E18-4CA3-89AE-DC188776E80C}" sibTransId="{95A96652-6E79-4871-A405-00DD1393FF3B}"/>
    <dgm:cxn modelId="{4D561852-53A0-4241-8DD3-4BA38C9A4B4C}" type="presOf" srcId="{E3EB0BF2-E578-4045-9B19-13962F547A50}" destId="{300BB7E6-84D9-4914-99C9-7F40142BE3C9}" srcOrd="0" destOrd="0" presId="urn:microsoft.com/office/officeart/2008/layout/LinedList"/>
    <dgm:cxn modelId="{30613754-ED89-45EB-A3D3-945226E535BC}" srcId="{38514F5E-2296-450E-AE4C-3985DEFB7AF2}" destId="{2F43DDF6-FA31-4339-9410-026D816149A5}" srcOrd="0" destOrd="0" parTransId="{702572D6-4642-4A4B-AC31-48613D12DF45}" sibTransId="{74840042-F597-45CB-94E4-2542E91B41DF}"/>
    <dgm:cxn modelId="{1C256D75-4EF8-4746-B05B-08468E0D3B68}" type="presOf" srcId="{C8738677-39B8-42BC-AA80-212A7A4301AD}" destId="{23759CFD-154C-4455-BD1B-81E739960329}" srcOrd="0" destOrd="0" presId="urn:microsoft.com/office/officeart/2008/layout/LinedList"/>
    <dgm:cxn modelId="{99577F58-B907-4C81-A371-9AA7F9143E75}" type="presOf" srcId="{3754ADF6-AD0B-4451-B173-9E8371DB8441}" destId="{3E6E664C-950D-4917-A891-B02F1E7DA39C}" srcOrd="0" destOrd="0" presId="urn:microsoft.com/office/officeart/2008/layout/LinedList"/>
    <dgm:cxn modelId="{BA97DE8A-C2F0-4748-8072-0B9F48B8E70B}" type="presOf" srcId="{D9F8AD57-7754-4B44-9C32-5F9F63F4CCCF}" destId="{1FC50982-4E5C-451D-9E39-8CB21EC0CC1A}" srcOrd="0" destOrd="0" presId="urn:microsoft.com/office/officeart/2008/layout/LinedList"/>
    <dgm:cxn modelId="{ECD3FBB2-ADBD-415E-918C-9A4779F2E358}" type="presOf" srcId="{2F43DDF6-FA31-4339-9410-026D816149A5}" destId="{5D995782-9248-4502-B702-F5CC0865756D}" srcOrd="0" destOrd="0" presId="urn:microsoft.com/office/officeart/2008/layout/LinedList"/>
    <dgm:cxn modelId="{3FD2BAB7-2B8F-44E9-8290-AE18EAEB5033}" type="presOf" srcId="{38514F5E-2296-450E-AE4C-3985DEFB7AF2}" destId="{1C8AF58C-0FC0-4F67-9C12-183D9C595BDC}" srcOrd="0" destOrd="0" presId="urn:microsoft.com/office/officeart/2008/layout/LinedList"/>
    <dgm:cxn modelId="{5AC34EC9-FD54-4C66-9625-A1A9786D5302}" srcId="{2F43DDF6-FA31-4339-9410-026D816149A5}" destId="{3754ADF6-AD0B-4451-B173-9E8371DB8441}" srcOrd="0" destOrd="0" parTransId="{CFE2F739-6D64-4075-AC8F-2C1641133FC5}" sibTransId="{634BF42E-6D46-48C5-BE49-319C99077D30}"/>
    <dgm:cxn modelId="{4B74B8D9-5D53-4E54-A008-B3A87A87DF06}" srcId="{2F43DDF6-FA31-4339-9410-026D816149A5}" destId="{C8738677-39B8-42BC-AA80-212A7A4301AD}" srcOrd="2" destOrd="0" parTransId="{11DA90B6-A3A7-4D3A-878A-368CA7A56B98}" sibTransId="{F3070C9F-6153-48AF-8D76-60A000DBFB52}"/>
    <dgm:cxn modelId="{BE457FED-F32F-465D-86AA-E6DD31681F2D}" srcId="{2F43DDF6-FA31-4339-9410-026D816149A5}" destId="{D9F8AD57-7754-4B44-9C32-5F9F63F4CCCF}" srcOrd="3" destOrd="0" parTransId="{45123A26-CAED-4183-B8E6-A028CA3A6CE4}" sibTransId="{53FE8593-27C6-474C-8297-297737719BC4}"/>
    <dgm:cxn modelId="{D27CD5BB-CD6F-444D-8AB7-E09867DC8BAD}" type="presParOf" srcId="{1C8AF58C-0FC0-4F67-9C12-183D9C595BDC}" destId="{4EDFC15E-94E6-4D67-9F64-85543D1ADDF8}" srcOrd="0" destOrd="0" presId="urn:microsoft.com/office/officeart/2008/layout/LinedList"/>
    <dgm:cxn modelId="{CCE453FE-F23B-47DD-835D-9F383ABCF3B3}" type="presParOf" srcId="{1C8AF58C-0FC0-4F67-9C12-183D9C595BDC}" destId="{976777C2-E2A9-4852-AB16-468A5EE3A400}" srcOrd="1" destOrd="0" presId="urn:microsoft.com/office/officeart/2008/layout/LinedList"/>
    <dgm:cxn modelId="{3B4C6C15-47A2-4400-9548-8EB52A2B3860}" type="presParOf" srcId="{976777C2-E2A9-4852-AB16-468A5EE3A400}" destId="{5D995782-9248-4502-B702-F5CC0865756D}" srcOrd="0" destOrd="0" presId="urn:microsoft.com/office/officeart/2008/layout/LinedList"/>
    <dgm:cxn modelId="{C8D8C10A-B95A-4C08-B17B-B5436FF72E92}" type="presParOf" srcId="{976777C2-E2A9-4852-AB16-468A5EE3A400}" destId="{155A66C6-5E7A-4894-BAE7-CEE634217366}" srcOrd="1" destOrd="0" presId="urn:microsoft.com/office/officeart/2008/layout/LinedList"/>
    <dgm:cxn modelId="{2D68C86F-6C64-45C3-B12F-8E9FD9AA4D39}" type="presParOf" srcId="{155A66C6-5E7A-4894-BAE7-CEE634217366}" destId="{55E0522E-FC3C-43D4-810E-6A5F2509ABFC}" srcOrd="0" destOrd="0" presId="urn:microsoft.com/office/officeart/2008/layout/LinedList"/>
    <dgm:cxn modelId="{F03A2FBB-8A57-48D0-87B9-403D579C1477}" type="presParOf" srcId="{155A66C6-5E7A-4894-BAE7-CEE634217366}" destId="{D748C0DC-F37E-4CD2-8BF1-65A7EFB60EAC}" srcOrd="1" destOrd="0" presId="urn:microsoft.com/office/officeart/2008/layout/LinedList"/>
    <dgm:cxn modelId="{B96EE1A5-72EC-4475-A6A7-FD779141A6A2}" type="presParOf" srcId="{D748C0DC-F37E-4CD2-8BF1-65A7EFB60EAC}" destId="{423ADF48-1818-4649-8B77-BB6F3F11934F}" srcOrd="0" destOrd="0" presId="urn:microsoft.com/office/officeart/2008/layout/LinedList"/>
    <dgm:cxn modelId="{47FA4C44-C76E-4E47-950D-38AECA8072CA}" type="presParOf" srcId="{D748C0DC-F37E-4CD2-8BF1-65A7EFB60EAC}" destId="{3E6E664C-950D-4917-A891-B02F1E7DA39C}" srcOrd="1" destOrd="0" presId="urn:microsoft.com/office/officeart/2008/layout/LinedList"/>
    <dgm:cxn modelId="{878023C1-406C-4D19-BEFF-C02E70289DF7}" type="presParOf" srcId="{D748C0DC-F37E-4CD2-8BF1-65A7EFB60EAC}" destId="{F900A86B-A74D-4220-BE9E-F08D8AF532BE}" srcOrd="2" destOrd="0" presId="urn:microsoft.com/office/officeart/2008/layout/LinedList"/>
    <dgm:cxn modelId="{4BFC8016-2C0A-4BFA-971D-98BA9191D7DA}" type="presParOf" srcId="{155A66C6-5E7A-4894-BAE7-CEE634217366}" destId="{3E9331C6-78A8-4A3C-8A0A-A967C4CBB5B7}" srcOrd="2" destOrd="0" presId="urn:microsoft.com/office/officeart/2008/layout/LinedList"/>
    <dgm:cxn modelId="{7A41A201-354F-45AA-A849-D97D0C225EBF}" type="presParOf" srcId="{155A66C6-5E7A-4894-BAE7-CEE634217366}" destId="{34B207BE-4197-46F7-9F0E-B92FF8CBC929}" srcOrd="3" destOrd="0" presId="urn:microsoft.com/office/officeart/2008/layout/LinedList"/>
    <dgm:cxn modelId="{104FC35C-F13B-4EC2-84A3-787CD082553F}" type="presParOf" srcId="{155A66C6-5E7A-4894-BAE7-CEE634217366}" destId="{D499FCA8-B1AC-4A6B-BF2E-DED69F38A803}" srcOrd="4" destOrd="0" presId="urn:microsoft.com/office/officeart/2008/layout/LinedList"/>
    <dgm:cxn modelId="{1E5C931D-4A2C-43C0-BBDA-2290266533BF}" type="presParOf" srcId="{D499FCA8-B1AC-4A6B-BF2E-DED69F38A803}" destId="{A3A958A7-4915-473F-97D3-BE0A459679BE}" srcOrd="0" destOrd="0" presId="urn:microsoft.com/office/officeart/2008/layout/LinedList"/>
    <dgm:cxn modelId="{AE4CE7F4-80F6-4644-A801-1CCED8B2A1CF}" type="presParOf" srcId="{D499FCA8-B1AC-4A6B-BF2E-DED69F38A803}" destId="{300BB7E6-84D9-4914-99C9-7F40142BE3C9}" srcOrd="1" destOrd="0" presId="urn:microsoft.com/office/officeart/2008/layout/LinedList"/>
    <dgm:cxn modelId="{619251D4-A924-4DE0-96D1-4C51A6FEE6D2}" type="presParOf" srcId="{D499FCA8-B1AC-4A6B-BF2E-DED69F38A803}" destId="{78A23D98-A298-4D1E-94A8-18D34A0162A6}" srcOrd="2" destOrd="0" presId="urn:microsoft.com/office/officeart/2008/layout/LinedList"/>
    <dgm:cxn modelId="{A88C9EF4-3FD5-4B2A-A894-88E11704D7CC}" type="presParOf" srcId="{155A66C6-5E7A-4894-BAE7-CEE634217366}" destId="{17DDFB65-1BB4-4E0C-848D-6FBDF789DD9E}" srcOrd="5" destOrd="0" presId="urn:microsoft.com/office/officeart/2008/layout/LinedList"/>
    <dgm:cxn modelId="{4F5F89F2-0696-4565-9BED-951287867375}" type="presParOf" srcId="{155A66C6-5E7A-4894-BAE7-CEE634217366}" destId="{5B1E7481-0146-4AF9-A6C0-696B0BDB9B30}" srcOrd="6" destOrd="0" presId="urn:microsoft.com/office/officeart/2008/layout/LinedList"/>
    <dgm:cxn modelId="{B44FE305-5E84-4AF3-8AF2-E02DF6CA7AEE}" type="presParOf" srcId="{155A66C6-5E7A-4894-BAE7-CEE634217366}" destId="{45E5D2C4-D2E2-4EEE-8E24-0565ABB19D7C}" srcOrd="7" destOrd="0" presId="urn:microsoft.com/office/officeart/2008/layout/LinedList"/>
    <dgm:cxn modelId="{9C94FB7D-B6BC-4E61-A9D9-E99DC0B10E7B}" type="presParOf" srcId="{45E5D2C4-D2E2-4EEE-8E24-0565ABB19D7C}" destId="{A44DBDAD-D0C5-4728-BFDE-B7F2DAED77B8}" srcOrd="0" destOrd="0" presId="urn:microsoft.com/office/officeart/2008/layout/LinedList"/>
    <dgm:cxn modelId="{A310E9E4-C3BF-4E6E-AFFB-1EB9C74A63A0}" type="presParOf" srcId="{45E5D2C4-D2E2-4EEE-8E24-0565ABB19D7C}" destId="{23759CFD-154C-4455-BD1B-81E739960329}" srcOrd="1" destOrd="0" presId="urn:microsoft.com/office/officeart/2008/layout/LinedList"/>
    <dgm:cxn modelId="{7FEEEADD-DCAE-48DA-870D-4820B7D88B78}" type="presParOf" srcId="{45E5D2C4-D2E2-4EEE-8E24-0565ABB19D7C}" destId="{9CD1BD4E-FEA1-4B6F-B98C-1678F43C1527}" srcOrd="2" destOrd="0" presId="urn:microsoft.com/office/officeart/2008/layout/LinedList"/>
    <dgm:cxn modelId="{257543C8-0845-467B-950F-BC700FD39D1A}" type="presParOf" srcId="{155A66C6-5E7A-4894-BAE7-CEE634217366}" destId="{CA11D63F-BBB7-4C58-ACA5-94B22BA7285A}" srcOrd="8" destOrd="0" presId="urn:microsoft.com/office/officeart/2008/layout/LinedList"/>
    <dgm:cxn modelId="{C5E975F1-01AA-4A0A-BED5-71C5E43CF806}" type="presParOf" srcId="{155A66C6-5E7A-4894-BAE7-CEE634217366}" destId="{10E6E50F-4767-4906-9273-B91BFED53E46}" srcOrd="9" destOrd="0" presId="urn:microsoft.com/office/officeart/2008/layout/LinedList"/>
    <dgm:cxn modelId="{7BCF7B55-05DD-4B2A-8F50-71731386367C}" type="presParOf" srcId="{155A66C6-5E7A-4894-BAE7-CEE634217366}" destId="{9BAA20D0-8434-42C8-82C2-57905FA0E9DD}" srcOrd="10" destOrd="0" presId="urn:microsoft.com/office/officeart/2008/layout/LinedList"/>
    <dgm:cxn modelId="{93E14E6C-C7AA-4342-89C7-018B8976CA9B}" type="presParOf" srcId="{9BAA20D0-8434-42C8-82C2-57905FA0E9DD}" destId="{9C60708C-FD02-4ED8-B5CF-B92ADD18BB97}" srcOrd="0" destOrd="0" presId="urn:microsoft.com/office/officeart/2008/layout/LinedList"/>
    <dgm:cxn modelId="{AC1DA2DD-0E91-4A05-9AED-B7EA2FF01FBB}" type="presParOf" srcId="{9BAA20D0-8434-42C8-82C2-57905FA0E9DD}" destId="{1FC50982-4E5C-451D-9E39-8CB21EC0CC1A}" srcOrd="1" destOrd="0" presId="urn:microsoft.com/office/officeart/2008/layout/LinedList"/>
    <dgm:cxn modelId="{B56DDBE5-09F0-49DE-8ACD-5B131DC646B2}" type="presParOf" srcId="{9BAA20D0-8434-42C8-82C2-57905FA0E9DD}" destId="{A8ACF5D4-6F48-41AB-A2CB-5C6049B3B220}" srcOrd="2" destOrd="0" presId="urn:microsoft.com/office/officeart/2008/layout/LinedList"/>
    <dgm:cxn modelId="{21A0F870-11C0-449B-AE72-9021CAA2920B}" type="presParOf" srcId="{155A66C6-5E7A-4894-BAE7-CEE634217366}" destId="{FC9705D4-4735-4A6D-A0BB-04BBA5815CA5}" srcOrd="11" destOrd="0" presId="urn:microsoft.com/office/officeart/2008/layout/LinedList"/>
    <dgm:cxn modelId="{09C7319D-9C0E-412B-940C-55E8A25157D1}" type="presParOf" srcId="{155A66C6-5E7A-4894-BAE7-CEE634217366}" destId="{B1599D9E-D1BE-4E28-8B20-B9A52188E20F}"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094A3-6CCB-4C46-9BFD-CCD2F0A39861}">
      <dsp:nvSpPr>
        <dsp:cNvPr id="0" name=""/>
        <dsp:cNvSpPr/>
      </dsp:nvSpPr>
      <dsp:spPr>
        <a:xfrm>
          <a:off x="0" y="72002"/>
          <a:ext cx="90834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D619A-B58F-4E56-8488-146A71801F58}">
      <dsp:nvSpPr>
        <dsp:cNvPr id="0" name=""/>
        <dsp:cNvSpPr/>
      </dsp:nvSpPr>
      <dsp:spPr>
        <a:xfrm>
          <a:off x="0" y="1617"/>
          <a:ext cx="1816692" cy="330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US" altLang="es-PE" sz="2000" b="1" kern="1200" dirty="0">
              <a:solidFill>
                <a:schemeClr val="tx1"/>
              </a:solidFill>
              <a:cs typeface="Arial" panose="020B0604020202020204" pitchFamily="34" charset="0"/>
            </a:rPr>
            <a:t>Estos análisis incluyen</a:t>
          </a:r>
          <a:endParaRPr lang="es-ES" sz="2000" b="1" kern="1200" dirty="0">
            <a:solidFill>
              <a:schemeClr val="tx1"/>
            </a:solidFill>
          </a:endParaRPr>
        </a:p>
      </dsp:txBody>
      <dsp:txXfrm>
        <a:off x="0" y="1617"/>
        <a:ext cx="1816692" cy="3309132"/>
      </dsp:txXfrm>
    </dsp:sp>
    <dsp:sp modelId="{9238E11C-1DE1-4D58-A4F5-9F9A891A0B73}">
      <dsp:nvSpPr>
        <dsp:cNvPr id="0" name=""/>
        <dsp:cNvSpPr/>
      </dsp:nvSpPr>
      <dsp:spPr>
        <a:xfrm>
          <a:off x="1952943" y="167073"/>
          <a:ext cx="7130516" cy="1307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US" altLang="es-PE" sz="2000" b="1" kern="1200" dirty="0">
              <a:cs typeface="Arial" panose="020B0604020202020204" pitchFamily="34" charset="0"/>
            </a:rPr>
            <a:t>Análisis de necesidades y de requerimientos para cada fase del ciclo de vida del producto</a:t>
          </a:r>
          <a:r>
            <a:rPr lang="es-US" altLang="es-PE" sz="2000" kern="1200" dirty="0">
              <a:cs typeface="Arial" panose="020B0604020202020204" pitchFamily="34" charset="0"/>
            </a:rPr>
            <a:t>, incluyendo las necesidades de las partes interesadas relevantes, del entorno operativo y de los factores que reflejan las e</a:t>
          </a:r>
          <a:r>
            <a:rPr lang="es-US" altLang="es-PE" sz="2000" b="1" kern="1200" dirty="0">
              <a:cs typeface="Arial" panose="020B0604020202020204" pitchFamily="34" charset="0"/>
            </a:rPr>
            <a:t>xpectativas y satisfacciones globales del cliente y del usuario final, tales como seguridad, protección y capacidad de financiación</a:t>
          </a:r>
          <a:r>
            <a:rPr lang="es-US" altLang="es-PE" sz="2000" kern="1200" dirty="0">
              <a:cs typeface="Arial" panose="020B0604020202020204" pitchFamily="34" charset="0"/>
            </a:rPr>
            <a:t>.</a:t>
          </a:r>
          <a:endParaRPr lang="es-ES" sz="2000" kern="1200" dirty="0"/>
        </a:p>
      </dsp:txBody>
      <dsp:txXfrm>
        <a:off x="1952943" y="167073"/>
        <a:ext cx="7130516" cy="1307173"/>
      </dsp:txXfrm>
    </dsp:sp>
    <dsp:sp modelId="{3AF2D7A0-1080-4706-BE2D-ECC87B112E20}">
      <dsp:nvSpPr>
        <dsp:cNvPr id="0" name=""/>
        <dsp:cNvSpPr/>
      </dsp:nvSpPr>
      <dsp:spPr>
        <a:xfrm>
          <a:off x="1816692" y="2175387"/>
          <a:ext cx="7266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E4DA06-DE31-4AB0-A13E-425F0214AD6F}">
      <dsp:nvSpPr>
        <dsp:cNvPr id="0" name=""/>
        <dsp:cNvSpPr/>
      </dsp:nvSpPr>
      <dsp:spPr>
        <a:xfrm>
          <a:off x="1952943" y="2751440"/>
          <a:ext cx="7130516" cy="540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US" altLang="es-PE" sz="2000" kern="1200" dirty="0">
              <a:cs typeface="Arial" panose="020B0604020202020204" pitchFamily="34" charset="0"/>
            </a:rPr>
            <a:t>Desarrollo de un concepto operativo.</a:t>
          </a:r>
        </a:p>
      </dsp:txBody>
      <dsp:txXfrm>
        <a:off x="1952943" y="2751440"/>
        <a:ext cx="7130516" cy="540017"/>
      </dsp:txXfrm>
    </dsp:sp>
    <dsp:sp modelId="{F93EED4D-81F1-45F5-82A4-C9DFC7F5D49E}">
      <dsp:nvSpPr>
        <dsp:cNvPr id="0" name=""/>
        <dsp:cNvSpPr/>
      </dsp:nvSpPr>
      <dsp:spPr>
        <a:xfrm>
          <a:off x="1816692" y="2179721"/>
          <a:ext cx="7266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3B3CC6-790D-4357-ADE2-EFAAFBB8C39F}">
      <dsp:nvSpPr>
        <dsp:cNvPr id="0" name=""/>
        <dsp:cNvSpPr/>
      </dsp:nvSpPr>
      <dsp:spPr>
        <a:xfrm>
          <a:off x="1952943" y="2175386"/>
          <a:ext cx="7130516" cy="37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US" altLang="es-PE" sz="2000" kern="1200" dirty="0">
              <a:cs typeface="Arial" panose="020B0604020202020204" pitchFamily="34" charset="0"/>
            </a:rPr>
            <a:t>Definición de la funcionalidad requerida.</a:t>
          </a:r>
        </a:p>
      </dsp:txBody>
      <dsp:txXfrm>
        <a:off x="1952943" y="2175386"/>
        <a:ext cx="7130516" cy="375652"/>
      </dsp:txXfrm>
    </dsp:sp>
    <dsp:sp modelId="{EC5DD23A-2CBD-459F-B83A-4A99B104D91E}">
      <dsp:nvSpPr>
        <dsp:cNvPr id="0" name=""/>
        <dsp:cNvSpPr/>
      </dsp:nvSpPr>
      <dsp:spPr>
        <a:xfrm>
          <a:off x="1816692" y="2720830"/>
          <a:ext cx="7266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AC982-2215-4F88-86FA-7768E8B15199}">
      <dsp:nvSpPr>
        <dsp:cNvPr id="0" name=""/>
        <dsp:cNvSpPr/>
      </dsp:nvSpPr>
      <dsp:spPr>
        <a:xfrm rot="5400000">
          <a:off x="308357" y="229467"/>
          <a:ext cx="1619578" cy="2694941"/>
        </a:xfrm>
        <a:prstGeom prst="corner">
          <a:avLst>
            <a:gd name="adj1" fmla="val 16120"/>
            <a:gd name="adj2" fmla="val 16110"/>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2A067-301E-4752-B577-3F3DBD05B68A}">
      <dsp:nvSpPr>
        <dsp:cNvPr id="0" name=""/>
        <dsp:cNvSpPr/>
      </dsp:nvSpPr>
      <dsp:spPr>
        <a:xfrm>
          <a:off x="7363" y="829006"/>
          <a:ext cx="8777612" cy="2132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endParaRPr lang="es-ES" sz="2000" kern="1200" dirty="0"/>
        </a:p>
        <a:p>
          <a:pPr marL="228600" lvl="1" indent="-228600" algn="l" defTabSz="889000">
            <a:lnSpc>
              <a:spcPct val="100000"/>
            </a:lnSpc>
            <a:spcBef>
              <a:spcPct val="0"/>
            </a:spcBef>
            <a:spcAft>
              <a:spcPct val="15000"/>
            </a:spcAft>
            <a:buChar char="•"/>
          </a:pPr>
          <a:r>
            <a:rPr lang="es-US" altLang="es-PE" sz="2000" kern="1200" dirty="0">
              <a:cs typeface="Arial" panose="020B0604020202020204" pitchFamily="34" charset="0"/>
            </a:rPr>
            <a:t>Restricciones de varios tipos.</a:t>
          </a:r>
          <a:endParaRPr lang="es-ES" sz="2000" kern="1200" dirty="0"/>
        </a:p>
        <a:p>
          <a:pPr marL="228600" lvl="1" indent="-228600" algn="l" defTabSz="889000">
            <a:lnSpc>
              <a:spcPct val="100000"/>
            </a:lnSpc>
            <a:spcBef>
              <a:spcPct val="0"/>
            </a:spcBef>
            <a:spcAft>
              <a:spcPct val="15000"/>
            </a:spcAft>
            <a:buChar char="•"/>
          </a:pPr>
          <a:r>
            <a:rPr lang="es-US" altLang="es-PE" sz="2000" kern="1200" dirty="0">
              <a:cs typeface="Arial" panose="020B0604020202020204" pitchFamily="34" charset="0"/>
            </a:rPr>
            <a:t>Limitaciones tecnológicas.</a:t>
          </a:r>
        </a:p>
        <a:p>
          <a:pPr marL="228600" lvl="1" indent="-228600" algn="l" defTabSz="889000">
            <a:lnSpc>
              <a:spcPct val="100000"/>
            </a:lnSpc>
            <a:spcBef>
              <a:spcPct val="0"/>
            </a:spcBef>
            <a:spcAft>
              <a:spcPct val="15000"/>
            </a:spcAft>
            <a:buChar char="•"/>
          </a:pPr>
          <a:r>
            <a:rPr lang="es-US" altLang="es-PE" sz="2000" kern="1200" dirty="0">
              <a:cs typeface="Arial" panose="020B0604020202020204" pitchFamily="34" charset="0"/>
            </a:rPr>
            <a:t>Coste y parámetros de coste.</a:t>
          </a:r>
        </a:p>
        <a:p>
          <a:pPr marL="228600" lvl="1" indent="-228600" algn="l" defTabSz="889000">
            <a:lnSpc>
              <a:spcPct val="100000"/>
            </a:lnSpc>
            <a:spcBef>
              <a:spcPct val="0"/>
            </a:spcBef>
            <a:spcAft>
              <a:spcPct val="15000"/>
            </a:spcAft>
            <a:buChar char="•"/>
          </a:pPr>
          <a:r>
            <a:rPr lang="es-US" altLang="es-PE" sz="2000" kern="1200" dirty="0">
              <a:cs typeface="Arial" panose="020B0604020202020204" pitchFamily="34" charset="0"/>
            </a:rPr>
            <a:t>Restricciones de tiempo y parámetros de calendario.</a:t>
          </a:r>
        </a:p>
        <a:p>
          <a:pPr marL="228600" lvl="1" indent="-228600" algn="l" defTabSz="889000">
            <a:lnSpc>
              <a:spcPct val="100000"/>
            </a:lnSpc>
            <a:spcBef>
              <a:spcPct val="0"/>
            </a:spcBef>
            <a:spcAft>
              <a:spcPct val="15000"/>
            </a:spcAft>
            <a:buChar char="•"/>
          </a:pPr>
          <a:r>
            <a:rPr lang="es-US" altLang="es-PE" sz="2000" kern="1200" dirty="0">
              <a:cs typeface="Arial" panose="020B0604020202020204" pitchFamily="34" charset="0"/>
            </a:rPr>
            <a:t>Riesgos.</a:t>
          </a:r>
        </a:p>
        <a:p>
          <a:pPr marL="228600" lvl="1" indent="-228600" algn="l" defTabSz="889000">
            <a:lnSpc>
              <a:spcPct val="100000"/>
            </a:lnSpc>
            <a:spcBef>
              <a:spcPct val="0"/>
            </a:spcBef>
            <a:spcAft>
              <a:spcPct val="15000"/>
            </a:spcAft>
            <a:buChar char="•"/>
          </a:pPr>
          <a:r>
            <a:rPr lang="es-US" altLang="es-PE" sz="2000" kern="1200" dirty="0">
              <a:cs typeface="Arial" panose="020B0604020202020204" pitchFamily="34" charset="0"/>
            </a:rPr>
            <a:t>Factores introducidos por consideraciones únicas de negocio del desarrollador, por regulaciones y por leyes.</a:t>
          </a:r>
        </a:p>
      </dsp:txBody>
      <dsp:txXfrm>
        <a:off x="7363" y="829006"/>
        <a:ext cx="8777612" cy="2132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FC15E-94E6-4D67-9F64-85543D1ADDF8}">
      <dsp:nvSpPr>
        <dsp:cNvPr id="0" name=""/>
        <dsp:cNvSpPr/>
      </dsp:nvSpPr>
      <dsp:spPr>
        <a:xfrm>
          <a:off x="0" y="1265"/>
          <a:ext cx="7878679"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995782-9248-4502-B702-F5CC0865756D}">
      <dsp:nvSpPr>
        <dsp:cNvPr id="0" name=""/>
        <dsp:cNvSpPr/>
      </dsp:nvSpPr>
      <dsp:spPr>
        <a:xfrm>
          <a:off x="0" y="1265"/>
          <a:ext cx="1575735" cy="258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endParaRPr lang="es-ES" sz="2000" kern="1200" dirty="0"/>
        </a:p>
      </dsp:txBody>
      <dsp:txXfrm>
        <a:off x="0" y="1265"/>
        <a:ext cx="1575735" cy="2589755"/>
      </dsp:txXfrm>
    </dsp:sp>
    <dsp:sp modelId="{3E6E664C-950D-4917-A891-B02F1E7DA39C}">
      <dsp:nvSpPr>
        <dsp:cNvPr id="0" name=""/>
        <dsp:cNvSpPr/>
      </dsp:nvSpPr>
      <dsp:spPr>
        <a:xfrm>
          <a:off x="1693915" y="31709"/>
          <a:ext cx="6184763" cy="60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MX" sz="2000" kern="1200" dirty="0"/>
            <a:t>Proceso de desarrollo y gestión de requerimientos</a:t>
          </a:r>
          <a:endParaRPr lang="es-ES" sz="2000" kern="1200" dirty="0"/>
        </a:p>
      </dsp:txBody>
      <dsp:txXfrm>
        <a:off x="1693915" y="31709"/>
        <a:ext cx="6184763" cy="608870"/>
      </dsp:txXfrm>
    </dsp:sp>
    <dsp:sp modelId="{3E9331C6-78A8-4A3C-8A0A-A967C4CBB5B7}">
      <dsp:nvSpPr>
        <dsp:cNvPr id="0" name=""/>
        <dsp:cNvSpPr/>
      </dsp:nvSpPr>
      <dsp:spPr>
        <a:xfrm>
          <a:off x="1575735" y="640580"/>
          <a:ext cx="63029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0BB7E6-84D9-4914-99C9-7F40142BE3C9}">
      <dsp:nvSpPr>
        <dsp:cNvPr id="0" name=""/>
        <dsp:cNvSpPr/>
      </dsp:nvSpPr>
      <dsp:spPr>
        <a:xfrm>
          <a:off x="1693915" y="671023"/>
          <a:ext cx="6184763" cy="60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MX" sz="2000" kern="1200" dirty="0"/>
            <a:t>Plantilla de definición de requerimientos de cliente</a:t>
          </a:r>
        </a:p>
      </dsp:txBody>
      <dsp:txXfrm>
        <a:off x="1693915" y="671023"/>
        <a:ext cx="6184763" cy="608870"/>
      </dsp:txXfrm>
    </dsp:sp>
    <dsp:sp modelId="{17DDFB65-1BB4-4E0C-848D-6FBDF789DD9E}">
      <dsp:nvSpPr>
        <dsp:cNvPr id="0" name=""/>
        <dsp:cNvSpPr/>
      </dsp:nvSpPr>
      <dsp:spPr>
        <a:xfrm>
          <a:off x="1575735" y="1279894"/>
          <a:ext cx="63029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759CFD-154C-4455-BD1B-81E739960329}">
      <dsp:nvSpPr>
        <dsp:cNvPr id="0" name=""/>
        <dsp:cNvSpPr/>
      </dsp:nvSpPr>
      <dsp:spPr>
        <a:xfrm>
          <a:off x="1693915" y="1310337"/>
          <a:ext cx="6184763" cy="60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MX" sz="2000" kern="1200" dirty="0"/>
            <a:t>Plantilla de definición de requerimientos de producto</a:t>
          </a:r>
        </a:p>
      </dsp:txBody>
      <dsp:txXfrm>
        <a:off x="1693915" y="1310337"/>
        <a:ext cx="6184763" cy="608870"/>
      </dsp:txXfrm>
    </dsp:sp>
    <dsp:sp modelId="{CA11D63F-BBB7-4C58-ACA5-94B22BA7285A}">
      <dsp:nvSpPr>
        <dsp:cNvPr id="0" name=""/>
        <dsp:cNvSpPr/>
      </dsp:nvSpPr>
      <dsp:spPr>
        <a:xfrm>
          <a:off x="1575735" y="1919208"/>
          <a:ext cx="63029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C50982-4E5C-451D-9E39-8CB21EC0CC1A}">
      <dsp:nvSpPr>
        <dsp:cNvPr id="0" name=""/>
        <dsp:cNvSpPr/>
      </dsp:nvSpPr>
      <dsp:spPr>
        <a:xfrm>
          <a:off x="1693915" y="1949652"/>
          <a:ext cx="6184763" cy="60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s-MX" sz="2000" kern="1200" dirty="0"/>
            <a:t>Procedimiento para analizar y validar los requerimientos de producto</a:t>
          </a:r>
        </a:p>
      </dsp:txBody>
      <dsp:txXfrm>
        <a:off x="1693915" y="1949652"/>
        <a:ext cx="6184763" cy="608870"/>
      </dsp:txXfrm>
    </dsp:sp>
    <dsp:sp modelId="{FC9705D4-4735-4A6D-A0BB-04BBA5815CA5}">
      <dsp:nvSpPr>
        <dsp:cNvPr id="0" name=""/>
        <dsp:cNvSpPr/>
      </dsp:nvSpPr>
      <dsp:spPr>
        <a:xfrm>
          <a:off x="1575735" y="2558522"/>
          <a:ext cx="63029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7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s-ES"/>
          </a:p>
        </p:txBody>
      </p:sp>
      <p:sp>
        <p:nvSpPr>
          <p:cNvPr id="9973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ES"/>
          </a:p>
        </p:txBody>
      </p:sp>
      <p:sp>
        <p:nvSpPr>
          <p:cNvPr id="9973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s-ES"/>
          </a:p>
        </p:txBody>
      </p:sp>
      <p:sp>
        <p:nvSpPr>
          <p:cNvPr id="9973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D9222450-610C-460A-856C-E0D65C03EAB1}" type="slidenum">
              <a:rPr lang="es-ES"/>
              <a:pPr>
                <a:defRPr/>
              </a:pPr>
              <a:t>‹Nº›</a:t>
            </a:fld>
            <a:endParaRPr lang="es-ES"/>
          </a:p>
        </p:txBody>
      </p:sp>
    </p:spTree>
    <p:extLst>
      <p:ext uri="{BB962C8B-B14F-4D97-AF65-F5344CB8AC3E}">
        <p14:creationId xmlns:p14="http://schemas.microsoft.com/office/powerpoint/2010/main" val="3774019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s-MX"/>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MX"/>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graphicFrame>
        <p:nvGraphicFramePr>
          <p:cNvPr id="16392" name="Group 8"/>
          <p:cNvGraphicFramePr>
            <a:graphicFrameLocks noGrp="1"/>
          </p:cNvGraphicFramePr>
          <p:nvPr/>
        </p:nvGraphicFramePr>
        <p:xfrm>
          <a:off x="695325" y="4427538"/>
          <a:ext cx="5554663" cy="4217987"/>
        </p:xfrm>
        <a:graphic>
          <a:graphicData uri="http://schemas.openxmlformats.org/drawingml/2006/table">
            <a:tbl>
              <a:tblPr/>
              <a:tblGrid>
                <a:gridCol w="1393825">
                  <a:extLst>
                    <a:ext uri="{9D8B030D-6E8A-4147-A177-3AD203B41FA5}">
                      <a16:colId xmlns:a16="http://schemas.microsoft.com/office/drawing/2014/main" val="20000"/>
                    </a:ext>
                  </a:extLst>
                </a:gridCol>
                <a:gridCol w="4160838">
                  <a:extLst>
                    <a:ext uri="{9D8B030D-6E8A-4147-A177-3AD203B41FA5}">
                      <a16:colId xmlns:a16="http://schemas.microsoft.com/office/drawing/2014/main" val="20001"/>
                    </a:ext>
                  </a:extLst>
                </a:gridCol>
              </a:tblGrid>
              <a:tr h="3146425">
                <a:tc gridSpan="2">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s-ES_tradnl" sz="800" b="1" i="0" u="none" strike="noStrike" cap="none" normalizeH="0" baseline="0">
                          <a:ln>
                            <a:noFill/>
                          </a:ln>
                          <a:solidFill>
                            <a:schemeClr val="tx1"/>
                          </a:solidFill>
                          <a:effectLst/>
                          <a:latin typeface="Verdana" pitchFamily="34" charset="0"/>
                        </a:rPr>
                        <a:t>Anotaciones del participante</a:t>
                      </a:r>
                      <a:endParaRPr kumimoji="0" lang="es-MX" sz="800" b="1" i="0" u="none" strike="noStrike" cap="none" normalizeH="0" baseline="0">
                        <a:ln>
                          <a:noFill/>
                        </a:ln>
                        <a:solidFill>
                          <a:schemeClr val="tx1"/>
                        </a:solidFill>
                        <a:effectLst/>
                        <a:latin typeface="Verdana" pitchFamily="34" charset="0"/>
                      </a:endParaRPr>
                    </a:p>
                  </a:txBody>
                  <a:tcPr marL="96661" marR="96661" marT="48331" marB="48331"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0"/>
                  </a:ext>
                </a:extLst>
              </a:tr>
              <a:tr h="1009650">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s-ES_tradnl" sz="1100" b="0" i="1" u="none" strike="noStrike" cap="none" normalizeH="0" baseline="0">
                        <a:ln>
                          <a:noFill/>
                        </a:ln>
                        <a:solidFill>
                          <a:schemeClr val="tx1"/>
                        </a:solidFill>
                        <a:effectLst/>
                        <a:latin typeface="Arial" pitchFamily="34"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800" b="0" i="1" u="none" strike="noStrike" cap="none" normalizeH="0" baseline="0">
                          <a:ln>
                            <a:noFill/>
                          </a:ln>
                          <a:solidFill>
                            <a:schemeClr val="tx1"/>
                          </a:solidFill>
                          <a:effectLst/>
                          <a:latin typeface="Arial" pitchFamily="34" charset="0"/>
                        </a:rPr>
                        <a:t>“Prohibida su reproduccion sin autorización de G&amp;C Global Solution”</a:t>
                      </a:r>
                      <a:endParaRPr kumimoji="0" lang="es-MX" sz="800" b="0" i="1" u="none" strike="noStrike" cap="none" normalizeH="0" baseline="0">
                        <a:ln>
                          <a:noFill/>
                        </a:ln>
                        <a:solidFill>
                          <a:schemeClr val="tx1"/>
                        </a:solidFill>
                        <a:effectLst/>
                        <a:latin typeface="Arial" pitchFamily="34" charset="0"/>
                      </a:endParaRPr>
                    </a:p>
                  </a:txBody>
                  <a:tcPr marL="96661" marR="96661" marT="48331" marB="48331"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800" b="1" i="0" u="none" strike="noStrike" cap="none" normalizeH="0" baseline="0">
                          <a:ln>
                            <a:noFill/>
                          </a:ln>
                          <a:solidFill>
                            <a:schemeClr val="tx1"/>
                          </a:solidFill>
                          <a:effectLst/>
                          <a:latin typeface="Monotype Corsiva" pitchFamily="66" charset="0"/>
                        </a:rPr>
                        <a:t>Implantando Estrategias para el Éxito</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800" b="1" i="0" u="none" strike="noStrike" cap="none" normalizeH="0" baseline="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0" i="0" u="none" strike="noStrike" cap="none" normalizeH="0" baseline="0">
                          <a:ln>
                            <a:noFill/>
                          </a:ln>
                          <a:solidFill>
                            <a:schemeClr val="tx1"/>
                          </a:solidFill>
                          <a:effectLst/>
                          <a:latin typeface="Verdana" pitchFamily="34" charset="0"/>
                        </a:rPr>
                        <a:t>“No se puede gerenciar  aquello que no se puede medir….”</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a:ln>
                          <a:noFill/>
                        </a:ln>
                        <a:solidFill>
                          <a:schemeClr val="tx1"/>
                        </a:solidFill>
                        <a:effectLst/>
                        <a:latin typeface="Verdana" pitchFamily="34"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1" i="1" u="none" strike="noStrike" cap="none" normalizeH="0" baseline="0">
                          <a:ln>
                            <a:noFill/>
                          </a:ln>
                          <a:solidFill>
                            <a:schemeClr val="tx1"/>
                          </a:solidFill>
                          <a:effectLst/>
                          <a:latin typeface="Verdana" pitchFamily="34" charset="0"/>
                        </a:rPr>
                        <a:t>Expositores:  Gilmar Torres   gtorres@bsc-global.org</a:t>
                      </a: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1" i="1" u="none" strike="noStrike" cap="none" normalizeH="0" baseline="0">
                          <a:ln>
                            <a:noFill/>
                          </a:ln>
                          <a:solidFill>
                            <a:schemeClr val="tx1"/>
                          </a:solidFill>
                          <a:effectLst/>
                          <a:latin typeface="Verdana" pitchFamily="34" charset="0"/>
                        </a:rPr>
                        <a:t>                   Carmen Lima    clima@bsc-global.org</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MX" sz="1200" b="0" i="0" u="none" strike="noStrike" cap="none" normalizeH="0" baseline="0">
                        <a:ln>
                          <a:noFill/>
                        </a:ln>
                        <a:solidFill>
                          <a:schemeClr val="tx1"/>
                        </a:solidFill>
                        <a:effectLst/>
                        <a:latin typeface="Monotype Corsiva" pitchFamily="66" charset="0"/>
                      </a:endParaRPr>
                    </a:p>
                  </a:txBody>
                  <a:tcPr marL="96661" marR="96661" marT="48331" marB="48331"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27260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81000" y="685800"/>
            <a:ext cx="6096000" cy="3429000"/>
          </a:xfrm>
          <a:ln/>
        </p:spPr>
      </p:sp>
      <p:sp>
        <p:nvSpPr>
          <p:cNvPr id="604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546774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324240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4210682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146908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47242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362114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85763" y="685800"/>
            <a:ext cx="6091237" cy="3427413"/>
          </a:xfrm>
          <a:ln/>
        </p:spPr>
      </p:sp>
    </p:spTree>
    <p:extLst>
      <p:ext uri="{BB962C8B-B14F-4D97-AF65-F5344CB8AC3E}">
        <p14:creationId xmlns:p14="http://schemas.microsoft.com/office/powerpoint/2010/main" val="3431072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85763" y="685800"/>
            <a:ext cx="6091237" cy="3427413"/>
          </a:xfrm>
          <a:ln/>
        </p:spPr>
      </p:sp>
    </p:spTree>
    <p:extLst>
      <p:ext uri="{BB962C8B-B14F-4D97-AF65-F5344CB8AC3E}">
        <p14:creationId xmlns:p14="http://schemas.microsoft.com/office/powerpoint/2010/main" val="33192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181065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a:latin typeface="Arial" charset="0"/>
            </a:endParaRPr>
          </a:p>
        </p:txBody>
      </p:sp>
    </p:spTree>
    <p:extLst>
      <p:ext uri="{BB962C8B-B14F-4D97-AF65-F5344CB8AC3E}">
        <p14:creationId xmlns:p14="http://schemas.microsoft.com/office/powerpoint/2010/main" val="351378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8D5C096A-ADB8-4798-B796-502153E64A44}" type="slidenum">
              <a:rPr lang="es-ES" smtClean="0"/>
              <a:pPr>
                <a:defRPr/>
              </a:pPr>
              <a:t>‹Nº›</a:t>
            </a:fld>
            <a:endParaRPr lang="es-ES"/>
          </a:p>
        </p:txBody>
      </p:sp>
    </p:spTree>
    <p:extLst>
      <p:ext uri="{BB962C8B-B14F-4D97-AF65-F5344CB8AC3E}">
        <p14:creationId xmlns:p14="http://schemas.microsoft.com/office/powerpoint/2010/main" val="162253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4E88D873-1894-48E0-BCF3-E7030AC3BBE3}" type="slidenum">
              <a:rPr lang="es-ES" smtClean="0"/>
              <a:pPr>
                <a:defRPr/>
              </a:pPr>
              <a:t>‹Nº›</a:t>
            </a:fld>
            <a:endParaRPr lang="es-ES"/>
          </a:p>
        </p:txBody>
      </p:sp>
    </p:spTree>
    <p:extLst>
      <p:ext uri="{BB962C8B-B14F-4D97-AF65-F5344CB8AC3E}">
        <p14:creationId xmlns:p14="http://schemas.microsoft.com/office/powerpoint/2010/main" val="136434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169F10D4-3A6F-4013-B419-003EA9FE3E11}" type="slidenum">
              <a:rPr lang="es-ES" smtClean="0"/>
              <a:pPr>
                <a:defRPr/>
              </a:pPr>
              <a:t>‹Nº›</a:t>
            </a:fld>
            <a:endParaRPr lang="es-ES"/>
          </a:p>
        </p:txBody>
      </p:sp>
    </p:spTree>
    <p:extLst>
      <p:ext uri="{BB962C8B-B14F-4D97-AF65-F5344CB8AC3E}">
        <p14:creationId xmlns:p14="http://schemas.microsoft.com/office/powerpoint/2010/main" val="116806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cxnSp>
        <p:nvCxnSpPr>
          <p:cNvPr id="4" name="Straight Connector 6"/>
          <p:cNvCxnSpPr/>
          <p:nvPr userDrawn="1"/>
        </p:nvCxnSpPr>
        <p:spPr>
          <a:xfrm>
            <a:off x="338667" y="1282700"/>
            <a:ext cx="11548533" cy="1588"/>
          </a:xfrm>
          <a:prstGeom prst="line">
            <a:avLst/>
          </a:prstGeom>
          <a:ln w="12700" cap="flat" cmpd="sng" algn="ctr">
            <a:solidFill>
              <a:srgbClr val="0041A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1151" y="274638"/>
            <a:ext cx="22225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0 CuadroTexto"/>
          <p:cNvSpPr txBox="1"/>
          <p:nvPr userDrawn="1"/>
        </p:nvSpPr>
        <p:spPr>
          <a:xfrm>
            <a:off x="609600" y="6510339"/>
            <a:ext cx="3429000" cy="276225"/>
          </a:xfrm>
          <a:prstGeom prst="rect">
            <a:avLst/>
          </a:prstGeom>
          <a:noFill/>
        </p:spPr>
        <p:txBody>
          <a:bodyPr>
            <a:spAutoFit/>
          </a:bodyPr>
          <a:lstStyle/>
          <a:p>
            <a:pPr fontAlgn="auto">
              <a:spcBef>
                <a:spcPts val="0"/>
              </a:spcBef>
              <a:spcAft>
                <a:spcPts val="0"/>
              </a:spcAft>
              <a:defRPr/>
            </a:pPr>
            <a:r>
              <a:rPr lang="en-US" sz="1200" dirty="0">
                <a:solidFill>
                  <a:prstClr val="black">
                    <a:tint val="75000"/>
                  </a:prstClr>
                </a:solidFill>
                <a:latin typeface="Calibri"/>
              </a:rPr>
              <a:t>Versión: 2.0</a:t>
            </a:r>
          </a:p>
        </p:txBody>
      </p:sp>
      <p:sp>
        <p:nvSpPr>
          <p:cNvPr id="7" name="11 CuadroTexto"/>
          <p:cNvSpPr txBox="1"/>
          <p:nvPr userDrawn="1"/>
        </p:nvSpPr>
        <p:spPr>
          <a:xfrm>
            <a:off x="2000251" y="6510339"/>
            <a:ext cx="8039100" cy="276225"/>
          </a:xfrm>
          <a:prstGeom prst="rect">
            <a:avLst/>
          </a:prstGeom>
          <a:noFill/>
        </p:spPr>
        <p:txBody>
          <a:bodyPr>
            <a:spAutoFit/>
          </a:bodyPr>
          <a:lstStyle/>
          <a:p>
            <a:pPr algn="ctr" fontAlgn="auto">
              <a:spcBef>
                <a:spcPts val="0"/>
              </a:spcBef>
              <a:spcAft>
                <a:spcPts val="0"/>
              </a:spcAft>
              <a:defRPr/>
            </a:pPr>
            <a:r>
              <a:rPr lang="es-ES" sz="1200" dirty="0">
                <a:solidFill>
                  <a:prstClr val="black">
                    <a:tint val="75000"/>
                  </a:prstClr>
                </a:solidFill>
                <a:latin typeface="Calibri"/>
              </a:rPr>
              <a:t>7.7.5.1.01.I01 </a:t>
            </a:r>
            <a:r>
              <a:rPr lang="es-ES" sz="1200" dirty="0" err="1">
                <a:solidFill>
                  <a:prstClr val="black">
                    <a:tint val="75000"/>
                  </a:prstClr>
                </a:solidFill>
                <a:latin typeface="Calibri"/>
              </a:rPr>
              <a:t>Capacitacion</a:t>
            </a:r>
            <a:r>
              <a:rPr lang="es-ES" sz="1200" dirty="0">
                <a:solidFill>
                  <a:prstClr val="black">
                    <a:tint val="75000"/>
                  </a:prstClr>
                </a:solidFill>
                <a:latin typeface="Calibri"/>
              </a:rPr>
              <a:t> - Proceso de </a:t>
            </a:r>
            <a:r>
              <a:rPr lang="es-ES" sz="1200" dirty="0" err="1">
                <a:solidFill>
                  <a:prstClr val="black">
                    <a:tint val="75000"/>
                  </a:prstClr>
                </a:solidFill>
                <a:latin typeface="Calibri"/>
              </a:rPr>
              <a:t>gestion</a:t>
            </a:r>
            <a:r>
              <a:rPr lang="es-ES" sz="1200" dirty="0">
                <a:solidFill>
                  <a:prstClr val="black">
                    <a:tint val="75000"/>
                  </a:prstClr>
                </a:solidFill>
                <a:latin typeface="Calibri"/>
              </a:rPr>
              <a:t> de requerimientos para mantenimiento</a:t>
            </a:r>
            <a:endParaRPr lang="en-US" sz="1200" dirty="0">
              <a:solidFill>
                <a:prstClr val="black">
                  <a:tint val="75000"/>
                </a:prstClr>
              </a:solidFill>
              <a:latin typeface="Calibri"/>
            </a:endParaRPr>
          </a:p>
        </p:txBody>
      </p:sp>
      <p:sp>
        <p:nvSpPr>
          <p:cNvPr id="8" name="12 CuadroTexto"/>
          <p:cNvSpPr txBox="1"/>
          <p:nvPr userDrawn="1"/>
        </p:nvSpPr>
        <p:spPr>
          <a:xfrm>
            <a:off x="8680452" y="6510339"/>
            <a:ext cx="2940049" cy="276225"/>
          </a:xfrm>
          <a:prstGeom prst="rect">
            <a:avLst/>
          </a:prstGeom>
          <a:noFill/>
        </p:spPr>
        <p:txBody>
          <a:bodyPr>
            <a:spAutoFit/>
          </a:bodyPr>
          <a:lstStyle/>
          <a:p>
            <a:pPr algn="r" fontAlgn="auto">
              <a:spcBef>
                <a:spcPts val="0"/>
              </a:spcBef>
              <a:spcAft>
                <a:spcPts val="0"/>
              </a:spcAft>
              <a:defRPr/>
            </a:pPr>
            <a:r>
              <a:rPr lang="es-PE" sz="1200" dirty="0">
                <a:solidFill>
                  <a:prstClr val="black">
                    <a:tint val="75000"/>
                  </a:prstClr>
                </a:solidFill>
                <a:latin typeface="Calibri"/>
              </a:rPr>
              <a:t>Fecha: 28/05/2012</a:t>
            </a:r>
          </a:p>
        </p:txBody>
      </p:sp>
      <p:sp>
        <p:nvSpPr>
          <p:cNvPr id="10" name="Title Placeholder 1"/>
          <p:cNvSpPr>
            <a:spLocks noGrp="1"/>
          </p:cNvSpPr>
          <p:nvPr>
            <p:ph type="title"/>
          </p:nvPr>
        </p:nvSpPr>
        <p:spPr>
          <a:xfrm>
            <a:off x="609600" y="274638"/>
            <a:ext cx="10972800" cy="1143000"/>
          </a:xfrm>
          <a:prstGeom prst="rect">
            <a:avLst/>
          </a:prstGeom>
        </p:spPr>
        <p:txBody>
          <a:bodyPr rtlCol="0">
            <a:normAutofit/>
          </a:bodyPr>
          <a:lstStyle/>
          <a:p>
            <a:r>
              <a:rPr lang="en-US" dirty="0"/>
              <a:t>Click to edit Master title style</a:t>
            </a:r>
          </a:p>
        </p:txBody>
      </p:sp>
      <p:sp>
        <p:nvSpPr>
          <p:cNvPr id="11" name="Text Placeholder 2"/>
          <p:cNvSpPr>
            <a:spLocks noGrp="1"/>
          </p:cNvSpPr>
          <p:nvPr>
            <p:ph idx="1"/>
          </p:nvPr>
        </p:nvSpPr>
        <p:spPr>
          <a:xfrm>
            <a:off x="609600" y="1600203"/>
            <a:ext cx="10972800" cy="4525963"/>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53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812E09BB-F6A1-4B50-9122-262A26ACE33F}" type="slidenum">
              <a:rPr lang="es-ES" smtClean="0"/>
              <a:pPr>
                <a:defRPr/>
              </a:pPr>
              <a:t>‹Nº›</a:t>
            </a:fld>
            <a:endParaRPr lang="es-ES"/>
          </a:p>
        </p:txBody>
      </p:sp>
    </p:spTree>
    <p:extLst>
      <p:ext uri="{BB962C8B-B14F-4D97-AF65-F5344CB8AC3E}">
        <p14:creationId xmlns:p14="http://schemas.microsoft.com/office/powerpoint/2010/main" val="390606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09B9E6E3-6C65-4F2F-830B-6BCE8CDCE4E0}" type="slidenum">
              <a:rPr lang="es-ES" smtClean="0"/>
              <a:pPr>
                <a:defRPr/>
              </a:pPr>
              <a:t>‹Nº›</a:t>
            </a:fld>
            <a:endParaRPr lang="es-ES"/>
          </a:p>
        </p:txBody>
      </p:sp>
    </p:spTree>
    <p:extLst>
      <p:ext uri="{BB962C8B-B14F-4D97-AF65-F5344CB8AC3E}">
        <p14:creationId xmlns:p14="http://schemas.microsoft.com/office/powerpoint/2010/main" val="275151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3FD3E15A-E42F-4283-987A-016F83A422E6}" type="slidenum">
              <a:rPr lang="es-ES" smtClean="0"/>
              <a:pPr>
                <a:defRPr/>
              </a:pPr>
              <a:t>‹Nº›</a:t>
            </a:fld>
            <a:endParaRPr lang="es-ES"/>
          </a:p>
        </p:txBody>
      </p:sp>
    </p:spTree>
    <p:extLst>
      <p:ext uri="{BB962C8B-B14F-4D97-AF65-F5344CB8AC3E}">
        <p14:creationId xmlns:p14="http://schemas.microsoft.com/office/powerpoint/2010/main" val="134679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MX"/>
          </a:p>
        </p:txBody>
      </p:sp>
      <p:sp>
        <p:nvSpPr>
          <p:cNvPr id="8" name="Footer Placeholder 7"/>
          <p:cNvSpPr>
            <a:spLocks noGrp="1"/>
          </p:cNvSpPr>
          <p:nvPr>
            <p:ph type="ftr" sz="quarter" idx="11"/>
          </p:nvPr>
        </p:nvSpPr>
        <p:spPr/>
        <p:txBody>
          <a:bodyPr/>
          <a:lstStyle/>
          <a:p>
            <a:pPr>
              <a:defRPr/>
            </a:pPr>
            <a:endParaRPr lang="es-MX"/>
          </a:p>
        </p:txBody>
      </p:sp>
      <p:sp>
        <p:nvSpPr>
          <p:cNvPr id="9" name="Slide Number Placeholder 8"/>
          <p:cNvSpPr>
            <a:spLocks noGrp="1"/>
          </p:cNvSpPr>
          <p:nvPr>
            <p:ph type="sldNum" sz="quarter" idx="12"/>
          </p:nvPr>
        </p:nvSpPr>
        <p:spPr/>
        <p:txBody>
          <a:bodyPr/>
          <a:lstStyle/>
          <a:p>
            <a:pPr>
              <a:defRPr/>
            </a:pPr>
            <a:fld id="{93C13C96-C23A-4694-B9CA-FC5EADA526F4}" type="slidenum">
              <a:rPr lang="es-ES" smtClean="0"/>
              <a:pPr>
                <a:defRPr/>
              </a:pPr>
              <a:t>‹Nº›</a:t>
            </a:fld>
            <a:endParaRPr lang="es-ES"/>
          </a:p>
        </p:txBody>
      </p:sp>
    </p:spTree>
    <p:extLst>
      <p:ext uri="{BB962C8B-B14F-4D97-AF65-F5344CB8AC3E}">
        <p14:creationId xmlns:p14="http://schemas.microsoft.com/office/powerpoint/2010/main" val="118573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MX"/>
          </a:p>
        </p:txBody>
      </p:sp>
      <p:sp>
        <p:nvSpPr>
          <p:cNvPr id="4" name="Footer Placeholder 3"/>
          <p:cNvSpPr>
            <a:spLocks noGrp="1"/>
          </p:cNvSpPr>
          <p:nvPr>
            <p:ph type="ftr" sz="quarter" idx="11"/>
          </p:nvPr>
        </p:nvSpPr>
        <p:spPr/>
        <p:txBody>
          <a:bodyPr/>
          <a:lstStyle/>
          <a:p>
            <a:pPr>
              <a:defRPr/>
            </a:pPr>
            <a:endParaRPr lang="es-MX"/>
          </a:p>
        </p:txBody>
      </p:sp>
      <p:sp>
        <p:nvSpPr>
          <p:cNvPr id="5" name="Slide Number Placeholder 4"/>
          <p:cNvSpPr>
            <a:spLocks noGrp="1"/>
          </p:cNvSpPr>
          <p:nvPr>
            <p:ph type="sldNum" sz="quarter" idx="12"/>
          </p:nvPr>
        </p:nvSpPr>
        <p:spPr/>
        <p:txBody>
          <a:bodyPr/>
          <a:lstStyle/>
          <a:p>
            <a:pPr>
              <a:defRPr/>
            </a:pPr>
            <a:fld id="{00CCF996-6EE4-4573-91FC-9A067AC1C776}" type="slidenum">
              <a:rPr lang="es-ES" smtClean="0"/>
              <a:pPr>
                <a:defRPr/>
              </a:pPr>
              <a:t>‹Nº›</a:t>
            </a:fld>
            <a:endParaRPr lang="es-ES"/>
          </a:p>
        </p:txBody>
      </p:sp>
    </p:spTree>
    <p:extLst>
      <p:ext uri="{BB962C8B-B14F-4D97-AF65-F5344CB8AC3E}">
        <p14:creationId xmlns:p14="http://schemas.microsoft.com/office/powerpoint/2010/main" val="251416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MX"/>
          </a:p>
        </p:txBody>
      </p:sp>
      <p:sp>
        <p:nvSpPr>
          <p:cNvPr id="3" name="Footer Placeholder 2"/>
          <p:cNvSpPr>
            <a:spLocks noGrp="1"/>
          </p:cNvSpPr>
          <p:nvPr>
            <p:ph type="ftr" sz="quarter" idx="11"/>
          </p:nvPr>
        </p:nvSpPr>
        <p:spPr/>
        <p:txBody>
          <a:bodyPr/>
          <a:lstStyle/>
          <a:p>
            <a:pPr>
              <a:defRPr/>
            </a:pPr>
            <a:endParaRPr lang="es-MX"/>
          </a:p>
        </p:txBody>
      </p:sp>
      <p:sp>
        <p:nvSpPr>
          <p:cNvPr id="4" name="Slide Number Placeholder 3"/>
          <p:cNvSpPr>
            <a:spLocks noGrp="1"/>
          </p:cNvSpPr>
          <p:nvPr>
            <p:ph type="sldNum" sz="quarter" idx="12"/>
          </p:nvPr>
        </p:nvSpPr>
        <p:spPr/>
        <p:txBody>
          <a:bodyPr/>
          <a:lstStyle/>
          <a:p>
            <a:pPr>
              <a:defRPr/>
            </a:pPr>
            <a:fld id="{0B5C6946-864E-4C6D-8571-8F9E3022962D}" type="slidenum">
              <a:rPr lang="es-ES" smtClean="0"/>
              <a:pPr>
                <a:defRPr/>
              </a:pPr>
              <a:t>‹Nº›</a:t>
            </a:fld>
            <a:endParaRPr lang="es-ES"/>
          </a:p>
        </p:txBody>
      </p:sp>
    </p:spTree>
    <p:extLst>
      <p:ext uri="{BB962C8B-B14F-4D97-AF65-F5344CB8AC3E}">
        <p14:creationId xmlns:p14="http://schemas.microsoft.com/office/powerpoint/2010/main" val="125894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6D7AFA82-32EB-40DF-A409-21878B48F485}" type="slidenum">
              <a:rPr lang="es-ES" smtClean="0"/>
              <a:pPr>
                <a:defRPr/>
              </a:pPr>
              <a:t>‹Nº›</a:t>
            </a:fld>
            <a:endParaRPr lang="es-ES"/>
          </a:p>
        </p:txBody>
      </p:sp>
    </p:spTree>
    <p:extLst>
      <p:ext uri="{BB962C8B-B14F-4D97-AF65-F5344CB8AC3E}">
        <p14:creationId xmlns:p14="http://schemas.microsoft.com/office/powerpoint/2010/main" val="391356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8A5FB117-6CE6-425B-B5A9-F4522BF1386C}" type="slidenum">
              <a:rPr lang="es-ES" smtClean="0"/>
              <a:pPr>
                <a:defRPr/>
              </a:pPr>
              <a:t>‹Nº›</a:t>
            </a:fld>
            <a:endParaRPr lang="es-ES"/>
          </a:p>
        </p:txBody>
      </p:sp>
    </p:spTree>
    <p:extLst>
      <p:ext uri="{BB962C8B-B14F-4D97-AF65-F5344CB8AC3E}">
        <p14:creationId xmlns:p14="http://schemas.microsoft.com/office/powerpoint/2010/main" val="408036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0CCF996-6EE4-4573-91FC-9A067AC1C776}" type="slidenum">
              <a:rPr lang="es-ES" smtClean="0"/>
              <a:pPr>
                <a:defRPr/>
              </a:pPr>
              <a:t>‹Nº›</a:t>
            </a:fld>
            <a:endParaRPr lang="es-ES"/>
          </a:p>
        </p:txBody>
      </p:sp>
    </p:spTree>
    <p:extLst>
      <p:ext uri="{BB962C8B-B14F-4D97-AF65-F5344CB8AC3E}">
        <p14:creationId xmlns:p14="http://schemas.microsoft.com/office/powerpoint/2010/main" val="356211918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PdnUZpjmxs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rnwPeGCjCx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1696496"/>
            <a:ext cx="12192000" cy="1475013"/>
          </a:xfrm>
          <a:noFill/>
        </p:spPr>
        <p:txBody>
          <a:bodyPr>
            <a:normAutofit/>
          </a:bodyPr>
          <a:lstStyle/>
          <a:p>
            <a:r>
              <a:rPr lang="es-PE" sz="4800" b="1" dirty="0"/>
              <a:t>DESARROLLO DE SOFTWARE II</a:t>
            </a:r>
            <a:endParaRPr lang="es-ES" sz="4800" b="1" dirty="0"/>
          </a:p>
        </p:txBody>
      </p:sp>
      <p:sp>
        <p:nvSpPr>
          <p:cNvPr id="3" name="Subtítulo 2"/>
          <p:cNvSpPr>
            <a:spLocks noGrp="1"/>
          </p:cNvSpPr>
          <p:nvPr>
            <p:ph type="subTitle" idx="1"/>
          </p:nvPr>
        </p:nvSpPr>
        <p:spPr>
          <a:xfrm>
            <a:off x="455875" y="3171509"/>
            <a:ext cx="11280250" cy="930333"/>
          </a:xfrm>
        </p:spPr>
        <p:txBody>
          <a:bodyPr>
            <a:noAutofit/>
          </a:bodyPr>
          <a:lstStyle/>
          <a:p>
            <a:pPr lvl="0">
              <a:lnSpc>
                <a:spcPct val="100000"/>
              </a:lnSpc>
              <a:spcBef>
                <a:spcPts val="0"/>
              </a:spcBef>
              <a:spcAft>
                <a:spcPts val="0"/>
              </a:spcAft>
            </a:pPr>
            <a:r>
              <a:rPr lang="es-PE" b="1" dirty="0"/>
              <a:t>Unidad 01</a:t>
            </a:r>
            <a:r>
              <a:rPr lang="es-PE" dirty="0"/>
              <a:t>: </a:t>
            </a:r>
            <a:r>
              <a:rPr lang="es-PE" b="1" dirty="0"/>
              <a:t>Introducción al modelo CMMI</a:t>
            </a:r>
            <a:endParaRPr lang="es-PE" dirty="0"/>
          </a:p>
          <a:p>
            <a:pPr>
              <a:lnSpc>
                <a:spcPct val="100000"/>
              </a:lnSpc>
              <a:spcBef>
                <a:spcPts val="0"/>
              </a:spcBef>
            </a:pPr>
            <a:r>
              <a:rPr lang="es-PE" b="1" dirty="0"/>
              <a:t>Tema:  </a:t>
            </a:r>
            <a:r>
              <a:rPr lang="es-ES_tradnl" dirty="0"/>
              <a:t>Desarrollo de Requerimiento - RD</a:t>
            </a:r>
          </a:p>
          <a:p>
            <a:pPr lvl="0">
              <a:lnSpc>
                <a:spcPct val="100000"/>
              </a:lnSpc>
              <a:spcBef>
                <a:spcPts val="0"/>
              </a:spcBef>
              <a:spcAft>
                <a:spcPts val="0"/>
              </a:spcAft>
            </a:pPr>
            <a:endParaRPr lang="es-ES" dirty="0"/>
          </a:p>
        </p:txBody>
      </p:sp>
      <p:sp>
        <p:nvSpPr>
          <p:cNvPr id="4" name="Rectangle 3"/>
          <p:cNvSpPr>
            <a:spLocks noChangeArrowheads="1"/>
          </p:cNvSpPr>
          <p:nvPr/>
        </p:nvSpPr>
        <p:spPr bwMode="auto">
          <a:xfrm>
            <a:off x="0" y="4289761"/>
            <a:ext cx="12192000" cy="830997"/>
          </a:xfrm>
          <a:prstGeom prst="rect">
            <a:avLst/>
          </a:prstGeom>
          <a:solidFill>
            <a:schemeClr val="accent3">
              <a:lumMod val="20000"/>
              <a:lumOff val="80000"/>
            </a:schemeClr>
          </a:solidFill>
          <a:ln>
            <a:noFill/>
          </a:ln>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ES" sz="1600" b="1" dirty="0" err="1">
                <a:latin typeface="+mn-lt"/>
              </a:rPr>
              <a:t>Efrain</a:t>
            </a:r>
            <a:r>
              <a:rPr lang="es-ES" sz="1600" b="1" dirty="0">
                <a:latin typeface="+mn-lt"/>
              </a:rPr>
              <a:t> </a:t>
            </a:r>
            <a:r>
              <a:rPr lang="es-ES" sz="1600" b="1" dirty="0" err="1">
                <a:latin typeface="+mn-lt"/>
              </a:rPr>
              <a:t>Liñan</a:t>
            </a:r>
            <a:r>
              <a:rPr lang="es-ES" sz="1600" b="1" dirty="0">
                <a:latin typeface="+mn-lt"/>
              </a:rPr>
              <a:t> Salinas</a:t>
            </a:r>
          </a:p>
          <a:p>
            <a:pPr algn="ctr"/>
            <a:r>
              <a:rPr lang="es-ES" sz="1600" b="1" dirty="0">
                <a:latin typeface="+mn-lt"/>
              </a:rPr>
              <a:t>lefrain@live.com</a:t>
            </a:r>
          </a:p>
          <a:p>
            <a:pPr algn="ctr"/>
            <a:r>
              <a:rPr lang="es-ES" sz="1600" b="1" dirty="0">
                <a:latin typeface="+mn-lt"/>
              </a:rPr>
              <a:t>c15136@utp.edu.pe</a:t>
            </a:r>
          </a:p>
        </p:txBody>
      </p:sp>
      <p:sp>
        <p:nvSpPr>
          <p:cNvPr id="5" name="AutoShape 2" descr="Resultado de imagen para utp">
            <a:extLst>
              <a:ext uri="{FF2B5EF4-FFF2-40B4-BE49-F238E27FC236}">
                <a16:creationId xmlns:a16="http://schemas.microsoft.com/office/drawing/2014/main" id="{8DCD28DC-D8A2-4E51-AA76-D35B3556AF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28" name="Picture 4" descr="Resultado de imagen para utp">
            <a:extLst>
              <a:ext uri="{FF2B5EF4-FFF2-40B4-BE49-F238E27FC236}">
                <a16:creationId xmlns:a16="http://schemas.microsoft.com/office/drawing/2014/main" id="{3D34BC14-6260-457A-BAD7-E41455B5B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8" t="9470" r="6606" b="19786"/>
          <a:stretch/>
        </p:blipFill>
        <p:spPr bwMode="auto">
          <a:xfrm>
            <a:off x="8528577" y="69856"/>
            <a:ext cx="3663423" cy="1344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AD42B98A-31D3-45AA-A56B-9103801910A6}"/>
              </a:ext>
            </a:extLst>
          </p:cNvPr>
          <p:cNvSpPr/>
          <p:nvPr/>
        </p:nvSpPr>
        <p:spPr>
          <a:xfrm>
            <a:off x="0" y="6626087"/>
            <a:ext cx="12192000" cy="23191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3808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contenido"/>
          <p:cNvSpPr txBox="1">
            <a:spLocks/>
          </p:cNvSpPr>
          <p:nvPr/>
        </p:nvSpPr>
        <p:spPr>
          <a:xfrm>
            <a:off x="2351584" y="2178421"/>
            <a:ext cx="9259224" cy="648072"/>
          </a:xfrm>
          <a:prstGeom prst="rect">
            <a:avLst/>
          </a:prstGeom>
          <a:solidFill>
            <a:schemeClr val="bg1"/>
          </a:solidFill>
          <a:ln>
            <a:solidFill>
              <a:schemeClr val="bg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US" altLang="es-PE" sz="2000" dirty="0">
                <a:cs typeface="Arial" panose="020B0604020202020204" pitchFamily="34" charset="0"/>
              </a:rPr>
              <a:t>Los </a:t>
            </a:r>
            <a:r>
              <a:rPr lang="es-US" altLang="es-PE" sz="2000" b="1" dirty="0">
                <a:cs typeface="Arial" panose="020B0604020202020204" pitchFamily="34" charset="0"/>
              </a:rPr>
              <a:t>análisis se usan para comprender, definir y seleccionar los requerimientos </a:t>
            </a:r>
            <a:r>
              <a:rPr lang="es-US" altLang="es-PE" sz="2000" dirty="0">
                <a:cs typeface="Arial" panose="020B0604020202020204" pitchFamily="34" charset="0"/>
              </a:rPr>
              <a:t>a todos los niveles a partir de alternativas en competencia:</a:t>
            </a:r>
          </a:p>
        </p:txBody>
      </p:sp>
      <p:graphicFrame>
        <p:nvGraphicFramePr>
          <p:cNvPr id="3" name="Diagrama 2"/>
          <p:cNvGraphicFramePr/>
          <p:nvPr>
            <p:extLst>
              <p:ext uri="{D42A27DB-BD31-4B8C-83A1-F6EECF244321}">
                <p14:modId xmlns:p14="http://schemas.microsoft.com/office/powerpoint/2010/main" val="3689789715"/>
              </p:ext>
            </p:extLst>
          </p:nvPr>
        </p:nvGraphicFramePr>
        <p:xfrm>
          <a:off x="2527348" y="2981804"/>
          <a:ext cx="9083460" cy="33123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ángulo 8">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0" name="Rectángulo 9">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Lágrima 10"/>
          <p:cNvSpPr/>
          <p:nvPr/>
        </p:nvSpPr>
        <p:spPr>
          <a:xfrm>
            <a:off x="714508" y="1435124"/>
            <a:ext cx="4661412" cy="865878"/>
          </a:xfrm>
          <a:prstGeom prst="teardrop">
            <a:avLst>
              <a:gd name="adj" fmla="val 119328"/>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Descripción </a:t>
            </a:r>
            <a:endParaRPr lang="es-ES" sz="2000" dirty="0">
              <a:solidFill>
                <a:schemeClr val="tx1"/>
              </a:solidFill>
            </a:endParaRPr>
          </a:p>
        </p:txBody>
      </p:sp>
    </p:spTree>
    <p:extLst>
      <p:ext uri="{BB962C8B-B14F-4D97-AF65-F5344CB8AC3E}">
        <p14:creationId xmlns:p14="http://schemas.microsoft.com/office/powerpoint/2010/main" val="239946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contenido"/>
          <p:cNvSpPr txBox="1">
            <a:spLocks/>
          </p:cNvSpPr>
          <p:nvPr/>
        </p:nvSpPr>
        <p:spPr bwMode="auto">
          <a:xfrm>
            <a:off x="2567608" y="2204864"/>
            <a:ext cx="9043200" cy="1008112"/>
          </a:xfrm>
          <a:prstGeom prst="rect">
            <a:avLst/>
          </a:prstGeom>
          <a:solidFill>
            <a:schemeClr val="bg1"/>
          </a:solid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just">
              <a:buNone/>
            </a:pPr>
            <a:r>
              <a:rPr lang="es-US" altLang="es-PE" sz="2000" dirty="0">
                <a:cs typeface="Arial" panose="020B0604020202020204" pitchFamily="34" charset="0"/>
              </a:rPr>
              <a:t>Como </a:t>
            </a:r>
            <a:r>
              <a:rPr lang="es-US" altLang="es-PE" sz="2000" b="1" dirty="0">
                <a:solidFill>
                  <a:srgbClr val="FF0000"/>
                </a:solidFill>
                <a:cs typeface="Arial" panose="020B0604020202020204" pitchFamily="34" charset="0"/>
              </a:rPr>
              <a:t>resultado del análisis </a:t>
            </a:r>
            <a:r>
              <a:rPr lang="es-US" altLang="es-PE" sz="2000" dirty="0">
                <a:cs typeface="Arial" panose="020B0604020202020204" pitchFamily="34" charset="0"/>
              </a:rPr>
              <a:t>de </a:t>
            </a:r>
            <a:r>
              <a:rPr lang="es-US" altLang="es-PE" sz="2000" b="1" dirty="0">
                <a:cs typeface="Arial" panose="020B0604020202020204" pitchFamily="34" charset="0"/>
              </a:rPr>
              <a:t>requerimientos y del concepto operativo, la fabricación o el concepto de producción produce más requerimientos </a:t>
            </a:r>
            <a:r>
              <a:rPr lang="es-US" altLang="es-PE" sz="2000" dirty="0">
                <a:cs typeface="Arial" panose="020B0604020202020204" pitchFamily="34" charset="0"/>
              </a:rPr>
              <a:t>derivados, incluyendo consideraciones de:</a:t>
            </a:r>
          </a:p>
        </p:txBody>
      </p:sp>
      <p:graphicFrame>
        <p:nvGraphicFramePr>
          <p:cNvPr id="3" name="Diagrama 2"/>
          <p:cNvGraphicFramePr/>
          <p:nvPr>
            <p:extLst>
              <p:ext uri="{D42A27DB-BD31-4B8C-83A1-F6EECF244321}">
                <p14:modId xmlns:p14="http://schemas.microsoft.com/office/powerpoint/2010/main" val="1858463648"/>
              </p:ext>
            </p:extLst>
          </p:nvPr>
        </p:nvGraphicFramePr>
        <p:xfrm>
          <a:off x="2825832" y="2420888"/>
          <a:ext cx="878497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ángulo 7">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Lágrima 9"/>
          <p:cNvSpPr/>
          <p:nvPr/>
        </p:nvSpPr>
        <p:spPr>
          <a:xfrm>
            <a:off x="714508" y="1435124"/>
            <a:ext cx="4661412" cy="865878"/>
          </a:xfrm>
          <a:prstGeom prst="teardrop">
            <a:avLst>
              <a:gd name="adj" fmla="val 119328"/>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Descripción </a:t>
            </a:r>
            <a:endParaRPr lang="es-ES" sz="2000" dirty="0">
              <a:solidFill>
                <a:schemeClr val="tx1"/>
              </a:solidFill>
            </a:endParaRPr>
          </a:p>
        </p:txBody>
      </p:sp>
    </p:spTree>
    <p:extLst>
      <p:ext uri="{BB962C8B-B14F-4D97-AF65-F5344CB8AC3E}">
        <p14:creationId xmlns:p14="http://schemas.microsoft.com/office/powerpoint/2010/main" val="11470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335360" y="2060848"/>
            <a:ext cx="2232248" cy="1015663"/>
          </a:xfrm>
          <a:prstGeom prst="rect">
            <a:avLst/>
          </a:prstGeom>
          <a:solidFill>
            <a:schemeClr val="accent4">
              <a:lumMod val="20000"/>
              <a:lumOff val="80000"/>
            </a:schemeClr>
          </a:solidFill>
        </p:spPr>
        <p:txBody>
          <a:bodyPr wrap="square">
            <a:spAutoFit/>
          </a:bodyPr>
          <a:lstStyle/>
          <a:p>
            <a:pPr algn="r" defTabSz="912813">
              <a:lnSpc>
                <a:spcPct val="150000"/>
              </a:lnSpc>
              <a:defRPr/>
            </a:pPr>
            <a:r>
              <a:rPr lang="es-CL" sz="2000" b="1" dirty="0">
                <a:latin typeface="+mn-lt"/>
                <a:cs typeface="Arial" pitchFamily="34" charset="0"/>
              </a:rPr>
              <a:t>Metas y Prácticas Específicas</a:t>
            </a:r>
            <a:endParaRPr lang="en-US" sz="2000" b="1" dirty="0">
              <a:latin typeface="+mn-lt"/>
              <a:cs typeface="Arial" pitchFamily="34" charset="0"/>
            </a:endParaRPr>
          </a:p>
        </p:txBody>
      </p:sp>
      <p:graphicFrame>
        <p:nvGraphicFramePr>
          <p:cNvPr id="9" name="8 Tabla"/>
          <p:cNvGraphicFramePr>
            <a:graphicFrameLocks noGrp="1"/>
          </p:cNvGraphicFramePr>
          <p:nvPr>
            <p:extLst>
              <p:ext uri="{D42A27DB-BD31-4B8C-83A1-F6EECF244321}">
                <p14:modId xmlns:p14="http://schemas.microsoft.com/office/powerpoint/2010/main" val="1444397009"/>
              </p:ext>
            </p:extLst>
          </p:nvPr>
        </p:nvGraphicFramePr>
        <p:xfrm>
          <a:off x="2639616" y="2060848"/>
          <a:ext cx="9361040" cy="4109564"/>
        </p:xfrm>
        <a:graphic>
          <a:graphicData uri="http://schemas.openxmlformats.org/drawingml/2006/table">
            <a:tbl>
              <a:tblPr firstRow="1" bandRow="1" bandCol="1">
                <a:tableStyleId>{D27102A9-8310-4765-A935-A1911B00CA55}</a:tableStyleId>
              </a:tblPr>
              <a:tblGrid>
                <a:gridCol w="2931624">
                  <a:extLst>
                    <a:ext uri="{9D8B030D-6E8A-4147-A177-3AD203B41FA5}">
                      <a16:colId xmlns:a16="http://schemas.microsoft.com/office/drawing/2014/main" val="20000"/>
                    </a:ext>
                  </a:extLst>
                </a:gridCol>
                <a:gridCol w="6429416">
                  <a:extLst>
                    <a:ext uri="{9D8B030D-6E8A-4147-A177-3AD203B41FA5}">
                      <a16:colId xmlns:a16="http://schemas.microsoft.com/office/drawing/2014/main" val="20001"/>
                    </a:ext>
                  </a:extLst>
                </a:gridCol>
              </a:tblGrid>
              <a:tr h="408215">
                <a:tc>
                  <a:txBody>
                    <a:bodyPr/>
                    <a:lstStyle/>
                    <a:p>
                      <a:pPr algn="ctr"/>
                      <a:r>
                        <a:rPr lang="es-ES" sz="1600" dirty="0"/>
                        <a:t>METAS</a:t>
                      </a:r>
                      <a:endParaRPr lang="en-US" sz="1600" dirty="0"/>
                    </a:p>
                  </a:txBody>
                  <a:tcPr marL="84404" marR="84404" marT="45723" marB="45723"/>
                </a:tc>
                <a:tc>
                  <a:txBody>
                    <a:bodyPr/>
                    <a:lstStyle/>
                    <a:p>
                      <a:pPr algn="ctr"/>
                      <a:r>
                        <a:rPr lang="es-ES" sz="1600" dirty="0"/>
                        <a:t>PRÁCTICAS</a:t>
                      </a:r>
                      <a:endParaRPr lang="en-US" sz="1600" dirty="0"/>
                    </a:p>
                  </a:txBody>
                  <a:tcPr marL="84404" marR="84404" marT="45723" marB="45723"/>
                </a:tc>
                <a:extLst>
                  <a:ext uri="{0D108BD9-81ED-4DB2-BD59-A6C34878D82A}">
                    <a16:rowId xmlns:a16="http://schemas.microsoft.com/office/drawing/2014/main" val="10000"/>
                  </a:ext>
                </a:extLst>
              </a:tr>
              <a:tr h="323985">
                <a:tc rowSpan="2">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MX" sz="1600" b="1" kern="1200" dirty="0"/>
                        <a:t>SG1 Desarrollar requerimientos del cliente</a:t>
                      </a:r>
                      <a:r>
                        <a:rPr lang="es-ES" sz="1600" b="1" kern="1200" dirty="0"/>
                        <a:t> </a:t>
                      </a:r>
                      <a:endParaRPr lang="es-ES" sz="1600" b="1" kern="1200" dirty="0">
                        <a:solidFill>
                          <a:schemeClr val="tx1"/>
                        </a:solidFill>
                        <a:latin typeface="+mn-lt"/>
                        <a:ea typeface="+mn-ea"/>
                        <a:cs typeface="+mn-cs"/>
                      </a:endParaRPr>
                    </a:p>
                  </a:txBody>
                  <a:tcPr marL="84404" marR="84404" marT="45723" marB="45723" anchor="ct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altLang="en-US" sz="1600" kern="1200" dirty="0"/>
                        <a:t>SP1.1. </a:t>
                      </a:r>
                      <a:r>
                        <a:rPr lang="en-US" altLang="en-US" sz="1600" kern="1200" dirty="0" err="1"/>
                        <a:t>Obtener</a:t>
                      </a:r>
                      <a:r>
                        <a:rPr lang="en-US" altLang="en-US" sz="1600" kern="1200" dirty="0"/>
                        <a:t> </a:t>
                      </a:r>
                      <a:r>
                        <a:rPr lang="es-ES" altLang="en-US" sz="1600" kern="1200" dirty="0"/>
                        <a:t>necesidades.</a:t>
                      </a:r>
                      <a:endParaRPr lang="es-ES" altLang="en-U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1"/>
                  </a:ext>
                </a:extLst>
              </a:tr>
              <a:tr h="323970">
                <a:tc vMerge="1">
                  <a:txBody>
                    <a:bodyPr/>
                    <a:lstStyle/>
                    <a:p>
                      <a:endParaRPr lang="en-US"/>
                    </a:p>
                  </a:txBody>
                  <a:tcP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altLang="en-US" sz="1600" kern="1200" dirty="0"/>
                        <a:t>SP1.2. Transformar necesidades de los stakeholders en requerimientos del Cliente.</a:t>
                      </a:r>
                      <a:endParaRPr lang="es-ES" altLang="en-U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2"/>
                  </a:ext>
                </a:extLst>
              </a:tr>
              <a:tr h="323970">
                <a:tc rowSpan="3">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ES" sz="1600" b="1" kern="1200" dirty="0"/>
                        <a:t>SG2 </a:t>
                      </a:r>
                      <a:r>
                        <a:rPr lang="es-MX" sz="1600" b="1" kern="1200" dirty="0"/>
                        <a:t>Desarrollar requerimientos de producto</a:t>
                      </a:r>
                      <a:endParaRPr lang="es-MX" sz="1600" b="1" kern="1200" dirty="0">
                        <a:solidFill>
                          <a:schemeClr val="tx1"/>
                        </a:solidFill>
                        <a:latin typeface="+mn-lt"/>
                        <a:ea typeface="+mn-ea"/>
                        <a:cs typeface="+mn-cs"/>
                      </a:endParaRPr>
                    </a:p>
                  </a:txBody>
                  <a:tcPr marL="84404" marR="84404" marT="45723" marB="45723" anchor="ct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sz="1600" kern="1200" dirty="0"/>
                        <a:t>SP 2.1 Establecer requerimientos de producto y componentes de producto.</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3"/>
                  </a:ext>
                </a:extLst>
              </a:tr>
              <a:tr h="323985">
                <a:tc vMerge="1">
                  <a:txBody>
                    <a:bodyPr/>
                    <a:lstStyle/>
                    <a:p>
                      <a:endParaRPr lang="en-US"/>
                    </a:p>
                  </a:txBody>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600" kern="1200" dirty="0"/>
                        <a:t>SP 2.2 Asignar requerimientos de componente de producto. </a:t>
                      </a:r>
                      <a:r>
                        <a:rPr lang="es-ES" sz="1600" kern="1200" baseline="0" dirty="0"/>
                        <a:t> </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4"/>
                  </a:ext>
                </a:extLst>
              </a:tr>
              <a:tr h="323985">
                <a:tc vMerge="1">
                  <a:txBody>
                    <a:bodyPr/>
                    <a:lstStyle/>
                    <a:p>
                      <a:endParaRPr lang="en-US" dirty="0"/>
                    </a:p>
                  </a:txBody>
                  <a:tcPr anchor="ct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sz="1600" kern="1200" dirty="0"/>
                        <a:t>SP 2.3 Identificar requerimientos de interface.</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5"/>
                  </a:ext>
                </a:extLst>
              </a:tr>
              <a:tr h="323985">
                <a:tc rowSpan="5">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ES" sz="1600" b="1" kern="1200" dirty="0"/>
                        <a:t>SG3 Analizar y validar r</a:t>
                      </a:r>
                      <a:r>
                        <a:rPr lang="es-MX" sz="1600" b="1" kern="1200" dirty="0" err="1"/>
                        <a:t>equerimientos</a:t>
                      </a:r>
                      <a:endParaRPr lang="es-MX" sz="1600" b="1" kern="1200" dirty="0">
                        <a:solidFill>
                          <a:schemeClr val="tx1"/>
                        </a:solidFill>
                        <a:latin typeface="+mn-lt"/>
                        <a:ea typeface="+mn-ea"/>
                        <a:cs typeface="+mn-cs"/>
                      </a:endParaRPr>
                    </a:p>
                  </a:txBody>
                  <a:tcPr marL="84404" marR="84404" marT="45723" marB="45723" anchor="ct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sz="1600" kern="1200" dirty="0"/>
                        <a:t>SP 3.1 Establecer conceptos y escenarios operacionales </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6"/>
                  </a:ext>
                </a:extLst>
              </a:tr>
              <a:tr h="348355">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lnT w="12700" cap="flat" cmpd="sng" algn="ctr">
                      <a:solidFill>
                        <a:srgbClr val="52B442"/>
                      </a:solidFill>
                      <a:prstDash val="solid"/>
                      <a:round/>
                      <a:headEnd type="none" w="med" len="med"/>
                      <a:tailEnd type="none" w="med" len="med"/>
                    </a:lnT>
                  </a:tcPr>
                </a:tc>
                <a:tc>
                  <a:txBody>
                    <a:bodyPr/>
                    <a:lstStyle/>
                    <a:p>
                      <a:pPr rtl="0"/>
                      <a:r>
                        <a:rPr lang="es-ES" sz="1600" kern="1200" dirty="0"/>
                        <a:t>SP 3.2 </a:t>
                      </a:r>
                      <a:r>
                        <a:rPr lang="es-PE" sz="1600" kern="1200" dirty="0"/>
                        <a:t>Establecer una definición de la funcionalidad requerida y atributos de calidad.</a:t>
                      </a:r>
                      <a:endParaRPr lang="es-PE"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7"/>
                  </a:ext>
                </a:extLst>
              </a:tr>
              <a:tr h="323985">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sz="1600" kern="1200" dirty="0"/>
                        <a:t>SP 3.3 Analizar requerimientos</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8"/>
                  </a:ext>
                </a:extLst>
              </a:tr>
              <a:tr h="323985">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sz="1600" kern="1200" dirty="0"/>
                        <a:t>SP 3.4 Analizar requerimientos para lograr balance</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09"/>
                  </a:ext>
                </a:extLst>
              </a:tr>
              <a:tr h="323985">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lvl="1" algn="l" defTabSz="1027113" rtl="0" eaLnBrk="1" latinLnBrk="0" hangingPunct="1">
                        <a:lnSpc>
                          <a:spcPct val="90000"/>
                        </a:lnSpc>
                        <a:spcAft>
                          <a:spcPct val="30000"/>
                        </a:spcAft>
                        <a:buClr>
                          <a:schemeClr val="accent2"/>
                        </a:buClr>
                        <a:buSzPct val="60000"/>
                        <a:buFont typeface="Wingdings" pitchFamily="2" charset="2"/>
                        <a:buNone/>
                      </a:pPr>
                      <a:r>
                        <a:rPr lang="es-ES" sz="1600" kern="1200" dirty="0"/>
                        <a:t>SP 3.5 Validar requerimientos</a:t>
                      </a:r>
                      <a:endParaRPr lang="es-ES" sz="1600" kern="1200" dirty="0">
                        <a:solidFill>
                          <a:schemeClr val="tx1"/>
                        </a:solidFill>
                        <a:latin typeface="+mn-lt"/>
                        <a:ea typeface="+mn-ea"/>
                        <a:cs typeface="+mn-cs"/>
                      </a:endParaRPr>
                    </a:p>
                  </a:txBody>
                  <a:tcPr marL="84404" marR="84404" marT="45723" marB="45723"/>
                </a:tc>
                <a:extLst>
                  <a:ext uri="{0D108BD9-81ED-4DB2-BD59-A6C34878D82A}">
                    <a16:rowId xmlns:a16="http://schemas.microsoft.com/office/drawing/2014/main" val="10010"/>
                  </a:ext>
                </a:extLst>
              </a:tr>
            </a:tbl>
          </a:graphicData>
        </a:graphic>
      </p:graphicFrame>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95462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687396164"/>
              </p:ext>
            </p:extLst>
          </p:nvPr>
        </p:nvGraphicFramePr>
        <p:xfrm>
          <a:off x="3732129" y="2492897"/>
          <a:ext cx="7878679" cy="2592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ágrima 5"/>
          <p:cNvSpPr/>
          <p:nvPr/>
        </p:nvSpPr>
        <p:spPr>
          <a:xfrm>
            <a:off x="479376" y="3140969"/>
            <a:ext cx="2592288" cy="1296144"/>
          </a:xfrm>
          <a:prstGeom prst="teardrop">
            <a:avLst>
              <a:gd name="adj" fmla="val 185044"/>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Implementación del área de proceso de RD</a:t>
            </a:r>
            <a:endParaRPr lang="es-ES" dirty="0">
              <a:solidFill>
                <a:schemeClr val="tx1"/>
              </a:solidFill>
            </a:endParaRPr>
          </a:p>
        </p:txBody>
      </p:sp>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760411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contenido"/>
          <p:cNvSpPr txBox="1">
            <a:spLocks/>
          </p:cNvSpPr>
          <p:nvPr/>
        </p:nvSpPr>
        <p:spPr>
          <a:xfrm>
            <a:off x="3431704" y="2235074"/>
            <a:ext cx="8179104" cy="3714205"/>
          </a:xfrm>
          <a:prstGeom prst="rect">
            <a:avLst/>
          </a:prstGeom>
          <a:ln>
            <a:solidFill>
              <a:schemeClr val="bg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
            </a:pPr>
            <a:r>
              <a:rPr lang="es-US" altLang="es-PE" sz="2000" i="1" dirty="0">
                <a:cs typeface="Arial" panose="020B0604020202020204" pitchFamily="34" charset="0"/>
              </a:rPr>
              <a:t>Las necesidades, expectativas, restricciones e interfaces de las partes interesadas son </a:t>
            </a:r>
            <a:r>
              <a:rPr lang="es-US" altLang="es-PE" sz="2000" b="1" i="1" dirty="0">
                <a:cs typeface="Arial" panose="020B0604020202020204" pitchFamily="34" charset="0"/>
              </a:rPr>
              <a:t>recogidas y traducidas a requerimientos de cliente.</a:t>
            </a:r>
          </a:p>
          <a:p>
            <a:pPr algn="just">
              <a:buFont typeface="Wingdings" panose="05000000000000000000" pitchFamily="2" charset="2"/>
              <a:buChar char="§"/>
            </a:pPr>
            <a:endParaRPr lang="es-US" altLang="es-PE" sz="2000" b="1" i="1" dirty="0">
              <a:cs typeface="Arial" panose="020B0604020202020204" pitchFamily="34" charset="0"/>
            </a:endParaRPr>
          </a:p>
          <a:p>
            <a:pPr>
              <a:buFont typeface="Wingdings" panose="05000000000000000000" pitchFamily="2" charset="2"/>
              <a:buChar char="§"/>
            </a:pPr>
            <a:r>
              <a:rPr lang="es-US" altLang="es-PE" sz="2000" dirty="0">
                <a:cs typeface="Arial" panose="020B0604020202020204" pitchFamily="34" charset="0"/>
              </a:rPr>
              <a:t>Las necesidades de las partes interesadas (ejemplo, </a:t>
            </a:r>
            <a:r>
              <a:rPr lang="es-US" altLang="es-PE" sz="2000" dirty="0">
                <a:solidFill>
                  <a:srgbClr val="C00000"/>
                </a:solidFill>
                <a:cs typeface="Arial" panose="020B0604020202020204" pitchFamily="34" charset="0"/>
              </a:rPr>
              <a:t>clientes, usuarios finales, proveedores, constructores, personal de pruebas, fabricantes y personal de soporte logístico</a:t>
            </a:r>
            <a:r>
              <a:rPr lang="es-US" altLang="es-PE" sz="2000" dirty="0">
                <a:cs typeface="Arial" panose="020B0604020202020204" pitchFamily="34" charset="0"/>
              </a:rPr>
              <a:t>) son la base para determinar los requerimientos de cliente. </a:t>
            </a:r>
          </a:p>
          <a:p>
            <a:pPr>
              <a:buFont typeface="Wingdings" panose="05000000000000000000" pitchFamily="2" charset="2"/>
              <a:buChar char="§"/>
            </a:pPr>
            <a:endParaRPr lang="es-US" altLang="es-PE" sz="2000" dirty="0">
              <a:cs typeface="Arial" panose="020B0604020202020204" pitchFamily="34" charset="0"/>
            </a:endParaRPr>
          </a:p>
          <a:p>
            <a:pPr algn="just">
              <a:buFont typeface="Wingdings" panose="05000000000000000000" pitchFamily="2" charset="2"/>
              <a:buChar char="§"/>
            </a:pPr>
            <a:r>
              <a:rPr lang="es-US" altLang="es-PE" sz="2000" dirty="0">
                <a:cs typeface="Arial" panose="020B0604020202020204" pitchFamily="34" charset="0"/>
              </a:rPr>
              <a:t>Con </a:t>
            </a:r>
            <a:r>
              <a:rPr lang="es-US" altLang="es-PE" sz="2000" dirty="0">
                <a:solidFill>
                  <a:srgbClr val="C00000"/>
                </a:solidFill>
                <a:cs typeface="Arial" panose="020B0604020202020204" pitchFamily="34" charset="0"/>
              </a:rPr>
              <a:t>frecuencia, las necesidades, las expectativas, las restricciones y las interfaces de las partes interesadas </a:t>
            </a:r>
            <a:r>
              <a:rPr lang="es-US" altLang="es-PE" sz="2000" dirty="0">
                <a:cs typeface="Arial" panose="020B0604020202020204" pitchFamily="34" charset="0"/>
              </a:rPr>
              <a:t>se identifican pobremente o están en conflicto.</a:t>
            </a:r>
          </a:p>
          <a:p>
            <a:pPr algn="just">
              <a:buFont typeface="Wingdings" panose="05000000000000000000" pitchFamily="2" charset="2"/>
              <a:buChar char="§"/>
            </a:pPr>
            <a:endParaRPr lang="es-US" altLang="es-PE" sz="2000" dirty="0">
              <a:cs typeface="Arial" panose="020B0604020202020204" pitchFamily="34" charset="0"/>
            </a:endParaRPr>
          </a:p>
        </p:txBody>
      </p:sp>
      <p:sp>
        <p:nvSpPr>
          <p:cNvPr id="8" name="Lágrima 7"/>
          <p:cNvSpPr/>
          <p:nvPr/>
        </p:nvSpPr>
        <p:spPr>
          <a:xfrm>
            <a:off x="1271464" y="1561881"/>
            <a:ext cx="2370054" cy="1224136"/>
          </a:xfrm>
          <a:prstGeom prst="teardrop">
            <a:avLst>
              <a:gd name="adj" fmla="val 124312"/>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b="1" dirty="0">
                <a:solidFill>
                  <a:schemeClr val="tx1"/>
                </a:solidFill>
                <a:cs typeface="Arial" panose="020B0604020202020204" pitchFamily="34" charset="0"/>
              </a:rPr>
              <a:t>SG 1: Desarrollar los requerimientos de cliente.</a:t>
            </a:r>
            <a:endParaRPr lang="es-PE" b="1" dirty="0">
              <a:solidFill>
                <a:schemeClr val="tx1"/>
              </a:solidFill>
              <a:cs typeface="Arial" panose="020B0604020202020204" pitchFamily="34" charset="0"/>
            </a:endParaRPr>
          </a:p>
        </p:txBody>
      </p:sp>
      <p:sp>
        <p:nvSpPr>
          <p:cNvPr id="5" name="Rectángulo 4">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7" name="Rectángulo 6">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7274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contenido"/>
          <p:cNvSpPr txBox="1">
            <a:spLocks/>
          </p:cNvSpPr>
          <p:nvPr/>
        </p:nvSpPr>
        <p:spPr>
          <a:xfrm>
            <a:off x="3071664" y="2060848"/>
            <a:ext cx="8856984" cy="4176464"/>
          </a:xfrm>
          <a:prstGeom prst="rect">
            <a:avLst/>
          </a:prstGeom>
          <a:ln>
            <a:solidFill>
              <a:schemeClr val="bg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2437" algn="just">
              <a:spcBef>
                <a:spcPts val="400"/>
              </a:spcBef>
              <a:buSzPct val="68000"/>
              <a:buFont typeface="Wingdings" panose="05000000000000000000" pitchFamily="2" charset="2"/>
              <a:buChar char="§"/>
            </a:pPr>
            <a:r>
              <a:rPr lang="es-US" altLang="es-PE" sz="2000" dirty="0">
                <a:cs typeface="Arial" panose="020B0604020202020204" pitchFamily="34" charset="0"/>
              </a:rPr>
              <a:t>Los requerimientos de </a:t>
            </a:r>
            <a:r>
              <a:rPr lang="es-US" altLang="es-PE" sz="2000" b="1" dirty="0">
                <a:solidFill>
                  <a:srgbClr val="C00000"/>
                </a:solidFill>
                <a:cs typeface="Arial" panose="020B0604020202020204" pitchFamily="34" charset="0"/>
              </a:rPr>
              <a:t>cliente son refinados </a:t>
            </a:r>
            <a:r>
              <a:rPr lang="es-US" altLang="es-PE" sz="2000" dirty="0">
                <a:cs typeface="Arial" panose="020B0604020202020204" pitchFamily="34" charset="0"/>
              </a:rPr>
              <a:t>y elaborados para desarrollar los requerimientos del producto y de componentes del producto.</a:t>
            </a:r>
          </a:p>
          <a:p>
            <a:pPr marL="452437" algn="just">
              <a:spcBef>
                <a:spcPts val="400"/>
              </a:spcBef>
              <a:buSzPct val="68000"/>
              <a:buFont typeface="Wingdings" panose="05000000000000000000" pitchFamily="2" charset="2"/>
              <a:buChar char="§"/>
            </a:pPr>
            <a:endParaRPr lang="es-US" altLang="es-PE" sz="2000" dirty="0">
              <a:cs typeface="Arial" panose="020B0604020202020204" pitchFamily="34" charset="0"/>
            </a:endParaRPr>
          </a:p>
          <a:p>
            <a:pPr marL="452437">
              <a:spcBef>
                <a:spcPts val="400"/>
              </a:spcBef>
              <a:buSzPct val="68000"/>
              <a:buFont typeface="Wingdings" panose="05000000000000000000" pitchFamily="2" charset="2"/>
              <a:buChar char="§"/>
            </a:pPr>
            <a:r>
              <a:rPr lang="es-US" altLang="es-PE" sz="2000" dirty="0">
                <a:cs typeface="Arial" panose="020B0604020202020204" pitchFamily="34" charset="0"/>
              </a:rPr>
              <a:t>Los requerimientos de </a:t>
            </a:r>
            <a:r>
              <a:rPr lang="es-US" altLang="es-PE" sz="2000" b="1" dirty="0">
                <a:solidFill>
                  <a:srgbClr val="C00000"/>
                </a:solidFill>
                <a:cs typeface="Arial" panose="020B0604020202020204" pitchFamily="34" charset="0"/>
              </a:rPr>
              <a:t>cliente se analizan conjuntamente con el desarrollo del concepto operativo</a:t>
            </a:r>
            <a:r>
              <a:rPr lang="es-US" altLang="es-PE" sz="2000" dirty="0">
                <a:solidFill>
                  <a:srgbClr val="C00000"/>
                </a:solidFill>
                <a:cs typeface="Arial" panose="020B0604020202020204" pitchFamily="34" charset="0"/>
              </a:rPr>
              <a:t> </a:t>
            </a:r>
            <a:r>
              <a:rPr lang="es-US" altLang="es-PE" sz="2000" dirty="0">
                <a:cs typeface="Arial" panose="020B0604020202020204" pitchFamily="34" charset="0"/>
              </a:rPr>
              <a:t>para derivar conjuntos de requerimientos más detallados y precisos llamados “requerimientos del producto y de componentes del producto”. </a:t>
            </a:r>
          </a:p>
          <a:p>
            <a:pPr marL="452437">
              <a:spcBef>
                <a:spcPts val="400"/>
              </a:spcBef>
              <a:buSzPct val="68000"/>
              <a:buFont typeface="Wingdings" panose="05000000000000000000" pitchFamily="2" charset="2"/>
              <a:buChar char="§"/>
            </a:pPr>
            <a:endParaRPr lang="es-US" altLang="es-PE" sz="2000" dirty="0">
              <a:cs typeface="Arial" panose="020B0604020202020204" pitchFamily="34" charset="0"/>
            </a:endParaRPr>
          </a:p>
          <a:p>
            <a:pPr marL="452437" algn="just">
              <a:spcBef>
                <a:spcPts val="400"/>
              </a:spcBef>
              <a:buSzPct val="68000"/>
              <a:buFont typeface="Wingdings" panose="05000000000000000000" pitchFamily="2" charset="2"/>
              <a:buChar char="§"/>
            </a:pPr>
            <a:r>
              <a:rPr lang="es-US" altLang="es-PE" sz="2000" dirty="0">
                <a:cs typeface="Arial" panose="020B0604020202020204" pitchFamily="34" charset="0"/>
              </a:rPr>
              <a:t>Los requerimientos se </a:t>
            </a:r>
            <a:r>
              <a:rPr lang="es-US" altLang="es-PE" sz="2000" b="1" dirty="0">
                <a:solidFill>
                  <a:srgbClr val="C00000"/>
                </a:solidFill>
                <a:cs typeface="Arial" panose="020B0604020202020204" pitchFamily="34" charset="0"/>
              </a:rPr>
              <a:t>reexaminan</a:t>
            </a:r>
            <a:r>
              <a:rPr lang="es-US" altLang="es-PE" sz="2000" dirty="0">
                <a:solidFill>
                  <a:srgbClr val="C00000"/>
                </a:solidFill>
                <a:cs typeface="Arial" panose="020B0604020202020204" pitchFamily="34" charset="0"/>
              </a:rPr>
              <a:t> </a:t>
            </a:r>
            <a:r>
              <a:rPr lang="es-US" altLang="es-PE" sz="2000" dirty="0">
                <a:cs typeface="Arial" panose="020B0604020202020204" pitchFamily="34" charset="0"/>
              </a:rPr>
              <a:t>con cada conjunto sucesivo de requerimientos de nivel más bajo y con la arquitectura funcional, y el concepto de producto preferido se refina.</a:t>
            </a:r>
          </a:p>
        </p:txBody>
      </p:sp>
      <p:sp>
        <p:nvSpPr>
          <p:cNvPr id="5" name="Lágrima 4"/>
          <p:cNvSpPr/>
          <p:nvPr/>
        </p:nvSpPr>
        <p:spPr>
          <a:xfrm rot="21293656">
            <a:off x="1271464" y="1237736"/>
            <a:ext cx="2370054" cy="1224136"/>
          </a:xfrm>
          <a:prstGeom prst="teardrop">
            <a:avLst>
              <a:gd name="adj" fmla="val 124312"/>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b="1" dirty="0">
                <a:solidFill>
                  <a:schemeClr val="tx1"/>
                </a:solidFill>
                <a:cs typeface="Arial" panose="020B0604020202020204" pitchFamily="34" charset="0"/>
              </a:rPr>
              <a:t>SG 2: Desarrollar los requerimientos de producto.</a:t>
            </a:r>
            <a:endParaRPr lang="es-PE" b="1" dirty="0">
              <a:solidFill>
                <a:schemeClr val="tx1"/>
              </a:solidFill>
              <a:cs typeface="Arial" panose="020B0604020202020204" pitchFamily="34" charset="0"/>
            </a:endParaRPr>
          </a:p>
        </p:txBody>
      </p:sp>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7208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arn(inVertical)">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p:cNvSpPr txBox="1">
            <a:spLocks/>
          </p:cNvSpPr>
          <p:nvPr/>
        </p:nvSpPr>
        <p:spPr>
          <a:xfrm>
            <a:off x="2785436" y="2147150"/>
            <a:ext cx="8855180" cy="2988333"/>
          </a:xfrm>
          <a:prstGeom prst="rect">
            <a:avLst/>
          </a:prstGeom>
          <a:ln>
            <a:solidFill>
              <a:schemeClr val="bg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2437" algn="just">
              <a:spcBef>
                <a:spcPts val="400"/>
              </a:spcBef>
              <a:buSzPct val="68000"/>
              <a:buFont typeface="Wingdings" panose="05000000000000000000" pitchFamily="2" charset="2"/>
              <a:buChar char="§"/>
            </a:pPr>
            <a:endParaRPr lang="es-US" altLang="es-PE" sz="2000" dirty="0">
              <a:cs typeface="Arial" panose="020B0604020202020204" pitchFamily="34" charset="0"/>
            </a:endParaRPr>
          </a:p>
          <a:p>
            <a:pPr marL="452437" algn="just">
              <a:spcBef>
                <a:spcPts val="400"/>
              </a:spcBef>
              <a:buSzPct val="68000"/>
              <a:buFont typeface="Wingdings" panose="05000000000000000000" pitchFamily="2" charset="2"/>
              <a:buChar char="§"/>
            </a:pPr>
            <a:r>
              <a:rPr lang="es-US" altLang="es-PE" sz="2000" dirty="0">
                <a:cs typeface="Arial" panose="020B0604020202020204" pitchFamily="34" charset="0"/>
              </a:rPr>
              <a:t>Los </a:t>
            </a:r>
            <a:r>
              <a:rPr lang="es-US" altLang="es-PE" sz="2000" b="1" dirty="0">
                <a:cs typeface="Arial" panose="020B0604020202020204" pitchFamily="34" charset="0"/>
              </a:rPr>
              <a:t>objetivos de los análisis determinan </a:t>
            </a:r>
            <a:r>
              <a:rPr lang="es-US" altLang="es-PE" sz="2000" dirty="0">
                <a:cs typeface="Arial" panose="020B0604020202020204" pitchFamily="34" charset="0"/>
              </a:rPr>
              <a:t>los requerimientos para los conceptos del producto que satisfarán las necesidades, las expectativas y las restricciones de las partes interesadas; y entonces traducir estos conceptos en requerimientos. </a:t>
            </a:r>
          </a:p>
          <a:p>
            <a:pPr marL="452437" algn="just">
              <a:spcBef>
                <a:spcPts val="400"/>
              </a:spcBef>
              <a:buSzPct val="68000"/>
              <a:buFont typeface="Wingdings" panose="05000000000000000000" pitchFamily="2" charset="2"/>
              <a:buChar char="§"/>
            </a:pPr>
            <a:endParaRPr lang="es-US" altLang="es-PE" sz="2000" dirty="0">
              <a:cs typeface="Arial" panose="020B0604020202020204" pitchFamily="34" charset="0"/>
            </a:endParaRPr>
          </a:p>
          <a:p>
            <a:pPr marL="452437" algn="just">
              <a:spcBef>
                <a:spcPts val="400"/>
              </a:spcBef>
              <a:buSzPct val="68000"/>
              <a:buFont typeface="Wingdings" panose="05000000000000000000" pitchFamily="2" charset="2"/>
              <a:buChar char="§"/>
            </a:pPr>
            <a:r>
              <a:rPr lang="es-US" altLang="es-PE" sz="2000" dirty="0">
                <a:cs typeface="Arial" panose="020B0604020202020204" pitchFamily="34" charset="0"/>
              </a:rPr>
              <a:t>Los requerimientos se </a:t>
            </a:r>
            <a:r>
              <a:rPr lang="es-US" altLang="es-PE" sz="2000" b="1" i="1" dirty="0">
                <a:cs typeface="Arial" panose="020B0604020202020204" pitchFamily="34" charset="0"/>
              </a:rPr>
              <a:t>validan para incrementar la probabilidad </a:t>
            </a:r>
            <a:r>
              <a:rPr lang="es-US" altLang="es-PE" sz="2000" dirty="0">
                <a:cs typeface="Arial" panose="020B0604020202020204" pitchFamily="34" charset="0"/>
              </a:rPr>
              <a:t>de que el producto resultante se ejecutará según lo previsto en el entorno de uso.</a:t>
            </a:r>
          </a:p>
          <a:p>
            <a:pPr marL="452437" algn="just">
              <a:spcBef>
                <a:spcPts val="400"/>
              </a:spcBef>
              <a:buSzPct val="68000"/>
              <a:buFont typeface="Wingdings" panose="05000000000000000000" pitchFamily="2" charset="2"/>
              <a:buChar char="§"/>
            </a:pPr>
            <a:endParaRPr lang="es-US" altLang="es-PE" sz="2000" dirty="0">
              <a:cs typeface="Arial" panose="020B0604020202020204" pitchFamily="34" charset="0"/>
            </a:endParaRPr>
          </a:p>
          <a:p>
            <a:pPr marL="452437" algn="just">
              <a:spcBef>
                <a:spcPts val="400"/>
              </a:spcBef>
              <a:buSzPct val="68000"/>
              <a:buFont typeface="Wingdings" panose="05000000000000000000" pitchFamily="2" charset="2"/>
              <a:buChar char="§"/>
            </a:pPr>
            <a:endParaRPr lang="es-US" altLang="es-PE" sz="2000" dirty="0">
              <a:cs typeface="Arial" panose="020B0604020202020204" pitchFamily="34" charset="0"/>
            </a:endParaRPr>
          </a:p>
        </p:txBody>
      </p:sp>
      <p:sp>
        <p:nvSpPr>
          <p:cNvPr id="5" name="Lágrima 4"/>
          <p:cNvSpPr/>
          <p:nvPr/>
        </p:nvSpPr>
        <p:spPr>
          <a:xfrm rot="21244542">
            <a:off x="1343472" y="1509757"/>
            <a:ext cx="2370054" cy="1224136"/>
          </a:xfrm>
          <a:prstGeom prst="teardrop">
            <a:avLst>
              <a:gd name="adj" fmla="val 124312"/>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US" b="1" dirty="0">
                <a:solidFill>
                  <a:schemeClr val="tx1"/>
                </a:solidFill>
                <a:cs typeface="Arial" panose="020B0604020202020204" pitchFamily="34" charset="0"/>
              </a:rPr>
              <a:t>SG 3: Analizar y validar los requerimientos</a:t>
            </a:r>
            <a:endParaRPr lang="es-PE" b="1" dirty="0">
              <a:solidFill>
                <a:schemeClr val="tx1"/>
              </a:solidFill>
              <a:cs typeface="Arial" panose="020B0604020202020204" pitchFamily="34" charset="0"/>
            </a:endParaRPr>
          </a:p>
        </p:txBody>
      </p:sp>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7" name="Rectángulo 6">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466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9007" t="26375" r="20669" b="8657"/>
          <a:stretch/>
        </p:blipFill>
        <p:spPr>
          <a:xfrm>
            <a:off x="4223792" y="1746316"/>
            <a:ext cx="7848873" cy="4752528"/>
          </a:xfrm>
          <a:prstGeom prst="rect">
            <a:avLst/>
          </a:prstGeom>
          <a:solidFill>
            <a:schemeClr val="accent4">
              <a:lumMod val="20000"/>
              <a:lumOff val="80000"/>
            </a:schemeClr>
          </a:solidFill>
          <a:ln>
            <a:solidFill>
              <a:schemeClr val="bg1"/>
            </a:solidFill>
          </a:ln>
        </p:spPr>
      </p:pic>
      <p:sp>
        <p:nvSpPr>
          <p:cNvPr id="5" name="Lágrima 4"/>
          <p:cNvSpPr/>
          <p:nvPr/>
        </p:nvSpPr>
        <p:spPr>
          <a:xfrm>
            <a:off x="191344" y="2204864"/>
            <a:ext cx="2728139" cy="1152127"/>
          </a:xfrm>
          <a:prstGeom prst="teardrop">
            <a:avLst>
              <a:gd name="adj" fmla="val 200000"/>
            </a:avLst>
          </a:prstGeom>
          <a:solidFill>
            <a:schemeClr val="accent4">
              <a:lumMod val="20000"/>
              <a:lumOff val="8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US" b="1" dirty="0">
                <a:cs typeface="Arial" panose="020B0604020202020204" pitchFamily="34" charset="0"/>
              </a:rPr>
              <a:t>Ejemplo Producto de Trabajo</a:t>
            </a:r>
            <a:endParaRPr lang="es-PE" b="1" dirty="0">
              <a:cs typeface="Arial" panose="020B0604020202020204" pitchFamily="34" charset="0"/>
            </a:endParaRPr>
          </a:p>
        </p:txBody>
      </p:sp>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7" name="Rectángulo 6">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050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8455" t="21454" r="24542" b="13579"/>
          <a:stretch/>
        </p:blipFill>
        <p:spPr>
          <a:xfrm>
            <a:off x="4775176" y="1766244"/>
            <a:ext cx="7416824" cy="4752528"/>
          </a:xfrm>
          <a:prstGeom prst="rect">
            <a:avLst/>
          </a:prstGeom>
        </p:spPr>
      </p:pic>
      <p:sp>
        <p:nvSpPr>
          <p:cNvPr id="4" name="Lágrima 3"/>
          <p:cNvSpPr/>
          <p:nvPr/>
        </p:nvSpPr>
        <p:spPr>
          <a:xfrm rot="21104529">
            <a:off x="331948" y="3042882"/>
            <a:ext cx="2728139" cy="1152127"/>
          </a:xfrm>
          <a:prstGeom prst="teardrop">
            <a:avLst>
              <a:gd name="adj" fmla="val 179297"/>
            </a:avLst>
          </a:prstGeom>
          <a:solidFill>
            <a:schemeClr val="accent4">
              <a:lumMod val="20000"/>
              <a:lumOff val="8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US" b="1" dirty="0">
                <a:cs typeface="Arial" panose="020B0604020202020204" pitchFamily="34" charset="0"/>
              </a:rPr>
              <a:t>Relaciones con otras áreas del proceso</a:t>
            </a:r>
            <a:endParaRPr lang="es-PE" b="1" dirty="0">
              <a:cs typeface="Arial" panose="020B0604020202020204" pitchFamily="34" charset="0"/>
            </a:endParaRPr>
          </a:p>
        </p:txBody>
      </p:sp>
      <p:sp>
        <p:nvSpPr>
          <p:cNvPr id="5" name="Rectángulo 4">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6" name="Rectángulo 5">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86492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ágrima 4"/>
          <p:cNvSpPr/>
          <p:nvPr/>
        </p:nvSpPr>
        <p:spPr>
          <a:xfrm>
            <a:off x="537756" y="3309327"/>
            <a:ext cx="1800200" cy="1152128"/>
          </a:xfrm>
          <a:prstGeom prst="teardrop">
            <a:avLst>
              <a:gd name="adj" fmla="val 200000"/>
            </a:avLst>
          </a:prstGeom>
          <a:solidFill>
            <a:schemeClr val="accent4">
              <a:lumMod val="20000"/>
              <a:lumOff val="80000"/>
            </a:schemeClr>
          </a:solidFill>
          <a:ln>
            <a:solidFill>
              <a:schemeClr val="bg1"/>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s-ES" sz="2000" b="1" dirty="0"/>
              <a:t>Caso de estudio</a:t>
            </a:r>
          </a:p>
        </p:txBody>
      </p:sp>
      <p:pic>
        <p:nvPicPr>
          <p:cNvPr id="6" name="Imagen 5"/>
          <p:cNvPicPr>
            <a:picLocks noChangeAspect="1"/>
          </p:cNvPicPr>
          <p:nvPr/>
        </p:nvPicPr>
        <p:blipFill rotWithShape="1">
          <a:blip r:embed="rId2"/>
          <a:srcRect l="35057" t="39172" r="38931" b="14563"/>
          <a:stretch/>
        </p:blipFill>
        <p:spPr>
          <a:xfrm>
            <a:off x="7330562" y="1711789"/>
            <a:ext cx="4861438" cy="4861438"/>
          </a:xfrm>
          <a:prstGeom prst="rect">
            <a:avLst/>
          </a:prstGeom>
        </p:spPr>
      </p:pic>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5376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34894" t="62998" r="35081" b="17610"/>
          <a:stretch/>
        </p:blipFill>
        <p:spPr>
          <a:xfrm>
            <a:off x="3448933" y="3025786"/>
            <a:ext cx="3820009" cy="1906821"/>
          </a:xfrm>
          <a:prstGeom prst="rect">
            <a:avLst/>
          </a:prstGeom>
        </p:spPr>
      </p:pic>
      <p:pic>
        <p:nvPicPr>
          <p:cNvPr id="1026" name="Picture 2" descr="Resultado de imagen para participación de  alumnos en cl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942" y="3038290"/>
            <a:ext cx="3910801" cy="19068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memegenerator.es/imagenes/memes/full/3/50/3509218.jpg"/>
          <p:cNvPicPr>
            <a:picLocks noChangeAspect="1" noChangeArrowheads="1"/>
          </p:cNvPicPr>
          <p:nvPr/>
        </p:nvPicPr>
        <p:blipFill rotWithShape="1">
          <a:blip r:embed="rId4">
            <a:extLst>
              <a:ext uri="{28A0092B-C50C-407E-A947-70E740481C1C}">
                <a14:useLocalDpi xmlns:a14="http://schemas.microsoft.com/office/drawing/2010/main" val="0"/>
              </a:ext>
            </a:extLst>
          </a:blip>
          <a:srcRect t="2367" b="2986"/>
          <a:stretch/>
        </p:blipFill>
        <p:spPr bwMode="auto">
          <a:xfrm>
            <a:off x="1439321" y="3025786"/>
            <a:ext cx="2009612" cy="190682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nvSpPr>
        <p:spPr>
          <a:xfrm>
            <a:off x="1439320" y="668152"/>
            <a:ext cx="10029819"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b="1" dirty="0">
                <a:solidFill>
                  <a:schemeClr val="tx1"/>
                </a:solidFill>
              </a:rPr>
              <a:t>Tomar en cuenta….</a:t>
            </a:r>
          </a:p>
        </p:txBody>
      </p:sp>
      <p:sp>
        <p:nvSpPr>
          <p:cNvPr id="10" name="Rectángulo 9">
            <a:extLst>
              <a:ext uri="{FF2B5EF4-FFF2-40B4-BE49-F238E27FC236}">
                <a16:creationId xmlns:a16="http://schemas.microsoft.com/office/drawing/2014/main" id="{ACF08BDA-9A15-42AC-805B-06CF6697712E}"/>
              </a:ext>
            </a:extLst>
          </p:cNvPr>
          <p:cNvSpPr/>
          <p:nvPr/>
        </p:nvSpPr>
        <p:spPr>
          <a:xfrm>
            <a:off x="0" y="6626087"/>
            <a:ext cx="12192000" cy="23191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044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arn(inVertical)">
                                      <p:cBhvr>
                                        <p:cTn id="1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ágrima 4"/>
          <p:cNvSpPr/>
          <p:nvPr/>
        </p:nvSpPr>
        <p:spPr>
          <a:xfrm>
            <a:off x="246637" y="2420888"/>
            <a:ext cx="2808312" cy="1296144"/>
          </a:xfrm>
          <a:prstGeom prst="teardrop">
            <a:avLst>
              <a:gd name="adj" fmla="val 110872"/>
            </a:avLst>
          </a:prstGeom>
          <a:solidFill>
            <a:schemeClr val="accent4">
              <a:lumMod val="20000"/>
              <a:lumOff val="80000"/>
            </a:schemeClr>
          </a:solidFill>
          <a:ln>
            <a:solidFill>
              <a:schemeClr val="bg1"/>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s-ES" sz="1800" dirty="0"/>
              <a:t>Caso de Estudio: La Compañía</a:t>
            </a:r>
          </a:p>
        </p:txBody>
      </p:sp>
      <p:sp>
        <p:nvSpPr>
          <p:cNvPr id="2" name="Rectángulo 1"/>
          <p:cNvSpPr/>
          <p:nvPr/>
        </p:nvSpPr>
        <p:spPr>
          <a:xfrm>
            <a:off x="2975512" y="2747304"/>
            <a:ext cx="4701568" cy="3170099"/>
          </a:xfrm>
          <a:prstGeom prst="rect">
            <a:avLst/>
          </a:prstGeom>
        </p:spPr>
        <p:txBody>
          <a:bodyPr wrap="square">
            <a:spAutoFit/>
          </a:bodyPr>
          <a:lstStyle/>
          <a:p>
            <a:pPr marL="285750" indent="-285750">
              <a:buFont typeface="Wingdings" panose="05000000000000000000" pitchFamily="2" charset="2"/>
              <a:buChar char="§"/>
            </a:pPr>
            <a:r>
              <a:rPr lang="es-ES" sz="2000" dirty="0">
                <a:latin typeface="+mn-lt"/>
              </a:rPr>
              <a:t>Premier </a:t>
            </a:r>
            <a:r>
              <a:rPr lang="es-ES" sz="2000" dirty="0" err="1">
                <a:latin typeface="+mn-lt"/>
              </a:rPr>
              <a:t>Advanced</a:t>
            </a:r>
            <a:r>
              <a:rPr lang="es-ES" sz="2000" dirty="0">
                <a:latin typeface="+mn-lt"/>
              </a:rPr>
              <a:t> Security </a:t>
            </a:r>
            <a:r>
              <a:rPr lang="es-ES" sz="2000" dirty="0" err="1">
                <a:latin typeface="+mn-lt"/>
              </a:rPr>
              <a:t>Systems</a:t>
            </a:r>
            <a:r>
              <a:rPr lang="es-ES" sz="2000" dirty="0">
                <a:latin typeface="+mn-lt"/>
              </a:rPr>
              <a:t>, Inc. (PASS) provee sistemas de seguridad de gama alta para casas de alta calidad.</a:t>
            </a:r>
          </a:p>
          <a:p>
            <a:pPr marL="285750" indent="-285750">
              <a:buFont typeface="Wingdings" panose="05000000000000000000" pitchFamily="2" charset="2"/>
              <a:buChar char="§"/>
            </a:pPr>
            <a:endParaRPr lang="es-ES" sz="2000" dirty="0">
              <a:latin typeface="+mn-lt"/>
            </a:endParaRPr>
          </a:p>
          <a:p>
            <a:pPr marL="285750" indent="-285750">
              <a:buFont typeface="Wingdings" panose="05000000000000000000" pitchFamily="2" charset="2"/>
              <a:buChar char="§"/>
            </a:pPr>
            <a:r>
              <a:rPr lang="es-ES" sz="2000" dirty="0">
                <a:latin typeface="+mn-lt"/>
              </a:rPr>
              <a:t>El precio nunca es considerado, por ejemplo: los clientes pagan  lo que sea por lo que quieren.</a:t>
            </a:r>
          </a:p>
          <a:p>
            <a:pPr marL="285750" indent="-285750">
              <a:buFont typeface="Wingdings" panose="05000000000000000000" pitchFamily="2" charset="2"/>
              <a:buChar char="§"/>
            </a:pPr>
            <a:endParaRPr lang="es-ES" sz="2000" dirty="0">
              <a:latin typeface="+mn-lt"/>
            </a:endParaRPr>
          </a:p>
          <a:p>
            <a:pPr marL="285750" indent="-285750">
              <a:buFont typeface="Wingdings" panose="05000000000000000000" pitchFamily="2" charset="2"/>
              <a:buChar char="§"/>
            </a:pPr>
            <a:r>
              <a:rPr lang="es-ES" sz="2000" dirty="0">
                <a:latin typeface="+mn-lt"/>
              </a:rPr>
              <a:t>PASS quiere entrar en los sistemas de gama baja de seguridad en el hogar. </a:t>
            </a:r>
          </a:p>
        </p:txBody>
      </p:sp>
      <p:pic>
        <p:nvPicPr>
          <p:cNvPr id="3" name="Imagen 2"/>
          <p:cNvPicPr>
            <a:picLocks noChangeAspect="1"/>
          </p:cNvPicPr>
          <p:nvPr/>
        </p:nvPicPr>
        <p:blipFill rotWithShape="1">
          <a:blip r:embed="rId2"/>
          <a:srcRect l="62175" t="49016" r="19008" b="16532"/>
          <a:stretch/>
        </p:blipFill>
        <p:spPr>
          <a:xfrm>
            <a:off x="10405955" y="4694616"/>
            <a:ext cx="1259111" cy="1296144"/>
          </a:xfrm>
          <a:prstGeom prst="rect">
            <a:avLst/>
          </a:prstGeom>
        </p:spPr>
      </p:pic>
      <p:pic>
        <p:nvPicPr>
          <p:cNvPr id="7" name="Imagen 6"/>
          <p:cNvPicPr>
            <a:picLocks noChangeAspect="1"/>
          </p:cNvPicPr>
          <p:nvPr/>
        </p:nvPicPr>
        <p:blipFill rotWithShape="1">
          <a:blip r:embed="rId2"/>
          <a:srcRect l="41081" t="49016" r="40103" b="16532"/>
          <a:stretch/>
        </p:blipFill>
        <p:spPr>
          <a:xfrm>
            <a:off x="10427963" y="3378863"/>
            <a:ext cx="1259111" cy="1296143"/>
          </a:xfrm>
          <a:prstGeom prst="rect">
            <a:avLst/>
          </a:prstGeom>
        </p:spPr>
      </p:pic>
      <p:pic>
        <p:nvPicPr>
          <p:cNvPr id="8" name="Imagen 7"/>
          <p:cNvPicPr>
            <a:picLocks noChangeAspect="1"/>
          </p:cNvPicPr>
          <p:nvPr/>
        </p:nvPicPr>
        <p:blipFill rotWithShape="1">
          <a:blip r:embed="rId2"/>
          <a:srcRect l="19008" t="49016" r="61751" b="16532"/>
          <a:stretch/>
        </p:blipFill>
        <p:spPr>
          <a:xfrm>
            <a:off x="10383949" y="2035778"/>
            <a:ext cx="1303125" cy="1311853"/>
          </a:xfrm>
          <a:prstGeom prst="rect">
            <a:avLst/>
          </a:prstGeom>
        </p:spPr>
      </p:pic>
      <p:sp>
        <p:nvSpPr>
          <p:cNvPr id="9" name="Flecha derecha 8"/>
          <p:cNvSpPr/>
          <p:nvPr/>
        </p:nvSpPr>
        <p:spPr>
          <a:xfrm>
            <a:off x="8112224" y="2719454"/>
            <a:ext cx="1800200" cy="2376264"/>
          </a:xfrm>
          <a:prstGeom prst="rightArrow">
            <a:avLst>
              <a:gd name="adj1" fmla="val 50000"/>
              <a:gd name="adj2" fmla="val 0"/>
            </a:avLst>
          </a:prstGeom>
          <a:solidFill>
            <a:schemeClr val="accent4">
              <a:lumMod val="20000"/>
              <a:lumOff val="80000"/>
            </a:schemeClr>
          </a:solidFill>
          <a:ln>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a:t>Clientes típicas</a:t>
            </a:r>
          </a:p>
        </p:txBody>
      </p:sp>
      <p:sp>
        <p:nvSpPr>
          <p:cNvPr id="10" name="Rectángulo 9">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1" name="Rectángulo 10">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60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ágrima 4"/>
          <p:cNvSpPr/>
          <p:nvPr/>
        </p:nvSpPr>
        <p:spPr>
          <a:xfrm>
            <a:off x="551384" y="2702570"/>
            <a:ext cx="2160240" cy="1152128"/>
          </a:xfrm>
          <a:prstGeom prst="teardrop">
            <a:avLst>
              <a:gd name="adj" fmla="val 200000"/>
            </a:avLst>
          </a:prstGeom>
          <a:solidFill>
            <a:schemeClr val="accent4">
              <a:lumMod val="20000"/>
              <a:lumOff val="80000"/>
            </a:schemeClr>
          </a:solidFill>
          <a:ln>
            <a:solidFill>
              <a:schemeClr val="accent4">
                <a:lumMod val="20000"/>
                <a:lumOff val="80000"/>
              </a:schemeClr>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s-ES" sz="1800" dirty="0"/>
              <a:t>Caso de Estudio: El Cliente</a:t>
            </a:r>
          </a:p>
        </p:txBody>
      </p:sp>
      <p:sp>
        <p:nvSpPr>
          <p:cNvPr id="2" name="Rectángulo 1"/>
          <p:cNvSpPr/>
          <p:nvPr/>
        </p:nvSpPr>
        <p:spPr>
          <a:xfrm>
            <a:off x="2779207" y="2702570"/>
            <a:ext cx="5544616" cy="3170099"/>
          </a:xfrm>
          <a:prstGeom prst="rect">
            <a:avLst/>
          </a:prstGeom>
        </p:spPr>
        <p:txBody>
          <a:bodyPr wrap="square">
            <a:spAutoFit/>
          </a:bodyPr>
          <a:lstStyle/>
          <a:p>
            <a:pPr marL="285750" indent="-285750">
              <a:buFont typeface="Wingdings" panose="05000000000000000000" pitchFamily="2" charset="2"/>
              <a:buChar char="§"/>
            </a:pPr>
            <a:r>
              <a:rPr lang="es-ES" sz="2000" dirty="0">
                <a:latin typeface="+mn-lt"/>
              </a:rPr>
              <a:t>La cadena de descuentos </a:t>
            </a:r>
            <a:r>
              <a:rPr lang="es-ES" sz="2000" dirty="0" err="1">
                <a:latin typeface="+mn-lt"/>
              </a:rPr>
              <a:t>SaveAll</a:t>
            </a:r>
            <a:r>
              <a:rPr lang="es-ES" sz="2000" dirty="0">
                <a:latin typeface="+mn-lt"/>
              </a:rPr>
              <a:t> es la más popular cadena en el país.</a:t>
            </a:r>
          </a:p>
          <a:p>
            <a:pPr marL="285750" indent="-285750">
              <a:buFont typeface="Wingdings" panose="05000000000000000000" pitchFamily="2" charset="2"/>
              <a:buChar char="§"/>
            </a:pPr>
            <a:r>
              <a:rPr lang="es-ES" sz="2000" dirty="0" err="1">
                <a:latin typeface="+mn-lt"/>
              </a:rPr>
              <a:t>SaveAll</a:t>
            </a:r>
            <a:r>
              <a:rPr lang="es-ES" sz="2000" dirty="0">
                <a:latin typeface="+mn-lt"/>
              </a:rPr>
              <a:t> quiere un sistema de seguridad para el hogar económico con su marca. </a:t>
            </a:r>
          </a:p>
          <a:p>
            <a:pPr marL="285750" indent="-285750">
              <a:buFont typeface="Wingdings" panose="05000000000000000000" pitchFamily="2" charset="2"/>
              <a:buChar char="§"/>
            </a:pPr>
            <a:r>
              <a:rPr lang="es-ES" sz="2000" dirty="0">
                <a:latin typeface="+mn-lt"/>
              </a:rPr>
              <a:t>El sistema será vendido por no más de $199. </a:t>
            </a:r>
          </a:p>
          <a:p>
            <a:pPr marL="285750" indent="-285750">
              <a:buFont typeface="Wingdings" panose="05000000000000000000" pitchFamily="2" charset="2"/>
              <a:buChar char="§"/>
            </a:pPr>
            <a:r>
              <a:rPr lang="es-ES" sz="2000" dirty="0">
                <a:latin typeface="+mn-lt"/>
              </a:rPr>
              <a:t>El prototipo será entregado en 12 meses. </a:t>
            </a:r>
          </a:p>
          <a:p>
            <a:pPr marL="285750" indent="-285750">
              <a:buFont typeface="Wingdings" panose="05000000000000000000" pitchFamily="2" charset="2"/>
              <a:buChar char="§"/>
            </a:pPr>
            <a:r>
              <a:rPr lang="es-ES" sz="2000" dirty="0">
                <a:latin typeface="+mn-lt"/>
              </a:rPr>
              <a:t>El presupuesto para completar el trabajo es muy pequeño. </a:t>
            </a:r>
          </a:p>
          <a:p>
            <a:pPr marL="285750" indent="-285750">
              <a:buFont typeface="Wingdings" panose="05000000000000000000" pitchFamily="2" charset="2"/>
              <a:buChar char="§"/>
            </a:pPr>
            <a:r>
              <a:rPr lang="es-ES" sz="2000" dirty="0" err="1">
                <a:latin typeface="+mn-lt"/>
              </a:rPr>
              <a:t>SaveAll</a:t>
            </a:r>
            <a:r>
              <a:rPr lang="es-ES" sz="2000" dirty="0">
                <a:latin typeface="+mn-lt"/>
              </a:rPr>
              <a:t> quiere trabajar con PASS por su reputación en el mercado.</a:t>
            </a:r>
          </a:p>
        </p:txBody>
      </p:sp>
      <p:pic>
        <p:nvPicPr>
          <p:cNvPr id="6" name="Imagen 5"/>
          <p:cNvPicPr>
            <a:picLocks noChangeAspect="1"/>
          </p:cNvPicPr>
          <p:nvPr/>
        </p:nvPicPr>
        <p:blipFill rotWithShape="1">
          <a:blip r:embed="rId2"/>
          <a:srcRect l="33951" t="53938" r="38931" b="17726"/>
          <a:stretch/>
        </p:blipFill>
        <p:spPr>
          <a:xfrm>
            <a:off x="8663608" y="3771319"/>
            <a:ext cx="3528392" cy="2072874"/>
          </a:xfrm>
          <a:prstGeom prst="rect">
            <a:avLst/>
          </a:prstGeom>
        </p:spPr>
      </p:pic>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691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ágrima 4"/>
          <p:cNvSpPr/>
          <p:nvPr/>
        </p:nvSpPr>
        <p:spPr>
          <a:xfrm>
            <a:off x="480902" y="2132856"/>
            <a:ext cx="2232248" cy="1152128"/>
          </a:xfrm>
          <a:prstGeom prst="teardrop">
            <a:avLst>
              <a:gd name="adj" fmla="val 200000"/>
            </a:avLst>
          </a:prstGeom>
          <a:solidFill>
            <a:schemeClr val="accent4">
              <a:lumMod val="20000"/>
              <a:lumOff val="80000"/>
            </a:schemeClr>
          </a:solidFill>
          <a:ln>
            <a:solidFill>
              <a:schemeClr val="accent4">
                <a:lumMod val="20000"/>
                <a:lumOff val="80000"/>
              </a:schemeClr>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Caso de Estudio: Lo que </a:t>
            </a:r>
            <a:r>
              <a:rPr lang="es-ES" dirty="0" err="1"/>
              <a:t>SaveAll</a:t>
            </a:r>
            <a:r>
              <a:rPr lang="es-ES" dirty="0"/>
              <a:t> Imagina</a:t>
            </a:r>
          </a:p>
        </p:txBody>
      </p:sp>
      <p:sp>
        <p:nvSpPr>
          <p:cNvPr id="2" name="Rectángulo 1"/>
          <p:cNvSpPr/>
          <p:nvPr/>
        </p:nvSpPr>
        <p:spPr>
          <a:xfrm>
            <a:off x="2711624" y="2361807"/>
            <a:ext cx="7663265" cy="2554545"/>
          </a:xfrm>
          <a:prstGeom prst="rect">
            <a:avLst/>
          </a:prstGeom>
        </p:spPr>
        <p:txBody>
          <a:bodyPr wrap="square">
            <a:spAutoFit/>
          </a:bodyPr>
          <a:lstStyle/>
          <a:p>
            <a:pPr marL="285750" indent="-285750">
              <a:buFont typeface="Wingdings" panose="05000000000000000000" pitchFamily="2" charset="2"/>
              <a:buChar char="§"/>
            </a:pPr>
            <a:r>
              <a:rPr lang="es-ES" sz="2000" dirty="0">
                <a:latin typeface="+mn-lt"/>
              </a:rPr>
              <a:t>La casa tiene sensores en las puertas y ventanas y sensores para detectar el movimiento. </a:t>
            </a:r>
          </a:p>
          <a:p>
            <a:pPr marL="285750" indent="-285750">
              <a:buFont typeface="Wingdings" panose="05000000000000000000" pitchFamily="2" charset="2"/>
              <a:buChar char="§"/>
            </a:pPr>
            <a:r>
              <a:rPr lang="es-ES" sz="2000" dirty="0">
                <a:latin typeface="+mn-lt"/>
              </a:rPr>
              <a:t>Los residentes ingresan una contraseña, luego presionan el botón “</a:t>
            </a:r>
            <a:r>
              <a:rPr lang="es-ES" sz="2000" dirty="0" err="1">
                <a:latin typeface="+mn-lt"/>
              </a:rPr>
              <a:t>On</a:t>
            </a:r>
            <a:r>
              <a:rPr lang="es-ES" sz="2000" dirty="0">
                <a:latin typeface="+mn-lt"/>
              </a:rPr>
              <a:t>” y se enciende el sistema.</a:t>
            </a:r>
          </a:p>
          <a:p>
            <a:pPr marL="285750" indent="-285750">
              <a:buFont typeface="Wingdings" panose="05000000000000000000" pitchFamily="2" charset="2"/>
              <a:buChar char="§"/>
            </a:pPr>
            <a:r>
              <a:rPr lang="es-ES" sz="2000" dirty="0">
                <a:latin typeface="+mn-lt"/>
              </a:rPr>
              <a:t>El sistema emite un sonido cuando el residente abandona la casa. </a:t>
            </a:r>
          </a:p>
          <a:p>
            <a:pPr marL="285750" indent="-285750">
              <a:buFont typeface="Wingdings" panose="05000000000000000000" pitchFamily="2" charset="2"/>
              <a:buChar char="§"/>
            </a:pPr>
            <a:r>
              <a:rPr lang="es-ES" sz="2000" dirty="0">
                <a:latin typeface="+mn-lt"/>
              </a:rPr>
              <a:t>Después de que el sonido para, el sistema monitorea la casa de las perturbaciones. </a:t>
            </a:r>
          </a:p>
          <a:p>
            <a:pPr marL="285750" indent="-285750">
              <a:buFont typeface="Wingdings" panose="05000000000000000000" pitchFamily="2" charset="2"/>
              <a:buChar char="§"/>
            </a:pPr>
            <a:r>
              <a:rPr lang="es-ES" sz="2000" dirty="0">
                <a:latin typeface="+mn-lt"/>
              </a:rPr>
              <a:t>Cuando una perturbación es detectada, la sirena se enciende.</a:t>
            </a:r>
          </a:p>
        </p:txBody>
      </p:sp>
      <p:pic>
        <p:nvPicPr>
          <p:cNvPr id="3" name="Imagen 2"/>
          <p:cNvPicPr>
            <a:picLocks noChangeAspect="1"/>
          </p:cNvPicPr>
          <p:nvPr/>
        </p:nvPicPr>
        <p:blipFill rotWithShape="1">
          <a:blip r:embed="rId2"/>
          <a:srcRect l="42806" t="61811" r="43358" b="10626"/>
          <a:stretch/>
        </p:blipFill>
        <p:spPr>
          <a:xfrm>
            <a:off x="10374889" y="3717032"/>
            <a:ext cx="1800200" cy="2016224"/>
          </a:xfrm>
          <a:prstGeom prst="rect">
            <a:avLst/>
          </a:prstGeom>
        </p:spPr>
      </p:pic>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5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ágrima 3"/>
          <p:cNvSpPr/>
          <p:nvPr/>
        </p:nvSpPr>
        <p:spPr>
          <a:xfrm>
            <a:off x="407368" y="2132856"/>
            <a:ext cx="2304256" cy="1152128"/>
          </a:xfrm>
          <a:prstGeom prst="teardrop">
            <a:avLst>
              <a:gd name="adj" fmla="val 200000"/>
            </a:avLst>
          </a:prstGeom>
          <a:solidFill>
            <a:schemeClr val="accent4">
              <a:lumMod val="20000"/>
              <a:lumOff val="80000"/>
            </a:schemeClr>
          </a:solidFill>
          <a:ln>
            <a:solidFill>
              <a:schemeClr val="accent4">
                <a:lumMod val="20000"/>
                <a:lumOff val="80000"/>
              </a:schemeClr>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s-ES" sz="1800" dirty="0"/>
              <a:t>Caso de Estudio</a:t>
            </a:r>
          </a:p>
        </p:txBody>
      </p:sp>
      <p:graphicFrame>
        <p:nvGraphicFramePr>
          <p:cNvPr id="7" name="Tabla 6"/>
          <p:cNvGraphicFramePr>
            <a:graphicFrameLocks noGrp="1"/>
          </p:cNvGraphicFramePr>
          <p:nvPr>
            <p:extLst>
              <p:ext uri="{D42A27DB-BD31-4B8C-83A1-F6EECF244321}">
                <p14:modId xmlns:p14="http://schemas.microsoft.com/office/powerpoint/2010/main" val="109443722"/>
              </p:ext>
            </p:extLst>
          </p:nvPr>
        </p:nvGraphicFramePr>
        <p:xfrm>
          <a:off x="2927648" y="2388488"/>
          <a:ext cx="8677862" cy="3745992"/>
        </p:xfrm>
        <a:graphic>
          <a:graphicData uri="http://schemas.openxmlformats.org/drawingml/2006/table">
            <a:tbl>
              <a:tblPr firstRow="1" bandRow="1">
                <a:tableStyleId>{D27102A9-8310-4765-A935-A1911B00CA55}</a:tableStyleId>
              </a:tblPr>
              <a:tblGrid>
                <a:gridCol w="2229502">
                  <a:extLst>
                    <a:ext uri="{9D8B030D-6E8A-4147-A177-3AD203B41FA5}">
                      <a16:colId xmlns:a16="http://schemas.microsoft.com/office/drawing/2014/main" val="20000"/>
                    </a:ext>
                  </a:extLst>
                </a:gridCol>
                <a:gridCol w="6448360">
                  <a:extLst>
                    <a:ext uri="{9D8B030D-6E8A-4147-A177-3AD203B41FA5}">
                      <a16:colId xmlns:a16="http://schemas.microsoft.com/office/drawing/2014/main" val="20001"/>
                    </a:ext>
                  </a:extLst>
                </a:gridCol>
              </a:tblGrid>
              <a:tr h="370840">
                <a:tc gridSpan="2">
                  <a:txBody>
                    <a:bodyPr/>
                    <a:lstStyle/>
                    <a:p>
                      <a:pPr>
                        <a:lnSpc>
                          <a:spcPct val="150000"/>
                        </a:lnSpc>
                      </a:pPr>
                      <a:r>
                        <a:rPr lang="es-ES" sz="2000" dirty="0"/>
                        <a:t>Analizar y validad los requerimientos</a:t>
                      </a:r>
                    </a:p>
                  </a:txBody>
                  <a:tcPr/>
                </a:tc>
                <a:tc hMerge="1">
                  <a:txBody>
                    <a:bodyPr/>
                    <a:lstStyle/>
                    <a:p>
                      <a:endParaRPr lang="es-ES" dirty="0"/>
                    </a:p>
                  </a:txBody>
                  <a:tcPr/>
                </a:tc>
                <a:extLst>
                  <a:ext uri="{0D108BD9-81ED-4DB2-BD59-A6C34878D82A}">
                    <a16:rowId xmlns:a16="http://schemas.microsoft.com/office/drawing/2014/main" val="10000"/>
                  </a:ext>
                </a:extLst>
              </a:tr>
              <a:tr h="741680">
                <a:tc>
                  <a:txBody>
                    <a:bodyPr/>
                    <a:lstStyle/>
                    <a:p>
                      <a:pPr>
                        <a:lnSpc>
                          <a:spcPct val="150000"/>
                        </a:lnSpc>
                      </a:pPr>
                      <a:r>
                        <a:rPr lang="es-ES" sz="2000" dirty="0"/>
                        <a:t>SG 3</a:t>
                      </a:r>
                    </a:p>
                  </a:txBody>
                  <a:tcPr/>
                </a:tc>
                <a:tc>
                  <a:txBody>
                    <a:bodyPr/>
                    <a:lstStyle/>
                    <a:p>
                      <a:pPr marL="627063" indent="-627063">
                        <a:lnSpc>
                          <a:spcPct val="150000"/>
                        </a:lnSpc>
                      </a:pPr>
                      <a:r>
                        <a:rPr lang="es-ES" sz="2000" dirty="0"/>
                        <a:t>SP 3.1: Establecer y mantener conceptos operacionales y escenarios. </a:t>
                      </a:r>
                    </a:p>
                    <a:p>
                      <a:pPr marL="627063" indent="-627063" algn="l" defTabSz="457200" rtl="0" eaLnBrk="1" latinLnBrk="0" hangingPunct="1">
                        <a:lnSpc>
                          <a:spcPct val="150000"/>
                        </a:lnSpc>
                      </a:pPr>
                      <a:r>
                        <a:rPr lang="es-ES" sz="2000" kern="1200" dirty="0"/>
                        <a:t>SP 3.2: Establecer y mantener una definición de la funcionalidad y atributos de calidad requeridos</a:t>
                      </a:r>
                    </a:p>
                    <a:p>
                      <a:pPr marL="627063" indent="-627063" algn="l" defTabSz="457200" rtl="0" eaLnBrk="1" latinLnBrk="0" hangingPunct="1">
                        <a:lnSpc>
                          <a:spcPct val="150000"/>
                        </a:lnSpc>
                      </a:pPr>
                      <a:r>
                        <a:rPr lang="es-ES" sz="2000" u="sng" kern="1200" dirty="0"/>
                        <a:t>SP 3.3:Analizar los requerimientos</a:t>
                      </a:r>
                    </a:p>
                    <a:p>
                      <a:pPr marL="627063" indent="-627063" algn="l" defTabSz="457200" rtl="0" eaLnBrk="1" latinLnBrk="0" hangingPunct="1">
                        <a:lnSpc>
                          <a:spcPct val="150000"/>
                        </a:lnSpc>
                      </a:pPr>
                      <a:r>
                        <a:rPr lang="es-ES" sz="2000" u="sng" kern="1200" dirty="0"/>
                        <a:t>SP 3.4: Analizar los requerimientos para balancear los logros</a:t>
                      </a:r>
                    </a:p>
                    <a:p>
                      <a:pPr marL="627063" indent="-627063" algn="l" defTabSz="457200" rtl="0" eaLnBrk="1" latinLnBrk="0" hangingPunct="1">
                        <a:lnSpc>
                          <a:spcPct val="150000"/>
                        </a:lnSpc>
                      </a:pPr>
                      <a:r>
                        <a:rPr lang="es-ES" sz="2000" kern="1200" dirty="0"/>
                        <a:t>SP 3.5: Validar los requerimientos.</a:t>
                      </a:r>
                      <a:endParaRPr lang="es-ES" sz="20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145599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ágrima 3"/>
          <p:cNvSpPr/>
          <p:nvPr/>
        </p:nvSpPr>
        <p:spPr>
          <a:xfrm>
            <a:off x="289462" y="1772816"/>
            <a:ext cx="2472444" cy="1262399"/>
          </a:xfrm>
          <a:prstGeom prst="teardrop">
            <a:avLst>
              <a:gd name="adj" fmla="val 188447"/>
            </a:avLst>
          </a:prstGeom>
          <a:solidFill>
            <a:schemeClr val="accent4">
              <a:lumMod val="20000"/>
              <a:lumOff val="80000"/>
            </a:schemeClr>
          </a:solidFill>
          <a:ln>
            <a:solidFill>
              <a:schemeClr val="accent4">
                <a:lumMod val="20000"/>
                <a:lumOff val="80000"/>
              </a:schemeClr>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s-ES" sz="1800" dirty="0"/>
              <a:t>Caso de Estudio</a:t>
            </a:r>
          </a:p>
        </p:txBody>
      </p:sp>
      <p:sp>
        <p:nvSpPr>
          <p:cNvPr id="5" name="Rectángulo 4"/>
          <p:cNvSpPr/>
          <p:nvPr/>
        </p:nvSpPr>
        <p:spPr>
          <a:xfrm>
            <a:off x="2783632" y="1947317"/>
            <a:ext cx="5136232" cy="3539430"/>
          </a:xfrm>
          <a:prstGeom prst="rect">
            <a:avLst/>
          </a:prstGeom>
        </p:spPr>
        <p:txBody>
          <a:bodyPr wrap="square">
            <a:spAutoFit/>
          </a:bodyPr>
          <a:lstStyle/>
          <a:p>
            <a:r>
              <a:rPr lang="es-ES" b="1" dirty="0">
                <a:latin typeface="+mn-lt"/>
              </a:rPr>
              <a:t>PASS revisó los requerimientos y se preguntaron estas preguntas:</a:t>
            </a:r>
          </a:p>
          <a:p>
            <a:endParaRPr lang="es-ES" dirty="0">
              <a:latin typeface="+mn-lt"/>
            </a:endParaRPr>
          </a:p>
          <a:p>
            <a:pPr marL="285750" indent="-285750">
              <a:buFont typeface="Wingdings" panose="05000000000000000000" pitchFamily="2" charset="2"/>
              <a:buChar char="§"/>
            </a:pPr>
            <a:r>
              <a:rPr lang="es-ES" dirty="0">
                <a:latin typeface="+mn-lt"/>
              </a:rPr>
              <a:t>Agregar el requerimiento para detectar una ventana rota.</a:t>
            </a:r>
          </a:p>
          <a:p>
            <a:pPr marL="285750" indent="-285750">
              <a:buFont typeface="Wingdings" panose="05000000000000000000" pitchFamily="2" charset="2"/>
              <a:buChar char="§"/>
            </a:pPr>
            <a:endParaRPr lang="es-ES" dirty="0">
              <a:latin typeface="+mn-lt"/>
            </a:endParaRPr>
          </a:p>
          <a:p>
            <a:pPr marL="285750" indent="-285750">
              <a:buFont typeface="Wingdings" panose="05000000000000000000" pitchFamily="2" charset="2"/>
              <a:buChar char="§"/>
            </a:pPr>
            <a:r>
              <a:rPr lang="es-ES" dirty="0" err="1">
                <a:latin typeface="+mn-lt"/>
              </a:rPr>
              <a:t>SaveAll</a:t>
            </a:r>
            <a:r>
              <a:rPr lang="es-ES" dirty="0">
                <a:latin typeface="+mn-lt"/>
              </a:rPr>
              <a:t> indica que las teclas * y # no se utilizan, por lo cual para los requerimientos no son necesarios.</a:t>
            </a:r>
          </a:p>
          <a:p>
            <a:pPr marL="285750" indent="-285750">
              <a:buFont typeface="Wingdings" panose="05000000000000000000" pitchFamily="2" charset="2"/>
              <a:buChar char="§"/>
            </a:pPr>
            <a:endParaRPr lang="es-ES" dirty="0">
              <a:latin typeface="+mn-lt"/>
            </a:endParaRPr>
          </a:p>
          <a:p>
            <a:pPr marL="285750" indent="-285750">
              <a:buFont typeface="Wingdings" panose="05000000000000000000" pitchFamily="2" charset="2"/>
              <a:buChar char="§"/>
            </a:pPr>
            <a:r>
              <a:rPr lang="es-ES" dirty="0" err="1">
                <a:latin typeface="+mn-lt"/>
              </a:rPr>
              <a:t>SaveAll</a:t>
            </a:r>
            <a:r>
              <a:rPr lang="es-ES" dirty="0">
                <a:latin typeface="+mn-lt"/>
              </a:rPr>
              <a:t> agregó un requerimiento para detectar con sensores de movimiento la ubicación exacta donde el ladrón caminó en la habitación así los residentes pueden decir donde se fue el ladrón. También hacer seguimiento a cuanto tiempo estuvo el ladrón en cada habitación.</a:t>
            </a:r>
          </a:p>
        </p:txBody>
      </p:sp>
      <p:sp>
        <p:nvSpPr>
          <p:cNvPr id="2" name="Llamada rectangular 1"/>
          <p:cNvSpPr/>
          <p:nvPr/>
        </p:nvSpPr>
        <p:spPr>
          <a:xfrm>
            <a:off x="9120336" y="2924944"/>
            <a:ext cx="2952328" cy="792088"/>
          </a:xfrm>
          <a:prstGeom prst="wedgeRectCallout">
            <a:avLst>
              <a:gd name="adj1" fmla="val -109962"/>
              <a:gd name="adj2" fmla="val -34282"/>
            </a:avLst>
          </a:prstGeom>
          <a:ln w="3175">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a:p>
            <a:pPr algn="ctr"/>
            <a:r>
              <a:rPr lang="es-ES" dirty="0"/>
              <a:t>¿Son los requerimientos suficientes?</a:t>
            </a:r>
          </a:p>
          <a:p>
            <a:pPr algn="ctr"/>
            <a:r>
              <a:rPr lang="es-ES" dirty="0"/>
              <a:t> ¿No falta nada?</a:t>
            </a:r>
          </a:p>
          <a:p>
            <a:pPr algn="ctr"/>
            <a:endParaRPr lang="es-ES" dirty="0"/>
          </a:p>
        </p:txBody>
      </p:sp>
      <p:sp>
        <p:nvSpPr>
          <p:cNvPr id="6" name="Llamada rectangular 5"/>
          <p:cNvSpPr/>
          <p:nvPr/>
        </p:nvSpPr>
        <p:spPr>
          <a:xfrm>
            <a:off x="9120336" y="3921443"/>
            <a:ext cx="2952328" cy="792088"/>
          </a:xfrm>
          <a:prstGeom prst="wedgeRectCallout">
            <a:avLst>
              <a:gd name="adj1" fmla="val -109962"/>
              <a:gd name="adj2" fmla="val -34282"/>
            </a:avLst>
          </a:prstGeom>
          <a:ln w="3175">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a:p>
            <a:pPr algn="ctr"/>
            <a:r>
              <a:rPr lang="es-ES" dirty="0"/>
              <a:t>¿Son los requerimientos necesarios?</a:t>
            </a:r>
          </a:p>
          <a:p>
            <a:pPr algn="ctr"/>
            <a:r>
              <a:rPr lang="es-ES" dirty="0"/>
              <a:t> ¿Eliminar algo?</a:t>
            </a:r>
          </a:p>
          <a:p>
            <a:pPr algn="ctr"/>
            <a:endParaRPr lang="es-ES" dirty="0"/>
          </a:p>
        </p:txBody>
      </p:sp>
      <p:sp>
        <p:nvSpPr>
          <p:cNvPr id="7" name="Llamada rectangular 6"/>
          <p:cNvSpPr/>
          <p:nvPr/>
        </p:nvSpPr>
        <p:spPr>
          <a:xfrm>
            <a:off x="9120336" y="4988310"/>
            <a:ext cx="2952328" cy="1537034"/>
          </a:xfrm>
          <a:prstGeom prst="wedgeRectCallout">
            <a:avLst>
              <a:gd name="adj1" fmla="val -101275"/>
              <a:gd name="adj2" fmla="val -51694"/>
            </a:avLst>
          </a:prstGeom>
          <a:ln w="3175">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¿Están los requerimientos versus las restricciones balanceadas? </a:t>
            </a:r>
          </a:p>
          <a:p>
            <a:pPr algn="ctr"/>
            <a:r>
              <a:rPr lang="es-ES" dirty="0"/>
              <a:t>¿Eliminar debido a las restricciones de costo y cronogramas?</a:t>
            </a:r>
          </a:p>
        </p:txBody>
      </p:sp>
      <p:sp>
        <p:nvSpPr>
          <p:cNvPr id="9" name="Rectángulo 8">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0" name="Rectángulo 9">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84895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10"/>
          <p:cNvSpPr txBox="1">
            <a:spLocks noChangeArrowheads="1"/>
          </p:cNvSpPr>
          <p:nvPr/>
        </p:nvSpPr>
        <p:spPr bwMode="auto">
          <a:xfrm>
            <a:off x="369349" y="3250550"/>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Requerimientos de Usuario:</a:t>
            </a:r>
          </a:p>
          <a:p>
            <a:pPr algn="r" fontAlgn="auto">
              <a:lnSpc>
                <a:spcPts val="1900"/>
              </a:lnSpc>
              <a:spcBef>
                <a:spcPct val="50000"/>
              </a:spcBef>
              <a:spcAft>
                <a:spcPts val="0"/>
              </a:spcAft>
              <a:defRPr/>
            </a:pPr>
            <a:endParaRPr lang="es-ES" sz="2200" dirty="0">
              <a:latin typeface="+mj-lt"/>
              <a:cs typeface="KievitOT-Medium"/>
            </a:endParaRPr>
          </a:p>
        </p:txBody>
      </p:sp>
      <p:sp>
        <p:nvSpPr>
          <p:cNvPr id="38917" name="TextBox 1"/>
          <p:cNvSpPr txBox="1">
            <a:spLocks noChangeArrowheads="1"/>
          </p:cNvSpPr>
          <p:nvPr/>
        </p:nvSpPr>
        <p:spPr bwMode="auto">
          <a:xfrm>
            <a:off x="0" y="1947664"/>
            <a:ext cx="28305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Lista Maestra de Requerimientos para Mantenimiento</a:t>
            </a:r>
          </a:p>
        </p:txBody>
      </p:sp>
      <p:pic>
        <p:nvPicPr>
          <p:cNvPr id="38919"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t="19302"/>
          <a:stretch>
            <a:fillRect/>
          </a:stretch>
        </p:blipFill>
        <p:spPr bwMode="auto">
          <a:xfrm>
            <a:off x="2830517" y="1906926"/>
            <a:ext cx="8797579" cy="217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13 Llamada rectangular redondeada"/>
          <p:cNvSpPr/>
          <p:nvPr/>
        </p:nvSpPr>
        <p:spPr bwMode="auto">
          <a:xfrm>
            <a:off x="2927648" y="4559533"/>
            <a:ext cx="2000250" cy="571500"/>
          </a:xfrm>
          <a:prstGeom prst="wedgeRoundRectCallout">
            <a:avLst>
              <a:gd name="adj1" fmla="val 33918"/>
              <a:gd name="adj2" fmla="val -130991"/>
              <a:gd name="adj3" fmla="val 16667"/>
            </a:avLst>
          </a:prstGeom>
          <a:ln w="3175">
            <a:solidFill>
              <a:srgbClr val="C00000"/>
            </a:solidFill>
            <a:prstDash val="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Correlativo por cada RUSU</a:t>
            </a:r>
            <a:endParaRPr lang="es-ES" sz="1200" dirty="0">
              <a:solidFill>
                <a:schemeClr val="bg1"/>
              </a:solidFill>
            </a:endParaRPr>
          </a:p>
        </p:txBody>
      </p:sp>
      <p:sp>
        <p:nvSpPr>
          <p:cNvPr id="15" name="14 Llamada rectangular redondeada"/>
          <p:cNvSpPr/>
          <p:nvPr/>
        </p:nvSpPr>
        <p:spPr bwMode="auto">
          <a:xfrm>
            <a:off x="4570710" y="5168033"/>
            <a:ext cx="4000500" cy="1214437"/>
          </a:xfrm>
          <a:prstGeom prst="wedgeRoundRectCallout">
            <a:avLst>
              <a:gd name="adj1" fmla="val 67266"/>
              <a:gd name="adj2" fmla="val -139795"/>
              <a:gd name="adj3" fmla="val 16667"/>
            </a:avLst>
          </a:prstGeom>
          <a:ln w="3175">
            <a:solidFill>
              <a:srgbClr val="C00000"/>
            </a:solidFill>
            <a:prstDash val="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Puede tener los siguientes valores:</a:t>
            </a:r>
          </a:p>
          <a:p>
            <a:pPr eaLnBrk="0" hangingPunct="0">
              <a:buFontTx/>
              <a:buChar char="-"/>
              <a:defRPr/>
            </a:pPr>
            <a:r>
              <a:rPr lang="es-ES" sz="1200" kern="0" dirty="0">
                <a:solidFill>
                  <a:schemeClr val="tx1"/>
                </a:solidFill>
              </a:rPr>
              <a:t>Requerimiento de Mantenimiento: El requerimiento </a:t>
            </a:r>
          </a:p>
          <a:p>
            <a:pPr eaLnBrk="0" hangingPunct="0">
              <a:defRPr/>
            </a:pPr>
            <a:r>
              <a:rPr lang="es-ES" sz="1200" kern="0" dirty="0">
                <a:solidFill>
                  <a:schemeClr val="tx1"/>
                </a:solidFill>
              </a:rPr>
              <a:t>nació en el requerimiento de mantenimiento original.</a:t>
            </a:r>
          </a:p>
          <a:p>
            <a:pPr eaLnBrk="0" hangingPunct="0">
              <a:buFontTx/>
              <a:buChar char="-"/>
              <a:defRPr/>
            </a:pPr>
            <a:r>
              <a:rPr lang="es-ES" sz="1200" kern="0" dirty="0">
                <a:solidFill>
                  <a:schemeClr val="tx1"/>
                </a:solidFill>
              </a:rPr>
              <a:t>Manejo de Cambios: El requerimiento nació durante </a:t>
            </a:r>
          </a:p>
          <a:p>
            <a:pPr eaLnBrk="0" hangingPunct="0">
              <a:defRPr/>
            </a:pPr>
            <a:r>
              <a:rPr lang="es-ES" sz="1200" kern="0" dirty="0">
                <a:solidFill>
                  <a:schemeClr val="tx1"/>
                </a:solidFill>
              </a:rPr>
              <a:t>la ejecución del requerimiento de mantenimiento </a:t>
            </a:r>
          </a:p>
          <a:p>
            <a:pPr eaLnBrk="0" hangingPunct="0">
              <a:defRPr/>
            </a:pPr>
            <a:r>
              <a:rPr lang="es-ES" sz="1200" kern="0" dirty="0">
                <a:solidFill>
                  <a:schemeClr val="tx1"/>
                </a:solidFill>
              </a:rPr>
              <a:t>producto de un manejo de cambios.</a:t>
            </a:r>
            <a:endParaRPr lang="es-ES" sz="1200" dirty="0">
              <a:solidFill>
                <a:schemeClr val="bg1"/>
              </a:solidFill>
            </a:endParaRPr>
          </a:p>
        </p:txBody>
      </p:sp>
      <p:sp>
        <p:nvSpPr>
          <p:cNvPr id="16" name="15 Llamada rectangular redondeada"/>
          <p:cNvSpPr/>
          <p:nvPr/>
        </p:nvSpPr>
        <p:spPr bwMode="auto">
          <a:xfrm>
            <a:off x="6856710" y="4810844"/>
            <a:ext cx="4000500" cy="1714500"/>
          </a:xfrm>
          <a:prstGeom prst="wedgeRoundRectCallout">
            <a:avLst>
              <a:gd name="adj1" fmla="val 51401"/>
              <a:gd name="adj2" fmla="val -92540"/>
              <a:gd name="adj3" fmla="val 16667"/>
            </a:avLst>
          </a:prstGeom>
          <a:ln w="3175">
            <a:solidFill>
              <a:srgbClr val="C00000"/>
            </a:solidFill>
            <a:prstDash val="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Puede tener los siguientes valores:</a:t>
            </a:r>
          </a:p>
          <a:p>
            <a:pPr eaLnBrk="0" hangingPunct="0">
              <a:buFontTx/>
              <a:buChar char="-"/>
              <a:defRPr/>
            </a:pPr>
            <a:r>
              <a:rPr lang="es-ES" sz="1200" kern="0" dirty="0">
                <a:solidFill>
                  <a:schemeClr val="tx1"/>
                </a:solidFill>
              </a:rPr>
              <a:t>Original: Requerimiento que ha tenido ninguna </a:t>
            </a:r>
          </a:p>
          <a:p>
            <a:pPr eaLnBrk="0" hangingPunct="0">
              <a:defRPr/>
            </a:pPr>
            <a:r>
              <a:rPr lang="es-ES" sz="1200" kern="0" dirty="0">
                <a:solidFill>
                  <a:schemeClr val="tx1"/>
                </a:solidFill>
              </a:rPr>
              <a:t>solicitud de cambio.</a:t>
            </a:r>
          </a:p>
          <a:p>
            <a:pPr eaLnBrk="0" hangingPunct="0">
              <a:buFontTx/>
              <a:buChar char="-"/>
              <a:defRPr/>
            </a:pPr>
            <a:r>
              <a:rPr lang="es-ES" sz="1200" kern="0" dirty="0">
                <a:solidFill>
                  <a:schemeClr val="tx1"/>
                </a:solidFill>
              </a:rPr>
              <a:t>Cambio solicitado: Requerimiento con una solicitud </a:t>
            </a:r>
          </a:p>
          <a:p>
            <a:pPr eaLnBrk="0" hangingPunct="0">
              <a:defRPr/>
            </a:pPr>
            <a:r>
              <a:rPr lang="es-ES" sz="1200" kern="0" dirty="0">
                <a:solidFill>
                  <a:schemeClr val="tx1"/>
                </a:solidFill>
              </a:rPr>
              <a:t>de cambio en curso.</a:t>
            </a:r>
          </a:p>
          <a:p>
            <a:pPr eaLnBrk="0" hangingPunct="0">
              <a:buFontTx/>
              <a:buChar char="-"/>
              <a:defRPr/>
            </a:pPr>
            <a:r>
              <a:rPr lang="es-ES" sz="1200" kern="0" dirty="0">
                <a:solidFill>
                  <a:schemeClr val="tx1"/>
                </a:solidFill>
              </a:rPr>
              <a:t>Cambiado: El requerimiento ha cambiado producto </a:t>
            </a:r>
          </a:p>
          <a:p>
            <a:pPr eaLnBrk="0" hangingPunct="0">
              <a:defRPr/>
            </a:pPr>
            <a:r>
              <a:rPr lang="es-ES" sz="1200" kern="0" dirty="0">
                <a:solidFill>
                  <a:schemeClr val="tx1"/>
                </a:solidFill>
              </a:rPr>
              <a:t>de la aprobación de una solicitud de cambio.</a:t>
            </a:r>
          </a:p>
          <a:p>
            <a:pPr eaLnBrk="0" hangingPunct="0">
              <a:buFontTx/>
              <a:buChar char="-"/>
              <a:defRPr/>
            </a:pPr>
            <a:r>
              <a:rPr lang="es-ES" sz="1200" kern="0" dirty="0">
                <a:solidFill>
                  <a:schemeClr val="tx1"/>
                </a:solidFill>
              </a:rPr>
              <a:t>Eliminado: El requerimiento ha sido descartado </a:t>
            </a:r>
          </a:p>
          <a:p>
            <a:pPr eaLnBrk="0" hangingPunct="0">
              <a:defRPr/>
            </a:pPr>
            <a:r>
              <a:rPr lang="es-ES" sz="1200" kern="0" dirty="0">
                <a:solidFill>
                  <a:schemeClr val="tx1"/>
                </a:solidFill>
              </a:rPr>
              <a:t>producto de una solicitud de cambio.</a:t>
            </a:r>
            <a:endParaRPr lang="es-ES" sz="1200" dirty="0">
              <a:solidFill>
                <a:schemeClr val="bg1"/>
              </a:solidFill>
            </a:endParaRPr>
          </a:p>
        </p:txBody>
      </p:sp>
      <p:sp>
        <p:nvSpPr>
          <p:cNvPr id="11" name="Rectángulo 10">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2" name="Rectángulo 11">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409992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3" name="Picture 3"/>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0517" y="2066925"/>
            <a:ext cx="8929687"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16 Llamada rectangular redondeada"/>
          <p:cNvSpPr/>
          <p:nvPr/>
        </p:nvSpPr>
        <p:spPr bwMode="auto">
          <a:xfrm>
            <a:off x="2973391" y="4559300"/>
            <a:ext cx="1928812" cy="571500"/>
          </a:xfrm>
          <a:prstGeom prst="wedgeRoundRectCallout">
            <a:avLst>
              <a:gd name="adj1" fmla="val -3450"/>
              <a:gd name="adj2" fmla="val -117815"/>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Correlativo por cada RSIS</a:t>
            </a:r>
            <a:endParaRPr lang="es-ES" sz="1200" dirty="0">
              <a:solidFill>
                <a:schemeClr val="bg1"/>
              </a:solidFill>
            </a:endParaRPr>
          </a:p>
        </p:txBody>
      </p:sp>
      <p:sp>
        <p:nvSpPr>
          <p:cNvPr id="18" name="17 Llamada rectangular redondeada"/>
          <p:cNvSpPr/>
          <p:nvPr/>
        </p:nvSpPr>
        <p:spPr bwMode="auto">
          <a:xfrm>
            <a:off x="2973391" y="5202238"/>
            <a:ext cx="2000250" cy="785812"/>
          </a:xfrm>
          <a:prstGeom prst="wedgeRoundRectCallout">
            <a:avLst>
              <a:gd name="adj1" fmla="val 26090"/>
              <a:gd name="adj2" fmla="val -178083"/>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Seleccionar de la lista el </a:t>
            </a:r>
          </a:p>
          <a:p>
            <a:pPr eaLnBrk="0" hangingPunct="0">
              <a:defRPr/>
            </a:pPr>
            <a:r>
              <a:rPr lang="es-ES" sz="1200" kern="0" dirty="0">
                <a:solidFill>
                  <a:schemeClr val="tx1"/>
                </a:solidFill>
              </a:rPr>
              <a:t>requerimiento de usuario </a:t>
            </a:r>
          </a:p>
          <a:p>
            <a:pPr eaLnBrk="0" hangingPunct="0">
              <a:defRPr/>
            </a:pPr>
            <a:r>
              <a:rPr lang="es-ES" sz="1200" kern="0" dirty="0">
                <a:solidFill>
                  <a:schemeClr val="tx1"/>
                </a:solidFill>
              </a:rPr>
              <a:t>asociado al requerimiento </a:t>
            </a:r>
          </a:p>
          <a:p>
            <a:pPr eaLnBrk="0" hangingPunct="0">
              <a:defRPr/>
            </a:pPr>
            <a:r>
              <a:rPr lang="es-ES" sz="1200" kern="0" dirty="0">
                <a:solidFill>
                  <a:schemeClr val="tx1"/>
                </a:solidFill>
              </a:rPr>
              <a:t>de sistema</a:t>
            </a:r>
            <a:endParaRPr lang="es-ES" sz="1200" dirty="0">
              <a:solidFill>
                <a:schemeClr val="bg1"/>
              </a:solidFill>
            </a:endParaRPr>
          </a:p>
        </p:txBody>
      </p:sp>
      <p:sp>
        <p:nvSpPr>
          <p:cNvPr id="19" name="18 Llamada rectangular redondeada"/>
          <p:cNvSpPr/>
          <p:nvPr/>
        </p:nvSpPr>
        <p:spPr bwMode="auto">
          <a:xfrm>
            <a:off x="4330704" y="5202238"/>
            <a:ext cx="3071813" cy="1143000"/>
          </a:xfrm>
          <a:prstGeom prst="wedgeRoundRectCallout">
            <a:avLst>
              <a:gd name="adj1" fmla="val -525"/>
              <a:gd name="adj2" fmla="val -147053"/>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si el requerimiento es </a:t>
            </a:r>
          </a:p>
          <a:p>
            <a:pPr eaLnBrk="0" hangingPunct="0">
              <a:defRPr/>
            </a:pPr>
            <a:r>
              <a:rPr lang="es-ES" sz="1200" kern="0" dirty="0">
                <a:solidFill>
                  <a:schemeClr val="tx1"/>
                </a:solidFill>
              </a:rPr>
              <a:t>relevante para la arquitectura del sistema.</a:t>
            </a:r>
          </a:p>
          <a:p>
            <a:pPr eaLnBrk="0" hangingPunct="0">
              <a:defRPr/>
            </a:pPr>
            <a:r>
              <a:rPr lang="es-ES" sz="1200" kern="0" dirty="0">
                <a:solidFill>
                  <a:schemeClr val="tx1"/>
                </a:solidFill>
              </a:rPr>
              <a:t>Usado para priorizar los requerimientos, </a:t>
            </a:r>
          </a:p>
          <a:p>
            <a:pPr eaLnBrk="0" hangingPunct="0">
              <a:defRPr/>
            </a:pPr>
            <a:r>
              <a:rPr lang="es-ES" sz="1200" kern="0" dirty="0">
                <a:solidFill>
                  <a:schemeClr val="tx1"/>
                </a:solidFill>
              </a:rPr>
              <a:t>los que son relevantes para la arquitectura </a:t>
            </a:r>
          </a:p>
          <a:p>
            <a:pPr eaLnBrk="0" hangingPunct="0">
              <a:defRPr/>
            </a:pPr>
            <a:r>
              <a:rPr lang="es-ES" sz="1200" kern="0" dirty="0">
                <a:solidFill>
                  <a:schemeClr val="tx1"/>
                </a:solidFill>
              </a:rPr>
              <a:t>deben ser desarrollados primero.</a:t>
            </a:r>
          </a:p>
          <a:p>
            <a:pPr eaLnBrk="0" hangingPunct="0">
              <a:defRPr/>
            </a:pPr>
            <a:r>
              <a:rPr lang="es-ES" sz="1200" kern="0" dirty="0">
                <a:solidFill>
                  <a:schemeClr val="tx1"/>
                </a:solidFill>
              </a:rPr>
              <a:t>El valor puede ser: Si / No</a:t>
            </a:r>
            <a:endParaRPr lang="es-ES" sz="1200" dirty="0">
              <a:solidFill>
                <a:schemeClr val="bg1"/>
              </a:solidFill>
            </a:endParaRPr>
          </a:p>
        </p:txBody>
      </p:sp>
      <p:sp>
        <p:nvSpPr>
          <p:cNvPr id="20" name="19 Llamada rectangular redondeada"/>
          <p:cNvSpPr/>
          <p:nvPr/>
        </p:nvSpPr>
        <p:spPr bwMode="auto">
          <a:xfrm>
            <a:off x="8331203" y="4845050"/>
            <a:ext cx="2857500" cy="928688"/>
          </a:xfrm>
          <a:prstGeom prst="wedgeRoundRectCallout">
            <a:avLst>
              <a:gd name="adj1" fmla="val 50371"/>
              <a:gd name="adj2" fmla="val -120855"/>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Alternativas que solucionarán </a:t>
            </a:r>
          </a:p>
          <a:p>
            <a:pPr eaLnBrk="0" hangingPunct="0">
              <a:defRPr/>
            </a:pPr>
            <a:r>
              <a:rPr lang="es-ES" sz="1200" kern="0" dirty="0">
                <a:solidFill>
                  <a:schemeClr val="tx1"/>
                </a:solidFill>
              </a:rPr>
              <a:t>el requerimiento descrito. </a:t>
            </a:r>
          </a:p>
          <a:p>
            <a:pPr eaLnBrk="0" hangingPunct="0">
              <a:defRPr/>
            </a:pPr>
            <a:r>
              <a:rPr lang="es-ES" sz="1200" kern="0" dirty="0">
                <a:solidFill>
                  <a:schemeClr val="tx1"/>
                </a:solidFill>
              </a:rPr>
              <a:t>De acuerdo a la evaluación del analista,</a:t>
            </a:r>
          </a:p>
          <a:p>
            <a:pPr eaLnBrk="0" hangingPunct="0">
              <a:defRPr/>
            </a:pPr>
            <a:r>
              <a:rPr lang="es-ES" sz="1200" kern="0" dirty="0">
                <a:solidFill>
                  <a:schemeClr val="tx1"/>
                </a:solidFill>
              </a:rPr>
              <a:t> serán tratadas por el Proceso de Toma</a:t>
            </a:r>
          </a:p>
          <a:p>
            <a:pPr eaLnBrk="0" hangingPunct="0">
              <a:defRPr/>
            </a:pPr>
            <a:r>
              <a:rPr lang="es-ES" sz="1200" kern="0" dirty="0">
                <a:solidFill>
                  <a:schemeClr val="tx1"/>
                </a:solidFill>
              </a:rPr>
              <a:t> de Decisiones DAR</a:t>
            </a:r>
            <a:endParaRPr lang="es-ES" sz="1200" dirty="0">
              <a:solidFill>
                <a:schemeClr val="bg1"/>
              </a:solidFill>
            </a:endParaRPr>
          </a:p>
        </p:txBody>
      </p:sp>
      <p:sp>
        <p:nvSpPr>
          <p:cNvPr id="15" name="Text Box 110"/>
          <p:cNvSpPr txBox="1">
            <a:spLocks noChangeArrowheads="1"/>
          </p:cNvSpPr>
          <p:nvPr/>
        </p:nvSpPr>
        <p:spPr bwMode="auto">
          <a:xfrm>
            <a:off x="369349" y="3250550"/>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Requerimientos de Sistemas:</a:t>
            </a:r>
          </a:p>
          <a:p>
            <a:pPr algn="r" fontAlgn="auto">
              <a:lnSpc>
                <a:spcPts val="1900"/>
              </a:lnSpc>
              <a:spcBef>
                <a:spcPct val="50000"/>
              </a:spcBef>
              <a:spcAft>
                <a:spcPts val="0"/>
              </a:spcAft>
              <a:defRPr/>
            </a:pPr>
            <a:endParaRPr lang="es-ES" sz="2200" dirty="0">
              <a:latin typeface="+mj-lt"/>
              <a:cs typeface="KievitOT-Medium"/>
            </a:endParaRPr>
          </a:p>
        </p:txBody>
      </p:sp>
      <p:sp>
        <p:nvSpPr>
          <p:cNvPr id="16" name="TextBox 1"/>
          <p:cNvSpPr txBox="1">
            <a:spLocks noChangeArrowheads="1"/>
          </p:cNvSpPr>
          <p:nvPr/>
        </p:nvSpPr>
        <p:spPr bwMode="auto">
          <a:xfrm>
            <a:off x="0" y="2088331"/>
            <a:ext cx="28305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Lista Maestra de Requerimientos para Mantenimiento</a:t>
            </a:r>
          </a:p>
        </p:txBody>
      </p:sp>
      <p:sp>
        <p:nvSpPr>
          <p:cNvPr id="11" name="Rectángulo 10">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2" name="Rectángulo 11">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8155413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7"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69257" y="1954485"/>
            <a:ext cx="8715375" cy="19192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 name="14 Llamada rectangular redondeada"/>
          <p:cNvSpPr/>
          <p:nvPr/>
        </p:nvSpPr>
        <p:spPr bwMode="auto">
          <a:xfrm>
            <a:off x="2926382" y="4240484"/>
            <a:ext cx="2786063" cy="857250"/>
          </a:xfrm>
          <a:prstGeom prst="wedgeRoundRectCallout">
            <a:avLst>
              <a:gd name="adj1" fmla="val -26456"/>
              <a:gd name="adj2" fmla="val -85690"/>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el número </a:t>
            </a:r>
          </a:p>
          <a:p>
            <a:pPr eaLnBrk="0" hangingPunct="0">
              <a:defRPr/>
            </a:pPr>
            <a:r>
              <a:rPr lang="es-ES" sz="1200" kern="0" dirty="0">
                <a:solidFill>
                  <a:schemeClr val="tx1"/>
                </a:solidFill>
              </a:rPr>
              <a:t>del escenario operacional del </a:t>
            </a:r>
          </a:p>
          <a:p>
            <a:pPr eaLnBrk="0" hangingPunct="0">
              <a:defRPr/>
            </a:pPr>
            <a:r>
              <a:rPr lang="es-ES" sz="1200" kern="0" dirty="0">
                <a:solidFill>
                  <a:schemeClr val="tx1"/>
                </a:solidFill>
              </a:rPr>
              <a:t>requerimiento de sistema.</a:t>
            </a:r>
          </a:p>
        </p:txBody>
      </p:sp>
      <p:sp>
        <p:nvSpPr>
          <p:cNvPr id="16" name="15 Llamada rectangular redondeada"/>
          <p:cNvSpPr/>
          <p:nvPr/>
        </p:nvSpPr>
        <p:spPr bwMode="auto">
          <a:xfrm>
            <a:off x="3140695" y="5169172"/>
            <a:ext cx="3000375" cy="1357313"/>
          </a:xfrm>
          <a:prstGeom prst="wedgeRoundRectCallout">
            <a:avLst>
              <a:gd name="adj1" fmla="val -1956"/>
              <a:gd name="adj2" fmla="val -148197"/>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la descripción del </a:t>
            </a:r>
          </a:p>
          <a:p>
            <a:pPr eaLnBrk="0" hangingPunct="0">
              <a:defRPr/>
            </a:pPr>
            <a:r>
              <a:rPr lang="es-ES" sz="1200" kern="0" dirty="0">
                <a:solidFill>
                  <a:schemeClr val="tx1"/>
                </a:solidFill>
              </a:rPr>
              <a:t>escenario del requerimiento del </a:t>
            </a:r>
          </a:p>
          <a:p>
            <a:pPr eaLnBrk="0" hangingPunct="0">
              <a:defRPr/>
            </a:pPr>
            <a:r>
              <a:rPr lang="es-ES" sz="1200" kern="0" dirty="0">
                <a:solidFill>
                  <a:schemeClr val="tx1"/>
                </a:solidFill>
              </a:rPr>
              <a:t>sistema. Usado como referencia rápida </a:t>
            </a:r>
          </a:p>
          <a:p>
            <a:pPr eaLnBrk="0" hangingPunct="0">
              <a:defRPr/>
            </a:pPr>
            <a:r>
              <a:rPr lang="es-ES" sz="1200" kern="0" dirty="0">
                <a:solidFill>
                  <a:schemeClr val="tx1"/>
                </a:solidFill>
              </a:rPr>
              <a:t>o breve descripción del escenario </a:t>
            </a:r>
          </a:p>
          <a:p>
            <a:pPr eaLnBrk="0" hangingPunct="0">
              <a:defRPr/>
            </a:pPr>
            <a:r>
              <a:rPr lang="es-ES" sz="1200" kern="0" dirty="0">
                <a:solidFill>
                  <a:schemeClr val="tx1"/>
                </a:solidFill>
              </a:rPr>
              <a:t>operacional del requerimiento del sistema </a:t>
            </a:r>
          </a:p>
          <a:p>
            <a:pPr eaLnBrk="0" hangingPunct="0">
              <a:defRPr/>
            </a:pPr>
            <a:r>
              <a:rPr lang="es-ES" sz="1200" kern="0" dirty="0">
                <a:solidFill>
                  <a:schemeClr val="tx1"/>
                </a:solidFill>
              </a:rPr>
              <a:t>descrito en detalle en el documento </a:t>
            </a:r>
          </a:p>
          <a:p>
            <a:pPr eaLnBrk="0" hangingPunct="0">
              <a:defRPr/>
            </a:pPr>
            <a:r>
              <a:rPr lang="es-ES" sz="1200" kern="0" dirty="0">
                <a:solidFill>
                  <a:schemeClr val="tx1"/>
                </a:solidFill>
              </a:rPr>
              <a:t>donde está desarrollado el requerimiento.</a:t>
            </a:r>
            <a:endParaRPr lang="es-ES" sz="1200" dirty="0">
              <a:solidFill>
                <a:schemeClr val="bg1"/>
              </a:solidFill>
            </a:endParaRPr>
          </a:p>
        </p:txBody>
      </p:sp>
      <p:sp>
        <p:nvSpPr>
          <p:cNvPr id="21" name="20 Llamada rectangular redondeada"/>
          <p:cNvSpPr/>
          <p:nvPr/>
        </p:nvSpPr>
        <p:spPr bwMode="auto">
          <a:xfrm>
            <a:off x="3855069" y="4669110"/>
            <a:ext cx="5929312" cy="1857375"/>
          </a:xfrm>
          <a:prstGeom prst="wedgeRoundRectCallout">
            <a:avLst>
              <a:gd name="adj1" fmla="val -27859"/>
              <a:gd name="adj2" fmla="val -94913"/>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el tipo de escenario operacional del requerimiento.</a:t>
            </a:r>
          </a:p>
          <a:p>
            <a:pPr eaLnBrk="0" hangingPunct="0">
              <a:defRPr/>
            </a:pPr>
            <a:r>
              <a:rPr lang="es-ES" sz="1200" kern="0" dirty="0">
                <a:solidFill>
                  <a:schemeClr val="tx1"/>
                </a:solidFill>
              </a:rPr>
              <a:t>Usado para tipificar los flujos o escenarios de los requerimientos de sistemas.</a:t>
            </a:r>
          </a:p>
          <a:p>
            <a:pPr eaLnBrk="0" hangingPunct="0">
              <a:defRPr/>
            </a:pPr>
            <a:r>
              <a:rPr lang="es-ES" sz="1200" kern="0" dirty="0">
                <a:solidFill>
                  <a:schemeClr val="tx1"/>
                </a:solidFill>
              </a:rPr>
              <a:t>Se usa para Casos de Uso, caso contrario debe quedar en blanco.</a:t>
            </a:r>
          </a:p>
          <a:p>
            <a:pPr eaLnBrk="0" hangingPunct="0">
              <a:defRPr/>
            </a:pPr>
            <a:r>
              <a:rPr lang="es-ES" sz="1200" kern="0" dirty="0">
                <a:solidFill>
                  <a:schemeClr val="tx1"/>
                </a:solidFill>
              </a:rPr>
              <a:t>Puede tener dos valores:</a:t>
            </a:r>
          </a:p>
          <a:p>
            <a:pPr eaLnBrk="0" hangingPunct="0">
              <a:defRPr/>
            </a:pPr>
            <a:r>
              <a:rPr lang="es-ES" sz="1200" kern="0" dirty="0">
                <a:solidFill>
                  <a:schemeClr val="tx1"/>
                </a:solidFill>
              </a:rPr>
              <a:t>- Flujo principal "Escenario lineal del requerimiento. Ejemplo,</a:t>
            </a:r>
          </a:p>
          <a:p>
            <a:pPr eaLnBrk="0" hangingPunct="0">
              <a:defRPr/>
            </a:pPr>
            <a:r>
              <a:rPr lang="es-ES" sz="1200" kern="0" dirty="0">
                <a:solidFill>
                  <a:schemeClr val="tx1"/>
                </a:solidFill>
              </a:rPr>
              <a:t>Operación de retiro de dinero en cajero automático sin problemas ni excepciones."</a:t>
            </a:r>
          </a:p>
          <a:p>
            <a:pPr eaLnBrk="0" hangingPunct="0">
              <a:defRPr/>
            </a:pPr>
            <a:r>
              <a:rPr lang="es-ES" sz="1200" kern="0" dirty="0">
                <a:solidFill>
                  <a:schemeClr val="tx1"/>
                </a:solidFill>
              </a:rPr>
              <a:t>- Flujo alternativo "Escenarios alternativos del requerimiento. Ejemplo, </a:t>
            </a:r>
          </a:p>
          <a:p>
            <a:pPr eaLnBrk="0" hangingPunct="0">
              <a:defRPr/>
            </a:pPr>
            <a:r>
              <a:rPr lang="es-ES" sz="1200" kern="0" dirty="0">
                <a:solidFill>
                  <a:schemeClr val="tx1"/>
                </a:solidFill>
              </a:rPr>
              <a:t>Escenario 1: Cajero pierde la comunicación.</a:t>
            </a:r>
          </a:p>
          <a:p>
            <a:pPr eaLnBrk="0" hangingPunct="0">
              <a:defRPr/>
            </a:pPr>
            <a:r>
              <a:rPr lang="es-ES" sz="1200" kern="0" dirty="0">
                <a:solidFill>
                  <a:schemeClr val="tx1"/>
                </a:solidFill>
              </a:rPr>
              <a:t>Escenario 2: La cuenta no tiene fondos suficientes."</a:t>
            </a:r>
            <a:endParaRPr lang="es-ES" sz="1200" dirty="0">
              <a:solidFill>
                <a:schemeClr val="bg1"/>
              </a:solidFill>
            </a:endParaRPr>
          </a:p>
        </p:txBody>
      </p:sp>
      <p:sp>
        <p:nvSpPr>
          <p:cNvPr id="22" name="21 Llamada rectangular redondeada"/>
          <p:cNvSpPr/>
          <p:nvPr/>
        </p:nvSpPr>
        <p:spPr bwMode="auto">
          <a:xfrm>
            <a:off x="4069382" y="4526234"/>
            <a:ext cx="5929313" cy="2000250"/>
          </a:xfrm>
          <a:prstGeom prst="wedgeRoundRectCallout">
            <a:avLst>
              <a:gd name="adj1" fmla="val -14977"/>
              <a:gd name="adj2" fmla="val -81055"/>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el tipo de programa que debe ser construido.</a:t>
            </a:r>
          </a:p>
          <a:p>
            <a:pPr eaLnBrk="0" hangingPunct="0">
              <a:defRPr/>
            </a:pPr>
            <a:r>
              <a:rPr lang="es-ES" sz="1200" kern="0" dirty="0">
                <a:solidFill>
                  <a:schemeClr val="tx1"/>
                </a:solidFill>
              </a:rPr>
              <a:t>Usado para clasificar los requerimientos y planificar el trabajo.</a:t>
            </a:r>
          </a:p>
          <a:p>
            <a:pPr eaLnBrk="0" hangingPunct="0">
              <a:defRPr/>
            </a:pPr>
            <a:r>
              <a:rPr lang="es-ES" sz="1200" kern="0" dirty="0">
                <a:solidFill>
                  <a:schemeClr val="tx1"/>
                </a:solidFill>
              </a:rPr>
              <a:t>Puede ser:</a:t>
            </a:r>
          </a:p>
          <a:p>
            <a:pPr eaLnBrk="0" hangingPunct="0">
              <a:buFontTx/>
              <a:buChar char="-"/>
              <a:defRPr/>
            </a:pPr>
            <a:r>
              <a:rPr lang="es-ES" sz="1200" kern="0" dirty="0">
                <a:solidFill>
                  <a:schemeClr val="tx1"/>
                </a:solidFill>
              </a:rPr>
              <a:t>Proceso: Requerimiento que aplica cálculos, algoritmos u otros procesamientos </a:t>
            </a:r>
          </a:p>
          <a:p>
            <a:pPr eaLnBrk="0" hangingPunct="0">
              <a:defRPr/>
            </a:pPr>
            <a:r>
              <a:rPr lang="es-ES" sz="1200" kern="0" dirty="0">
                <a:solidFill>
                  <a:schemeClr val="tx1"/>
                </a:solidFill>
              </a:rPr>
              <a:t>a los datos de entrada con la finalidad de producir un resultado intermedio o final.</a:t>
            </a:r>
          </a:p>
          <a:p>
            <a:pPr eaLnBrk="0" hangingPunct="0">
              <a:buFontTx/>
              <a:buChar char="-"/>
              <a:defRPr/>
            </a:pPr>
            <a:r>
              <a:rPr lang="es-ES" sz="1200" kern="0" dirty="0">
                <a:solidFill>
                  <a:schemeClr val="tx1"/>
                </a:solidFill>
              </a:rPr>
              <a:t>Interactivo: Programa con el que el usuario </a:t>
            </a:r>
            <a:r>
              <a:rPr lang="es-ES" sz="1200" kern="0" dirty="0" err="1">
                <a:solidFill>
                  <a:schemeClr val="tx1"/>
                </a:solidFill>
              </a:rPr>
              <a:t>interactua</a:t>
            </a:r>
            <a:r>
              <a:rPr lang="es-ES" sz="1200" kern="0" dirty="0">
                <a:solidFill>
                  <a:schemeClr val="tx1"/>
                </a:solidFill>
              </a:rPr>
              <a:t> directamente, para labores </a:t>
            </a:r>
          </a:p>
          <a:p>
            <a:pPr eaLnBrk="0" hangingPunct="0">
              <a:defRPr/>
            </a:pPr>
            <a:r>
              <a:rPr lang="es-ES" sz="1200" kern="0" dirty="0">
                <a:solidFill>
                  <a:schemeClr val="tx1"/>
                </a:solidFill>
              </a:rPr>
              <a:t>como ingreso de datos, solicitud de impresión de reportes o cualquier otro </a:t>
            </a:r>
          </a:p>
          <a:p>
            <a:pPr eaLnBrk="0" hangingPunct="0">
              <a:defRPr/>
            </a:pPr>
            <a:r>
              <a:rPr lang="es-ES" sz="1200" kern="0" dirty="0">
                <a:solidFill>
                  <a:schemeClr val="tx1"/>
                </a:solidFill>
              </a:rPr>
              <a:t>mecanismo de captura de datos ejecutado por el usuario.</a:t>
            </a:r>
          </a:p>
          <a:p>
            <a:pPr eaLnBrk="0" hangingPunct="0">
              <a:buFontTx/>
              <a:buChar char="-"/>
              <a:defRPr/>
            </a:pPr>
            <a:r>
              <a:rPr lang="es-ES" sz="1200" kern="0" dirty="0">
                <a:solidFill>
                  <a:schemeClr val="tx1"/>
                </a:solidFill>
              </a:rPr>
              <a:t>Reporte: Consultas en pantalla, reportes, cualquier otro mecanismo </a:t>
            </a:r>
          </a:p>
          <a:p>
            <a:pPr eaLnBrk="0" hangingPunct="0">
              <a:defRPr/>
            </a:pPr>
            <a:r>
              <a:rPr lang="es-ES" sz="1200" kern="0" dirty="0">
                <a:solidFill>
                  <a:schemeClr val="tx1"/>
                </a:solidFill>
              </a:rPr>
              <a:t>de despliegue de información para el usuario.</a:t>
            </a:r>
            <a:endParaRPr lang="es-ES" sz="1200" dirty="0">
              <a:solidFill>
                <a:schemeClr val="bg1"/>
              </a:solidFill>
            </a:endParaRPr>
          </a:p>
        </p:txBody>
      </p:sp>
      <p:sp>
        <p:nvSpPr>
          <p:cNvPr id="23" name="22 Llamada rectangular redondeada"/>
          <p:cNvSpPr/>
          <p:nvPr/>
        </p:nvSpPr>
        <p:spPr bwMode="auto">
          <a:xfrm>
            <a:off x="5569569" y="4954860"/>
            <a:ext cx="3714750" cy="1571625"/>
          </a:xfrm>
          <a:prstGeom prst="wedgeRoundRectCallout">
            <a:avLst>
              <a:gd name="adj1" fmla="val -12381"/>
              <a:gd name="adj2" fmla="val -120818"/>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Requerimientos que representan las interfaces</a:t>
            </a:r>
          </a:p>
          <a:p>
            <a:pPr eaLnBrk="0" hangingPunct="0">
              <a:defRPr/>
            </a:pPr>
            <a:r>
              <a:rPr lang="es-ES" sz="1200" kern="0" dirty="0">
                <a:solidFill>
                  <a:schemeClr val="tx1"/>
                </a:solidFill>
              </a:rPr>
              <a:t>internas o externas al producto del proyecto.</a:t>
            </a:r>
          </a:p>
          <a:p>
            <a:pPr eaLnBrk="0" hangingPunct="0">
              <a:defRPr/>
            </a:pPr>
            <a:r>
              <a:rPr lang="es-ES" sz="1200" kern="0" dirty="0">
                <a:solidFill>
                  <a:schemeClr val="tx1"/>
                </a:solidFill>
              </a:rPr>
              <a:t>Puede tener los siguientes valores:</a:t>
            </a:r>
          </a:p>
          <a:p>
            <a:pPr eaLnBrk="0" hangingPunct="0">
              <a:defRPr/>
            </a:pPr>
            <a:r>
              <a:rPr lang="es-ES" sz="1200" kern="0" dirty="0">
                <a:solidFill>
                  <a:schemeClr val="tx1"/>
                </a:solidFill>
              </a:rPr>
              <a:t>- No es interfaz: No es un requerimiento de interfaz</a:t>
            </a:r>
          </a:p>
          <a:p>
            <a:pPr eaLnBrk="0" hangingPunct="0">
              <a:buFontTx/>
              <a:buChar char="-"/>
              <a:defRPr/>
            </a:pPr>
            <a:r>
              <a:rPr lang="es-ES" sz="1200" kern="0" dirty="0">
                <a:solidFill>
                  <a:schemeClr val="tx1"/>
                </a:solidFill>
              </a:rPr>
              <a:t>Interfaz externa: Requerimiento de interfaz externa</a:t>
            </a:r>
          </a:p>
          <a:p>
            <a:pPr eaLnBrk="0" hangingPunct="0">
              <a:defRPr/>
            </a:pPr>
            <a:r>
              <a:rPr lang="es-ES" sz="1200" kern="0" dirty="0">
                <a:solidFill>
                  <a:schemeClr val="tx1"/>
                </a:solidFill>
              </a:rPr>
              <a:t>al producto del proyecto.</a:t>
            </a:r>
          </a:p>
          <a:p>
            <a:pPr eaLnBrk="0" hangingPunct="0">
              <a:buFontTx/>
              <a:buChar char="-"/>
              <a:defRPr/>
            </a:pPr>
            <a:r>
              <a:rPr lang="es-ES" sz="1200" kern="0" dirty="0">
                <a:solidFill>
                  <a:schemeClr val="tx1"/>
                </a:solidFill>
              </a:rPr>
              <a:t>Interfaz interna: Requerimiento de interfaz entre </a:t>
            </a:r>
          </a:p>
          <a:p>
            <a:pPr eaLnBrk="0" hangingPunct="0">
              <a:defRPr/>
            </a:pPr>
            <a:r>
              <a:rPr lang="es-ES" sz="1200" kern="0" dirty="0">
                <a:solidFill>
                  <a:schemeClr val="tx1"/>
                </a:solidFill>
              </a:rPr>
              <a:t>las partes de los internas del producto de proyecto.</a:t>
            </a:r>
            <a:endParaRPr lang="es-ES" sz="1200" dirty="0">
              <a:solidFill>
                <a:schemeClr val="bg1"/>
              </a:solidFill>
            </a:endParaRPr>
          </a:p>
        </p:txBody>
      </p:sp>
      <p:sp>
        <p:nvSpPr>
          <p:cNvPr id="24" name="23 Llamada rectangular redondeada"/>
          <p:cNvSpPr/>
          <p:nvPr/>
        </p:nvSpPr>
        <p:spPr bwMode="auto">
          <a:xfrm>
            <a:off x="6498257" y="5026297"/>
            <a:ext cx="4214813" cy="1571625"/>
          </a:xfrm>
          <a:prstGeom prst="wedgeRoundRectCallout">
            <a:avLst>
              <a:gd name="adj1" fmla="val -12381"/>
              <a:gd name="adj2" fmla="val -120818"/>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el tipo de trabajo que es necesario </a:t>
            </a:r>
          </a:p>
          <a:p>
            <a:pPr eaLnBrk="0" hangingPunct="0">
              <a:defRPr/>
            </a:pPr>
            <a:r>
              <a:rPr lang="es-ES" sz="1200" kern="0" dirty="0">
                <a:solidFill>
                  <a:schemeClr val="tx1"/>
                </a:solidFill>
              </a:rPr>
              <a:t>hacer para implementar el requerimiento.</a:t>
            </a:r>
          </a:p>
          <a:p>
            <a:pPr eaLnBrk="0" hangingPunct="0">
              <a:defRPr/>
            </a:pPr>
            <a:r>
              <a:rPr lang="es-ES" sz="1200" kern="0" dirty="0">
                <a:solidFill>
                  <a:schemeClr val="tx1"/>
                </a:solidFill>
              </a:rPr>
              <a:t>Usado en el análisis de impacto de requerimientos.</a:t>
            </a:r>
          </a:p>
          <a:p>
            <a:pPr eaLnBrk="0" hangingPunct="0">
              <a:defRPr/>
            </a:pPr>
            <a:r>
              <a:rPr lang="es-ES" sz="1200" kern="0" dirty="0">
                <a:solidFill>
                  <a:schemeClr val="tx1"/>
                </a:solidFill>
              </a:rPr>
              <a:t>Puede ser:</a:t>
            </a:r>
          </a:p>
          <a:p>
            <a:pPr eaLnBrk="0" hangingPunct="0">
              <a:buFontTx/>
              <a:buChar char="-"/>
              <a:defRPr/>
            </a:pPr>
            <a:r>
              <a:rPr lang="es-ES" sz="1200" kern="0" dirty="0">
                <a:solidFill>
                  <a:schemeClr val="tx1"/>
                </a:solidFill>
              </a:rPr>
              <a:t>Programa nuevo: Para implementar el </a:t>
            </a:r>
          </a:p>
          <a:p>
            <a:pPr eaLnBrk="0" hangingPunct="0">
              <a:buFontTx/>
              <a:buChar char="-"/>
              <a:defRPr/>
            </a:pPr>
            <a:r>
              <a:rPr lang="es-ES" sz="1200" kern="0" dirty="0">
                <a:solidFill>
                  <a:schemeClr val="tx1"/>
                </a:solidFill>
              </a:rPr>
              <a:t>requerimiento se debe crear un nuevo programa.</a:t>
            </a:r>
          </a:p>
          <a:p>
            <a:pPr eaLnBrk="0" hangingPunct="0">
              <a:buFontTx/>
              <a:buChar char="-"/>
              <a:defRPr/>
            </a:pPr>
            <a:r>
              <a:rPr lang="es-ES" sz="1200" kern="0" dirty="0">
                <a:solidFill>
                  <a:schemeClr val="tx1"/>
                </a:solidFill>
              </a:rPr>
              <a:t>Programa modificado: Para implementar </a:t>
            </a:r>
          </a:p>
          <a:p>
            <a:pPr eaLnBrk="0" hangingPunct="0">
              <a:defRPr/>
            </a:pPr>
            <a:r>
              <a:rPr lang="es-ES" sz="1200" kern="0" dirty="0">
                <a:solidFill>
                  <a:schemeClr val="tx1"/>
                </a:solidFill>
              </a:rPr>
              <a:t>el requerimiento se debe modificar un programa existente.</a:t>
            </a:r>
            <a:endParaRPr lang="es-ES" sz="1200" dirty="0">
              <a:solidFill>
                <a:schemeClr val="bg1"/>
              </a:solidFill>
            </a:endParaRPr>
          </a:p>
        </p:txBody>
      </p:sp>
      <p:sp>
        <p:nvSpPr>
          <p:cNvPr id="25" name="24 Llamada rectangular redondeada"/>
          <p:cNvSpPr/>
          <p:nvPr/>
        </p:nvSpPr>
        <p:spPr bwMode="auto">
          <a:xfrm>
            <a:off x="7426944" y="4454797"/>
            <a:ext cx="3143250" cy="785813"/>
          </a:xfrm>
          <a:prstGeom prst="wedgeRoundRectCallout">
            <a:avLst>
              <a:gd name="adj1" fmla="val -4509"/>
              <a:gd name="adj2" fmla="val -126294"/>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Este campo es opcional.</a:t>
            </a:r>
          </a:p>
          <a:p>
            <a:pPr eaLnBrk="0" hangingPunct="0">
              <a:defRPr/>
            </a:pPr>
            <a:r>
              <a:rPr lang="es-ES" sz="1200" kern="0" dirty="0">
                <a:solidFill>
                  <a:schemeClr val="tx1"/>
                </a:solidFill>
              </a:rPr>
              <a:t>Id del Requerimiento no funcional asociado </a:t>
            </a:r>
          </a:p>
          <a:p>
            <a:pPr eaLnBrk="0" hangingPunct="0">
              <a:defRPr/>
            </a:pPr>
            <a:r>
              <a:rPr lang="es-ES" sz="1200" kern="0" dirty="0">
                <a:solidFill>
                  <a:schemeClr val="tx1"/>
                </a:solidFill>
              </a:rPr>
              <a:t>al requerimiento de sistemas</a:t>
            </a:r>
            <a:endParaRPr lang="es-ES" sz="1200" dirty="0">
              <a:solidFill>
                <a:schemeClr val="bg1"/>
              </a:solidFill>
            </a:endParaRPr>
          </a:p>
        </p:txBody>
      </p:sp>
      <p:sp>
        <p:nvSpPr>
          <p:cNvPr id="26" name="25 Llamada rectangular redondeada"/>
          <p:cNvSpPr/>
          <p:nvPr/>
        </p:nvSpPr>
        <p:spPr bwMode="auto">
          <a:xfrm>
            <a:off x="6569695" y="4526235"/>
            <a:ext cx="4357687" cy="2143125"/>
          </a:xfrm>
          <a:prstGeom prst="wedgeRoundRectCallout">
            <a:avLst>
              <a:gd name="adj1" fmla="val 21962"/>
              <a:gd name="adj2" fmla="val -81229"/>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el nivel de esfuerzo asociado al requerimiento.</a:t>
            </a:r>
          </a:p>
          <a:p>
            <a:pPr eaLnBrk="0" hangingPunct="0">
              <a:defRPr/>
            </a:pPr>
            <a:r>
              <a:rPr lang="es-ES" sz="1200" kern="0" dirty="0">
                <a:solidFill>
                  <a:schemeClr val="tx1"/>
                </a:solidFill>
              </a:rPr>
              <a:t>Usado para gestionar el alcance y prioridad del requerimiento.</a:t>
            </a:r>
          </a:p>
          <a:p>
            <a:pPr eaLnBrk="0" hangingPunct="0">
              <a:defRPr/>
            </a:pPr>
            <a:r>
              <a:rPr lang="es-ES" sz="1200" kern="0" dirty="0">
                <a:solidFill>
                  <a:schemeClr val="tx1"/>
                </a:solidFill>
              </a:rPr>
              <a:t>Puede tener los siguientes valores:</a:t>
            </a:r>
          </a:p>
          <a:p>
            <a:pPr eaLnBrk="0" hangingPunct="0">
              <a:buFontTx/>
              <a:buChar char="-"/>
              <a:defRPr/>
            </a:pPr>
            <a:r>
              <a:rPr lang="es-ES" sz="1200" kern="0" dirty="0">
                <a:solidFill>
                  <a:schemeClr val="tx1"/>
                </a:solidFill>
              </a:rPr>
              <a:t>Alta: Altamente dificultoso, en términos de esfuerzo, </a:t>
            </a:r>
          </a:p>
          <a:p>
            <a:pPr eaLnBrk="0" hangingPunct="0">
              <a:defRPr/>
            </a:pPr>
            <a:r>
              <a:rPr lang="es-ES" sz="1200" kern="0" dirty="0">
                <a:solidFill>
                  <a:schemeClr val="tx1"/>
                </a:solidFill>
              </a:rPr>
              <a:t>dinero o riesgo que involucran. Se debe resolver al </a:t>
            </a:r>
          </a:p>
          <a:p>
            <a:pPr eaLnBrk="0" hangingPunct="0">
              <a:defRPr/>
            </a:pPr>
            <a:r>
              <a:rPr lang="es-ES" sz="1200" kern="0" dirty="0">
                <a:solidFill>
                  <a:schemeClr val="tx1"/>
                </a:solidFill>
              </a:rPr>
              <a:t>inicio si se implementan o se descartan.</a:t>
            </a:r>
          </a:p>
          <a:p>
            <a:pPr eaLnBrk="0" hangingPunct="0">
              <a:buFontTx/>
              <a:buChar char="-"/>
              <a:defRPr/>
            </a:pPr>
            <a:r>
              <a:rPr lang="es-ES" sz="1200" kern="0" dirty="0">
                <a:solidFill>
                  <a:schemeClr val="tx1"/>
                </a:solidFill>
              </a:rPr>
              <a:t>Media: Dificultosos pero pueden resolverse sin exponer </a:t>
            </a:r>
          </a:p>
          <a:p>
            <a:pPr eaLnBrk="0" hangingPunct="0">
              <a:defRPr/>
            </a:pPr>
            <a:r>
              <a:rPr lang="es-ES" sz="1200" kern="0" dirty="0">
                <a:solidFill>
                  <a:schemeClr val="tx1"/>
                </a:solidFill>
              </a:rPr>
              <a:t>el proyecto a riesgos, deben ser atacados sólo después </a:t>
            </a:r>
          </a:p>
          <a:p>
            <a:pPr eaLnBrk="0" hangingPunct="0">
              <a:defRPr/>
            </a:pPr>
            <a:r>
              <a:rPr lang="es-ES" sz="1200" kern="0" dirty="0">
                <a:solidFill>
                  <a:schemeClr val="tx1"/>
                </a:solidFill>
              </a:rPr>
              <a:t>de que los requerimientos de dificultad alta han sido </a:t>
            </a:r>
          </a:p>
          <a:p>
            <a:pPr eaLnBrk="0" hangingPunct="0">
              <a:defRPr/>
            </a:pPr>
            <a:r>
              <a:rPr lang="es-ES" sz="1200" kern="0" dirty="0">
                <a:solidFill>
                  <a:schemeClr val="tx1"/>
                </a:solidFill>
              </a:rPr>
              <a:t>implementados o descartados.</a:t>
            </a:r>
          </a:p>
          <a:p>
            <a:pPr eaLnBrk="0" hangingPunct="0">
              <a:defRPr/>
            </a:pPr>
            <a:r>
              <a:rPr lang="es-ES" sz="1200" kern="0" dirty="0">
                <a:solidFill>
                  <a:schemeClr val="tx1"/>
                </a:solidFill>
              </a:rPr>
              <a:t>- Baja: Deben ser implementados al final.</a:t>
            </a:r>
            <a:endParaRPr lang="es-ES" sz="1200" dirty="0">
              <a:solidFill>
                <a:schemeClr val="bg1"/>
              </a:solidFill>
            </a:endParaRPr>
          </a:p>
        </p:txBody>
      </p:sp>
      <p:sp>
        <p:nvSpPr>
          <p:cNvPr id="27" name="26 Llamada rectangular redondeada"/>
          <p:cNvSpPr/>
          <p:nvPr/>
        </p:nvSpPr>
        <p:spPr bwMode="auto">
          <a:xfrm>
            <a:off x="7355507" y="4311921"/>
            <a:ext cx="4143375" cy="2357438"/>
          </a:xfrm>
          <a:prstGeom prst="wedgeRoundRectCallout">
            <a:avLst>
              <a:gd name="adj1" fmla="val 27964"/>
              <a:gd name="adj2" fmla="val -69866"/>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si el requerimiento ha sido mantenido desde </a:t>
            </a:r>
          </a:p>
          <a:p>
            <a:pPr eaLnBrk="0" hangingPunct="0">
              <a:defRPr/>
            </a:pPr>
            <a:r>
              <a:rPr lang="es-ES" sz="1200" kern="0" dirty="0">
                <a:solidFill>
                  <a:schemeClr val="tx1"/>
                </a:solidFill>
              </a:rPr>
              <a:t>que fue incorporado al alcance del requerimiento de </a:t>
            </a:r>
          </a:p>
          <a:p>
            <a:pPr eaLnBrk="0" hangingPunct="0">
              <a:defRPr/>
            </a:pPr>
            <a:r>
              <a:rPr lang="es-ES" sz="1200" kern="0" dirty="0">
                <a:solidFill>
                  <a:schemeClr val="tx1"/>
                </a:solidFill>
              </a:rPr>
              <a:t>mantenimiento</a:t>
            </a:r>
          </a:p>
          <a:p>
            <a:pPr eaLnBrk="0" hangingPunct="0">
              <a:defRPr/>
            </a:pPr>
            <a:r>
              <a:rPr lang="es-ES" sz="1200" kern="0" dirty="0">
                <a:solidFill>
                  <a:schemeClr val="tx1"/>
                </a:solidFill>
              </a:rPr>
              <a:t>Usado para determinar la volatilidad de los requerimientos.</a:t>
            </a:r>
          </a:p>
          <a:p>
            <a:pPr eaLnBrk="0" hangingPunct="0">
              <a:defRPr/>
            </a:pPr>
            <a:r>
              <a:rPr lang="es-ES" sz="1200" kern="0" dirty="0">
                <a:solidFill>
                  <a:schemeClr val="tx1"/>
                </a:solidFill>
              </a:rPr>
              <a:t>Puede tener uno de los siguientes valores:</a:t>
            </a:r>
          </a:p>
          <a:p>
            <a:pPr eaLnBrk="0" hangingPunct="0">
              <a:buFontTx/>
              <a:buChar char="-"/>
              <a:defRPr/>
            </a:pPr>
            <a:r>
              <a:rPr lang="es-ES" sz="1200" kern="0" dirty="0">
                <a:solidFill>
                  <a:schemeClr val="tx1"/>
                </a:solidFill>
              </a:rPr>
              <a:t>Original: Requerimiento que ha tenido ninguna solicitud </a:t>
            </a:r>
          </a:p>
          <a:p>
            <a:pPr eaLnBrk="0" hangingPunct="0">
              <a:defRPr/>
            </a:pPr>
            <a:r>
              <a:rPr lang="es-ES" sz="1200" kern="0" dirty="0">
                <a:solidFill>
                  <a:schemeClr val="tx1"/>
                </a:solidFill>
              </a:rPr>
              <a:t>de cambio.</a:t>
            </a:r>
          </a:p>
          <a:p>
            <a:pPr eaLnBrk="0" hangingPunct="0">
              <a:buFontTx/>
              <a:buChar char="-"/>
              <a:defRPr/>
            </a:pPr>
            <a:r>
              <a:rPr lang="es-ES" sz="1200" kern="0" dirty="0">
                <a:solidFill>
                  <a:schemeClr val="tx1"/>
                </a:solidFill>
              </a:rPr>
              <a:t>Cambio solicitado: Requerimiento con una solicitud de </a:t>
            </a:r>
          </a:p>
          <a:p>
            <a:pPr eaLnBrk="0" hangingPunct="0">
              <a:defRPr/>
            </a:pPr>
            <a:r>
              <a:rPr lang="es-ES" sz="1200" kern="0" dirty="0">
                <a:solidFill>
                  <a:schemeClr val="tx1"/>
                </a:solidFill>
              </a:rPr>
              <a:t>cambio en curso.</a:t>
            </a:r>
          </a:p>
          <a:p>
            <a:pPr eaLnBrk="0" hangingPunct="0">
              <a:buFontTx/>
              <a:buChar char="-"/>
              <a:defRPr/>
            </a:pPr>
            <a:r>
              <a:rPr lang="es-ES" sz="1200" kern="0" dirty="0">
                <a:solidFill>
                  <a:schemeClr val="tx1"/>
                </a:solidFill>
              </a:rPr>
              <a:t>Cambiado: El requerimiento ha cambiado producto de la </a:t>
            </a:r>
          </a:p>
          <a:p>
            <a:pPr eaLnBrk="0" hangingPunct="0">
              <a:defRPr/>
            </a:pPr>
            <a:r>
              <a:rPr lang="es-ES" sz="1200" kern="0" dirty="0">
                <a:solidFill>
                  <a:schemeClr val="tx1"/>
                </a:solidFill>
              </a:rPr>
              <a:t>aprobación de una solicitud de cambio.</a:t>
            </a:r>
          </a:p>
          <a:p>
            <a:pPr eaLnBrk="0" hangingPunct="0">
              <a:buFontTx/>
              <a:buChar char="-"/>
              <a:defRPr/>
            </a:pPr>
            <a:r>
              <a:rPr lang="es-ES" sz="1200" kern="0" dirty="0">
                <a:solidFill>
                  <a:schemeClr val="tx1"/>
                </a:solidFill>
              </a:rPr>
              <a:t>Eliminado: El requerimiento ha sido descartado producto</a:t>
            </a:r>
          </a:p>
          <a:p>
            <a:pPr eaLnBrk="0" hangingPunct="0">
              <a:defRPr/>
            </a:pPr>
            <a:r>
              <a:rPr lang="es-ES" sz="1200" kern="0" dirty="0">
                <a:solidFill>
                  <a:schemeClr val="tx1"/>
                </a:solidFill>
              </a:rPr>
              <a:t> de una solicitud de cambio.</a:t>
            </a:r>
            <a:endParaRPr lang="es-ES" sz="1200" dirty="0">
              <a:solidFill>
                <a:schemeClr val="bg1"/>
              </a:solidFill>
            </a:endParaRPr>
          </a:p>
        </p:txBody>
      </p:sp>
      <p:sp>
        <p:nvSpPr>
          <p:cNvPr id="20" name="Text Box 110"/>
          <p:cNvSpPr txBox="1">
            <a:spLocks noChangeArrowheads="1"/>
          </p:cNvSpPr>
          <p:nvPr/>
        </p:nvSpPr>
        <p:spPr bwMode="auto">
          <a:xfrm>
            <a:off x="369349" y="3250550"/>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Requerimientos de Sistemas:</a:t>
            </a:r>
          </a:p>
          <a:p>
            <a:pPr algn="r" fontAlgn="auto">
              <a:lnSpc>
                <a:spcPts val="1900"/>
              </a:lnSpc>
              <a:spcBef>
                <a:spcPct val="50000"/>
              </a:spcBef>
              <a:spcAft>
                <a:spcPts val="0"/>
              </a:spcAft>
              <a:defRPr/>
            </a:pPr>
            <a:endParaRPr lang="es-ES" sz="2200" dirty="0">
              <a:latin typeface="+mj-lt"/>
              <a:cs typeface="KievitOT-Medium"/>
            </a:endParaRPr>
          </a:p>
        </p:txBody>
      </p:sp>
      <p:sp>
        <p:nvSpPr>
          <p:cNvPr id="28" name="TextBox 1"/>
          <p:cNvSpPr txBox="1">
            <a:spLocks noChangeArrowheads="1"/>
          </p:cNvSpPr>
          <p:nvPr/>
        </p:nvSpPr>
        <p:spPr bwMode="auto">
          <a:xfrm>
            <a:off x="-240704" y="2088331"/>
            <a:ext cx="30712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Lista Maestra de Requerimientos para Mantenimiento</a:t>
            </a:r>
          </a:p>
        </p:txBody>
      </p:sp>
      <p:sp>
        <p:nvSpPr>
          <p:cNvPr id="17" name="Rectángulo 1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8" name="Rectángulo 1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14630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23" grpId="0" animBg="1"/>
      <p:bldP spid="24" grpId="0" animBg="1"/>
      <p:bldP spid="25" grpId="0" animBg="1"/>
      <p:bldP spid="26"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1"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b="4762"/>
          <a:stretch>
            <a:fillRect/>
          </a:stretch>
        </p:blipFill>
        <p:spPr bwMode="auto">
          <a:xfrm>
            <a:off x="2999656" y="2143125"/>
            <a:ext cx="8753475" cy="14287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 name="30 Llamada rectangular redondeada"/>
          <p:cNvSpPr/>
          <p:nvPr/>
        </p:nvSpPr>
        <p:spPr bwMode="auto">
          <a:xfrm>
            <a:off x="3785468" y="3929063"/>
            <a:ext cx="1928813" cy="571500"/>
          </a:xfrm>
          <a:prstGeom prst="wedgeRoundRectCallout">
            <a:avLst>
              <a:gd name="adj1" fmla="val -3450"/>
              <a:gd name="adj2" fmla="val -117815"/>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Correlativo por cada RNOF</a:t>
            </a:r>
            <a:endParaRPr lang="es-ES" sz="1200" dirty="0">
              <a:solidFill>
                <a:schemeClr val="bg1"/>
              </a:solidFill>
            </a:endParaRPr>
          </a:p>
        </p:txBody>
      </p:sp>
      <p:sp>
        <p:nvSpPr>
          <p:cNvPr id="32" name="31 Llamada rectangular redondeada"/>
          <p:cNvSpPr/>
          <p:nvPr/>
        </p:nvSpPr>
        <p:spPr bwMode="auto">
          <a:xfrm>
            <a:off x="6357217" y="4214814"/>
            <a:ext cx="4357688" cy="2143125"/>
          </a:xfrm>
          <a:prstGeom prst="wedgeRoundRectCallout">
            <a:avLst>
              <a:gd name="adj1" fmla="val 21962"/>
              <a:gd name="adj2" fmla="val -81229"/>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el nivel de esfuerzo asociado al requerimiento.</a:t>
            </a:r>
          </a:p>
          <a:p>
            <a:pPr eaLnBrk="0" hangingPunct="0">
              <a:defRPr/>
            </a:pPr>
            <a:r>
              <a:rPr lang="es-ES" sz="1200" kern="0" dirty="0">
                <a:solidFill>
                  <a:schemeClr val="tx1"/>
                </a:solidFill>
              </a:rPr>
              <a:t>Usado para gestionar el alcance y prioridad del requerimiento.</a:t>
            </a:r>
          </a:p>
          <a:p>
            <a:pPr eaLnBrk="0" hangingPunct="0">
              <a:defRPr/>
            </a:pPr>
            <a:r>
              <a:rPr lang="es-ES" sz="1200" kern="0" dirty="0">
                <a:solidFill>
                  <a:schemeClr val="tx1"/>
                </a:solidFill>
              </a:rPr>
              <a:t>Puede tener los siguientes valores:</a:t>
            </a:r>
          </a:p>
          <a:p>
            <a:pPr eaLnBrk="0" hangingPunct="0">
              <a:buFontTx/>
              <a:buChar char="-"/>
              <a:defRPr/>
            </a:pPr>
            <a:r>
              <a:rPr lang="es-ES" sz="1200" kern="0" dirty="0">
                <a:solidFill>
                  <a:schemeClr val="tx1"/>
                </a:solidFill>
              </a:rPr>
              <a:t>Alta: Altamente dificultoso, en términos de esfuerzo, </a:t>
            </a:r>
          </a:p>
          <a:p>
            <a:pPr eaLnBrk="0" hangingPunct="0">
              <a:defRPr/>
            </a:pPr>
            <a:r>
              <a:rPr lang="es-ES" sz="1200" kern="0" dirty="0">
                <a:solidFill>
                  <a:schemeClr val="tx1"/>
                </a:solidFill>
              </a:rPr>
              <a:t>dinero o riesgo que involucran. Se debe resolver al inicio </a:t>
            </a:r>
          </a:p>
          <a:p>
            <a:pPr eaLnBrk="0" hangingPunct="0">
              <a:defRPr/>
            </a:pPr>
            <a:r>
              <a:rPr lang="es-ES" sz="1200" kern="0" dirty="0">
                <a:solidFill>
                  <a:schemeClr val="tx1"/>
                </a:solidFill>
              </a:rPr>
              <a:t>si se implementan o se descartan.</a:t>
            </a:r>
          </a:p>
          <a:p>
            <a:pPr eaLnBrk="0" hangingPunct="0">
              <a:buFontTx/>
              <a:buChar char="-"/>
              <a:defRPr/>
            </a:pPr>
            <a:r>
              <a:rPr lang="es-ES" sz="1200" kern="0" dirty="0">
                <a:solidFill>
                  <a:schemeClr val="tx1"/>
                </a:solidFill>
              </a:rPr>
              <a:t>Media: Dificultosos pero pueden resolverse sin exponer el </a:t>
            </a:r>
          </a:p>
          <a:p>
            <a:pPr eaLnBrk="0" hangingPunct="0">
              <a:defRPr/>
            </a:pPr>
            <a:r>
              <a:rPr lang="es-ES" sz="1200" kern="0" dirty="0">
                <a:solidFill>
                  <a:schemeClr val="tx1"/>
                </a:solidFill>
              </a:rPr>
              <a:t>proyecto a riesgos, deben ser atacados sólo después de que</a:t>
            </a:r>
          </a:p>
          <a:p>
            <a:pPr eaLnBrk="0" hangingPunct="0">
              <a:defRPr/>
            </a:pPr>
            <a:r>
              <a:rPr lang="es-ES" sz="1200" kern="0" dirty="0">
                <a:solidFill>
                  <a:schemeClr val="tx1"/>
                </a:solidFill>
              </a:rPr>
              <a:t>los requerimientos de dificultad alta han sido implementados </a:t>
            </a:r>
          </a:p>
          <a:p>
            <a:pPr eaLnBrk="0" hangingPunct="0">
              <a:defRPr/>
            </a:pPr>
            <a:r>
              <a:rPr lang="es-ES" sz="1200" kern="0" dirty="0">
                <a:solidFill>
                  <a:schemeClr val="tx1"/>
                </a:solidFill>
              </a:rPr>
              <a:t>o descartados.</a:t>
            </a:r>
          </a:p>
          <a:p>
            <a:pPr eaLnBrk="0" hangingPunct="0">
              <a:defRPr/>
            </a:pPr>
            <a:r>
              <a:rPr lang="es-ES" sz="1200" kern="0" dirty="0">
                <a:solidFill>
                  <a:schemeClr val="tx1"/>
                </a:solidFill>
              </a:rPr>
              <a:t>- Baja: Deben ser implementados al final.</a:t>
            </a:r>
            <a:endParaRPr lang="es-ES" sz="1200" dirty="0">
              <a:solidFill>
                <a:schemeClr val="bg1"/>
              </a:solidFill>
            </a:endParaRPr>
          </a:p>
        </p:txBody>
      </p:sp>
      <p:sp>
        <p:nvSpPr>
          <p:cNvPr id="33" name="32 Llamada rectangular redondeada"/>
          <p:cNvSpPr/>
          <p:nvPr/>
        </p:nvSpPr>
        <p:spPr bwMode="auto">
          <a:xfrm>
            <a:off x="7414492" y="4071939"/>
            <a:ext cx="4286250" cy="2428875"/>
          </a:xfrm>
          <a:prstGeom prst="wedgeRoundRectCallout">
            <a:avLst>
              <a:gd name="adj1" fmla="val 27964"/>
              <a:gd name="adj2" fmla="val -69866"/>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Representa si el requerimiento ha sido mantenido desde </a:t>
            </a:r>
          </a:p>
          <a:p>
            <a:pPr eaLnBrk="0" hangingPunct="0">
              <a:defRPr/>
            </a:pPr>
            <a:r>
              <a:rPr lang="es-ES" sz="1200" kern="0" dirty="0">
                <a:solidFill>
                  <a:schemeClr val="tx1"/>
                </a:solidFill>
              </a:rPr>
              <a:t>que fue incorporado al alcance del requerimiento de </a:t>
            </a:r>
          </a:p>
          <a:p>
            <a:pPr eaLnBrk="0" hangingPunct="0">
              <a:defRPr/>
            </a:pPr>
            <a:r>
              <a:rPr lang="es-ES" sz="1200" kern="0" dirty="0">
                <a:solidFill>
                  <a:schemeClr val="tx1"/>
                </a:solidFill>
              </a:rPr>
              <a:t>mantenimiento</a:t>
            </a:r>
          </a:p>
          <a:p>
            <a:pPr eaLnBrk="0" hangingPunct="0">
              <a:defRPr/>
            </a:pPr>
            <a:r>
              <a:rPr lang="es-ES" sz="1200" kern="0" dirty="0">
                <a:solidFill>
                  <a:schemeClr val="tx1"/>
                </a:solidFill>
              </a:rPr>
              <a:t>Usado para determinar la volatilidad de los requerimientos.</a:t>
            </a:r>
          </a:p>
          <a:p>
            <a:pPr eaLnBrk="0" hangingPunct="0">
              <a:defRPr/>
            </a:pPr>
            <a:r>
              <a:rPr lang="es-ES" sz="1200" kern="0" dirty="0">
                <a:solidFill>
                  <a:schemeClr val="tx1"/>
                </a:solidFill>
              </a:rPr>
              <a:t>Puede tener uno de los siguientes valores:</a:t>
            </a:r>
          </a:p>
          <a:p>
            <a:pPr eaLnBrk="0" hangingPunct="0">
              <a:buFontTx/>
              <a:buChar char="-"/>
              <a:defRPr/>
            </a:pPr>
            <a:r>
              <a:rPr lang="es-ES" sz="1200" kern="0" dirty="0">
                <a:solidFill>
                  <a:schemeClr val="tx1"/>
                </a:solidFill>
              </a:rPr>
              <a:t>Original: Requerimiento que ha tenido ninguna solicitud </a:t>
            </a:r>
          </a:p>
          <a:p>
            <a:pPr eaLnBrk="0" hangingPunct="0">
              <a:defRPr/>
            </a:pPr>
            <a:r>
              <a:rPr lang="es-ES" sz="1200" kern="0" dirty="0">
                <a:solidFill>
                  <a:schemeClr val="tx1"/>
                </a:solidFill>
              </a:rPr>
              <a:t>de cambio.</a:t>
            </a:r>
          </a:p>
          <a:p>
            <a:pPr eaLnBrk="0" hangingPunct="0">
              <a:buFontTx/>
              <a:buChar char="-"/>
              <a:defRPr/>
            </a:pPr>
            <a:r>
              <a:rPr lang="es-ES" sz="1200" kern="0" dirty="0">
                <a:solidFill>
                  <a:schemeClr val="tx1"/>
                </a:solidFill>
              </a:rPr>
              <a:t>Cambio solicitado: Requerimiento con una solicitud de </a:t>
            </a:r>
          </a:p>
          <a:p>
            <a:pPr eaLnBrk="0" hangingPunct="0">
              <a:defRPr/>
            </a:pPr>
            <a:r>
              <a:rPr lang="es-ES" sz="1200" kern="0" dirty="0">
                <a:solidFill>
                  <a:schemeClr val="tx1"/>
                </a:solidFill>
              </a:rPr>
              <a:t>cambio en curso.</a:t>
            </a:r>
          </a:p>
          <a:p>
            <a:pPr eaLnBrk="0" hangingPunct="0">
              <a:buFontTx/>
              <a:buChar char="-"/>
              <a:defRPr/>
            </a:pPr>
            <a:r>
              <a:rPr lang="es-ES" sz="1200" kern="0" dirty="0">
                <a:solidFill>
                  <a:schemeClr val="tx1"/>
                </a:solidFill>
              </a:rPr>
              <a:t>Cambiado: El requerimiento ha cambiado producto de </a:t>
            </a:r>
          </a:p>
          <a:p>
            <a:pPr eaLnBrk="0" hangingPunct="0">
              <a:defRPr/>
            </a:pPr>
            <a:r>
              <a:rPr lang="es-ES" sz="1200" kern="0" dirty="0">
                <a:solidFill>
                  <a:schemeClr val="tx1"/>
                </a:solidFill>
              </a:rPr>
              <a:t>la aprobación de una solicitud de cambio.</a:t>
            </a:r>
          </a:p>
          <a:p>
            <a:pPr eaLnBrk="0" hangingPunct="0">
              <a:buFontTx/>
              <a:buChar char="-"/>
              <a:defRPr/>
            </a:pPr>
            <a:r>
              <a:rPr lang="es-ES" sz="1200" kern="0" dirty="0">
                <a:solidFill>
                  <a:schemeClr val="tx1"/>
                </a:solidFill>
              </a:rPr>
              <a:t>Eliminado: El requerimiento ha sido descartado producto </a:t>
            </a:r>
          </a:p>
          <a:p>
            <a:pPr eaLnBrk="0" hangingPunct="0">
              <a:defRPr/>
            </a:pPr>
            <a:r>
              <a:rPr lang="es-ES" sz="1200" kern="0" dirty="0">
                <a:solidFill>
                  <a:schemeClr val="tx1"/>
                </a:solidFill>
              </a:rPr>
              <a:t>de una solicitud de cambio.</a:t>
            </a:r>
            <a:endParaRPr lang="es-ES" sz="1200" dirty="0">
              <a:solidFill>
                <a:schemeClr val="bg1"/>
              </a:solidFill>
            </a:endParaRPr>
          </a:p>
        </p:txBody>
      </p:sp>
      <p:sp>
        <p:nvSpPr>
          <p:cNvPr id="14" name="Text Box 110"/>
          <p:cNvSpPr txBox="1">
            <a:spLocks noChangeArrowheads="1"/>
          </p:cNvSpPr>
          <p:nvPr/>
        </p:nvSpPr>
        <p:spPr bwMode="auto">
          <a:xfrm>
            <a:off x="369349" y="3250550"/>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Requerimientos no funcionales:</a:t>
            </a:r>
          </a:p>
          <a:p>
            <a:pPr algn="r" fontAlgn="auto">
              <a:lnSpc>
                <a:spcPts val="1900"/>
              </a:lnSpc>
              <a:spcBef>
                <a:spcPct val="50000"/>
              </a:spcBef>
              <a:spcAft>
                <a:spcPts val="0"/>
              </a:spcAft>
              <a:defRPr/>
            </a:pPr>
            <a:endParaRPr lang="es-ES" sz="2200" dirty="0">
              <a:latin typeface="+mj-lt"/>
              <a:cs typeface="KievitOT-Medium"/>
            </a:endParaRPr>
          </a:p>
        </p:txBody>
      </p:sp>
      <p:sp>
        <p:nvSpPr>
          <p:cNvPr id="15" name="TextBox 1"/>
          <p:cNvSpPr txBox="1">
            <a:spLocks noChangeArrowheads="1"/>
          </p:cNvSpPr>
          <p:nvPr/>
        </p:nvSpPr>
        <p:spPr bwMode="auto">
          <a:xfrm>
            <a:off x="0" y="2088331"/>
            <a:ext cx="28305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Lista Maestra de Requerimientos para Mantenimiento</a:t>
            </a:r>
          </a:p>
        </p:txBody>
      </p:sp>
      <p:sp>
        <p:nvSpPr>
          <p:cNvPr id="10" name="Rectángulo 9">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1" name="Rectángulo 10">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536123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4"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1904" y="2276872"/>
            <a:ext cx="6470650" cy="150018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4" name="1 Título"/>
          <p:cNvSpPr txBox="1">
            <a:spLocks/>
          </p:cNvSpPr>
          <p:nvPr/>
        </p:nvSpPr>
        <p:spPr bwMode="auto">
          <a:xfrm>
            <a:off x="839416" y="4869824"/>
            <a:ext cx="4754365" cy="1363663"/>
          </a:xfrm>
          <a:prstGeom prst="rect">
            <a:avLst/>
          </a:prstGeom>
          <a:noFill/>
          <a:ln w="9525">
            <a:noFill/>
            <a:miter lim="800000"/>
            <a:headEnd/>
            <a:tailEnd/>
          </a:ln>
        </p:spPr>
        <p:txBody>
          <a:bodyPr anchor="ctr"/>
          <a:lstStyle/>
          <a:p>
            <a:pPr eaLnBrk="0" hangingPunct="0">
              <a:lnSpc>
                <a:spcPct val="150000"/>
              </a:lnSpc>
              <a:defRPr/>
            </a:pPr>
            <a:r>
              <a:rPr lang="es-PE" b="1" kern="0" dirty="0">
                <a:latin typeface="+mj-lt"/>
                <a:ea typeface="+mj-ea"/>
                <a:cs typeface="+mj-cs"/>
              </a:rPr>
              <a:t>NOTA:</a:t>
            </a:r>
          </a:p>
          <a:p>
            <a:pPr eaLnBrk="0" hangingPunct="0">
              <a:lnSpc>
                <a:spcPct val="150000"/>
              </a:lnSpc>
              <a:defRPr/>
            </a:pPr>
            <a:r>
              <a:rPr lang="es-PE" kern="0" dirty="0">
                <a:latin typeface="+mj-lt"/>
                <a:ea typeface="+mj-ea"/>
                <a:cs typeface="+mj-cs"/>
              </a:rPr>
              <a:t>Las hojas “Diccionario de atributos” y “Diccionario de valores” no se modifican puesto que son informativas.</a:t>
            </a:r>
            <a:endParaRPr lang="es-ES" kern="0" dirty="0">
              <a:latin typeface="+mj-lt"/>
              <a:ea typeface="+mj-ea"/>
              <a:cs typeface="+mj-cs"/>
            </a:endParaRPr>
          </a:p>
        </p:txBody>
      </p:sp>
      <p:sp>
        <p:nvSpPr>
          <p:cNvPr id="15" name="14 Llamada rectangular redondeada"/>
          <p:cNvSpPr/>
          <p:nvPr/>
        </p:nvSpPr>
        <p:spPr bwMode="auto">
          <a:xfrm>
            <a:off x="5160467" y="4134246"/>
            <a:ext cx="1928812" cy="571500"/>
          </a:xfrm>
          <a:prstGeom prst="wedgeRoundRectCallout">
            <a:avLst>
              <a:gd name="adj1" fmla="val -3450"/>
              <a:gd name="adj2" fmla="val -117815"/>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Nombre de Usuario</a:t>
            </a:r>
            <a:endParaRPr lang="es-ES" sz="1200" dirty="0">
              <a:solidFill>
                <a:schemeClr val="bg1"/>
              </a:solidFill>
            </a:endParaRPr>
          </a:p>
        </p:txBody>
      </p:sp>
      <p:sp>
        <p:nvSpPr>
          <p:cNvPr id="16" name="15 Llamada rectangular redondeada"/>
          <p:cNvSpPr/>
          <p:nvPr/>
        </p:nvSpPr>
        <p:spPr bwMode="auto">
          <a:xfrm>
            <a:off x="8089405" y="4134246"/>
            <a:ext cx="2214563" cy="571500"/>
          </a:xfrm>
          <a:prstGeom prst="wedgeRoundRectCallout">
            <a:avLst>
              <a:gd name="adj1" fmla="val -3450"/>
              <a:gd name="adj2" fmla="val -117815"/>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Descripción del rol y </a:t>
            </a:r>
          </a:p>
          <a:p>
            <a:pPr eaLnBrk="0" hangingPunct="0">
              <a:defRPr/>
            </a:pPr>
            <a:r>
              <a:rPr lang="es-ES" sz="1200" kern="0" dirty="0">
                <a:solidFill>
                  <a:schemeClr val="tx1"/>
                </a:solidFill>
              </a:rPr>
              <a:t>responsabilidades del usuario</a:t>
            </a:r>
            <a:endParaRPr lang="es-ES" sz="1200" dirty="0">
              <a:solidFill>
                <a:schemeClr val="bg1"/>
              </a:solidFill>
            </a:endParaRPr>
          </a:p>
        </p:txBody>
      </p:sp>
      <p:sp>
        <p:nvSpPr>
          <p:cNvPr id="13" name="Text Box 110"/>
          <p:cNvSpPr txBox="1">
            <a:spLocks noChangeArrowheads="1"/>
          </p:cNvSpPr>
          <p:nvPr/>
        </p:nvSpPr>
        <p:spPr bwMode="auto">
          <a:xfrm>
            <a:off x="1271464" y="3243993"/>
            <a:ext cx="2525019" cy="495300"/>
          </a:xfrm>
          <a:prstGeom prst="rect">
            <a:avLst/>
          </a:prstGeom>
          <a:solidFill>
            <a:schemeClr val="bg1"/>
          </a:solidFill>
          <a:ln w="9525">
            <a:noFill/>
            <a:miter lim="800000"/>
            <a:headEnd/>
            <a:tailEnd/>
          </a:ln>
        </p:spPr>
        <p:txBody>
          <a:bodyPr lIns="0" rIns="0"/>
          <a:lstStyle/>
          <a:p>
            <a:pPr algn="r" fontAlgn="auto">
              <a:lnSpc>
                <a:spcPct val="150000"/>
              </a:lnSpc>
              <a:spcBef>
                <a:spcPct val="50000"/>
              </a:spcBef>
              <a:spcAft>
                <a:spcPts val="0"/>
              </a:spcAft>
              <a:defRPr/>
            </a:pPr>
            <a:r>
              <a:rPr lang="es-PE" sz="2000" b="1" dirty="0">
                <a:latin typeface="+mj-lt"/>
                <a:cs typeface="KievitOT-Medium"/>
              </a:rPr>
              <a:t>Lista de usuarios:</a:t>
            </a:r>
          </a:p>
          <a:p>
            <a:pPr algn="r" fontAlgn="auto">
              <a:lnSpc>
                <a:spcPct val="150000"/>
              </a:lnSpc>
              <a:spcBef>
                <a:spcPct val="50000"/>
              </a:spcBef>
              <a:spcAft>
                <a:spcPts val="0"/>
              </a:spcAft>
              <a:defRPr/>
            </a:pPr>
            <a:endParaRPr lang="es-ES" sz="2000" b="1" dirty="0">
              <a:latin typeface="+mj-lt"/>
              <a:cs typeface="KievitOT-Medium"/>
            </a:endParaRPr>
          </a:p>
        </p:txBody>
      </p:sp>
      <p:sp>
        <p:nvSpPr>
          <p:cNvPr id="17" name="TextBox 1"/>
          <p:cNvSpPr txBox="1">
            <a:spLocks noChangeArrowheads="1"/>
          </p:cNvSpPr>
          <p:nvPr/>
        </p:nvSpPr>
        <p:spPr bwMode="auto">
          <a:xfrm>
            <a:off x="148584" y="2396176"/>
            <a:ext cx="3787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Lista Maestra de Requerimientos para Mantenimiento</a:t>
            </a:r>
          </a:p>
        </p:txBody>
      </p:sp>
      <p:sp>
        <p:nvSpPr>
          <p:cNvPr id="10" name="Rectángulo 9">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1" name="Rectángulo 10">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211210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94232" y="1939842"/>
            <a:ext cx="6537872" cy="4401205"/>
          </a:xfrm>
          <a:prstGeom prst="rect">
            <a:avLst/>
          </a:prstGeom>
          <a:noFill/>
        </p:spPr>
        <p:txBody>
          <a:bodyPr wrap="square" rtlCol="0">
            <a:spAutoFit/>
          </a:bodyPr>
          <a:lstStyle/>
          <a:p>
            <a:pPr eaLnBrk="0" hangingPunct="0"/>
            <a:endParaRPr lang="es-ES" sz="2000" dirty="0"/>
          </a:p>
          <a:p>
            <a:pPr eaLnBrk="0" hangingPunct="0"/>
            <a:endParaRPr lang="es-ES" sz="2000" dirty="0"/>
          </a:p>
          <a:p>
            <a:pPr eaLnBrk="0" hangingPunct="0"/>
            <a:endParaRPr lang="es-ES" sz="2000" dirty="0"/>
          </a:p>
          <a:p>
            <a:endParaRPr lang="es-PE" sz="2000" dirty="0"/>
          </a:p>
          <a:p>
            <a:r>
              <a:rPr lang="es-ES" sz="2000" dirty="0"/>
              <a:t>Al finalizar la unidad el alumno podrá </a:t>
            </a:r>
            <a:r>
              <a:rPr lang="es-PE" sz="2000" dirty="0"/>
              <a:t>analizar  e interpretar  importancia del proceso: </a:t>
            </a:r>
            <a:r>
              <a:rPr lang="es-ES_tradnl" sz="2000" b="1" i="1" dirty="0"/>
              <a:t>Desarrollo de Requerimiento - RD</a:t>
            </a:r>
          </a:p>
          <a:p>
            <a:endParaRPr lang="es-ES_tradnl" sz="2000" dirty="0">
              <a:solidFill>
                <a:schemeClr val="accent1">
                  <a:lumMod val="75000"/>
                </a:schemeClr>
              </a:solidFill>
            </a:endParaRPr>
          </a:p>
          <a:p>
            <a:endParaRPr lang="es-PE" sz="2000" dirty="0"/>
          </a:p>
          <a:p>
            <a:endParaRPr lang="es-PE" sz="2000" dirty="0"/>
          </a:p>
          <a:p>
            <a:endParaRPr lang="es-PE" sz="2000" dirty="0"/>
          </a:p>
          <a:p>
            <a:pPr eaLnBrk="0" hangingPunct="0"/>
            <a:endParaRPr lang="es-PE" sz="2000" dirty="0"/>
          </a:p>
          <a:p>
            <a:pPr eaLnBrk="0" hangingPunct="0"/>
            <a:endParaRPr lang="es-PE" sz="2000" dirty="0"/>
          </a:p>
          <a:p>
            <a:pPr eaLnBrk="0" hangingPunct="0"/>
            <a:endParaRPr lang="es-ES_tradnl" sz="2000" dirty="0">
              <a:solidFill>
                <a:schemeClr val="accent1">
                  <a:lumMod val="75000"/>
                </a:schemeClr>
              </a:solidFill>
            </a:endParaRPr>
          </a:p>
        </p:txBody>
      </p:sp>
      <p:pic>
        <p:nvPicPr>
          <p:cNvPr id="7" name="Picture 2" descr="Resultado de imagen para Marco de referencia para la dirección de proyectos"/>
          <p:cNvPicPr>
            <a:picLocks noChangeAspect="1" noChangeArrowheads="1"/>
          </p:cNvPicPr>
          <p:nvPr/>
        </p:nvPicPr>
        <p:blipFill rotWithShape="1">
          <a:blip r:embed="rId2">
            <a:extLst>
              <a:ext uri="{28A0092B-C50C-407E-A947-70E740481C1C}">
                <a14:useLocalDpi xmlns:a14="http://schemas.microsoft.com/office/drawing/2010/main" val="0"/>
              </a:ext>
            </a:extLst>
          </a:blip>
          <a:srcRect l="3313" t="3906" r="4804" b="8735"/>
          <a:stretch/>
        </p:blipFill>
        <p:spPr bwMode="auto">
          <a:xfrm>
            <a:off x="8807930" y="2593650"/>
            <a:ext cx="3384070" cy="222749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Título 1">
            <a:extLst>
              <a:ext uri="{FF2B5EF4-FFF2-40B4-BE49-F238E27FC236}">
                <a16:creationId xmlns:a16="http://schemas.microsoft.com/office/drawing/2014/main" id="{29A6B8CB-9141-441F-A21B-6195E991D533}"/>
              </a:ext>
            </a:extLst>
          </p:cNvPr>
          <p:cNvSpPr>
            <a:spLocks noGrp="1"/>
          </p:cNvSpPr>
          <p:nvPr>
            <p:ph type="title"/>
          </p:nvPr>
        </p:nvSpPr>
        <p:spPr>
          <a:xfrm>
            <a:off x="526472" y="1975670"/>
            <a:ext cx="10515600" cy="1325563"/>
          </a:xfrm>
        </p:spPr>
        <p:txBody>
          <a:bodyPr>
            <a:normAutofit/>
          </a:bodyPr>
          <a:lstStyle/>
          <a:p>
            <a:r>
              <a:rPr lang="es-ES" sz="3200" b="1" i="1" dirty="0"/>
              <a:t>Logro específico de aprendizaje</a:t>
            </a:r>
          </a:p>
        </p:txBody>
      </p:sp>
    </p:spTree>
    <p:extLst>
      <p:ext uri="{BB962C8B-B14F-4D97-AF65-F5344CB8AC3E}">
        <p14:creationId xmlns:p14="http://schemas.microsoft.com/office/powerpoint/2010/main" val="397933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8"/>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71664" y="2044302"/>
            <a:ext cx="8280920" cy="450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29 Llamada rectangular redondeada"/>
          <p:cNvSpPr/>
          <p:nvPr/>
        </p:nvSpPr>
        <p:spPr bwMode="auto">
          <a:xfrm>
            <a:off x="8010897" y="1484784"/>
            <a:ext cx="2357437" cy="1214437"/>
          </a:xfrm>
          <a:prstGeom prst="wedgeRoundRectCallout">
            <a:avLst>
              <a:gd name="adj1" fmla="val -100243"/>
              <a:gd name="adj2" fmla="val 15179"/>
              <a:gd name="adj3" fmla="val 16667"/>
            </a:avLst>
          </a:prstGeom>
          <a:ln>
            <a:solidFill>
              <a:srgbClr val="C00000"/>
            </a:solidFill>
            <a:prstDash val="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Correlativo de 5 caracteres </a:t>
            </a:r>
          </a:p>
          <a:p>
            <a:pPr eaLnBrk="0" hangingPunct="0">
              <a:defRPr/>
            </a:pPr>
            <a:r>
              <a:rPr lang="es-ES" sz="1200" kern="0" dirty="0">
                <a:solidFill>
                  <a:schemeClr val="tx1"/>
                </a:solidFill>
              </a:rPr>
              <a:t>+ Año + Ciclo : XXXXX,  </a:t>
            </a:r>
          </a:p>
          <a:p>
            <a:pPr eaLnBrk="0" hangingPunct="0">
              <a:defRPr/>
            </a:pPr>
            <a:r>
              <a:rPr lang="es-ES" sz="1200" kern="0" dirty="0">
                <a:solidFill>
                  <a:schemeClr val="tx1"/>
                </a:solidFill>
              </a:rPr>
              <a:t>ejemplo 00001-2012-13</a:t>
            </a:r>
          </a:p>
          <a:p>
            <a:pPr eaLnBrk="0" hangingPunct="0">
              <a:defRPr/>
            </a:pPr>
            <a:r>
              <a:rPr lang="es-ES" sz="1200" dirty="0">
                <a:solidFill>
                  <a:schemeClr val="tx1"/>
                </a:solidFill>
              </a:rPr>
              <a:t>El correlativo es con respecto al </a:t>
            </a:r>
          </a:p>
          <a:p>
            <a:pPr eaLnBrk="0" hangingPunct="0">
              <a:defRPr/>
            </a:pPr>
            <a:r>
              <a:rPr lang="es-ES" sz="1200" dirty="0">
                <a:solidFill>
                  <a:schemeClr val="tx1"/>
                </a:solidFill>
              </a:rPr>
              <a:t>número de cambios de alcance </a:t>
            </a:r>
          </a:p>
          <a:p>
            <a:pPr eaLnBrk="0" hangingPunct="0">
              <a:defRPr/>
            </a:pPr>
            <a:r>
              <a:rPr lang="es-ES" sz="1200" dirty="0">
                <a:solidFill>
                  <a:schemeClr val="tx1"/>
                </a:solidFill>
              </a:rPr>
              <a:t>solicitados durante el ciclo de </a:t>
            </a:r>
          </a:p>
          <a:p>
            <a:pPr eaLnBrk="0" hangingPunct="0">
              <a:defRPr/>
            </a:pPr>
            <a:r>
              <a:rPr lang="es-ES" sz="1200" dirty="0">
                <a:solidFill>
                  <a:schemeClr val="tx1"/>
                </a:solidFill>
              </a:rPr>
              <a:t>producción</a:t>
            </a:r>
          </a:p>
        </p:txBody>
      </p:sp>
      <p:sp>
        <p:nvSpPr>
          <p:cNvPr id="11" name="Text Box 110"/>
          <p:cNvSpPr txBox="1">
            <a:spLocks noChangeArrowheads="1"/>
          </p:cNvSpPr>
          <p:nvPr/>
        </p:nvSpPr>
        <p:spPr bwMode="auto">
          <a:xfrm>
            <a:off x="695400" y="3177435"/>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b="1" dirty="0">
                <a:latin typeface="+mj-lt"/>
                <a:cs typeface="KievitOT-Medium"/>
              </a:rPr>
              <a:t>Datos Generales:</a:t>
            </a:r>
          </a:p>
          <a:p>
            <a:pPr algn="r" fontAlgn="auto">
              <a:lnSpc>
                <a:spcPts val="1900"/>
              </a:lnSpc>
              <a:spcBef>
                <a:spcPct val="50000"/>
              </a:spcBef>
              <a:spcAft>
                <a:spcPts val="0"/>
              </a:spcAft>
              <a:defRPr/>
            </a:pPr>
            <a:endParaRPr lang="es-ES" sz="2200" b="1" dirty="0">
              <a:latin typeface="+mj-lt"/>
              <a:cs typeface="KievitOT-Medium"/>
            </a:endParaRPr>
          </a:p>
        </p:txBody>
      </p:sp>
      <p:sp>
        <p:nvSpPr>
          <p:cNvPr id="12" name="TextBox 1"/>
          <p:cNvSpPr txBox="1">
            <a:spLocks noChangeArrowheads="1"/>
          </p:cNvSpPr>
          <p:nvPr/>
        </p:nvSpPr>
        <p:spPr bwMode="auto">
          <a:xfrm>
            <a:off x="0" y="2088331"/>
            <a:ext cx="30716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Solicitud de cambios a requerimientos de Mantenimiento </a:t>
            </a:r>
          </a:p>
        </p:txBody>
      </p:sp>
      <p:sp>
        <p:nvSpPr>
          <p:cNvPr id="8" name="Rectángulo 7">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278860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2" name="Picture 7"/>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190" y="1939627"/>
            <a:ext cx="7627937" cy="4657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7 Llamada rectangular redondeada"/>
          <p:cNvSpPr/>
          <p:nvPr/>
        </p:nvSpPr>
        <p:spPr bwMode="auto">
          <a:xfrm>
            <a:off x="7784702" y="1596726"/>
            <a:ext cx="2786063" cy="642938"/>
          </a:xfrm>
          <a:prstGeom prst="wedgeRoundRectCallout">
            <a:avLst>
              <a:gd name="adj1" fmla="val -104399"/>
              <a:gd name="adj2" fmla="val 53479"/>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Especificar el texto original del </a:t>
            </a:r>
          </a:p>
          <a:p>
            <a:pPr eaLnBrk="0" hangingPunct="0">
              <a:defRPr/>
            </a:pPr>
            <a:r>
              <a:rPr lang="es-ES" sz="1200" kern="0" dirty="0">
                <a:solidFill>
                  <a:schemeClr val="tx1"/>
                </a:solidFill>
              </a:rPr>
              <a:t>requerimiento de mantenimiento. </a:t>
            </a:r>
          </a:p>
          <a:p>
            <a:pPr eaLnBrk="0" hangingPunct="0">
              <a:defRPr/>
            </a:pPr>
            <a:r>
              <a:rPr lang="es-ES" sz="1200" kern="0" dirty="0">
                <a:solidFill>
                  <a:schemeClr val="tx1"/>
                </a:solidFill>
              </a:rPr>
              <a:t>Se obtiene del SAR para DYM2011</a:t>
            </a:r>
            <a:endParaRPr lang="es-ES" sz="1200" dirty="0">
              <a:solidFill>
                <a:schemeClr val="bg1"/>
              </a:solidFill>
            </a:endParaRPr>
          </a:p>
        </p:txBody>
      </p:sp>
      <p:sp>
        <p:nvSpPr>
          <p:cNvPr id="9" name="8 Llamada rectangular redondeada"/>
          <p:cNvSpPr/>
          <p:nvPr/>
        </p:nvSpPr>
        <p:spPr bwMode="auto">
          <a:xfrm>
            <a:off x="8784827" y="4739977"/>
            <a:ext cx="3071813" cy="1071563"/>
          </a:xfrm>
          <a:prstGeom prst="wedgeRoundRectCallout">
            <a:avLst>
              <a:gd name="adj1" fmla="val -92705"/>
              <a:gd name="adj2" fmla="val 17899"/>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Existe algún riesgo que afecte la atención</a:t>
            </a:r>
          </a:p>
          <a:p>
            <a:pPr eaLnBrk="0" hangingPunct="0">
              <a:defRPr/>
            </a:pPr>
            <a:r>
              <a:rPr lang="es-ES" sz="1200" kern="0" dirty="0">
                <a:solidFill>
                  <a:schemeClr val="tx1"/>
                </a:solidFill>
              </a:rPr>
              <a:t> del cambio, esto con el objetivo de realizar</a:t>
            </a:r>
          </a:p>
          <a:p>
            <a:pPr eaLnBrk="0" hangingPunct="0">
              <a:defRPr/>
            </a:pPr>
            <a:r>
              <a:rPr lang="es-ES" sz="1200" kern="0" dirty="0">
                <a:solidFill>
                  <a:schemeClr val="tx1"/>
                </a:solidFill>
              </a:rPr>
              <a:t> el seguimiento respectivo. </a:t>
            </a:r>
          </a:p>
          <a:p>
            <a:pPr eaLnBrk="0" hangingPunct="0">
              <a:defRPr/>
            </a:pPr>
            <a:r>
              <a:rPr lang="es-ES" sz="1200" kern="0" dirty="0">
                <a:solidFill>
                  <a:schemeClr val="tx1"/>
                </a:solidFill>
              </a:rPr>
              <a:t>Este riesgos debe estar registro en el </a:t>
            </a:r>
          </a:p>
          <a:p>
            <a:pPr eaLnBrk="0" hangingPunct="0">
              <a:defRPr/>
            </a:pPr>
            <a:r>
              <a:rPr lang="es-ES" sz="1200" kern="0" dirty="0">
                <a:solidFill>
                  <a:schemeClr val="tx1"/>
                </a:solidFill>
              </a:rPr>
              <a:t>REGISTRO DE RIESGOS para su </a:t>
            </a:r>
          </a:p>
          <a:p>
            <a:pPr eaLnBrk="0" hangingPunct="0">
              <a:defRPr/>
            </a:pPr>
            <a:r>
              <a:rPr lang="es-ES" sz="1200" kern="0" dirty="0">
                <a:solidFill>
                  <a:schemeClr val="tx1"/>
                </a:solidFill>
              </a:rPr>
              <a:t>evaluación</a:t>
            </a:r>
            <a:endParaRPr lang="es-ES" sz="1200" dirty="0">
              <a:solidFill>
                <a:schemeClr val="bg1"/>
              </a:solidFill>
            </a:endParaRPr>
          </a:p>
        </p:txBody>
      </p:sp>
      <p:sp>
        <p:nvSpPr>
          <p:cNvPr id="12" name="Text Box 110"/>
          <p:cNvSpPr txBox="1">
            <a:spLocks noChangeArrowheads="1"/>
          </p:cNvSpPr>
          <p:nvPr/>
        </p:nvSpPr>
        <p:spPr bwMode="auto">
          <a:xfrm>
            <a:off x="1114973" y="3212976"/>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Datos Generales:</a:t>
            </a:r>
          </a:p>
          <a:p>
            <a:pPr algn="r" fontAlgn="auto">
              <a:lnSpc>
                <a:spcPts val="1900"/>
              </a:lnSpc>
              <a:spcBef>
                <a:spcPct val="50000"/>
              </a:spcBef>
              <a:spcAft>
                <a:spcPts val="0"/>
              </a:spcAft>
              <a:defRPr/>
            </a:pPr>
            <a:endParaRPr lang="es-ES" sz="2200" dirty="0">
              <a:latin typeface="+mj-lt"/>
              <a:cs typeface="KievitOT-Medium"/>
            </a:endParaRPr>
          </a:p>
        </p:txBody>
      </p:sp>
      <p:sp>
        <p:nvSpPr>
          <p:cNvPr id="15" name="TextBox 1"/>
          <p:cNvSpPr txBox="1">
            <a:spLocks noChangeArrowheads="1"/>
          </p:cNvSpPr>
          <p:nvPr/>
        </p:nvSpPr>
        <p:spPr bwMode="auto">
          <a:xfrm>
            <a:off x="0" y="2088331"/>
            <a:ext cx="34317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Solicitud de cambios a requerimientos de Mantenimiento </a:t>
            </a:r>
          </a:p>
        </p:txBody>
      </p:sp>
      <p:sp>
        <p:nvSpPr>
          <p:cNvPr id="10" name="Rectángulo 9">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1" name="Rectángulo 10">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60268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6"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7728" y="2155095"/>
            <a:ext cx="7637463" cy="38957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6 Llamada rectangular redondeada"/>
          <p:cNvSpPr/>
          <p:nvPr/>
        </p:nvSpPr>
        <p:spPr bwMode="auto">
          <a:xfrm>
            <a:off x="8719790" y="2155094"/>
            <a:ext cx="3071812" cy="1071562"/>
          </a:xfrm>
          <a:prstGeom prst="wedgeRoundRectCallout">
            <a:avLst>
              <a:gd name="adj1" fmla="val -92705"/>
              <a:gd name="adj2" fmla="val 17899"/>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Indicar el tipo de Cambio:  Menor / Mayor</a:t>
            </a:r>
          </a:p>
          <a:p>
            <a:pPr eaLnBrk="0" hangingPunct="0">
              <a:defRPr/>
            </a:pPr>
            <a:r>
              <a:rPr lang="es-ES" sz="1200" kern="0" dirty="0">
                <a:solidFill>
                  <a:schemeClr val="tx1"/>
                </a:solidFill>
              </a:rPr>
              <a:t>Cambio menor: Impacto menor igual a </a:t>
            </a:r>
          </a:p>
          <a:p>
            <a:pPr eaLnBrk="0" hangingPunct="0">
              <a:defRPr/>
            </a:pPr>
            <a:r>
              <a:rPr lang="es-ES" sz="1200" kern="0" dirty="0">
                <a:solidFill>
                  <a:schemeClr val="tx1"/>
                </a:solidFill>
              </a:rPr>
              <a:t>dos días calendario en fecha final.</a:t>
            </a:r>
          </a:p>
          <a:p>
            <a:pPr eaLnBrk="0" hangingPunct="0">
              <a:defRPr/>
            </a:pPr>
            <a:r>
              <a:rPr lang="es-ES" sz="1200" kern="0" dirty="0">
                <a:solidFill>
                  <a:schemeClr val="tx1"/>
                </a:solidFill>
              </a:rPr>
              <a:t>Cambio mayor: Impacto mayor a dos </a:t>
            </a:r>
          </a:p>
          <a:p>
            <a:pPr eaLnBrk="0" hangingPunct="0">
              <a:defRPr/>
            </a:pPr>
            <a:r>
              <a:rPr lang="es-ES" sz="1200" kern="0" dirty="0">
                <a:solidFill>
                  <a:schemeClr val="tx1"/>
                </a:solidFill>
              </a:rPr>
              <a:t>días calendario en fecha final.</a:t>
            </a:r>
            <a:endParaRPr lang="es-ES" sz="1200" dirty="0">
              <a:solidFill>
                <a:schemeClr val="bg1"/>
              </a:solidFill>
            </a:endParaRPr>
          </a:p>
        </p:txBody>
      </p:sp>
      <p:sp>
        <p:nvSpPr>
          <p:cNvPr id="8" name="7 Llamada rectangular redondeada"/>
          <p:cNvSpPr/>
          <p:nvPr/>
        </p:nvSpPr>
        <p:spPr bwMode="auto">
          <a:xfrm>
            <a:off x="8076852" y="2440844"/>
            <a:ext cx="2857500" cy="1071562"/>
          </a:xfrm>
          <a:prstGeom prst="wedgeRoundRectCallout">
            <a:avLst>
              <a:gd name="adj1" fmla="val -92705"/>
              <a:gd name="adj2" fmla="val 17899"/>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Cantidad de esfuerzo en Días/Hombre </a:t>
            </a:r>
          </a:p>
          <a:p>
            <a:pPr eaLnBrk="0" hangingPunct="0">
              <a:defRPr/>
            </a:pPr>
            <a:r>
              <a:rPr lang="es-ES" sz="1200" kern="0" dirty="0">
                <a:solidFill>
                  <a:schemeClr val="tx1"/>
                </a:solidFill>
              </a:rPr>
              <a:t>que llevara la atención del cambio </a:t>
            </a:r>
          </a:p>
          <a:p>
            <a:pPr eaLnBrk="0" hangingPunct="0">
              <a:defRPr/>
            </a:pPr>
            <a:r>
              <a:rPr lang="es-ES" sz="1200" kern="0" dirty="0">
                <a:solidFill>
                  <a:schemeClr val="tx1"/>
                </a:solidFill>
              </a:rPr>
              <a:t>solicitado a la Línea por fase</a:t>
            </a:r>
            <a:endParaRPr lang="es-ES" sz="1200" dirty="0">
              <a:solidFill>
                <a:schemeClr val="bg1"/>
              </a:solidFill>
            </a:endParaRPr>
          </a:p>
        </p:txBody>
      </p:sp>
      <p:sp>
        <p:nvSpPr>
          <p:cNvPr id="9" name="8 Llamada rectangular redondeada"/>
          <p:cNvSpPr/>
          <p:nvPr/>
        </p:nvSpPr>
        <p:spPr bwMode="auto">
          <a:xfrm>
            <a:off x="8076852" y="3726720"/>
            <a:ext cx="2857500" cy="714375"/>
          </a:xfrm>
          <a:prstGeom prst="wedgeRoundRectCallout">
            <a:avLst>
              <a:gd name="adj1" fmla="val -92705"/>
              <a:gd name="adj2" fmla="val 17899"/>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Indicar el tiempo adicional en horas, </a:t>
            </a:r>
          </a:p>
          <a:p>
            <a:pPr eaLnBrk="0" hangingPunct="0">
              <a:defRPr/>
            </a:pPr>
            <a:r>
              <a:rPr lang="es-ES" sz="1200" kern="0" dirty="0">
                <a:solidFill>
                  <a:schemeClr val="tx1"/>
                </a:solidFill>
              </a:rPr>
              <a:t>que afectan al cronograma..</a:t>
            </a:r>
            <a:endParaRPr lang="es-ES" sz="1200" dirty="0">
              <a:solidFill>
                <a:schemeClr val="bg1"/>
              </a:solidFill>
            </a:endParaRPr>
          </a:p>
        </p:txBody>
      </p:sp>
      <p:sp>
        <p:nvSpPr>
          <p:cNvPr id="10" name="9 Llamada rectangular redondeada"/>
          <p:cNvSpPr/>
          <p:nvPr/>
        </p:nvSpPr>
        <p:spPr bwMode="auto">
          <a:xfrm>
            <a:off x="8434040" y="4012470"/>
            <a:ext cx="3143250" cy="714375"/>
          </a:xfrm>
          <a:prstGeom prst="wedgeRoundRectCallout">
            <a:avLst>
              <a:gd name="adj1" fmla="val -92705"/>
              <a:gd name="adj2" fmla="val 17899"/>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Indicar nueva fecha final del requerimiento </a:t>
            </a:r>
          </a:p>
          <a:p>
            <a:pPr eaLnBrk="0" hangingPunct="0">
              <a:defRPr/>
            </a:pPr>
            <a:r>
              <a:rPr lang="es-ES" sz="1200" kern="0" dirty="0">
                <a:solidFill>
                  <a:schemeClr val="tx1"/>
                </a:solidFill>
              </a:rPr>
              <a:t>con el cambio solicitado</a:t>
            </a:r>
            <a:endParaRPr lang="es-ES" sz="1200" dirty="0">
              <a:solidFill>
                <a:schemeClr val="bg1"/>
              </a:solidFill>
            </a:endParaRPr>
          </a:p>
        </p:txBody>
      </p:sp>
      <p:sp>
        <p:nvSpPr>
          <p:cNvPr id="14" name="Text Box 110"/>
          <p:cNvSpPr txBox="1">
            <a:spLocks noChangeArrowheads="1"/>
          </p:cNvSpPr>
          <p:nvPr/>
        </p:nvSpPr>
        <p:spPr bwMode="auto">
          <a:xfrm>
            <a:off x="838917" y="3186495"/>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Análisis de Impacto:</a:t>
            </a:r>
          </a:p>
          <a:p>
            <a:pPr algn="r" fontAlgn="auto">
              <a:lnSpc>
                <a:spcPts val="1900"/>
              </a:lnSpc>
              <a:spcBef>
                <a:spcPct val="50000"/>
              </a:spcBef>
              <a:spcAft>
                <a:spcPts val="0"/>
              </a:spcAft>
              <a:defRPr/>
            </a:pPr>
            <a:endParaRPr lang="es-ES" sz="2200" dirty="0">
              <a:latin typeface="+mj-lt"/>
              <a:cs typeface="KievitOT-Medium"/>
            </a:endParaRPr>
          </a:p>
        </p:txBody>
      </p:sp>
      <p:sp>
        <p:nvSpPr>
          <p:cNvPr id="17" name="TextBox 1"/>
          <p:cNvSpPr txBox="1">
            <a:spLocks noChangeArrowheads="1"/>
          </p:cNvSpPr>
          <p:nvPr/>
        </p:nvSpPr>
        <p:spPr bwMode="auto">
          <a:xfrm>
            <a:off x="-406072" y="2146317"/>
            <a:ext cx="35757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Solicitud de cambios a requerimientos de Mantenimiento </a:t>
            </a:r>
          </a:p>
        </p:txBody>
      </p:sp>
      <p:sp>
        <p:nvSpPr>
          <p:cNvPr id="11" name="Rectángulo 10">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2" name="Rectángulo 11">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581102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0" name="Picture 5"/>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5720" y="2420888"/>
            <a:ext cx="7637463" cy="1390650"/>
          </a:xfrm>
          <a:prstGeom prst="rect">
            <a:avLst/>
          </a:prstGeom>
          <a:noFill/>
          <a:ln w="9525">
            <a:solidFill>
              <a:schemeClr val="accent1"/>
            </a:solidFill>
            <a:prstDash val="lgDash"/>
            <a:miter lim="800000"/>
            <a:headEnd/>
            <a:tailEnd/>
          </a:ln>
          <a:extLst>
            <a:ext uri="{909E8E84-426E-40DD-AFC4-6F175D3DCCD1}">
              <a14:hiddenFill xmlns:a14="http://schemas.microsoft.com/office/drawing/2010/main">
                <a:solidFill>
                  <a:srgbClr val="FFFFFF"/>
                </a:solidFill>
              </a14:hiddenFill>
            </a:ext>
          </a:extLst>
        </p:spPr>
      </p:pic>
      <p:sp>
        <p:nvSpPr>
          <p:cNvPr id="7" name="6 Llamada rectangular redondeada"/>
          <p:cNvSpPr/>
          <p:nvPr/>
        </p:nvSpPr>
        <p:spPr bwMode="auto">
          <a:xfrm>
            <a:off x="8681119" y="2954288"/>
            <a:ext cx="3143250" cy="857250"/>
          </a:xfrm>
          <a:prstGeom prst="wedgeRoundRectCallout">
            <a:avLst>
              <a:gd name="adj1" fmla="val -93065"/>
              <a:gd name="adj2" fmla="val -13318"/>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Indicar que actividades del </a:t>
            </a:r>
          </a:p>
          <a:p>
            <a:pPr eaLnBrk="0" hangingPunct="0">
              <a:defRPr/>
            </a:pPr>
            <a:r>
              <a:rPr lang="es-ES" sz="1200" kern="0" dirty="0">
                <a:solidFill>
                  <a:schemeClr val="tx1"/>
                </a:solidFill>
              </a:rPr>
              <a:t>cronograma referentes al requerimiento, </a:t>
            </a:r>
          </a:p>
          <a:p>
            <a:pPr eaLnBrk="0" hangingPunct="0">
              <a:defRPr/>
            </a:pPr>
            <a:r>
              <a:rPr lang="es-ES" sz="1200" kern="0" dirty="0">
                <a:solidFill>
                  <a:schemeClr val="tx1"/>
                </a:solidFill>
              </a:rPr>
              <a:t>se verán afectados por el cambio solicitado.</a:t>
            </a:r>
            <a:endParaRPr lang="es-ES" sz="1200" dirty="0">
              <a:solidFill>
                <a:schemeClr val="bg1"/>
              </a:solidFill>
            </a:endParaRPr>
          </a:p>
        </p:txBody>
      </p:sp>
      <p:sp>
        <p:nvSpPr>
          <p:cNvPr id="8" name="7 Llamada rectangular redondeada"/>
          <p:cNvSpPr/>
          <p:nvPr/>
        </p:nvSpPr>
        <p:spPr bwMode="auto">
          <a:xfrm>
            <a:off x="6609432" y="4492576"/>
            <a:ext cx="3143250" cy="785812"/>
          </a:xfrm>
          <a:prstGeom prst="wedgeRoundRectCallout">
            <a:avLst>
              <a:gd name="adj1" fmla="val -63310"/>
              <a:gd name="adj2" fmla="val -144419"/>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Fecha en que se entrega el análisis de </a:t>
            </a:r>
          </a:p>
          <a:p>
            <a:pPr eaLnBrk="0" hangingPunct="0">
              <a:defRPr/>
            </a:pPr>
            <a:r>
              <a:rPr lang="es-ES" sz="1200" kern="0" dirty="0">
                <a:solidFill>
                  <a:schemeClr val="tx1"/>
                </a:solidFill>
              </a:rPr>
              <a:t>impacto en formato </a:t>
            </a:r>
            <a:r>
              <a:rPr lang="es-ES" sz="1200" kern="0" dirty="0" err="1">
                <a:solidFill>
                  <a:schemeClr val="tx1"/>
                </a:solidFill>
              </a:rPr>
              <a:t>dd</a:t>
            </a:r>
            <a:r>
              <a:rPr lang="es-ES" sz="1200" kern="0" dirty="0">
                <a:solidFill>
                  <a:schemeClr val="tx1"/>
                </a:solidFill>
              </a:rPr>
              <a:t>/mm/</a:t>
            </a:r>
            <a:r>
              <a:rPr lang="es-ES" sz="1200" kern="0" dirty="0" err="1">
                <a:solidFill>
                  <a:schemeClr val="tx1"/>
                </a:solidFill>
              </a:rPr>
              <a:t>yyyy</a:t>
            </a:r>
            <a:r>
              <a:rPr lang="es-ES" sz="1200" kern="0" dirty="0">
                <a:solidFill>
                  <a:schemeClr val="tx1"/>
                </a:solidFill>
              </a:rPr>
              <a:t>.</a:t>
            </a:r>
            <a:endParaRPr lang="es-ES" sz="1200" dirty="0">
              <a:solidFill>
                <a:schemeClr val="bg1"/>
              </a:solidFill>
            </a:endParaRPr>
          </a:p>
        </p:txBody>
      </p:sp>
      <p:sp>
        <p:nvSpPr>
          <p:cNvPr id="12" name="Text Box 110"/>
          <p:cNvSpPr txBox="1">
            <a:spLocks noChangeArrowheads="1"/>
          </p:cNvSpPr>
          <p:nvPr/>
        </p:nvSpPr>
        <p:spPr bwMode="auto">
          <a:xfrm>
            <a:off x="767408" y="3169790"/>
            <a:ext cx="2304256" cy="495300"/>
          </a:xfrm>
          <a:prstGeom prst="rect">
            <a:avLst/>
          </a:prstGeom>
          <a:noFill/>
          <a:ln w="9525">
            <a:noFill/>
            <a:miter lim="800000"/>
            <a:headEnd/>
            <a:tailEnd/>
          </a:ln>
        </p:spPr>
        <p:txBody>
          <a:bodyPr lIns="0" rIns="0"/>
          <a:lstStyle/>
          <a:p>
            <a:pPr algn="r" fontAlgn="auto">
              <a:lnSpc>
                <a:spcPts val="1900"/>
              </a:lnSpc>
              <a:spcBef>
                <a:spcPct val="50000"/>
              </a:spcBef>
              <a:spcAft>
                <a:spcPts val="0"/>
              </a:spcAft>
              <a:defRPr/>
            </a:pPr>
            <a:r>
              <a:rPr lang="es-PE" sz="2200" dirty="0">
                <a:latin typeface="+mj-lt"/>
                <a:cs typeface="KievitOT-Medium"/>
              </a:rPr>
              <a:t>Plan de Estudio de Impacto:</a:t>
            </a:r>
          </a:p>
          <a:p>
            <a:pPr algn="r" fontAlgn="auto">
              <a:lnSpc>
                <a:spcPts val="1900"/>
              </a:lnSpc>
              <a:spcBef>
                <a:spcPct val="50000"/>
              </a:spcBef>
              <a:spcAft>
                <a:spcPts val="0"/>
              </a:spcAft>
              <a:defRPr/>
            </a:pPr>
            <a:endParaRPr lang="es-ES" sz="2200" dirty="0">
              <a:latin typeface="+mj-lt"/>
              <a:cs typeface="KievitOT-Medium"/>
            </a:endParaRPr>
          </a:p>
        </p:txBody>
      </p:sp>
      <p:sp>
        <p:nvSpPr>
          <p:cNvPr id="15" name="TextBox 1"/>
          <p:cNvSpPr txBox="1">
            <a:spLocks noChangeArrowheads="1"/>
          </p:cNvSpPr>
          <p:nvPr/>
        </p:nvSpPr>
        <p:spPr bwMode="auto">
          <a:xfrm>
            <a:off x="-96688" y="2088331"/>
            <a:ext cx="32403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Solicitud de cambios a requerimientos de Mantenimiento </a:t>
            </a:r>
          </a:p>
        </p:txBody>
      </p:sp>
      <p:sp>
        <p:nvSpPr>
          <p:cNvPr id="9" name="Rectángulo 8">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0" name="Rectángulo 9">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213763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10"/>
          <p:cNvSpPr txBox="1">
            <a:spLocks noChangeArrowheads="1"/>
          </p:cNvSpPr>
          <p:nvPr/>
        </p:nvSpPr>
        <p:spPr bwMode="auto">
          <a:xfrm>
            <a:off x="551384" y="3410393"/>
            <a:ext cx="3068684" cy="495300"/>
          </a:xfrm>
          <a:prstGeom prst="rect">
            <a:avLst/>
          </a:prstGeom>
          <a:noFill/>
          <a:ln w="9525">
            <a:noFill/>
            <a:miter lim="800000"/>
            <a:headEnd/>
            <a:tailEnd/>
          </a:ln>
        </p:spPr>
        <p:txBody>
          <a:bodyPr lIns="0" rIns="0"/>
          <a:lstStyle/>
          <a:p>
            <a:pPr algn="r" fontAlgn="auto">
              <a:lnSpc>
                <a:spcPct val="150000"/>
              </a:lnSpc>
              <a:spcBef>
                <a:spcPct val="50000"/>
              </a:spcBef>
              <a:spcAft>
                <a:spcPts val="0"/>
              </a:spcAft>
              <a:defRPr/>
            </a:pPr>
            <a:r>
              <a:rPr lang="es-ES" dirty="0">
                <a:latin typeface="+mj-lt"/>
                <a:cs typeface="KievitOT-Medium"/>
              </a:rPr>
              <a:t>Decisión del Canal Autorizado para Aprobar la Solicitud de Cambios:</a:t>
            </a:r>
            <a:endParaRPr lang="es-PE" dirty="0">
              <a:latin typeface="+mj-lt"/>
              <a:cs typeface="KievitOT-Medium"/>
            </a:endParaRPr>
          </a:p>
          <a:p>
            <a:pPr algn="r" fontAlgn="auto">
              <a:lnSpc>
                <a:spcPct val="150000"/>
              </a:lnSpc>
              <a:spcBef>
                <a:spcPct val="50000"/>
              </a:spcBef>
              <a:spcAft>
                <a:spcPts val="0"/>
              </a:spcAft>
              <a:defRPr/>
            </a:pPr>
            <a:endParaRPr lang="es-ES" dirty="0">
              <a:latin typeface="+mj-lt"/>
              <a:cs typeface="KievitOT-Medium"/>
            </a:endParaRPr>
          </a:p>
        </p:txBody>
      </p:sp>
      <p:pic>
        <p:nvPicPr>
          <p:cNvPr id="48134" name="Picture 6"/>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573" y="2860324"/>
            <a:ext cx="7627937" cy="13144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10 Llamada rectangular redondeada"/>
          <p:cNvSpPr/>
          <p:nvPr/>
        </p:nvSpPr>
        <p:spPr bwMode="auto">
          <a:xfrm>
            <a:off x="8220960" y="2588862"/>
            <a:ext cx="2214563" cy="785812"/>
          </a:xfrm>
          <a:prstGeom prst="wedgeRoundRectCallout">
            <a:avLst>
              <a:gd name="adj1" fmla="val -92401"/>
              <a:gd name="adj2" fmla="val 7962"/>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Marcar con una X si el cambio </a:t>
            </a:r>
          </a:p>
          <a:p>
            <a:pPr eaLnBrk="0" hangingPunct="0">
              <a:defRPr/>
            </a:pPr>
            <a:r>
              <a:rPr lang="es-ES" sz="1200" kern="0" dirty="0">
                <a:solidFill>
                  <a:schemeClr val="tx1"/>
                </a:solidFill>
              </a:rPr>
              <a:t>fue autorizado.</a:t>
            </a:r>
            <a:endParaRPr lang="es-ES" sz="1200" dirty="0">
              <a:solidFill>
                <a:schemeClr val="bg1"/>
              </a:solidFill>
            </a:endParaRPr>
          </a:p>
        </p:txBody>
      </p:sp>
      <p:sp>
        <p:nvSpPr>
          <p:cNvPr id="12" name="11 Llamada rectangular redondeada"/>
          <p:cNvSpPr/>
          <p:nvPr/>
        </p:nvSpPr>
        <p:spPr bwMode="auto">
          <a:xfrm>
            <a:off x="8220960" y="3017487"/>
            <a:ext cx="2214563" cy="785812"/>
          </a:xfrm>
          <a:prstGeom prst="wedgeRoundRectCallout">
            <a:avLst>
              <a:gd name="adj1" fmla="val -92401"/>
              <a:gd name="adj2" fmla="val -7277"/>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Marcar con una X si el cambio </a:t>
            </a:r>
          </a:p>
          <a:p>
            <a:pPr eaLnBrk="0" hangingPunct="0">
              <a:defRPr/>
            </a:pPr>
            <a:r>
              <a:rPr lang="es-ES" sz="1200" kern="0" dirty="0">
                <a:solidFill>
                  <a:schemeClr val="tx1"/>
                </a:solidFill>
              </a:rPr>
              <a:t>fue rechazado.</a:t>
            </a:r>
            <a:endParaRPr lang="es-ES" sz="1200" dirty="0">
              <a:solidFill>
                <a:schemeClr val="bg1"/>
              </a:solidFill>
            </a:endParaRPr>
          </a:p>
        </p:txBody>
      </p:sp>
      <p:sp>
        <p:nvSpPr>
          <p:cNvPr id="13" name="12 Llamada rectangular redondeada"/>
          <p:cNvSpPr/>
          <p:nvPr/>
        </p:nvSpPr>
        <p:spPr bwMode="auto">
          <a:xfrm>
            <a:off x="8220960" y="3303237"/>
            <a:ext cx="2214563" cy="785812"/>
          </a:xfrm>
          <a:prstGeom prst="wedgeRoundRectCallout">
            <a:avLst>
              <a:gd name="adj1" fmla="val -92401"/>
              <a:gd name="adj2" fmla="val -4506"/>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Fecha en que se dio la </a:t>
            </a:r>
          </a:p>
          <a:p>
            <a:pPr eaLnBrk="0" hangingPunct="0">
              <a:defRPr/>
            </a:pPr>
            <a:r>
              <a:rPr lang="es-ES" sz="1200" kern="0" dirty="0">
                <a:solidFill>
                  <a:schemeClr val="tx1"/>
                </a:solidFill>
              </a:rPr>
              <a:t>autorización o rechazo a la </a:t>
            </a:r>
          </a:p>
          <a:p>
            <a:pPr eaLnBrk="0" hangingPunct="0">
              <a:defRPr/>
            </a:pPr>
            <a:r>
              <a:rPr lang="es-ES" sz="1200" kern="0" dirty="0">
                <a:solidFill>
                  <a:schemeClr val="tx1"/>
                </a:solidFill>
              </a:rPr>
              <a:t>solicitud de cambio.</a:t>
            </a:r>
            <a:endParaRPr lang="es-ES" sz="1200" dirty="0">
              <a:solidFill>
                <a:schemeClr val="bg1"/>
              </a:solidFill>
            </a:endParaRPr>
          </a:p>
        </p:txBody>
      </p:sp>
      <p:sp>
        <p:nvSpPr>
          <p:cNvPr id="14" name="13 Llamada rectangular redondeada"/>
          <p:cNvSpPr/>
          <p:nvPr/>
        </p:nvSpPr>
        <p:spPr bwMode="auto">
          <a:xfrm>
            <a:off x="8220960" y="3517550"/>
            <a:ext cx="2428875" cy="785813"/>
          </a:xfrm>
          <a:prstGeom prst="wedgeRoundRectCallout">
            <a:avLst>
              <a:gd name="adj1" fmla="val -88415"/>
              <a:gd name="adj2" fmla="val 14888"/>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Observación adicional respecto </a:t>
            </a:r>
          </a:p>
          <a:p>
            <a:pPr eaLnBrk="0" hangingPunct="0">
              <a:defRPr/>
            </a:pPr>
            <a:r>
              <a:rPr lang="es-ES" sz="1200" kern="0" dirty="0">
                <a:solidFill>
                  <a:schemeClr val="tx1"/>
                </a:solidFill>
              </a:rPr>
              <a:t>al cambio por parte del aprobador</a:t>
            </a:r>
          </a:p>
          <a:p>
            <a:pPr eaLnBrk="0" hangingPunct="0">
              <a:defRPr/>
            </a:pPr>
            <a:r>
              <a:rPr lang="es-ES" sz="1200" kern="0" dirty="0">
                <a:solidFill>
                  <a:schemeClr val="tx1"/>
                </a:solidFill>
              </a:rPr>
              <a:t>de cambios a requerimientos.</a:t>
            </a:r>
            <a:endParaRPr lang="es-ES" sz="1200" dirty="0">
              <a:solidFill>
                <a:schemeClr val="bg1"/>
              </a:solidFill>
            </a:endParaRPr>
          </a:p>
        </p:txBody>
      </p:sp>
      <p:sp>
        <p:nvSpPr>
          <p:cNvPr id="18" name="TextBox 1"/>
          <p:cNvSpPr txBox="1">
            <a:spLocks noChangeArrowheads="1"/>
          </p:cNvSpPr>
          <p:nvPr/>
        </p:nvSpPr>
        <p:spPr bwMode="auto">
          <a:xfrm>
            <a:off x="-94708" y="2667870"/>
            <a:ext cx="39604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Solicitud de cambios a requerimientos de Mantenimiento </a:t>
            </a:r>
          </a:p>
        </p:txBody>
      </p:sp>
      <p:sp>
        <p:nvSpPr>
          <p:cNvPr id="15" name="Rectángulo 14">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6" name="Rectángulo 15">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45403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Box 1"/>
          <p:cNvSpPr txBox="1">
            <a:spLocks noChangeArrowheads="1"/>
          </p:cNvSpPr>
          <p:nvPr/>
        </p:nvSpPr>
        <p:spPr bwMode="auto">
          <a:xfrm>
            <a:off x="191344" y="2098649"/>
            <a:ext cx="2209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1800" dirty="0">
                <a:latin typeface="+mn-lt"/>
              </a:rPr>
              <a:t>Registro de cambios a requerimientos de Mantenimiento </a:t>
            </a:r>
          </a:p>
        </p:txBody>
      </p:sp>
      <p:pic>
        <p:nvPicPr>
          <p:cNvPr id="49157"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77220" y="2003102"/>
            <a:ext cx="9064625" cy="11144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5 Llamada rectangular redondeada"/>
          <p:cNvSpPr/>
          <p:nvPr/>
        </p:nvSpPr>
        <p:spPr bwMode="auto">
          <a:xfrm>
            <a:off x="3034407" y="3574726"/>
            <a:ext cx="2927350" cy="1428750"/>
          </a:xfrm>
          <a:prstGeom prst="wedgeRoundRectCallout">
            <a:avLst>
              <a:gd name="adj1" fmla="val -1185"/>
              <a:gd name="adj2" fmla="val -99056"/>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Registrar el número de solicitud de </a:t>
            </a:r>
          </a:p>
          <a:p>
            <a:pPr eaLnBrk="0" hangingPunct="0">
              <a:defRPr/>
            </a:pPr>
            <a:r>
              <a:rPr lang="es-ES" sz="1200" kern="0" dirty="0">
                <a:solidFill>
                  <a:schemeClr val="tx1"/>
                </a:solidFill>
              </a:rPr>
              <a:t>cambio el cual debe ser el mismo valor</a:t>
            </a:r>
          </a:p>
          <a:p>
            <a:pPr eaLnBrk="0" hangingPunct="0">
              <a:defRPr/>
            </a:pPr>
            <a:r>
              <a:rPr lang="es-ES" sz="1200" kern="0" dirty="0">
                <a:solidFill>
                  <a:schemeClr val="tx1"/>
                </a:solidFill>
              </a:rPr>
              <a:t> del campo "Número de Solicitud de </a:t>
            </a:r>
          </a:p>
          <a:p>
            <a:pPr eaLnBrk="0" hangingPunct="0">
              <a:defRPr/>
            </a:pPr>
            <a:r>
              <a:rPr lang="es-ES" sz="1200" kern="0" dirty="0">
                <a:solidFill>
                  <a:schemeClr val="tx1"/>
                </a:solidFill>
              </a:rPr>
              <a:t>Cambio" de la Hoja “Solicitud de Cambio”</a:t>
            </a:r>
          </a:p>
          <a:p>
            <a:pPr eaLnBrk="0" hangingPunct="0">
              <a:defRPr/>
            </a:pPr>
            <a:r>
              <a:rPr lang="es-ES" sz="1200" kern="0" dirty="0">
                <a:solidFill>
                  <a:schemeClr val="tx1"/>
                </a:solidFill>
              </a:rPr>
              <a:t> del artefacto “7.7.5.1.01.R03 Plantilla </a:t>
            </a:r>
          </a:p>
          <a:p>
            <a:pPr eaLnBrk="0" hangingPunct="0">
              <a:defRPr/>
            </a:pPr>
            <a:r>
              <a:rPr lang="es-ES" sz="1200" kern="0" dirty="0">
                <a:solidFill>
                  <a:schemeClr val="tx1"/>
                </a:solidFill>
              </a:rPr>
              <a:t>de solicitud de cambios a requerimientos</a:t>
            </a:r>
          </a:p>
          <a:p>
            <a:pPr eaLnBrk="0" hangingPunct="0">
              <a:defRPr/>
            </a:pPr>
            <a:r>
              <a:rPr lang="es-ES" sz="1200" kern="0" dirty="0">
                <a:solidFill>
                  <a:schemeClr val="tx1"/>
                </a:solidFill>
              </a:rPr>
              <a:t> de mantenimiento.xls”</a:t>
            </a:r>
            <a:endParaRPr lang="es-ES" sz="1200" dirty="0">
              <a:solidFill>
                <a:schemeClr val="bg1"/>
              </a:solidFill>
            </a:endParaRPr>
          </a:p>
        </p:txBody>
      </p:sp>
      <p:sp>
        <p:nvSpPr>
          <p:cNvPr id="7" name="6 Llamada rectangular redondeada"/>
          <p:cNvSpPr/>
          <p:nvPr/>
        </p:nvSpPr>
        <p:spPr bwMode="auto">
          <a:xfrm>
            <a:off x="5526783" y="3789040"/>
            <a:ext cx="2143125" cy="714375"/>
          </a:xfrm>
          <a:prstGeom prst="wedgeRoundRectCallout">
            <a:avLst>
              <a:gd name="adj1" fmla="val 10103"/>
              <a:gd name="adj2" fmla="val -148750"/>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Cantidad de Horas/Hombre </a:t>
            </a:r>
          </a:p>
          <a:p>
            <a:pPr eaLnBrk="0" hangingPunct="0">
              <a:defRPr/>
            </a:pPr>
            <a:r>
              <a:rPr lang="es-ES" sz="1200" kern="0" dirty="0">
                <a:solidFill>
                  <a:schemeClr val="tx1"/>
                </a:solidFill>
              </a:rPr>
              <a:t>de impacto empleados en la </a:t>
            </a:r>
          </a:p>
          <a:p>
            <a:pPr eaLnBrk="0" hangingPunct="0">
              <a:defRPr/>
            </a:pPr>
            <a:r>
              <a:rPr lang="es-ES" sz="1200" kern="0" dirty="0">
                <a:solidFill>
                  <a:schemeClr val="tx1"/>
                </a:solidFill>
              </a:rPr>
              <a:t>evaluación del cambio</a:t>
            </a:r>
            <a:endParaRPr lang="es-ES" sz="1200" dirty="0">
              <a:solidFill>
                <a:schemeClr val="bg1"/>
              </a:solidFill>
            </a:endParaRPr>
          </a:p>
        </p:txBody>
      </p:sp>
      <p:sp>
        <p:nvSpPr>
          <p:cNvPr id="8" name="7 Llamada rectangular redondeada"/>
          <p:cNvSpPr/>
          <p:nvPr/>
        </p:nvSpPr>
        <p:spPr bwMode="auto">
          <a:xfrm>
            <a:off x="6384032" y="3789040"/>
            <a:ext cx="3429000" cy="2428875"/>
          </a:xfrm>
          <a:prstGeom prst="wedgeRoundRectCallout">
            <a:avLst>
              <a:gd name="adj1" fmla="val 43632"/>
              <a:gd name="adj2" fmla="val -97835"/>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Cantidad de esfuerzo en Días/Hombre </a:t>
            </a:r>
          </a:p>
          <a:p>
            <a:pPr eaLnBrk="0" hangingPunct="0">
              <a:defRPr/>
            </a:pPr>
            <a:r>
              <a:rPr lang="es-ES" sz="1200" kern="0" dirty="0">
                <a:solidFill>
                  <a:schemeClr val="tx1"/>
                </a:solidFill>
              </a:rPr>
              <a:t>que llevara la atención del cambio </a:t>
            </a:r>
          </a:p>
          <a:p>
            <a:pPr eaLnBrk="0" hangingPunct="0">
              <a:defRPr/>
            </a:pPr>
            <a:r>
              <a:rPr lang="es-ES" sz="1200" kern="0" dirty="0">
                <a:solidFill>
                  <a:schemeClr val="tx1"/>
                </a:solidFill>
              </a:rPr>
              <a:t>solicitado a la Línea</a:t>
            </a:r>
          </a:p>
          <a:p>
            <a:pPr eaLnBrk="0" hangingPunct="0">
              <a:defRPr/>
            </a:pPr>
            <a:r>
              <a:rPr lang="es-PE" sz="1200" kern="0" dirty="0">
                <a:solidFill>
                  <a:schemeClr val="tx1"/>
                </a:solidFill>
              </a:rPr>
              <a:t>Análisis: </a:t>
            </a:r>
            <a:r>
              <a:rPr lang="es-ES" sz="1200" kern="0" dirty="0">
                <a:solidFill>
                  <a:schemeClr val="tx1"/>
                </a:solidFill>
              </a:rPr>
              <a:t>Incluye </a:t>
            </a:r>
          </a:p>
          <a:p>
            <a:pPr eaLnBrk="0" hangingPunct="0">
              <a:buFontTx/>
              <a:buChar char="-"/>
              <a:defRPr/>
            </a:pPr>
            <a:r>
              <a:rPr lang="es-ES" sz="1200" kern="0" dirty="0">
                <a:solidFill>
                  <a:schemeClr val="tx1"/>
                </a:solidFill>
              </a:rPr>
              <a:t>Elaboración del Documento de </a:t>
            </a:r>
          </a:p>
          <a:p>
            <a:pPr eaLnBrk="0" hangingPunct="0">
              <a:buFontTx/>
              <a:buChar char="-"/>
              <a:defRPr/>
            </a:pPr>
            <a:r>
              <a:rPr lang="es-ES" sz="1200" kern="0" dirty="0">
                <a:solidFill>
                  <a:schemeClr val="tx1"/>
                </a:solidFill>
              </a:rPr>
              <a:t>Análisis (Funcional / Técnica)</a:t>
            </a:r>
          </a:p>
          <a:p>
            <a:pPr eaLnBrk="0" hangingPunct="0">
              <a:defRPr/>
            </a:pPr>
            <a:r>
              <a:rPr lang="es-PE" sz="1200" kern="0" dirty="0">
                <a:solidFill>
                  <a:schemeClr val="tx1"/>
                </a:solidFill>
              </a:rPr>
              <a:t>Construcción: Incluye:</a:t>
            </a:r>
          </a:p>
          <a:p>
            <a:pPr eaLnBrk="0" hangingPunct="0">
              <a:defRPr/>
            </a:pPr>
            <a:r>
              <a:rPr lang="es-PE" sz="1200" kern="0" dirty="0">
                <a:solidFill>
                  <a:schemeClr val="tx1"/>
                </a:solidFill>
              </a:rPr>
              <a:t>- Implementar Modificaciones</a:t>
            </a:r>
            <a:endParaRPr lang="es-ES" sz="1200" kern="0" dirty="0">
              <a:solidFill>
                <a:schemeClr val="tx1"/>
              </a:solidFill>
            </a:endParaRPr>
          </a:p>
          <a:p>
            <a:pPr eaLnBrk="0" hangingPunct="0">
              <a:defRPr/>
            </a:pPr>
            <a:r>
              <a:rPr lang="es-PE" sz="1200" kern="0" dirty="0">
                <a:solidFill>
                  <a:schemeClr val="tx1"/>
                </a:solidFill>
              </a:rPr>
              <a:t>Pruebas:  Incluye</a:t>
            </a:r>
          </a:p>
          <a:p>
            <a:pPr eaLnBrk="0" hangingPunct="0">
              <a:defRPr/>
            </a:pPr>
            <a:r>
              <a:rPr lang="es-ES" sz="1200" kern="0" dirty="0">
                <a:solidFill>
                  <a:schemeClr val="tx1"/>
                </a:solidFill>
              </a:rPr>
              <a:t>- Pruebas unitarias</a:t>
            </a:r>
          </a:p>
          <a:p>
            <a:pPr eaLnBrk="0" hangingPunct="0">
              <a:defRPr/>
            </a:pPr>
            <a:r>
              <a:rPr lang="es-ES" sz="1200" kern="0" dirty="0">
                <a:solidFill>
                  <a:schemeClr val="tx1"/>
                </a:solidFill>
              </a:rPr>
              <a:t>- Pruebas internas (funcionales y técnicas)</a:t>
            </a:r>
          </a:p>
          <a:p>
            <a:pPr eaLnBrk="0" hangingPunct="0">
              <a:buFontTx/>
              <a:buChar char="-"/>
              <a:defRPr/>
            </a:pPr>
            <a:r>
              <a:rPr lang="es-ES" sz="1200" kern="0" dirty="0">
                <a:solidFill>
                  <a:schemeClr val="tx1"/>
                </a:solidFill>
              </a:rPr>
              <a:t>Pruebas de calidad interna (si aplican) – </a:t>
            </a:r>
          </a:p>
          <a:p>
            <a:pPr eaLnBrk="0" hangingPunct="0">
              <a:defRPr/>
            </a:pPr>
            <a:r>
              <a:rPr lang="es-ES" sz="1200" kern="0" dirty="0">
                <a:solidFill>
                  <a:schemeClr val="tx1"/>
                </a:solidFill>
              </a:rPr>
              <a:t>Pruebas funcionales y de sistemas con el cliente</a:t>
            </a:r>
          </a:p>
        </p:txBody>
      </p:sp>
      <p:sp>
        <p:nvSpPr>
          <p:cNvPr id="9" name="8 Llamada rectangular redondeada"/>
          <p:cNvSpPr/>
          <p:nvPr/>
        </p:nvSpPr>
        <p:spPr bwMode="auto">
          <a:xfrm>
            <a:off x="8563670" y="3360415"/>
            <a:ext cx="2500313" cy="714375"/>
          </a:xfrm>
          <a:prstGeom prst="wedgeRoundRectCallout">
            <a:avLst>
              <a:gd name="adj1" fmla="val 41655"/>
              <a:gd name="adj2" fmla="val -144232"/>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Indica si se ha autorizado o no </a:t>
            </a:r>
          </a:p>
          <a:p>
            <a:pPr eaLnBrk="0" hangingPunct="0">
              <a:defRPr/>
            </a:pPr>
            <a:r>
              <a:rPr lang="es-ES" sz="1200" kern="0" dirty="0">
                <a:solidFill>
                  <a:schemeClr val="tx1"/>
                </a:solidFill>
              </a:rPr>
              <a:t>el cambio (Aprobado/Rechazado)</a:t>
            </a:r>
            <a:endParaRPr lang="es-ES" sz="1200" dirty="0">
              <a:solidFill>
                <a:schemeClr val="bg1"/>
              </a:solidFill>
            </a:endParaRPr>
          </a:p>
        </p:txBody>
      </p:sp>
      <p:sp>
        <p:nvSpPr>
          <p:cNvPr id="10" name="Rectángulo 9">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1" name="Rectángulo 10">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85713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Box 1"/>
          <p:cNvSpPr txBox="1">
            <a:spLocks noChangeArrowheads="1"/>
          </p:cNvSpPr>
          <p:nvPr/>
        </p:nvSpPr>
        <p:spPr bwMode="auto">
          <a:xfrm>
            <a:off x="119336" y="2173010"/>
            <a:ext cx="25202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1800" dirty="0" err="1">
                <a:latin typeface="+mn-lt"/>
              </a:rPr>
              <a:t>Checklist</a:t>
            </a:r>
            <a:r>
              <a:rPr lang="es-ES" altLang="es-ES" sz="1800" dirty="0">
                <a:latin typeface="+mn-lt"/>
              </a:rPr>
              <a:t> de Verificación de Requerimientos - Mantenimiento</a:t>
            </a:r>
          </a:p>
        </p:txBody>
      </p:sp>
      <p:pic>
        <p:nvPicPr>
          <p:cNvPr id="50182"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632" y="2173010"/>
            <a:ext cx="8929688" cy="3138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9 Llamada rectangular redondeada"/>
          <p:cNvSpPr/>
          <p:nvPr/>
        </p:nvSpPr>
        <p:spPr bwMode="auto">
          <a:xfrm>
            <a:off x="7355632" y="3168374"/>
            <a:ext cx="1500188" cy="714375"/>
          </a:xfrm>
          <a:prstGeom prst="wedgeRoundRectCallout">
            <a:avLst>
              <a:gd name="adj1" fmla="val 68619"/>
              <a:gd name="adj2" fmla="val -156153"/>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Si</a:t>
            </a:r>
          </a:p>
          <a:p>
            <a:pPr eaLnBrk="0" hangingPunct="0">
              <a:defRPr/>
            </a:pPr>
            <a:r>
              <a:rPr lang="es-PE" sz="1200" kern="0" dirty="0">
                <a:solidFill>
                  <a:schemeClr val="tx1"/>
                </a:solidFill>
              </a:rPr>
              <a:t>No</a:t>
            </a:r>
          </a:p>
          <a:p>
            <a:pPr eaLnBrk="0" hangingPunct="0">
              <a:defRPr/>
            </a:pPr>
            <a:r>
              <a:rPr lang="es-PE" sz="1200" kern="0" dirty="0">
                <a:solidFill>
                  <a:schemeClr val="tx1"/>
                </a:solidFill>
              </a:rPr>
              <a:t>No Aplica</a:t>
            </a:r>
            <a:endParaRPr lang="es-ES" sz="1200" dirty="0">
              <a:solidFill>
                <a:schemeClr val="bg1"/>
              </a:solidFill>
            </a:endParaRPr>
          </a:p>
        </p:txBody>
      </p:sp>
      <p:sp>
        <p:nvSpPr>
          <p:cNvPr id="11" name="10 Llamada rectangular redondeada"/>
          <p:cNvSpPr/>
          <p:nvPr/>
        </p:nvSpPr>
        <p:spPr bwMode="auto">
          <a:xfrm>
            <a:off x="8355757" y="3168374"/>
            <a:ext cx="2857500" cy="714375"/>
          </a:xfrm>
          <a:prstGeom prst="wedgeRoundRectCallout">
            <a:avLst>
              <a:gd name="adj1" fmla="val 34550"/>
              <a:gd name="adj2" fmla="val -160724"/>
              <a:gd name="adj3" fmla="val 16667"/>
            </a:avLst>
          </a:prstGeom>
          <a:ln w="9525">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Registrar las observaciones</a:t>
            </a:r>
          </a:p>
          <a:p>
            <a:pPr eaLnBrk="0" hangingPunct="0">
              <a:defRPr/>
            </a:pPr>
            <a:r>
              <a:rPr lang="es-ES" sz="1200" kern="0" dirty="0">
                <a:solidFill>
                  <a:schemeClr val="tx1"/>
                </a:solidFill>
              </a:rPr>
              <a:t> respectivas cuando la respuesta es No.</a:t>
            </a:r>
            <a:endParaRPr lang="es-ES" sz="1200" dirty="0">
              <a:solidFill>
                <a:schemeClr val="bg1"/>
              </a:solidFill>
            </a:endParaRPr>
          </a:p>
        </p:txBody>
      </p:sp>
      <p:sp>
        <p:nvSpPr>
          <p:cNvPr id="8" name="Rectángulo 7">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367895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Box 1"/>
          <p:cNvSpPr txBox="1">
            <a:spLocks noChangeArrowheads="1"/>
          </p:cNvSpPr>
          <p:nvPr/>
        </p:nvSpPr>
        <p:spPr bwMode="auto">
          <a:xfrm>
            <a:off x="263352" y="1831007"/>
            <a:ext cx="11934721" cy="506292"/>
          </a:xfrm>
          <a:prstGeom prst="rect">
            <a:avLst/>
          </a:prstGeom>
          <a:solidFill>
            <a:schemeClr val="accent4">
              <a:lumMod val="20000"/>
              <a:lumOff val="80000"/>
            </a:schemeClr>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lang="es-ES" altLang="es-ES" sz="2000" b="1" dirty="0">
                <a:latin typeface="+mn-lt"/>
              </a:rPr>
              <a:t>Guía de Criterios para Aceptar Requerimientos</a:t>
            </a:r>
          </a:p>
        </p:txBody>
      </p:sp>
      <p:sp>
        <p:nvSpPr>
          <p:cNvPr id="8" name="Text Box 110"/>
          <p:cNvSpPr txBox="1">
            <a:spLocks noChangeArrowheads="1"/>
          </p:cNvSpPr>
          <p:nvPr/>
        </p:nvSpPr>
        <p:spPr bwMode="auto">
          <a:xfrm>
            <a:off x="263352" y="2385005"/>
            <a:ext cx="11809312" cy="4286250"/>
          </a:xfrm>
          <a:prstGeom prst="rect">
            <a:avLst/>
          </a:prstGeom>
          <a:noFill/>
          <a:ln w="9525">
            <a:noFill/>
            <a:miter lim="800000"/>
            <a:headEnd/>
            <a:tailEnd/>
          </a:ln>
        </p:spPr>
        <p:txBody>
          <a:bodyPr lIns="0" rIns="0"/>
          <a:lstStyle/>
          <a:p>
            <a:pPr marL="182563" indent="-182563" algn="just" fontAlgn="auto">
              <a:lnSpc>
                <a:spcPts val="1900"/>
              </a:lnSpc>
              <a:spcBef>
                <a:spcPct val="50000"/>
              </a:spcBef>
              <a:spcAft>
                <a:spcPts val="0"/>
              </a:spcAft>
              <a:defRPr/>
            </a:pPr>
            <a:r>
              <a:rPr lang="es-PE" sz="1800" b="1" dirty="0">
                <a:latin typeface="+mn-lt"/>
                <a:cs typeface="KievitOT-Medium"/>
              </a:rPr>
              <a:t>Criterios para Mantenimiento y Desarrollo</a:t>
            </a:r>
          </a:p>
          <a:p>
            <a:pPr marL="182563" indent="-182563" algn="just" fontAlgn="auto">
              <a:lnSpc>
                <a:spcPts val="1900"/>
              </a:lnSpc>
              <a:spcBef>
                <a:spcPct val="50000"/>
              </a:spcBef>
              <a:spcAft>
                <a:spcPts val="0"/>
              </a:spcAft>
              <a:defRPr/>
            </a:pPr>
            <a:endParaRPr lang="es-PE" sz="1800" dirty="0">
              <a:latin typeface="+mn-lt"/>
              <a:cs typeface="KievitOT-Medium"/>
            </a:endParaRPr>
          </a:p>
          <a:p>
            <a:pPr marL="355600" indent="-355600" algn="just">
              <a:buFont typeface="Wingdings" panose="05000000000000000000" pitchFamily="2" charset="2"/>
              <a:buChar char="§"/>
              <a:defRPr/>
            </a:pPr>
            <a:r>
              <a:rPr lang="es-PE" sz="1800" dirty="0">
                <a:latin typeface="+mn-lt"/>
              </a:rPr>
              <a:t>Tienen como origen una persona o grupo autorizado para proveer requerimientos</a:t>
            </a:r>
            <a:r>
              <a:rPr lang="es-ES" sz="1800" dirty="0">
                <a:latin typeface="+mn-lt"/>
              </a:rPr>
              <a:t>.</a:t>
            </a:r>
          </a:p>
          <a:p>
            <a:pPr marL="355600" indent="-355600" algn="just">
              <a:buFont typeface="Wingdings" panose="05000000000000000000" pitchFamily="2" charset="2"/>
              <a:buChar char="§"/>
              <a:defRPr/>
            </a:pPr>
            <a:r>
              <a:rPr lang="es-PE" sz="1800" dirty="0">
                <a:latin typeface="+mn-lt"/>
              </a:rPr>
              <a:t>El tenor del requerimiento debe estar escrito en forma clara, apropiada</a:t>
            </a:r>
            <a:r>
              <a:rPr lang="es-ES" sz="1800" dirty="0">
                <a:latin typeface="+mn-lt"/>
              </a:rPr>
              <a:t>.</a:t>
            </a:r>
          </a:p>
          <a:p>
            <a:pPr marL="355600" indent="-355600" algn="just">
              <a:buFont typeface="Wingdings" panose="05000000000000000000" pitchFamily="2" charset="2"/>
              <a:buChar char="§"/>
              <a:defRPr/>
            </a:pPr>
            <a:r>
              <a:rPr lang="es-PE" sz="1800" dirty="0">
                <a:latin typeface="+mn-lt"/>
              </a:rPr>
              <a:t>Todos los requerimientos deben ser consistentes unos con otros.</a:t>
            </a:r>
          </a:p>
          <a:p>
            <a:pPr marL="355600" indent="-355600" algn="just">
              <a:buFont typeface="Wingdings" panose="05000000000000000000" pitchFamily="2" charset="2"/>
              <a:buChar char="§"/>
              <a:defRPr/>
            </a:pPr>
            <a:r>
              <a:rPr lang="es-PE" sz="1800" dirty="0">
                <a:latin typeface="+mn-lt"/>
              </a:rPr>
              <a:t>Deben estar completos. Esto significa que lo que está redactado es todo lo se que necesita, cualquier modificación o adición a lo escrito está considerado fuera del alcance y tendrá que ser sometido al proceso de manejo de cambios de requerimientos.</a:t>
            </a:r>
          </a:p>
          <a:p>
            <a:pPr marL="355600" indent="-355600" algn="just">
              <a:buFont typeface="Wingdings" panose="05000000000000000000" pitchFamily="2" charset="2"/>
              <a:buChar char="§"/>
              <a:defRPr/>
            </a:pPr>
            <a:r>
              <a:rPr lang="es-PE" sz="1800" dirty="0">
                <a:latin typeface="+mn-lt"/>
              </a:rPr>
              <a:t>Deben ser factibles de estimar, en caso no sea posible estimarlos se deben descomponer hasta conseguir unidades que se puedan estimar.</a:t>
            </a:r>
          </a:p>
          <a:p>
            <a:pPr marL="355600" indent="-355600" algn="just">
              <a:buFont typeface="Wingdings" panose="05000000000000000000" pitchFamily="2" charset="2"/>
              <a:buChar char="§"/>
              <a:defRPr/>
            </a:pPr>
            <a:r>
              <a:rPr lang="es-PE" sz="1800" dirty="0">
                <a:latin typeface="+mn-lt"/>
              </a:rPr>
              <a:t>Los requerimientos deben ser factibles de probar. La idea central de este punto es que aceptemos requerimientos que puedan ser traducidos en un conjunto de casos de prueba, de modo que exista el mecanismo para asegurar que cumplimos con el requerimiento; debemos preguntar al usuario: ¿Cómo vas a probar que yo cumplo con lo que pides? Este punto es opcional para requerimientos de procesamiento.</a:t>
            </a:r>
          </a:p>
        </p:txBody>
      </p:sp>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7" name="Rectángulo 6">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9708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arn(inVertic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arn(inVertic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arn(inVertic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arn(inVertic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arn(inVertical)">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0"/>
          <p:cNvSpPr txBox="1">
            <a:spLocks noChangeArrowheads="1"/>
          </p:cNvSpPr>
          <p:nvPr/>
        </p:nvSpPr>
        <p:spPr bwMode="auto">
          <a:xfrm>
            <a:off x="407368" y="2693947"/>
            <a:ext cx="11784632" cy="1785938"/>
          </a:xfrm>
          <a:prstGeom prst="rect">
            <a:avLst/>
          </a:prstGeom>
          <a:noFill/>
          <a:ln w="9525">
            <a:noFill/>
            <a:miter lim="800000"/>
            <a:headEnd/>
            <a:tailEnd/>
          </a:ln>
        </p:spPr>
        <p:txBody>
          <a:bodyPr lIns="0" rIns="0"/>
          <a:lstStyle/>
          <a:p>
            <a:pPr marL="182563" indent="-182563" algn="just" fontAlgn="auto">
              <a:lnSpc>
                <a:spcPts val="1900"/>
              </a:lnSpc>
              <a:spcBef>
                <a:spcPct val="50000"/>
              </a:spcBef>
              <a:spcAft>
                <a:spcPts val="0"/>
              </a:spcAft>
              <a:defRPr/>
            </a:pPr>
            <a:r>
              <a:rPr lang="es-PE" sz="2200" b="1" dirty="0">
                <a:latin typeface="+mj-lt"/>
                <a:cs typeface="KievitOT-Medium"/>
              </a:rPr>
              <a:t>Criterios específicos para Mantenimiento</a:t>
            </a:r>
          </a:p>
          <a:p>
            <a:pPr marL="182563" indent="-182563" algn="just" fontAlgn="auto">
              <a:lnSpc>
                <a:spcPts val="1900"/>
              </a:lnSpc>
              <a:spcBef>
                <a:spcPct val="50000"/>
              </a:spcBef>
              <a:spcAft>
                <a:spcPts val="0"/>
              </a:spcAft>
              <a:defRPr/>
            </a:pPr>
            <a:endParaRPr lang="es-PE" sz="2200" b="1" dirty="0">
              <a:latin typeface="+mj-lt"/>
              <a:cs typeface="KievitOT-Medium"/>
            </a:endParaRPr>
          </a:p>
          <a:p>
            <a:pPr marL="355600" indent="-355600" algn="just">
              <a:buFont typeface="Wingdings" panose="05000000000000000000" pitchFamily="2" charset="2"/>
              <a:buChar char="§"/>
              <a:defRPr/>
            </a:pPr>
            <a:r>
              <a:rPr lang="es-PE" dirty="0">
                <a:latin typeface="+mn-lt"/>
              </a:rPr>
              <a:t>Los requerimientos deben estar escritos en un Parte de Requerimiento (PR) y éste debe estar registrado.</a:t>
            </a:r>
          </a:p>
          <a:p>
            <a:pPr marL="355600" indent="-355600" algn="just">
              <a:buFont typeface="Wingdings" panose="05000000000000000000" pitchFamily="2" charset="2"/>
              <a:buChar char="§"/>
              <a:defRPr/>
            </a:pPr>
            <a:endParaRPr lang="es-PE" dirty="0">
              <a:latin typeface="+mn-lt"/>
            </a:endParaRPr>
          </a:p>
          <a:p>
            <a:pPr marL="355600" indent="-355600" algn="just">
              <a:buFont typeface="Wingdings" panose="05000000000000000000" pitchFamily="2" charset="2"/>
              <a:buChar char="§"/>
              <a:defRPr/>
            </a:pPr>
            <a:r>
              <a:rPr lang="es-PE" dirty="0">
                <a:latin typeface="+mn-lt"/>
              </a:rPr>
              <a:t>El PR debe estar priorizado para el Ciclo de Producción.</a:t>
            </a:r>
          </a:p>
          <a:p>
            <a:pPr marL="355600" indent="-355600" algn="just">
              <a:buFont typeface="Wingdings" panose="05000000000000000000" pitchFamily="2" charset="2"/>
              <a:buChar char="§"/>
              <a:defRPr/>
            </a:pPr>
            <a:endParaRPr lang="es-PE" dirty="0">
              <a:latin typeface="+mn-lt"/>
            </a:endParaRPr>
          </a:p>
          <a:p>
            <a:pPr marL="355600" indent="-355600" algn="just">
              <a:buFont typeface="Wingdings" panose="05000000000000000000" pitchFamily="2" charset="2"/>
              <a:buChar char="§"/>
              <a:defRPr/>
            </a:pPr>
            <a:r>
              <a:rPr lang="es-PE" dirty="0">
                <a:latin typeface="+mn-lt"/>
              </a:rPr>
              <a:t>Debe ser posible iniciar su desarrollo dentro del Ciclo de Producción.</a:t>
            </a:r>
          </a:p>
        </p:txBody>
      </p:sp>
      <p:sp>
        <p:nvSpPr>
          <p:cNvPr id="6" name="TextBox 1"/>
          <p:cNvSpPr txBox="1">
            <a:spLocks noChangeArrowheads="1"/>
          </p:cNvSpPr>
          <p:nvPr/>
        </p:nvSpPr>
        <p:spPr bwMode="auto">
          <a:xfrm>
            <a:off x="263352" y="1831007"/>
            <a:ext cx="11934721" cy="506292"/>
          </a:xfrm>
          <a:prstGeom prst="rect">
            <a:avLst/>
          </a:prstGeom>
          <a:solidFill>
            <a:schemeClr val="accent4">
              <a:lumMod val="20000"/>
              <a:lumOff val="80000"/>
            </a:schemeClr>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lang="es-ES" altLang="es-ES" sz="2000" b="1" dirty="0">
                <a:latin typeface="+mn-lt"/>
              </a:rPr>
              <a:t>Guía de Criterios para Aceptar Requerimientos</a:t>
            </a:r>
          </a:p>
        </p:txBody>
      </p:sp>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676556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0"/>
          <p:cNvSpPr txBox="1">
            <a:spLocks noChangeArrowheads="1"/>
          </p:cNvSpPr>
          <p:nvPr/>
        </p:nvSpPr>
        <p:spPr bwMode="auto">
          <a:xfrm>
            <a:off x="335360" y="2554347"/>
            <a:ext cx="11737304" cy="3610957"/>
          </a:xfrm>
          <a:prstGeom prst="rect">
            <a:avLst/>
          </a:prstGeom>
          <a:noFill/>
          <a:ln w="9525">
            <a:noFill/>
            <a:miter lim="800000"/>
            <a:headEnd/>
            <a:tailEnd/>
          </a:ln>
        </p:spPr>
        <p:txBody>
          <a:bodyPr lIns="0" rIns="0"/>
          <a:lstStyle/>
          <a:p>
            <a:pPr marL="182563" indent="-182563" algn="just" fontAlgn="auto">
              <a:lnSpc>
                <a:spcPts val="1900"/>
              </a:lnSpc>
              <a:spcBef>
                <a:spcPct val="50000"/>
              </a:spcBef>
              <a:spcAft>
                <a:spcPts val="0"/>
              </a:spcAft>
              <a:defRPr/>
            </a:pPr>
            <a:r>
              <a:rPr lang="es-PE" sz="1800" b="1" dirty="0">
                <a:latin typeface="+mn-lt"/>
                <a:cs typeface="KievitOT-Medium"/>
              </a:rPr>
              <a:t>Criterios específicos para Mantenimiento SWF- XXYY</a:t>
            </a:r>
          </a:p>
          <a:p>
            <a:pPr marL="182563" indent="-182563" algn="just" fontAlgn="auto">
              <a:lnSpc>
                <a:spcPts val="1900"/>
              </a:lnSpc>
              <a:spcBef>
                <a:spcPct val="50000"/>
              </a:spcBef>
              <a:spcAft>
                <a:spcPts val="0"/>
              </a:spcAft>
              <a:defRPr/>
            </a:pPr>
            <a:endParaRPr lang="es-PE" sz="1800" dirty="0">
              <a:latin typeface="+mn-lt"/>
              <a:cs typeface="KievitOT-Medium"/>
            </a:endParaRPr>
          </a:p>
          <a:p>
            <a:pPr marL="355600" indent="-355600" algn="just">
              <a:buFont typeface="Wingdings" panose="05000000000000000000" pitchFamily="2" charset="2"/>
              <a:buChar char="§"/>
              <a:defRPr/>
            </a:pPr>
            <a:r>
              <a:rPr lang="es-PE" sz="1800" dirty="0">
                <a:latin typeface="+mn-lt"/>
              </a:rPr>
              <a:t>El requerimiento ha sido enviado con un Documento de Análisis Funcional adjunto.</a:t>
            </a:r>
          </a:p>
          <a:p>
            <a:pPr marL="355600" indent="-355600" algn="just">
              <a:buFont typeface="Wingdings" panose="05000000000000000000" pitchFamily="2" charset="2"/>
              <a:buChar char="§"/>
              <a:defRPr/>
            </a:pPr>
            <a:r>
              <a:rPr lang="es-PE" sz="1800" dirty="0">
                <a:latin typeface="+mn-lt"/>
              </a:rPr>
              <a:t>El requerimiento cuenta con una prioridad para el Ciclo de Producción.</a:t>
            </a:r>
          </a:p>
          <a:p>
            <a:pPr marL="355600" indent="-355600" algn="just">
              <a:buFont typeface="Wingdings" panose="05000000000000000000" pitchFamily="2" charset="2"/>
              <a:buChar char="§"/>
              <a:defRPr/>
            </a:pPr>
            <a:r>
              <a:rPr lang="es-PE" sz="1800" dirty="0">
                <a:latin typeface="+mn-lt"/>
              </a:rPr>
              <a:t>En el Documento de Análisis Funcional:</a:t>
            </a:r>
          </a:p>
          <a:p>
            <a:pPr marL="644525" lvl="1" indent="-285750" algn="just">
              <a:buFont typeface="Wingdings" panose="05000000000000000000" pitchFamily="2" charset="2"/>
              <a:buChar char="ü"/>
              <a:defRPr/>
            </a:pPr>
            <a:r>
              <a:rPr lang="es-PE" sz="1800" dirty="0">
                <a:latin typeface="+mn-lt"/>
              </a:rPr>
              <a:t>El alcance el requerimiento es claro.</a:t>
            </a:r>
          </a:p>
          <a:p>
            <a:pPr marL="644525" lvl="1" indent="-285750" algn="just">
              <a:buFont typeface="Wingdings" panose="05000000000000000000" pitchFamily="2" charset="2"/>
              <a:buChar char="ü"/>
              <a:defRPr/>
            </a:pPr>
            <a:r>
              <a:rPr lang="es-PE" sz="1800" dirty="0">
                <a:latin typeface="+mn-lt"/>
              </a:rPr>
              <a:t>Se han indicado las exclusiones, es decir lo que no será considerado como parte del desarrollo, que esté directamente relacionado al objeto del requerimiento.</a:t>
            </a:r>
          </a:p>
          <a:p>
            <a:pPr marL="644525" lvl="1" indent="-285750" algn="just">
              <a:buFont typeface="Wingdings" panose="05000000000000000000" pitchFamily="2" charset="2"/>
              <a:buChar char="ü"/>
              <a:defRPr/>
            </a:pPr>
            <a:r>
              <a:rPr lang="es-PE" sz="1800" dirty="0">
                <a:latin typeface="+mn-lt"/>
              </a:rPr>
              <a:t>Se han identificado las interfaces internas y externas que serán impactadas por la atención del requerimiento, así como también otros requerimientos relacionados.</a:t>
            </a:r>
          </a:p>
          <a:p>
            <a:pPr marL="644525" lvl="1" indent="-285750" algn="just">
              <a:buFont typeface="Wingdings" panose="05000000000000000000" pitchFamily="2" charset="2"/>
              <a:buChar char="ü"/>
              <a:defRPr/>
            </a:pPr>
            <a:r>
              <a:rPr lang="es-PE" sz="1800" dirty="0">
                <a:latin typeface="+mn-lt"/>
              </a:rPr>
              <a:t>El detalle de la solución se encuentra explicado por cada Requerimiento de Sistema(RSIS).</a:t>
            </a:r>
          </a:p>
          <a:p>
            <a:pPr marL="644525" lvl="1" indent="-285750" algn="just">
              <a:buFont typeface="Wingdings" panose="05000000000000000000" pitchFamily="2" charset="2"/>
              <a:buChar char="ü"/>
              <a:defRPr/>
            </a:pPr>
            <a:r>
              <a:rPr lang="es-PE" sz="1800" dirty="0">
                <a:latin typeface="+mn-lt"/>
              </a:rPr>
              <a:t>Se requiere contar con los casos de prueba básicos relacionados a los RSIS, los cuales serán definidos por el Analista Funcional. Cabe resaltar que durante el desarrollo del requerimiento se podrán adicionar nuevos casos de prueba en los documentos correspondientes.</a:t>
            </a:r>
          </a:p>
          <a:p>
            <a:pPr marL="533400" lvl="1" indent="-174625" algn="just">
              <a:buFont typeface="Arial" pitchFamily="34" charset="0"/>
              <a:buChar char="•"/>
              <a:defRPr/>
            </a:pPr>
            <a:endParaRPr lang="es-PE" sz="1800" dirty="0">
              <a:latin typeface="+mn-lt"/>
            </a:endParaRPr>
          </a:p>
          <a:p>
            <a:pPr marL="812800" lvl="1" indent="-355600" algn="just">
              <a:buFont typeface="Arial" pitchFamily="34" charset="0"/>
              <a:buChar char="•"/>
              <a:defRPr/>
            </a:pPr>
            <a:endParaRPr lang="es-PE" sz="1800" dirty="0">
              <a:latin typeface="+mn-lt"/>
            </a:endParaRPr>
          </a:p>
        </p:txBody>
      </p:sp>
      <p:sp>
        <p:nvSpPr>
          <p:cNvPr id="6" name="TextBox 1"/>
          <p:cNvSpPr txBox="1">
            <a:spLocks noChangeArrowheads="1"/>
          </p:cNvSpPr>
          <p:nvPr/>
        </p:nvSpPr>
        <p:spPr bwMode="auto">
          <a:xfrm>
            <a:off x="263352" y="1831007"/>
            <a:ext cx="11934721" cy="506292"/>
          </a:xfrm>
          <a:prstGeom prst="rect">
            <a:avLst/>
          </a:prstGeom>
          <a:solidFill>
            <a:schemeClr val="accent4">
              <a:lumMod val="20000"/>
              <a:lumOff val="80000"/>
            </a:schemeClr>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lang="es-ES" altLang="es-ES" sz="2000" b="1" dirty="0">
                <a:latin typeface="+mn-lt"/>
              </a:rPr>
              <a:t>Guía de Criterios para Aceptar Requerimientos</a:t>
            </a:r>
          </a:p>
        </p:txBody>
      </p:sp>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96361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arn(inVertic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wipe(down)">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barn(inVertical)">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wipe(down)">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wipe(down)">
                                      <p:cBhvr>
                                        <p:cTn id="47" dur="500"/>
                                        <p:tgtEl>
                                          <p:spTgt spid="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7817" y="1658213"/>
            <a:ext cx="3136095" cy="897408"/>
          </a:xfrm>
          <a:solidFill>
            <a:schemeClr val="accent4">
              <a:lumMod val="20000"/>
              <a:lumOff val="80000"/>
            </a:schemeClr>
          </a:solidFill>
        </p:spPr>
        <p:txBody>
          <a:bodyPr>
            <a:normAutofit/>
          </a:bodyPr>
          <a:lstStyle/>
          <a:p>
            <a:r>
              <a:rPr lang="es-ES" sz="2000" b="1" dirty="0"/>
              <a:t>OBJETIVO</a:t>
            </a:r>
          </a:p>
        </p:txBody>
      </p:sp>
      <p:sp>
        <p:nvSpPr>
          <p:cNvPr id="4" name="Lágrima 3"/>
          <p:cNvSpPr/>
          <p:nvPr/>
        </p:nvSpPr>
        <p:spPr>
          <a:xfrm>
            <a:off x="1487488" y="2276872"/>
            <a:ext cx="3816424" cy="1728192"/>
          </a:xfrm>
          <a:prstGeom prst="teardrop">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b="1" dirty="0">
              <a:solidFill>
                <a:schemeClr val="tx1"/>
              </a:solidFill>
            </a:endParaRPr>
          </a:p>
          <a:p>
            <a:pPr algn="ctr"/>
            <a:r>
              <a:rPr lang="es-ES" sz="1800" b="1" dirty="0">
                <a:solidFill>
                  <a:schemeClr val="tx1"/>
                </a:solidFill>
              </a:rPr>
              <a:t>Conocer las </a:t>
            </a:r>
            <a:r>
              <a:rPr lang="es-CL" sz="1800" b="1" dirty="0">
                <a:solidFill>
                  <a:schemeClr val="tx1"/>
                </a:solidFill>
                <a:cs typeface="Arial" pitchFamily="34" charset="0"/>
              </a:rPr>
              <a:t>Metas y Prácticas Específicas del área de proceso </a:t>
            </a:r>
            <a:r>
              <a:rPr lang="es-ES" altLang="en-US" sz="1800" b="1" dirty="0">
                <a:solidFill>
                  <a:schemeClr val="tx1"/>
                </a:solidFill>
                <a:cs typeface="Arial" pitchFamily="34" charset="0"/>
              </a:rPr>
              <a:t>Desarrollo de Requerimientos (RD)</a:t>
            </a:r>
            <a:endParaRPr lang="en-US" sz="1800" b="1" dirty="0">
              <a:solidFill>
                <a:schemeClr val="tx1"/>
              </a:solidFill>
              <a:cs typeface="Arial" pitchFamily="34" charset="0"/>
            </a:endParaRPr>
          </a:p>
          <a:p>
            <a:pPr algn="ctr"/>
            <a:r>
              <a:rPr lang="es-ES" sz="1800" b="1" dirty="0">
                <a:solidFill>
                  <a:schemeClr val="tx1"/>
                </a:solidFill>
              </a:rPr>
              <a:t> </a:t>
            </a:r>
          </a:p>
        </p:txBody>
      </p:sp>
      <p:sp>
        <p:nvSpPr>
          <p:cNvPr id="5" name="CuadroTexto 4"/>
          <p:cNvSpPr txBox="1"/>
          <p:nvPr/>
        </p:nvSpPr>
        <p:spPr>
          <a:xfrm>
            <a:off x="5735960" y="2523803"/>
            <a:ext cx="1076320" cy="400110"/>
          </a:xfrm>
          <a:prstGeom prst="rect">
            <a:avLst/>
          </a:prstGeom>
          <a:noFill/>
        </p:spPr>
        <p:txBody>
          <a:bodyPr wrap="none" rtlCol="0">
            <a:spAutoFit/>
          </a:bodyPr>
          <a:lstStyle/>
          <a:p>
            <a:r>
              <a:rPr lang="es-ES" sz="2000" b="1" u="sng" dirty="0">
                <a:latin typeface="+mn-lt"/>
              </a:rPr>
              <a:t>Consiste</a:t>
            </a:r>
          </a:p>
        </p:txBody>
      </p:sp>
      <p:sp>
        <p:nvSpPr>
          <p:cNvPr id="8" name="CuadroTexto 7"/>
          <p:cNvSpPr txBox="1"/>
          <p:nvPr/>
        </p:nvSpPr>
        <p:spPr>
          <a:xfrm>
            <a:off x="7536160" y="2204864"/>
            <a:ext cx="3371888" cy="1323439"/>
          </a:xfrm>
          <a:prstGeom prst="rect">
            <a:avLst/>
          </a:prstGeom>
          <a:noFill/>
        </p:spPr>
        <p:txBody>
          <a:bodyPr wrap="square" rtlCol="0">
            <a:spAutoFit/>
          </a:bodyPr>
          <a:lstStyle/>
          <a:p>
            <a:pPr marL="0" indent="0" algn="r">
              <a:buFont typeface="Wingdings" pitchFamily="2" charset="2"/>
              <a:buNone/>
            </a:pPr>
            <a:r>
              <a:rPr lang="en-GB" altLang="es-ES" sz="2000" dirty="0" err="1">
                <a:latin typeface="+mn-lt"/>
                <a:cs typeface="Times New Roman" panose="02020603050405020304" pitchFamily="18" charset="0"/>
              </a:rPr>
              <a:t>Obtener</a:t>
            </a:r>
            <a:r>
              <a:rPr lang="en-GB" altLang="es-ES" sz="2000" dirty="0">
                <a:latin typeface="+mn-lt"/>
                <a:cs typeface="Times New Roman" panose="02020603050405020304" pitchFamily="18" charset="0"/>
              </a:rPr>
              <a:t> y </a:t>
            </a:r>
            <a:r>
              <a:rPr lang="en-GB" altLang="es-ES" sz="2000" dirty="0" err="1">
                <a:latin typeface="+mn-lt"/>
                <a:cs typeface="Times New Roman" panose="02020603050405020304" pitchFamily="18" charset="0"/>
              </a:rPr>
              <a:t>analizar</a:t>
            </a:r>
            <a:r>
              <a:rPr lang="en-GB" altLang="es-ES" sz="2000" dirty="0">
                <a:latin typeface="+mn-lt"/>
                <a:cs typeface="Times New Roman" panose="02020603050405020304" pitchFamily="18" charset="0"/>
              </a:rPr>
              <a:t> </a:t>
            </a:r>
            <a:r>
              <a:rPr lang="en-GB" altLang="es-ES" sz="2000" dirty="0" err="1">
                <a:latin typeface="+mn-lt"/>
                <a:cs typeface="Times New Roman" panose="02020603050405020304" pitchFamily="18" charset="0"/>
              </a:rPr>
              <a:t>los</a:t>
            </a:r>
            <a:r>
              <a:rPr lang="en-GB" altLang="es-ES" sz="2000" dirty="0">
                <a:latin typeface="+mn-lt"/>
                <a:cs typeface="Times New Roman" panose="02020603050405020304" pitchFamily="18" charset="0"/>
              </a:rPr>
              <a:t> </a:t>
            </a:r>
            <a:r>
              <a:rPr lang="en-GB" altLang="es-ES" sz="2000" dirty="0" err="1">
                <a:latin typeface="+mn-lt"/>
                <a:cs typeface="Times New Roman" panose="02020603050405020304" pitchFamily="18" charset="0"/>
              </a:rPr>
              <a:t>requisitos</a:t>
            </a:r>
            <a:r>
              <a:rPr lang="en-GB" altLang="es-ES" sz="2000" dirty="0">
                <a:latin typeface="+mn-lt"/>
                <a:cs typeface="Times New Roman" panose="02020603050405020304" pitchFamily="18" charset="0"/>
              </a:rPr>
              <a:t> del </a:t>
            </a:r>
            <a:r>
              <a:rPr lang="en-GB" altLang="es-ES" sz="2000" dirty="0" err="1">
                <a:latin typeface="+mn-lt"/>
                <a:cs typeface="Times New Roman" panose="02020603050405020304" pitchFamily="18" charset="0"/>
              </a:rPr>
              <a:t>cliente</a:t>
            </a:r>
            <a:r>
              <a:rPr lang="en-GB" altLang="es-ES" sz="2000" dirty="0">
                <a:latin typeface="+mn-lt"/>
                <a:cs typeface="Times New Roman" panose="02020603050405020304" pitchFamily="18" charset="0"/>
              </a:rPr>
              <a:t>, del </a:t>
            </a:r>
            <a:r>
              <a:rPr lang="en-GB" altLang="es-ES" sz="2000" dirty="0" err="1">
                <a:latin typeface="+mn-lt"/>
                <a:cs typeface="Times New Roman" panose="02020603050405020304" pitchFamily="18" charset="0"/>
              </a:rPr>
              <a:t>producto</a:t>
            </a:r>
            <a:r>
              <a:rPr lang="en-GB" altLang="es-ES" sz="2000" dirty="0">
                <a:latin typeface="+mn-lt"/>
                <a:cs typeface="Times New Roman" panose="02020603050405020304" pitchFamily="18" charset="0"/>
              </a:rPr>
              <a:t>, y de </a:t>
            </a:r>
            <a:r>
              <a:rPr lang="en-GB" altLang="es-ES" sz="2000" dirty="0" err="1">
                <a:latin typeface="+mn-lt"/>
                <a:cs typeface="Times New Roman" panose="02020603050405020304" pitchFamily="18" charset="0"/>
              </a:rPr>
              <a:t>los</a:t>
            </a:r>
            <a:r>
              <a:rPr lang="en-GB" altLang="es-ES" sz="2000" dirty="0">
                <a:latin typeface="+mn-lt"/>
                <a:cs typeface="Times New Roman" panose="02020603050405020304" pitchFamily="18" charset="0"/>
              </a:rPr>
              <a:t> </a:t>
            </a:r>
            <a:r>
              <a:rPr lang="en-GB" altLang="es-ES" sz="2000" dirty="0" err="1">
                <a:latin typeface="+mn-lt"/>
                <a:cs typeface="Times New Roman" panose="02020603050405020304" pitchFamily="18" charset="0"/>
              </a:rPr>
              <a:t>componentes</a:t>
            </a:r>
            <a:r>
              <a:rPr lang="en-GB" altLang="es-ES" sz="2000" dirty="0">
                <a:latin typeface="+mn-lt"/>
                <a:cs typeface="Times New Roman" panose="02020603050405020304" pitchFamily="18" charset="0"/>
              </a:rPr>
              <a:t> del </a:t>
            </a:r>
            <a:r>
              <a:rPr lang="en-GB" altLang="es-ES" sz="2000" dirty="0" err="1">
                <a:latin typeface="+mn-lt"/>
                <a:cs typeface="Times New Roman" panose="02020603050405020304" pitchFamily="18" charset="0"/>
              </a:rPr>
              <a:t>producto</a:t>
            </a:r>
            <a:r>
              <a:rPr lang="en-GB" altLang="es-ES" sz="2000" dirty="0">
                <a:latin typeface="+mn-lt"/>
                <a:cs typeface="Times New Roman" panose="02020603050405020304" pitchFamily="18" charset="0"/>
              </a:rPr>
              <a:t>.</a:t>
            </a:r>
          </a:p>
        </p:txBody>
      </p:sp>
      <p:sp>
        <p:nvSpPr>
          <p:cNvPr id="10" name="Circular 9"/>
          <p:cNvSpPr/>
          <p:nvPr/>
        </p:nvSpPr>
        <p:spPr>
          <a:xfrm>
            <a:off x="8027728" y="4005064"/>
            <a:ext cx="2880320" cy="2285112"/>
          </a:xfrm>
          <a:prstGeom prst="pie">
            <a:avLst>
              <a:gd name="adj1" fmla="val 19948090"/>
              <a:gd name="adj2" fmla="val 18678078"/>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tx1"/>
              </a:solidFill>
            </a:endParaRPr>
          </a:p>
          <a:p>
            <a:pPr algn="ctr"/>
            <a:endParaRPr lang="es-ES" sz="2000" dirty="0">
              <a:solidFill>
                <a:schemeClr val="tx1"/>
              </a:solidFill>
            </a:endParaRPr>
          </a:p>
          <a:p>
            <a:r>
              <a:rPr lang="es-ES" sz="2000" dirty="0">
                <a:solidFill>
                  <a:schemeClr val="tx1"/>
                </a:solidFill>
              </a:rPr>
              <a:t>Todo los proyectos tienen requisitos.</a:t>
            </a:r>
          </a:p>
          <a:p>
            <a:pPr algn="ctr"/>
            <a:r>
              <a:rPr lang="es-ES" sz="2000" dirty="0">
                <a:solidFill>
                  <a:schemeClr val="tx1"/>
                </a:solidFill>
              </a:rPr>
              <a:t>Los requisitos son la base del diseño</a:t>
            </a:r>
          </a:p>
          <a:p>
            <a:pPr algn="ctr"/>
            <a:endParaRPr lang="es-ES" sz="2000" dirty="0">
              <a:solidFill>
                <a:schemeClr val="tx1"/>
              </a:solidFill>
            </a:endParaRPr>
          </a:p>
        </p:txBody>
      </p:sp>
      <p:pic>
        <p:nvPicPr>
          <p:cNvPr id="9" name="Imagen 8"/>
          <p:cNvPicPr>
            <a:picLocks noChangeAspect="1"/>
          </p:cNvPicPr>
          <p:nvPr/>
        </p:nvPicPr>
        <p:blipFill rotWithShape="1">
          <a:blip r:embed="rId2"/>
          <a:srcRect l="58302" t="38457" r="25095" b="26375"/>
          <a:stretch/>
        </p:blipFill>
        <p:spPr>
          <a:xfrm>
            <a:off x="191344" y="4284623"/>
            <a:ext cx="2160240" cy="2572654"/>
          </a:xfrm>
          <a:prstGeom prst="rect">
            <a:avLst/>
          </a:prstGeom>
        </p:spPr>
      </p:pic>
      <p:sp>
        <p:nvSpPr>
          <p:cNvPr id="11" name="Rectángulo 10">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2" name="Rectángulo 11">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21248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Box 1"/>
          <p:cNvSpPr txBox="1">
            <a:spLocks noChangeArrowheads="1"/>
          </p:cNvSpPr>
          <p:nvPr/>
        </p:nvSpPr>
        <p:spPr bwMode="auto">
          <a:xfrm>
            <a:off x="-96688" y="2286456"/>
            <a:ext cx="27363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s-ES" altLang="es-ES" sz="2000" b="1" dirty="0">
                <a:latin typeface="+mn-lt"/>
              </a:rPr>
              <a:t>Formato de Priorización de Requerimientos</a:t>
            </a:r>
          </a:p>
        </p:txBody>
      </p:sp>
      <p:pic>
        <p:nvPicPr>
          <p:cNvPr id="55302" name="Picture 3"/>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39616" y="2276872"/>
            <a:ext cx="9144000" cy="16811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8 Llamada rectangular redondeada"/>
          <p:cNvSpPr/>
          <p:nvPr/>
        </p:nvSpPr>
        <p:spPr bwMode="auto">
          <a:xfrm>
            <a:off x="8568930" y="3777060"/>
            <a:ext cx="1857375" cy="714375"/>
          </a:xfrm>
          <a:prstGeom prst="wedgeRoundRectCallout">
            <a:avLst>
              <a:gd name="adj1" fmla="val 43927"/>
              <a:gd name="adj2" fmla="val -175962"/>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Responsable de la línea de </a:t>
            </a:r>
          </a:p>
          <a:p>
            <a:pPr eaLnBrk="0" hangingPunct="0">
              <a:defRPr/>
            </a:pPr>
            <a:r>
              <a:rPr lang="es-PE" sz="1200" kern="0" dirty="0">
                <a:solidFill>
                  <a:schemeClr val="tx1"/>
                </a:solidFill>
              </a:rPr>
              <a:t>atención</a:t>
            </a:r>
            <a:endParaRPr lang="es-ES" sz="1200" dirty="0">
              <a:solidFill>
                <a:schemeClr val="bg1"/>
              </a:solidFill>
            </a:endParaRPr>
          </a:p>
        </p:txBody>
      </p:sp>
      <p:sp>
        <p:nvSpPr>
          <p:cNvPr id="10" name="Text Box 110"/>
          <p:cNvSpPr txBox="1">
            <a:spLocks noChangeArrowheads="1"/>
          </p:cNvSpPr>
          <p:nvPr/>
        </p:nvSpPr>
        <p:spPr bwMode="auto">
          <a:xfrm>
            <a:off x="209328" y="3028157"/>
            <a:ext cx="2286271" cy="757338"/>
          </a:xfrm>
          <a:prstGeom prst="rect">
            <a:avLst/>
          </a:prstGeom>
          <a:solidFill>
            <a:schemeClr val="bg1"/>
          </a:solidFill>
          <a:ln w="9525">
            <a:solidFill>
              <a:schemeClr val="bg1"/>
            </a:solidFill>
            <a:miter lim="800000"/>
            <a:headEnd/>
            <a:tailEnd/>
          </a:ln>
        </p:spPr>
        <p:txBody>
          <a:bodyPr lIns="0" rIns="0"/>
          <a:lstStyle/>
          <a:p>
            <a:pPr algn="ctr" fontAlgn="auto">
              <a:lnSpc>
                <a:spcPct val="150000"/>
              </a:lnSpc>
              <a:spcBef>
                <a:spcPct val="50000"/>
              </a:spcBef>
              <a:spcAft>
                <a:spcPts val="0"/>
              </a:spcAft>
              <a:defRPr/>
            </a:pPr>
            <a:r>
              <a:rPr lang="es-PE" b="1" dirty="0">
                <a:latin typeface="+mj-lt"/>
                <a:cs typeface="KievitOT-Medium"/>
              </a:rPr>
              <a:t>Priorización de Requerimientos</a:t>
            </a:r>
          </a:p>
          <a:p>
            <a:pPr algn="ctr" fontAlgn="auto">
              <a:lnSpc>
                <a:spcPct val="150000"/>
              </a:lnSpc>
              <a:spcBef>
                <a:spcPct val="50000"/>
              </a:spcBef>
              <a:spcAft>
                <a:spcPts val="0"/>
              </a:spcAft>
              <a:defRPr/>
            </a:pPr>
            <a:endParaRPr lang="es-ES" b="1" dirty="0">
              <a:latin typeface="+mj-lt"/>
              <a:cs typeface="KievitOT-Medium"/>
            </a:endParaRPr>
          </a:p>
        </p:txBody>
      </p:sp>
      <p:sp>
        <p:nvSpPr>
          <p:cNvPr id="11" name="10 Llamada rectangular redondeada"/>
          <p:cNvSpPr/>
          <p:nvPr/>
        </p:nvSpPr>
        <p:spPr bwMode="auto">
          <a:xfrm>
            <a:off x="4619229" y="4062810"/>
            <a:ext cx="1714500" cy="714375"/>
          </a:xfrm>
          <a:prstGeom prst="wedgeRoundRectCallout">
            <a:avLst>
              <a:gd name="adj1" fmla="val 73637"/>
              <a:gd name="adj2" fmla="val -224725"/>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Alta, Media o Baja</a:t>
            </a:r>
            <a:endParaRPr lang="es-ES" sz="1200" dirty="0">
              <a:solidFill>
                <a:schemeClr val="bg1"/>
              </a:solidFill>
            </a:endParaRPr>
          </a:p>
        </p:txBody>
      </p:sp>
      <p:sp>
        <p:nvSpPr>
          <p:cNvPr id="12" name="11 Llamada rectangular redondeada"/>
          <p:cNvSpPr/>
          <p:nvPr/>
        </p:nvSpPr>
        <p:spPr bwMode="auto">
          <a:xfrm>
            <a:off x="2872980" y="3705622"/>
            <a:ext cx="2071687" cy="714375"/>
          </a:xfrm>
          <a:prstGeom prst="wedgeRoundRectCallout">
            <a:avLst>
              <a:gd name="adj1" fmla="val 23960"/>
              <a:gd name="adj2" fmla="val -227772"/>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Fecha en que se envía la </a:t>
            </a:r>
          </a:p>
          <a:p>
            <a:pPr eaLnBrk="0" hangingPunct="0">
              <a:defRPr/>
            </a:pPr>
            <a:r>
              <a:rPr lang="es-ES" sz="1200" kern="0" dirty="0">
                <a:solidFill>
                  <a:schemeClr val="tx1"/>
                </a:solidFill>
              </a:rPr>
              <a:t>Priorización de requerimientos</a:t>
            </a:r>
            <a:endParaRPr lang="es-ES" sz="1200" dirty="0">
              <a:solidFill>
                <a:schemeClr val="bg1"/>
              </a:solidFill>
            </a:endParaRPr>
          </a:p>
        </p:txBody>
      </p:sp>
      <p:sp>
        <p:nvSpPr>
          <p:cNvPr id="13" name="12 Llamada rectangular redondeada"/>
          <p:cNvSpPr/>
          <p:nvPr/>
        </p:nvSpPr>
        <p:spPr bwMode="auto">
          <a:xfrm>
            <a:off x="5730480" y="4215210"/>
            <a:ext cx="2071687" cy="714375"/>
          </a:xfrm>
          <a:prstGeom prst="wedgeRoundRectCallout">
            <a:avLst>
              <a:gd name="adj1" fmla="val 23960"/>
              <a:gd name="adj2" fmla="val -227772"/>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ES" sz="1200" kern="0" dirty="0">
                <a:solidFill>
                  <a:schemeClr val="tx1"/>
                </a:solidFill>
              </a:rPr>
              <a:t>No pueden haber varios </a:t>
            </a:r>
          </a:p>
          <a:p>
            <a:pPr eaLnBrk="0" hangingPunct="0">
              <a:defRPr/>
            </a:pPr>
            <a:r>
              <a:rPr lang="es-ES" sz="1200" kern="0" dirty="0">
                <a:solidFill>
                  <a:schemeClr val="tx1"/>
                </a:solidFill>
              </a:rPr>
              <a:t>requerimientos con la misma </a:t>
            </a:r>
          </a:p>
          <a:p>
            <a:pPr eaLnBrk="0" hangingPunct="0">
              <a:defRPr/>
            </a:pPr>
            <a:r>
              <a:rPr lang="es-ES" sz="1200" kern="0" dirty="0">
                <a:solidFill>
                  <a:schemeClr val="tx1"/>
                </a:solidFill>
              </a:rPr>
              <a:t>prioridad</a:t>
            </a:r>
            <a:endParaRPr lang="es-ES" sz="1200" dirty="0">
              <a:solidFill>
                <a:schemeClr val="bg1"/>
              </a:solidFill>
            </a:endParaRPr>
          </a:p>
        </p:txBody>
      </p:sp>
      <p:sp>
        <p:nvSpPr>
          <p:cNvPr id="14" name="13 Llamada rectangular redondeada"/>
          <p:cNvSpPr/>
          <p:nvPr/>
        </p:nvSpPr>
        <p:spPr bwMode="auto">
          <a:xfrm>
            <a:off x="7354492" y="4215210"/>
            <a:ext cx="1857375" cy="714375"/>
          </a:xfrm>
          <a:prstGeom prst="wedgeRoundRectCallout">
            <a:avLst>
              <a:gd name="adj1" fmla="val 39824"/>
              <a:gd name="adj2" fmla="val -238438"/>
              <a:gd name="adj3" fmla="val 16667"/>
            </a:avLst>
          </a:prstGeom>
          <a:ln w="6350">
            <a:solidFill>
              <a:srgbClr val="C00000"/>
            </a:solidFill>
            <a:prstDash val="lgDash"/>
            <a:headEnd/>
            <a:tailEnd/>
          </a:ln>
        </p:spPr>
        <p:style>
          <a:lnRef idx="2">
            <a:schemeClr val="accent6"/>
          </a:lnRef>
          <a:fillRef idx="1">
            <a:schemeClr val="lt1"/>
          </a:fillRef>
          <a:effectRef idx="0">
            <a:schemeClr val="accent6"/>
          </a:effectRef>
          <a:fontRef idx="minor">
            <a:schemeClr val="dk1"/>
          </a:fontRef>
        </p:style>
        <p:txBody>
          <a:bodyPr wrap="none" anchor="ctr">
            <a:flatTx/>
          </a:bodyPr>
          <a:lstStyle/>
          <a:p>
            <a:pPr eaLnBrk="0" hangingPunct="0">
              <a:defRPr/>
            </a:pPr>
            <a:r>
              <a:rPr lang="es-PE" sz="1200" kern="0" dirty="0">
                <a:solidFill>
                  <a:schemeClr val="tx1"/>
                </a:solidFill>
              </a:rPr>
              <a:t>Registrado, En proceso,</a:t>
            </a:r>
          </a:p>
          <a:p>
            <a:pPr eaLnBrk="0" hangingPunct="0">
              <a:defRPr/>
            </a:pPr>
            <a:r>
              <a:rPr lang="es-PE" sz="1200" kern="0" dirty="0">
                <a:solidFill>
                  <a:schemeClr val="tx1"/>
                </a:solidFill>
              </a:rPr>
              <a:t>Anulado, Devuelto, </a:t>
            </a:r>
          </a:p>
          <a:p>
            <a:pPr eaLnBrk="0" hangingPunct="0">
              <a:defRPr/>
            </a:pPr>
            <a:r>
              <a:rPr lang="es-PE" sz="1200" kern="0" dirty="0">
                <a:solidFill>
                  <a:schemeClr val="tx1"/>
                </a:solidFill>
              </a:rPr>
              <a:t>Paralizado, Terminado</a:t>
            </a:r>
            <a:endParaRPr lang="es-ES" sz="1200" dirty="0">
              <a:solidFill>
                <a:schemeClr val="bg1"/>
              </a:solidFill>
            </a:endParaRPr>
          </a:p>
        </p:txBody>
      </p:sp>
      <p:sp>
        <p:nvSpPr>
          <p:cNvPr id="16" name="Rectángulo 1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8" name="Rectángulo 1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3081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192" y="2010701"/>
            <a:ext cx="3165308" cy="4093428"/>
          </a:xfrm>
          <a:prstGeom prst="rect">
            <a:avLst/>
          </a:prstGeom>
          <a:solidFill>
            <a:schemeClr val="accent4">
              <a:lumMod val="20000"/>
              <a:lumOff val="80000"/>
            </a:schemeClr>
          </a:solidFill>
          <a:ln>
            <a:solidFill>
              <a:schemeClr val="bg1"/>
            </a:solidFill>
          </a:ln>
        </p:spPr>
        <p:txBody>
          <a:bodyPr wrap="square">
            <a:spAutoFit/>
          </a:bodyPr>
          <a:lstStyle/>
          <a:p>
            <a:pPr algn="ctr"/>
            <a:endParaRPr lang="es-MX" altLang="es-ES" sz="2000" b="1" dirty="0"/>
          </a:p>
          <a:p>
            <a:pPr algn="ctr"/>
            <a:endParaRPr lang="es-MX" altLang="es-ES" sz="2000" b="1" dirty="0"/>
          </a:p>
          <a:p>
            <a:pPr algn="ctr"/>
            <a:endParaRPr lang="es-CO" altLang="es-ES" sz="2000" b="1" dirty="0"/>
          </a:p>
          <a:p>
            <a:pPr algn="ctr"/>
            <a:endParaRPr lang="es-CO" altLang="es-ES" sz="2000" b="1" dirty="0"/>
          </a:p>
          <a:p>
            <a:pPr algn="ctr"/>
            <a:endParaRPr lang="es-CO" altLang="es-ES" sz="2000" b="1" dirty="0"/>
          </a:p>
          <a:p>
            <a:pPr algn="ctr"/>
            <a:r>
              <a:rPr lang="es-CO" altLang="es-ES" sz="2000" b="1" dirty="0"/>
              <a:t>Taller</a:t>
            </a:r>
          </a:p>
          <a:p>
            <a:pPr algn="ctr"/>
            <a:endParaRPr lang="es-CO" altLang="es-ES" sz="2000" b="1" dirty="0"/>
          </a:p>
          <a:p>
            <a:pPr algn="ctr"/>
            <a:endParaRPr lang="es-CO" altLang="es-ES" sz="2000" b="1" dirty="0"/>
          </a:p>
          <a:p>
            <a:pPr algn="ctr"/>
            <a:endParaRPr lang="es-CO" altLang="es-ES" sz="2000" b="1" dirty="0"/>
          </a:p>
          <a:p>
            <a:pPr algn="ctr"/>
            <a:endParaRPr lang="es-CO" altLang="es-ES" sz="2000" b="1" dirty="0"/>
          </a:p>
          <a:p>
            <a:pPr algn="ctr"/>
            <a:endParaRPr lang="es-CO" altLang="es-ES" sz="2000" b="1" dirty="0"/>
          </a:p>
          <a:p>
            <a:pPr algn="ctr"/>
            <a:endParaRPr lang="es-ES" sz="2000" b="1" dirty="0"/>
          </a:p>
          <a:p>
            <a:pPr algn="ctr"/>
            <a:endParaRPr lang="es-ES" sz="2000" b="1" dirty="0"/>
          </a:p>
        </p:txBody>
      </p:sp>
      <p:sp>
        <p:nvSpPr>
          <p:cNvPr id="7" name="Content Placeholder 2"/>
          <p:cNvSpPr txBox="1">
            <a:spLocks/>
          </p:cNvSpPr>
          <p:nvPr/>
        </p:nvSpPr>
        <p:spPr>
          <a:xfrm>
            <a:off x="4286621" y="2780928"/>
            <a:ext cx="7714035" cy="1958573"/>
          </a:xfrm>
          <a:prstGeom prst="rect">
            <a:avLst/>
          </a:prstGeom>
          <a:solidFill>
            <a:schemeClr val="bg1"/>
          </a:solidFill>
          <a:ln>
            <a:noFill/>
          </a:ln>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s-ES" sz="2000" dirty="0">
                <a:solidFill>
                  <a:schemeClr val="tx1"/>
                </a:solidFill>
              </a:rPr>
              <a:t>Partiendo del Formato de </a:t>
            </a:r>
            <a:r>
              <a:rPr lang="es-ES" sz="2000" dirty="0" err="1">
                <a:solidFill>
                  <a:schemeClr val="tx1"/>
                </a:solidFill>
              </a:rPr>
              <a:t>Proyect</a:t>
            </a:r>
            <a:r>
              <a:rPr lang="es-ES" sz="2000" dirty="0">
                <a:solidFill>
                  <a:schemeClr val="tx1"/>
                </a:solidFill>
              </a:rPr>
              <a:t> </a:t>
            </a:r>
            <a:r>
              <a:rPr lang="es-ES" sz="2000" dirty="0" err="1">
                <a:solidFill>
                  <a:schemeClr val="tx1"/>
                </a:solidFill>
              </a:rPr>
              <a:t>Charter</a:t>
            </a:r>
            <a:r>
              <a:rPr lang="es-ES" sz="2000" dirty="0">
                <a:solidFill>
                  <a:schemeClr val="tx1"/>
                </a:solidFill>
              </a:rPr>
              <a:t>,  elaborar: </a:t>
            </a:r>
          </a:p>
          <a:p>
            <a:r>
              <a:rPr lang="es-PE" sz="2000" dirty="0">
                <a:solidFill>
                  <a:schemeClr val="tx1"/>
                </a:solidFill>
              </a:rPr>
              <a:t>Formato del taller RD</a:t>
            </a:r>
          </a:p>
          <a:p>
            <a:r>
              <a:rPr lang="es-PE" sz="2000" dirty="0">
                <a:solidFill>
                  <a:schemeClr val="tx1"/>
                </a:solidFill>
              </a:rPr>
              <a:t>Solicitud de cambios  a través del formato de proyecto chárter. </a:t>
            </a:r>
          </a:p>
          <a:p>
            <a:pPr marL="0" indent="0">
              <a:buNone/>
            </a:pPr>
            <a:r>
              <a:rPr lang="es-PE" sz="2000" b="1" dirty="0">
                <a:solidFill>
                  <a:schemeClr val="tx1"/>
                </a:solidFill>
              </a:rPr>
              <a:t>Nota</a:t>
            </a:r>
            <a:r>
              <a:rPr lang="es-PE" sz="2000" dirty="0">
                <a:solidFill>
                  <a:schemeClr val="tx1"/>
                </a:solidFill>
              </a:rPr>
              <a:t>: Hacer uso el Formato Solicitud Cambios Ajustes o creación software proporcionado por el docente</a:t>
            </a:r>
            <a:endParaRPr lang="es-ES" sz="2000" dirty="0">
              <a:solidFill>
                <a:schemeClr val="tx1"/>
              </a:solidFill>
            </a:endParaRPr>
          </a:p>
          <a:p>
            <a:endParaRPr lang="es-ES" sz="2000" dirty="0">
              <a:solidFill>
                <a:schemeClr val="tx1"/>
              </a:solidFill>
            </a:endParaRPr>
          </a:p>
        </p:txBody>
      </p:sp>
      <p:sp>
        <p:nvSpPr>
          <p:cNvPr id="9" name="Título 1"/>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s-ES" altLang="en-US" sz="2000" b="1" dirty="0">
                <a:cs typeface="Arial" pitchFamily="34" charset="0"/>
              </a:rPr>
              <a:t>Desarrollo de Requerimientos (RD)</a:t>
            </a:r>
            <a:endParaRPr lang="es-ES" sz="2000" dirty="0"/>
          </a:p>
        </p:txBody>
      </p:sp>
      <p:sp>
        <p:nvSpPr>
          <p:cNvPr id="8" name="Rectángulo 7">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0" name="Rectángulo 9">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8248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5400" y="1517114"/>
            <a:ext cx="10515600" cy="1325563"/>
          </a:xfrm>
        </p:spPr>
        <p:txBody>
          <a:bodyPr>
            <a:normAutofit/>
          </a:bodyPr>
          <a:lstStyle/>
          <a:p>
            <a:r>
              <a:rPr lang="es-ES" sz="2000" b="1" dirty="0"/>
              <a:t>Que hemos aprendido hoy?</a:t>
            </a:r>
          </a:p>
        </p:txBody>
      </p:sp>
      <p:sp>
        <p:nvSpPr>
          <p:cNvPr id="3" name="Rectángulo 2"/>
          <p:cNvSpPr/>
          <p:nvPr/>
        </p:nvSpPr>
        <p:spPr>
          <a:xfrm>
            <a:off x="767408" y="3068960"/>
            <a:ext cx="7776864" cy="1631216"/>
          </a:xfrm>
          <a:prstGeom prst="rect">
            <a:avLst/>
          </a:prstGeom>
          <a:ln>
            <a:solidFill>
              <a:schemeClr val="bg1"/>
            </a:solidFill>
          </a:ln>
        </p:spPr>
        <p:txBody>
          <a:bodyPr wrap="square">
            <a:spAutoFit/>
          </a:bodyPr>
          <a:lstStyle/>
          <a:p>
            <a:pPr marL="285750" indent="-285750" fontAlgn="auto">
              <a:spcAft>
                <a:spcPts val="0"/>
              </a:spcAft>
              <a:buFont typeface="Wingdings" panose="05000000000000000000" pitchFamily="2" charset="2"/>
              <a:buChar char="§"/>
            </a:pPr>
            <a:endParaRPr lang="es-ES" altLang="en-US" sz="2000" dirty="0">
              <a:latin typeface="+mn-lt"/>
              <a:cs typeface="Arial" pitchFamily="34" charset="0"/>
            </a:endParaRPr>
          </a:p>
          <a:p>
            <a:pPr marL="285750" indent="-285750" fontAlgn="auto">
              <a:spcAft>
                <a:spcPts val="0"/>
              </a:spcAft>
              <a:buFont typeface="Wingdings" panose="05000000000000000000" pitchFamily="2" charset="2"/>
              <a:buChar char="§"/>
            </a:pPr>
            <a:r>
              <a:rPr lang="es-ES" altLang="en-US" sz="2000" dirty="0">
                <a:latin typeface="+mn-lt"/>
                <a:cs typeface="Arial" pitchFamily="34" charset="0"/>
              </a:rPr>
              <a:t>Desarrollo de requerimientos (RD)</a:t>
            </a:r>
          </a:p>
          <a:p>
            <a:pPr marL="285750" indent="-285750" fontAlgn="auto">
              <a:spcAft>
                <a:spcPts val="0"/>
              </a:spcAft>
              <a:buFont typeface="Wingdings" panose="05000000000000000000" pitchFamily="2" charset="2"/>
              <a:buChar char="§"/>
            </a:pPr>
            <a:endParaRPr lang="es-ES" sz="2000" dirty="0">
              <a:latin typeface="+mn-lt"/>
              <a:cs typeface="Arial" pitchFamily="34" charset="0"/>
            </a:endParaRPr>
          </a:p>
          <a:p>
            <a:pPr marL="285750" indent="-285750" fontAlgn="auto">
              <a:spcAft>
                <a:spcPts val="0"/>
              </a:spcAft>
              <a:buFont typeface="Wingdings" panose="05000000000000000000" pitchFamily="2" charset="2"/>
              <a:buChar char="§"/>
            </a:pPr>
            <a:r>
              <a:rPr lang="es-ES" sz="2000" dirty="0">
                <a:latin typeface="+mn-lt"/>
                <a:cs typeface="Arial" pitchFamily="34" charset="0"/>
              </a:rPr>
              <a:t>Ejemplos de gestión de requerimiento y gestión del cambio</a:t>
            </a:r>
          </a:p>
          <a:p>
            <a:pPr marL="285750" indent="-285750" fontAlgn="auto">
              <a:spcAft>
                <a:spcPts val="0"/>
              </a:spcAft>
              <a:buFont typeface="Wingdings" panose="05000000000000000000" pitchFamily="2" charset="2"/>
              <a:buChar char="§"/>
            </a:pPr>
            <a:endParaRPr lang="es-ES" sz="2000" dirty="0">
              <a:latin typeface="+mn-lt"/>
            </a:endParaRPr>
          </a:p>
        </p:txBody>
      </p:sp>
      <p:pic>
        <p:nvPicPr>
          <p:cNvPr id="4" name="Imagen 3"/>
          <p:cNvPicPr>
            <a:picLocks noChangeAspect="1"/>
          </p:cNvPicPr>
          <p:nvPr/>
        </p:nvPicPr>
        <p:blipFill rotWithShape="1">
          <a:blip r:embed="rId2"/>
          <a:srcRect l="27309" t="33266" r="60479" b="44094"/>
          <a:stretch/>
        </p:blipFill>
        <p:spPr>
          <a:xfrm>
            <a:off x="8646967" y="2423391"/>
            <a:ext cx="3523022" cy="3672408"/>
          </a:xfrm>
          <a:prstGeom prst="rect">
            <a:avLst/>
          </a:prstGeom>
        </p:spPr>
      </p:pic>
      <p:sp>
        <p:nvSpPr>
          <p:cNvPr id="5" name="TextBox 1"/>
          <p:cNvSpPr txBox="1">
            <a:spLocks noChangeArrowheads="1"/>
          </p:cNvSpPr>
          <p:nvPr/>
        </p:nvSpPr>
        <p:spPr bwMode="auto">
          <a:xfrm>
            <a:off x="767408" y="1831007"/>
            <a:ext cx="11430665" cy="553998"/>
          </a:xfrm>
          <a:prstGeom prst="rect">
            <a:avLst/>
          </a:prstGeom>
          <a:solidFill>
            <a:schemeClr val="accent4">
              <a:lumMod val="20000"/>
              <a:lumOff val="80000"/>
            </a:schemeClr>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lang="es-ES" altLang="es-ES" sz="2000" b="1" dirty="0">
                <a:latin typeface="+mn-lt"/>
              </a:rPr>
              <a:t>Guía de Criterios para Aceptar Requerimientos</a:t>
            </a:r>
          </a:p>
        </p:txBody>
      </p:sp>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7" name="Rectángulo 6">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2597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4151784" y="3942453"/>
            <a:ext cx="8040216" cy="400110"/>
          </a:xfrm>
          <a:prstGeom prst="rect">
            <a:avLst/>
          </a:prstGeom>
          <a:solidFill>
            <a:schemeClr val="bg1"/>
          </a:solidFill>
        </p:spPr>
        <p:txBody>
          <a:bodyPr wrap="square">
            <a:spAutoFit/>
          </a:bodyPr>
          <a:lstStyle/>
          <a:p>
            <a:r>
              <a:rPr lang="es-ES_tradnl" sz="2000" dirty="0"/>
              <a:t>Área de proceso de Desarrollo de Requerimiento - RD</a:t>
            </a:r>
          </a:p>
        </p:txBody>
      </p:sp>
      <p:sp>
        <p:nvSpPr>
          <p:cNvPr id="5" name="Rectángulo 4">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b="1" dirty="0"/>
          </a:p>
        </p:txBody>
      </p:sp>
      <p:sp>
        <p:nvSpPr>
          <p:cNvPr id="6" name="Rectángulo 5">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865778" y="3167458"/>
            <a:ext cx="3165308" cy="1815882"/>
          </a:xfrm>
          <a:prstGeom prst="rect">
            <a:avLst/>
          </a:prstGeom>
          <a:solidFill>
            <a:schemeClr val="accent4">
              <a:lumMod val="20000"/>
              <a:lumOff val="80000"/>
            </a:schemeClr>
          </a:solidFill>
        </p:spPr>
        <p:txBody>
          <a:bodyPr wrap="square">
            <a:spAutoFit/>
          </a:bodyPr>
          <a:lstStyle/>
          <a:p>
            <a:pPr algn="ctr"/>
            <a:endParaRPr lang="es-CO" altLang="es-ES" sz="2800" b="1" dirty="0"/>
          </a:p>
          <a:p>
            <a:pPr algn="ctr"/>
            <a:r>
              <a:rPr lang="es-CO" altLang="es-ES" sz="2800" b="1" dirty="0"/>
              <a:t>Que hemos aprendido hoy?</a:t>
            </a:r>
          </a:p>
          <a:p>
            <a:pPr algn="ctr"/>
            <a:endParaRPr lang="es-ES" sz="2800" b="1" dirty="0"/>
          </a:p>
        </p:txBody>
      </p:sp>
      <p:sp>
        <p:nvSpPr>
          <p:cNvPr id="10" name="object 9">
            <a:extLst>
              <a:ext uri="{FF2B5EF4-FFF2-40B4-BE49-F238E27FC236}">
                <a16:creationId xmlns:a16="http://schemas.microsoft.com/office/drawing/2014/main" id="{1E8F6C09-1735-4CD3-AC6C-340767AA3D7D}"/>
              </a:ext>
            </a:extLst>
          </p:cNvPr>
          <p:cNvSpPr/>
          <p:nvPr/>
        </p:nvSpPr>
        <p:spPr>
          <a:xfrm>
            <a:off x="870226" y="720596"/>
            <a:ext cx="3165308" cy="2417393"/>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3682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5581" y="2095795"/>
            <a:ext cx="3165308" cy="4093428"/>
          </a:xfrm>
          <a:prstGeom prst="rect">
            <a:avLst/>
          </a:prstGeom>
          <a:solidFill>
            <a:schemeClr val="accent4">
              <a:lumMod val="20000"/>
              <a:lumOff val="80000"/>
            </a:schemeClr>
          </a:solidFill>
          <a:ln>
            <a:solidFill>
              <a:schemeClr val="bg1"/>
            </a:solidFill>
          </a:ln>
        </p:spPr>
        <p:txBody>
          <a:bodyPr wrap="square">
            <a:spAutoFit/>
          </a:bodyPr>
          <a:lstStyle/>
          <a:p>
            <a:pPr algn="ctr"/>
            <a:endParaRPr lang="es-MX" altLang="es-ES" sz="2000" b="1" dirty="0"/>
          </a:p>
          <a:p>
            <a:pPr algn="ctr"/>
            <a:endParaRPr lang="es-MX" altLang="es-ES" sz="2000" b="1" dirty="0"/>
          </a:p>
          <a:p>
            <a:pPr algn="ctr"/>
            <a:endParaRPr lang="es-CO" altLang="es-ES" sz="2000" b="1" dirty="0"/>
          </a:p>
          <a:p>
            <a:pPr algn="ctr"/>
            <a:endParaRPr lang="es-CO" altLang="es-ES" sz="2000" b="1" dirty="0"/>
          </a:p>
          <a:p>
            <a:pPr algn="ctr"/>
            <a:endParaRPr lang="es-CO" altLang="es-ES" sz="2000" b="1" dirty="0"/>
          </a:p>
          <a:p>
            <a:pPr algn="ctr"/>
            <a:r>
              <a:rPr lang="es-CO" altLang="es-ES" sz="2000" b="1" dirty="0"/>
              <a:t>Asignación </a:t>
            </a:r>
          </a:p>
          <a:p>
            <a:pPr algn="ctr"/>
            <a:endParaRPr lang="es-CO" altLang="es-ES" sz="2000" b="1" dirty="0"/>
          </a:p>
          <a:p>
            <a:pPr algn="ctr"/>
            <a:endParaRPr lang="es-CO" altLang="es-ES" sz="2000" b="1" dirty="0"/>
          </a:p>
          <a:p>
            <a:pPr algn="ctr"/>
            <a:endParaRPr lang="es-CO" altLang="es-ES" sz="2000" b="1" dirty="0"/>
          </a:p>
          <a:p>
            <a:pPr algn="ctr"/>
            <a:endParaRPr lang="es-CO" altLang="es-ES" sz="2000" b="1" dirty="0"/>
          </a:p>
          <a:p>
            <a:pPr algn="ctr"/>
            <a:endParaRPr lang="es-CO" altLang="es-ES" sz="2000" b="1" dirty="0"/>
          </a:p>
          <a:p>
            <a:pPr algn="ctr"/>
            <a:endParaRPr lang="es-ES" sz="2000" b="1" dirty="0"/>
          </a:p>
          <a:p>
            <a:pPr algn="ctr"/>
            <a:endParaRPr lang="es-ES" sz="2000" b="1" dirty="0"/>
          </a:p>
        </p:txBody>
      </p:sp>
      <p:sp>
        <p:nvSpPr>
          <p:cNvPr id="10" name="Content Placeholder 2"/>
          <p:cNvSpPr>
            <a:spLocks noGrp="1"/>
          </p:cNvSpPr>
          <p:nvPr>
            <p:ph idx="1"/>
          </p:nvPr>
        </p:nvSpPr>
        <p:spPr>
          <a:xfrm>
            <a:off x="3359697" y="3429000"/>
            <a:ext cx="7200800" cy="940161"/>
          </a:xfrm>
          <a:solidFill>
            <a:schemeClr val="bg1"/>
          </a:solidFill>
          <a:ln>
            <a:noFill/>
          </a:ln>
        </p:spPr>
        <p:txBody>
          <a:bodyPr>
            <a:noAutofit/>
          </a:bodyPr>
          <a:lstStyle/>
          <a:p>
            <a:pPr marL="0" indent="0">
              <a:buNone/>
            </a:pPr>
            <a:r>
              <a:rPr lang="es-PE" altLang="es-ES" sz="2000" dirty="0">
                <a:solidFill>
                  <a:schemeClr val="tx1"/>
                </a:solidFill>
              </a:rPr>
              <a:t>El equipo de acuerdo a su proyecto integrador y tomando como referencia los ejemplos proporcionados, deberá desarrollar los artefactos relacionados al RD</a:t>
            </a:r>
            <a:endParaRPr lang="en-US" altLang="es-ES" sz="2000" dirty="0">
              <a:solidFill>
                <a:schemeClr val="tx1"/>
              </a:solidFill>
            </a:endParaRPr>
          </a:p>
        </p:txBody>
      </p:sp>
      <p:sp>
        <p:nvSpPr>
          <p:cNvPr id="8" name="Rectángulo 7">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5281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5773" y="1187450"/>
            <a:ext cx="10515600" cy="1325563"/>
          </a:xfrm>
        </p:spPr>
        <p:txBody>
          <a:bodyPr>
            <a:normAutofit/>
          </a:bodyPr>
          <a:lstStyle/>
          <a:p>
            <a:r>
              <a:rPr lang="es-ES" sz="2000" b="1" dirty="0"/>
              <a:t>Conclusiones</a:t>
            </a:r>
          </a:p>
        </p:txBody>
      </p:sp>
      <p:sp>
        <p:nvSpPr>
          <p:cNvPr id="3" name="Rectángulo 2"/>
          <p:cNvSpPr/>
          <p:nvPr/>
        </p:nvSpPr>
        <p:spPr>
          <a:xfrm>
            <a:off x="2736134" y="2249682"/>
            <a:ext cx="9301424" cy="3785652"/>
          </a:xfrm>
          <a:prstGeom prst="rect">
            <a:avLst/>
          </a:prstGeom>
          <a:ln>
            <a:solidFill>
              <a:schemeClr val="bg1"/>
            </a:solidFill>
          </a:ln>
        </p:spPr>
        <p:txBody>
          <a:bodyPr wrap="square">
            <a:spAutoFit/>
          </a:bodyPr>
          <a:lstStyle/>
          <a:p>
            <a:pPr marL="285750" indent="-285750" algn="just">
              <a:buFont typeface="Wingdings" panose="05000000000000000000" pitchFamily="2" charset="2"/>
              <a:buChar char="§"/>
            </a:pPr>
            <a:r>
              <a:rPr lang="en-GB" altLang="es-ES" sz="2000" dirty="0" err="1">
                <a:latin typeface="+mn-lt"/>
                <a:cs typeface="Times New Roman" panose="02020603050405020304" pitchFamily="18" charset="0"/>
              </a:rPr>
              <a:t>Obtener</a:t>
            </a:r>
            <a:r>
              <a:rPr lang="en-GB" altLang="es-ES" sz="2000" dirty="0">
                <a:latin typeface="+mn-lt"/>
                <a:cs typeface="Times New Roman" panose="02020603050405020304" pitchFamily="18" charset="0"/>
              </a:rPr>
              <a:t> y </a:t>
            </a:r>
            <a:r>
              <a:rPr lang="en-GB" altLang="es-ES" sz="2000" dirty="0" err="1">
                <a:latin typeface="+mn-lt"/>
                <a:cs typeface="Times New Roman" panose="02020603050405020304" pitchFamily="18" charset="0"/>
              </a:rPr>
              <a:t>analizar</a:t>
            </a:r>
            <a:r>
              <a:rPr lang="en-GB" altLang="es-ES" sz="2000" dirty="0">
                <a:latin typeface="+mn-lt"/>
                <a:cs typeface="Times New Roman" panose="02020603050405020304" pitchFamily="18" charset="0"/>
              </a:rPr>
              <a:t> </a:t>
            </a:r>
            <a:r>
              <a:rPr lang="en-GB" altLang="es-ES" sz="2000" dirty="0" err="1">
                <a:latin typeface="+mn-lt"/>
                <a:cs typeface="Times New Roman" panose="02020603050405020304" pitchFamily="18" charset="0"/>
              </a:rPr>
              <a:t>los</a:t>
            </a:r>
            <a:r>
              <a:rPr lang="en-GB" altLang="es-ES" sz="2000" dirty="0">
                <a:latin typeface="+mn-lt"/>
                <a:cs typeface="Times New Roman" panose="02020603050405020304" pitchFamily="18" charset="0"/>
              </a:rPr>
              <a:t> </a:t>
            </a:r>
            <a:r>
              <a:rPr lang="en-GB" altLang="es-ES" sz="2000" dirty="0" err="1">
                <a:latin typeface="+mn-lt"/>
                <a:cs typeface="Times New Roman" panose="02020603050405020304" pitchFamily="18" charset="0"/>
              </a:rPr>
              <a:t>requisitos</a:t>
            </a:r>
            <a:r>
              <a:rPr lang="en-GB" altLang="es-ES" sz="2000" dirty="0">
                <a:latin typeface="+mn-lt"/>
                <a:cs typeface="Times New Roman" panose="02020603050405020304" pitchFamily="18" charset="0"/>
              </a:rPr>
              <a:t> del </a:t>
            </a:r>
            <a:r>
              <a:rPr lang="en-GB" altLang="es-ES" sz="2000" dirty="0" err="1">
                <a:latin typeface="+mn-lt"/>
                <a:cs typeface="Times New Roman" panose="02020603050405020304" pitchFamily="18" charset="0"/>
              </a:rPr>
              <a:t>cliente</a:t>
            </a:r>
            <a:r>
              <a:rPr lang="en-GB" altLang="es-ES" sz="2000" dirty="0">
                <a:latin typeface="+mn-lt"/>
                <a:cs typeface="Times New Roman" panose="02020603050405020304" pitchFamily="18" charset="0"/>
              </a:rPr>
              <a:t>, del </a:t>
            </a:r>
            <a:r>
              <a:rPr lang="en-GB" altLang="es-ES" sz="2000" dirty="0" err="1">
                <a:latin typeface="+mn-lt"/>
                <a:cs typeface="Times New Roman" panose="02020603050405020304" pitchFamily="18" charset="0"/>
              </a:rPr>
              <a:t>producto</a:t>
            </a:r>
            <a:r>
              <a:rPr lang="en-GB" altLang="es-ES" sz="2000" dirty="0">
                <a:latin typeface="+mn-lt"/>
                <a:cs typeface="Times New Roman" panose="02020603050405020304" pitchFamily="18" charset="0"/>
              </a:rPr>
              <a:t>, y de </a:t>
            </a:r>
            <a:r>
              <a:rPr lang="en-GB" altLang="es-ES" sz="2000" dirty="0" err="1">
                <a:latin typeface="+mn-lt"/>
                <a:cs typeface="Times New Roman" panose="02020603050405020304" pitchFamily="18" charset="0"/>
              </a:rPr>
              <a:t>los</a:t>
            </a:r>
            <a:r>
              <a:rPr lang="en-GB" altLang="es-ES" sz="2000" dirty="0">
                <a:latin typeface="+mn-lt"/>
                <a:cs typeface="Times New Roman" panose="02020603050405020304" pitchFamily="18" charset="0"/>
              </a:rPr>
              <a:t> </a:t>
            </a:r>
            <a:r>
              <a:rPr lang="en-GB" altLang="es-ES" sz="2000" dirty="0" err="1">
                <a:latin typeface="+mn-lt"/>
                <a:cs typeface="Times New Roman" panose="02020603050405020304" pitchFamily="18" charset="0"/>
              </a:rPr>
              <a:t>componentes</a:t>
            </a:r>
            <a:r>
              <a:rPr lang="en-GB" altLang="es-ES" sz="2000" dirty="0">
                <a:latin typeface="+mn-lt"/>
                <a:cs typeface="Times New Roman" panose="02020603050405020304" pitchFamily="18" charset="0"/>
              </a:rPr>
              <a:t> del </a:t>
            </a:r>
            <a:r>
              <a:rPr lang="en-GB" altLang="es-ES" sz="2000" dirty="0" err="1">
                <a:latin typeface="+mn-lt"/>
                <a:cs typeface="Times New Roman" panose="02020603050405020304" pitchFamily="18" charset="0"/>
              </a:rPr>
              <a:t>producto</a:t>
            </a:r>
            <a:endParaRPr lang="en-GB" altLang="es-ES" sz="2000" dirty="0">
              <a:latin typeface="+mn-lt"/>
              <a:cs typeface="Times New Roman" panose="02020603050405020304" pitchFamily="18" charset="0"/>
            </a:endParaRPr>
          </a:p>
          <a:p>
            <a:pPr marL="285750" indent="-285750" algn="just">
              <a:buFont typeface="Wingdings" panose="05000000000000000000" pitchFamily="2" charset="2"/>
              <a:buChar char="§"/>
            </a:pPr>
            <a:endParaRPr lang="es-US" altLang="es-PE" sz="2000" dirty="0">
              <a:latin typeface="+mn-lt"/>
              <a:cs typeface="Arial" panose="020B0604020202020204" pitchFamily="34" charset="0"/>
            </a:endParaRPr>
          </a:p>
          <a:p>
            <a:pPr marL="285750" indent="-285750" algn="just">
              <a:buFont typeface="Wingdings" panose="05000000000000000000" pitchFamily="2" charset="2"/>
              <a:buChar char="§"/>
            </a:pPr>
            <a:r>
              <a:rPr lang="es-US" altLang="es-PE" sz="2000" dirty="0">
                <a:latin typeface="+mn-lt"/>
                <a:cs typeface="Arial" panose="020B0604020202020204" pitchFamily="34" charset="0"/>
              </a:rPr>
              <a:t>El propósito del Desarrollo de requerimientos (RD) es producir y analizar los requerimientos de cliente, de producto y de componente del producto.</a:t>
            </a:r>
          </a:p>
          <a:p>
            <a:pPr marL="285750" indent="-285750" algn="just">
              <a:buFont typeface="Wingdings" panose="05000000000000000000" pitchFamily="2" charset="2"/>
              <a:buChar char="§"/>
            </a:pPr>
            <a:endParaRPr lang="es-US" altLang="es-PE" sz="2000" dirty="0">
              <a:latin typeface="+mn-lt"/>
              <a:cs typeface="Arial" panose="020B0604020202020204" pitchFamily="34" charset="0"/>
            </a:endParaRPr>
          </a:p>
          <a:p>
            <a:pPr marL="285750" indent="-285750" algn="just">
              <a:buFont typeface="Wingdings" panose="05000000000000000000" pitchFamily="2" charset="2"/>
              <a:buChar char="§"/>
            </a:pPr>
            <a:r>
              <a:rPr lang="es-US" altLang="es-PE" sz="2000" dirty="0">
                <a:latin typeface="+mn-lt"/>
                <a:cs typeface="Arial" panose="020B0604020202020204" pitchFamily="34" charset="0"/>
              </a:rPr>
              <a:t>Analizar los requerimientos para equilibrar las necesidades y las restricciones de las partes interesadas.</a:t>
            </a:r>
          </a:p>
          <a:p>
            <a:pPr marL="285750" indent="-285750" algn="just">
              <a:buFont typeface="Wingdings" panose="05000000000000000000" pitchFamily="2" charset="2"/>
              <a:buChar char="§"/>
            </a:pPr>
            <a:endParaRPr lang="es-US" altLang="es-PE" sz="2000" dirty="0">
              <a:latin typeface="+mn-lt"/>
              <a:cs typeface="Arial" panose="020B0604020202020204" pitchFamily="34" charset="0"/>
            </a:endParaRPr>
          </a:p>
          <a:p>
            <a:pPr marL="285750" indent="-285750" algn="just">
              <a:buFont typeface="Wingdings" panose="05000000000000000000" pitchFamily="2" charset="2"/>
              <a:buChar char="§"/>
            </a:pPr>
            <a:r>
              <a:rPr lang="es-US" altLang="es-PE" sz="2000" dirty="0">
                <a:latin typeface="+mn-lt"/>
                <a:cs typeface="Arial" panose="020B0604020202020204" pitchFamily="34" charset="0"/>
              </a:rPr>
              <a:t>Los requerimientos se validan para incrementar la probabilidad de que el producto resultante se ejecutará según lo previsto en el entorno de uso</a:t>
            </a:r>
          </a:p>
          <a:p>
            <a:pPr marL="285750" indent="-285750" algn="just">
              <a:buFont typeface="Wingdings" panose="05000000000000000000" pitchFamily="2" charset="2"/>
              <a:buChar char="§"/>
            </a:pPr>
            <a:endParaRPr lang="es-US" altLang="es-PE" sz="2000" dirty="0">
              <a:latin typeface="+mn-lt"/>
              <a:cs typeface="Arial" panose="020B0604020202020204" pitchFamily="34" charset="0"/>
            </a:endParaRPr>
          </a:p>
        </p:txBody>
      </p:sp>
      <p:pic>
        <p:nvPicPr>
          <p:cNvPr id="5" name="Imagen 4"/>
          <p:cNvPicPr>
            <a:picLocks noChangeAspect="1"/>
          </p:cNvPicPr>
          <p:nvPr/>
        </p:nvPicPr>
        <p:blipFill rotWithShape="1">
          <a:blip r:embed="rId2"/>
          <a:srcRect l="58302" t="38457" r="25095" b="26375"/>
          <a:stretch/>
        </p:blipFill>
        <p:spPr>
          <a:xfrm>
            <a:off x="575894" y="2348880"/>
            <a:ext cx="2160240" cy="2572654"/>
          </a:xfrm>
          <a:prstGeom prst="rect">
            <a:avLst/>
          </a:prstGeom>
        </p:spPr>
      </p:pic>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198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7018" y="4518791"/>
            <a:ext cx="4920208" cy="707886"/>
          </a:xfrm>
          <a:prstGeom prst="rect">
            <a:avLst/>
          </a:prstGeom>
        </p:spPr>
        <p:txBody>
          <a:bodyPr wrap="square">
            <a:spAutoFit/>
          </a:bodyPr>
          <a:lstStyle/>
          <a:p>
            <a:r>
              <a:rPr lang="es-ES" sz="2000" u="sng" dirty="0">
                <a:solidFill>
                  <a:srgbClr val="0000FF"/>
                </a:solidFill>
                <a:latin typeface="+mn-lt"/>
                <a:ea typeface="Times New Roman" panose="02020603050405020304" pitchFamily="18" charset="0"/>
                <a:cs typeface="Times New Roman" panose="02020603050405020304" pitchFamily="18" charset="0"/>
                <a:hlinkClick r:id="rId2"/>
              </a:rPr>
              <a:t>https://www.youtube.com/watch?v=PdnUZpjmxso</a:t>
            </a:r>
            <a:endParaRPr lang="es-ES" sz="2000" dirty="0">
              <a:latin typeface="+mn-lt"/>
            </a:endParaRPr>
          </a:p>
        </p:txBody>
      </p:sp>
      <p:sp>
        <p:nvSpPr>
          <p:cNvPr id="7" name="Rectángulo 6"/>
          <p:cNvSpPr/>
          <p:nvPr/>
        </p:nvSpPr>
        <p:spPr>
          <a:xfrm>
            <a:off x="767408" y="3789040"/>
            <a:ext cx="4752528" cy="707886"/>
          </a:xfrm>
          <a:prstGeom prst="rect">
            <a:avLst/>
          </a:prstGeom>
        </p:spPr>
        <p:txBody>
          <a:bodyPr wrap="square">
            <a:spAutoFit/>
          </a:bodyPr>
          <a:lstStyle/>
          <a:p>
            <a:r>
              <a:rPr lang="es-ES" sz="2000" dirty="0">
                <a:latin typeface="+mn-lt"/>
              </a:rPr>
              <a:t>Análisis de Requerimientos - Desarrollo de Sistemas Web y Aplicaciones Móviles</a:t>
            </a:r>
            <a:endParaRPr lang="es-ES" sz="2000" b="0" i="0" dirty="0">
              <a:effectLst/>
              <a:latin typeface="+mn-lt"/>
            </a:endParaRPr>
          </a:p>
        </p:txBody>
      </p:sp>
      <p:pic>
        <p:nvPicPr>
          <p:cNvPr id="1026" name="Picture 2" descr="Resultado de imagen para requerimien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2933" y="2214527"/>
            <a:ext cx="5857875"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5453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1" name="Rectangle 78"/>
          <p:cNvSpPr>
            <a:spLocks noChangeArrowheads="1"/>
          </p:cNvSpPr>
          <p:nvPr/>
        </p:nvSpPr>
        <p:spPr bwMode="auto">
          <a:xfrm>
            <a:off x="11234507" y="3194570"/>
            <a:ext cx="38100" cy="168275"/>
          </a:xfrm>
          <a:prstGeom prst="rect">
            <a:avLst/>
          </a:prstGeom>
          <a:noFill/>
          <a:ln w="9525">
            <a:noFill/>
            <a:miter lim="800000"/>
            <a:headEnd/>
            <a:tailEnd/>
          </a:ln>
        </p:spPr>
        <p:txBody>
          <a:bodyPr wrap="none" lIns="0" tIns="0" rIns="0" bIns="0">
            <a:spAutoFit/>
          </a:bodyPr>
          <a:lstStyle/>
          <a:p>
            <a:r>
              <a:rPr lang="es-ES" sz="1100" b="1">
                <a:solidFill>
                  <a:srgbClr val="800000"/>
                </a:solidFill>
                <a:latin typeface="+mn-lt"/>
              </a:rPr>
              <a:t> </a:t>
            </a:r>
            <a:endParaRPr lang="es-ES" sz="1100">
              <a:latin typeface="+mn-lt"/>
            </a:endParaRPr>
          </a:p>
        </p:txBody>
      </p:sp>
      <p:sp>
        <p:nvSpPr>
          <p:cNvPr id="26692" name="Rectangle 81"/>
          <p:cNvSpPr>
            <a:spLocks noChangeArrowheads="1"/>
          </p:cNvSpPr>
          <p:nvPr/>
        </p:nvSpPr>
        <p:spPr bwMode="auto">
          <a:xfrm>
            <a:off x="7129232" y="-232494"/>
            <a:ext cx="228600" cy="168275"/>
          </a:xfrm>
          <a:prstGeom prst="rect">
            <a:avLst/>
          </a:prstGeom>
          <a:noFill/>
          <a:ln w="9525">
            <a:noFill/>
            <a:miter lim="800000"/>
            <a:headEnd/>
            <a:tailEnd/>
          </a:ln>
        </p:spPr>
        <p:txBody>
          <a:bodyPr wrap="none" lIns="0" tIns="0" rIns="0" bIns="0">
            <a:spAutoFit/>
          </a:bodyPr>
          <a:lstStyle/>
          <a:p>
            <a:r>
              <a:rPr lang="es-ES" sz="1100" b="1">
                <a:solidFill>
                  <a:srgbClr val="408000"/>
                </a:solidFill>
              </a:rPr>
              <a:t>      </a:t>
            </a:r>
            <a:endParaRPr lang="es-ES"/>
          </a:p>
        </p:txBody>
      </p:sp>
      <p:sp>
        <p:nvSpPr>
          <p:cNvPr id="4" name="Título 3"/>
          <p:cNvSpPr>
            <a:spLocks noGrp="1"/>
          </p:cNvSpPr>
          <p:nvPr>
            <p:ph type="title"/>
          </p:nvPr>
        </p:nvSpPr>
        <p:spPr>
          <a:xfrm>
            <a:off x="1127448" y="1608783"/>
            <a:ext cx="4536504" cy="388985"/>
          </a:xfrm>
        </p:spPr>
        <p:txBody>
          <a:bodyPr>
            <a:noAutofit/>
          </a:bodyPr>
          <a:lstStyle/>
          <a:p>
            <a:pPr algn="r"/>
            <a:r>
              <a:rPr lang="es-ES_tradnl" sz="2000" b="1" dirty="0">
                <a:solidFill>
                  <a:schemeClr val="tx1"/>
                </a:solidFill>
              </a:rPr>
              <a:t>Cuando el desarrollo de requerimientos no se hace bien</a:t>
            </a:r>
            <a:endParaRPr lang="es-ES" sz="2000" b="1" dirty="0">
              <a:solidFill>
                <a:schemeClr val="tx1"/>
              </a:solidFill>
            </a:endParaRPr>
          </a:p>
        </p:txBody>
      </p:sp>
      <p:sp>
        <p:nvSpPr>
          <p:cNvPr id="2" name="Rectángulo 1"/>
          <p:cNvSpPr/>
          <p:nvPr/>
        </p:nvSpPr>
        <p:spPr>
          <a:xfrm>
            <a:off x="1127448" y="2492896"/>
            <a:ext cx="8136904" cy="3139321"/>
          </a:xfrm>
          <a:prstGeom prst="rect">
            <a:avLst/>
          </a:prstGeom>
        </p:spPr>
        <p:txBody>
          <a:bodyPr wrap="square">
            <a:spAutoFit/>
          </a:bodyPr>
          <a:lstStyle/>
          <a:p>
            <a:pPr marL="285750" indent="-285750">
              <a:buFont typeface="Wingdings" panose="05000000000000000000" pitchFamily="2" charset="2"/>
              <a:buChar char="§"/>
            </a:pPr>
            <a:r>
              <a:rPr lang="es-ES" sz="1800" dirty="0">
                <a:latin typeface="+mn-lt"/>
              </a:rPr>
              <a:t>Requerimientos no declarados o pobremente declarados conducen a confusión entre el equipo y clientes</a:t>
            </a:r>
          </a:p>
          <a:p>
            <a:pPr marL="285750" indent="-285750">
              <a:buFont typeface="Wingdings" panose="05000000000000000000" pitchFamily="2" charset="2"/>
              <a:buChar char="§"/>
            </a:pPr>
            <a:endParaRPr lang="es-ES" sz="1800" dirty="0">
              <a:latin typeface="+mn-lt"/>
            </a:endParaRPr>
          </a:p>
          <a:p>
            <a:pPr marL="285750" indent="-285750">
              <a:buFont typeface="Wingdings" panose="05000000000000000000" pitchFamily="2" charset="2"/>
              <a:buChar char="§"/>
            </a:pPr>
            <a:r>
              <a:rPr lang="es-ES" sz="1800" dirty="0">
                <a:latin typeface="+mn-lt"/>
              </a:rPr>
              <a:t>Entregables de diseño, implementación y pruebas presentan inconsistencias frente a los requerimientos</a:t>
            </a:r>
          </a:p>
          <a:p>
            <a:pPr marL="285750" indent="-285750">
              <a:buFont typeface="Wingdings" panose="05000000000000000000" pitchFamily="2" charset="2"/>
              <a:buChar char="§"/>
            </a:pPr>
            <a:endParaRPr lang="es-ES" sz="1800" dirty="0">
              <a:latin typeface="+mn-lt"/>
            </a:endParaRPr>
          </a:p>
          <a:p>
            <a:pPr marL="285750" indent="-285750">
              <a:buFont typeface="Wingdings" panose="05000000000000000000" pitchFamily="2" charset="2"/>
              <a:buChar char="§"/>
            </a:pPr>
            <a:r>
              <a:rPr lang="es-ES" sz="1800" dirty="0">
                <a:latin typeface="+mn-lt"/>
              </a:rPr>
              <a:t>Toma un tiempo excesivamente largo llegar a un acuerdo en el diseño del producto</a:t>
            </a:r>
          </a:p>
          <a:p>
            <a:pPr marL="285750" indent="-285750">
              <a:buFont typeface="Wingdings" panose="05000000000000000000" pitchFamily="2" charset="2"/>
              <a:buChar char="§"/>
            </a:pPr>
            <a:endParaRPr lang="es-ES" sz="1800" dirty="0">
              <a:latin typeface="+mn-lt"/>
            </a:endParaRPr>
          </a:p>
          <a:p>
            <a:pPr marL="285750" indent="-285750">
              <a:buFont typeface="Wingdings" panose="05000000000000000000" pitchFamily="2" charset="2"/>
              <a:buChar char="§"/>
            </a:pPr>
            <a:r>
              <a:rPr lang="es-ES" sz="1800" dirty="0">
                <a:latin typeface="+mn-lt"/>
              </a:rPr>
              <a:t>Hay un potencial en aumento de altos costos para satisfacer las expectativas del cliente</a:t>
            </a:r>
          </a:p>
        </p:txBody>
      </p:sp>
      <p:pic>
        <p:nvPicPr>
          <p:cNvPr id="3" name="Imagen 2"/>
          <p:cNvPicPr>
            <a:picLocks noChangeAspect="1"/>
          </p:cNvPicPr>
          <p:nvPr/>
        </p:nvPicPr>
        <p:blipFill rotWithShape="1">
          <a:blip r:embed="rId3"/>
          <a:srcRect l="62729" t="32483" r="15687" b="34251"/>
          <a:stretch/>
        </p:blipFill>
        <p:spPr>
          <a:xfrm>
            <a:off x="9358467" y="1977838"/>
            <a:ext cx="2808313" cy="2433464"/>
          </a:xfrm>
          <a:prstGeom prst="rect">
            <a:avLst/>
          </a:prstGeom>
        </p:spPr>
      </p:pic>
      <p:sp>
        <p:nvSpPr>
          <p:cNvPr id="7" name="Rectángulo 6">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8" name="Rectángulo 7">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691"/>
                                        </p:tgtEl>
                                        <p:attrNameLst>
                                          <p:attrName>style.visibility</p:attrName>
                                        </p:attrNameLst>
                                      </p:cBhvr>
                                      <p:to>
                                        <p:strVal val="visible"/>
                                      </p:to>
                                    </p:set>
                                    <p:animEffect transition="in" filter="barn(inVertical)">
                                      <p:cBhvr>
                                        <p:cTn id="7" dur="500"/>
                                        <p:tgtEl>
                                          <p:spTgt spid="26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arn(inVertic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407368" y="3461738"/>
            <a:ext cx="4752528" cy="1015663"/>
          </a:xfrm>
          <a:prstGeom prst="rect">
            <a:avLst/>
          </a:prstGeom>
        </p:spPr>
        <p:txBody>
          <a:bodyPr wrap="square">
            <a:spAutoFit/>
          </a:bodyPr>
          <a:lstStyle/>
          <a:p>
            <a:r>
              <a:rPr lang="es-ES" sz="2000" dirty="0">
                <a:latin typeface="+mn-lt"/>
              </a:rPr>
              <a:t>Análisis de Requerimientos</a:t>
            </a:r>
          </a:p>
          <a:p>
            <a:r>
              <a:rPr lang="es-ES" sz="2000" dirty="0">
                <a:latin typeface="+mn-lt"/>
                <a:hlinkClick r:id="rId2"/>
              </a:rPr>
              <a:t>https://www.youtube.com/watch?v=rnwPeGCjCxM</a:t>
            </a:r>
            <a:r>
              <a:rPr lang="es-ES" sz="2000" dirty="0">
                <a:latin typeface="+mn-lt"/>
              </a:rPr>
              <a:t> </a:t>
            </a:r>
            <a:endParaRPr lang="es-ES" sz="2000" b="0" i="0" dirty="0">
              <a:effectLst/>
              <a:latin typeface="+mn-lt"/>
            </a:endParaRPr>
          </a:p>
        </p:txBody>
      </p:sp>
      <p:pic>
        <p:nvPicPr>
          <p:cNvPr id="2" name="Imagen 1"/>
          <p:cNvPicPr>
            <a:picLocks noChangeAspect="1"/>
          </p:cNvPicPr>
          <p:nvPr/>
        </p:nvPicPr>
        <p:blipFill rotWithShape="1">
          <a:blip r:embed="rId3"/>
          <a:srcRect l="3341" t="22687" r="36416" b="17435"/>
          <a:stretch/>
        </p:blipFill>
        <p:spPr>
          <a:xfrm>
            <a:off x="6079113" y="2261558"/>
            <a:ext cx="6112887" cy="3416025"/>
          </a:xfrm>
          <a:prstGeom prst="rect">
            <a:avLst/>
          </a:prstGeom>
        </p:spPr>
      </p:pic>
      <p:sp>
        <p:nvSpPr>
          <p:cNvPr id="5" name="Rectángulo 4">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6" name="Rectángulo 5">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9802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contenido"/>
          <p:cNvSpPr txBox="1">
            <a:spLocks/>
          </p:cNvSpPr>
          <p:nvPr/>
        </p:nvSpPr>
        <p:spPr>
          <a:xfrm>
            <a:off x="1631504" y="1868063"/>
            <a:ext cx="6408712" cy="3121873"/>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endParaRPr lang="es-US" altLang="es-PE" sz="2000" dirty="0">
              <a:cs typeface="Arial" panose="020B0604020202020204" pitchFamily="34" charset="0"/>
            </a:endParaRPr>
          </a:p>
          <a:p>
            <a:pPr marL="0" indent="0">
              <a:buNone/>
            </a:pPr>
            <a:r>
              <a:rPr lang="es-US" altLang="es-PE" sz="2000" dirty="0">
                <a:cs typeface="Arial" panose="020B0604020202020204" pitchFamily="34" charset="0"/>
              </a:rPr>
              <a:t>Este </a:t>
            </a:r>
            <a:r>
              <a:rPr lang="es-US" altLang="es-PE" sz="2000" b="1" dirty="0">
                <a:cs typeface="Arial" panose="020B0604020202020204" pitchFamily="34" charset="0"/>
              </a:rPr>
              <a:t>área de proceso describe </a:t>
            </a:r>
            <a:r>
              <a:rPr lang="es-US" altLang="es-PE" sz="2000" dirty="0">
                <a:cs typeface="Arial" panose="020B0604020202020204" pitchFamily="34" charset="0"/>
              </a:rPr>
              <a:t>tres tipos de requerimientos: de </a:t>
            </a:r>
            <a:r>
              <a:rPr lang="es-US" altLang="es-PE" sz="2000" b="1" dirty="0">
                <a:solidFill>
                  <a:srgbClr val="C00000"/>
                </a:solidFill>
                <a:cs typeface="Arial" panose="020B0604020202020204" pitchFamily="34" charset="0"/>
              </a:rPr>
              <a:t>cliente, de producto y de componente de producto</a:t>
            </a:r>
            <a:r>
              <a:rPr lang="es-US" altLang="es-PE" sz="2000" dirty="0">
                <a:cs typeface="Arial" panose="020B0604020202020204" pitchFamily="34" charset="0"/>
              </a:rPr>
              <a:t>. Tomados en conjunto, estos requerimientos tratan las necesidades de las </a:t>
            </a:r>
            <a:r>
              <a:rPr lang="es-US" altLang="es-PE" sz="2000" b="1" dirty="0">
                <a:cs typeface="Arial" panose="020B0604020202020204" pitchFamily="34" charset="0"/>
              </a:rPr>
              <a:t>partes interesadas </a:t>
            </a:r>
            <a:r>
              <a:rPr lang="es-US" altLang="es-PE" sz="2000" dirty="0">
                <a:cs typeface="Arial" panose="020B0604020202020204" pitchFamily="34" charset="0"/>
              </a:rPr>
              <a:t>relevantes, incluyendo aquellas pertinentes a las distintas fases del ciclo de vida del producto.</a:t>
            </a:r>
          </a:p>
        </p:txBody>
      </p:sp>
      <p:pic>
        <p:nvPicPr>
          <p:cNvPr id="8" name="Imagen 7"/>
          <p:cNvPicPr>
            <a:picLocks noChangeAspect="1"/>
          </p:cNvPicPr>
          <p:nvPr/>
        </p:nvPicPr>
        <p:blipFill rotWithShape="1">
          <a:blip r:embed="rId3"/>
          <a:srcRect l="27309" t="33266" r="60479" b="44094"/>
          <a:stretch/>
        </p:blipFill>
        <p:spPr>
          <a:xfrm>
            <a:off x="8642217" y="1868063"/>
            <a:ext cx="3523022" cy="3672408"/>
          </a:xfrm>
          <a:prstGeom prst="rect">
            <a:avLst/>
          </a:prstGeom>
        </p:spPr>
      </p:pic>
      <p:sp>
        <p:nvSpPr>
          <p:cNvPr id="6" name="Lágrima 5"/>
          <p:cNvSpPr/>
          <p:nvPr/>
        </p:nvSpPr>
        <p:spPr>
          <a:xfrm>
            <a:off x="714508" y="1435124"/>
            <a:ext cx="4661412" cy="865878"/>
          </a:xfrm>
          <a:prstGeom prst="teardrop">
            <a:avLst>
              <a:gd name="adj" fmla="val 119328"/>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Descripción </a:t>
            </a:r>
            <a:endParaRPr lang="es-ES" sz="2000" dirty="0">
              <a:solidFill>
                <a:schemeClr val="tx1"/>
              </a:solidFill>
            </a:endParaRPr>
          </a:p>
        </p:txBody>
      </p:sp>
      <p:sp>
        <p:nvSpPr>
          <p:cNvPr id="9" name="Rectángulo 8">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10" name="Rectángulo 9">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4923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contenido"/>
          <p:cNvSpPr txBox="1">
            <a:spLocks/>
          </p:cNvSpPr>
          <p:nvPr/>
        </p:nvSpPr>
        <p:spPr>
          <a:xfrm>
            <a:off x="1487488" y="2307879"/>
            <a:ext cx="3600400" cy="2029063"/>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US" altLang="es-PE" sz="2000" b="1" dirty="0">
                <a:cs typeface="Arial" panose="020B0604020202020204" pitchFamily="34" charset="0"/>
              </a:rPr>
              <a:t>El desarrollo de requerimientos </a:t>
            </a:r>
            <a:r>
              <a:rPr lang="es-US" altLang="es-PE" sz="2000" dirty="0">
                <a:cs typeface="Arial" panose="020B0604020202020204" pitchFamily="34" charset="0"/>
              </a:rPr>
              <a:t>incluye las siguientes actividades:</a:t>
            </a:r>
          </a:p>
        </p:txBody>
      </p:sp>
      <p:sp>
        <p:nvSpPr>
          <p:cNvPr id="3" name="Rectángulo 2"/>
          <p:cNvSpPr/>
          <p:nvPr/>
        </p:nvSpPr>
        <p:spPr>
          <a:xfrm>
            <a:off x="5303912" y="2122978"/>
            <a:ext cx="6696744" cy="4093428"/>
          </a:xfrm>
          <a:prstGeom prst="rect">
            <a:avLst/>
          </a:prstGeom>
          <a:ln>
            <a:solidFill>
              <a:schemeClr val="bg1"/>
            </a:solidFill>
          </a:ln>
        </p:spPr>
        <p:txBody>
          <a:bodyPr wrap="square">
            <a:spAutoFit/>
          </a:bodyPr>
          <a:lstStyle/>
          <a:p>
            <a:pPr marL="457200" indent="-457200">
              <a:buFont typeface="Wingdings" panose="05000000000000000000" pitchFamily="2" charset="2"/>
              <a:buChar char="§"/>
            </a:pPr>
            <a:r>
              <a:rPr lang="es-US" altLang="es-PE" sz="2000" dirty="0">
                <a:latin typeface="+mn-lt"/>
                <a:cs typeface="Arial" panose="020B0604020202020204" pitchFamily="34" charset="0"/>
              </a:rPr>
              <a:t>Educación, análisis, validación y comunicación de las necesidades, las expectativas y las restricciones del cliente para obtener los requerimientos de cliente que constituyen una comprensión de lo que satisfará a las partes interesadas.</a:t>
            </a:r>
          </a:p>
          <a:p>
            <a:pPr marL="457200" indent="-457200">
              <a:buFont typeface="Wingdings" panose="05000000000000000000" pitchFamily="2" charset="2"/>
              <a:buChar char="§"/>
            </a:pPr>
            <a:r>
              <a:rPr lang="es-US" altLang="es-PE" sz="2000" dirty="0">
                <a:latin typeface="+mn-lt"/>
                <a:cs typeface="Arial" panose="020B0604020202020204" pitchFamily="34" charset="0"/>
              </a:rPr>
              <a:t>Recogida y coordinación de las necesidades de las partes interesadas.</a:t>
            </a:r>
          </a:p>
          <a:p>
            <a:pPr marL="457200" indent="-457200">
              <a:buFont typeface="Wingdings" panose="05000000000000000000" pitchFamily="2" charset="2"/>
              <a:buChar char="§"/>
            </a:pPr>
            <a:r>
              <a:rPr lang="es-US" altLang="es-PE" sz="2000" dirty="0">
                <a:latin typeface="+mn-lt"/>
                <a:cs typeface="Arial" panose="020B0604020202020204" pitchFamily="34" charset="0"/>
              </a:rPr>
              <a:t>Desarrollo de los requerimientos del ciclo de vida del producto.</a:t>
            </a:r>
          </a:p>
          <a:p>
            <a:pPr marL="457200" indent="-457200">
              <a:buFont typeface="Wingdings" panose="05000000000000000000" pitchFamily="2" charset="2"/>
              <a:buChar char="§"/>
            </a:pPr>
            <a:r>
              <a:rPr lang="es-US" altLang="es-PE" sz="2000" dirty="0">
                <a:latin typeface="+mn-lt"/>
                <a:cs typeface="Arial" panose="020B0604020202020204" pitchFamily="34" charset="0"/>
              </a:rPr>
              <a:t>Establecimiento de los requerimientos de cliente.</a:t>
            </a:r>
          </a:p>
          <a:p>
            <a:pPr marL="457200" indent="-457200">
              <a:buFont typeface="Wingdings" panose="05000000000000000000" pitchFamily="2" charset="2"/>
              <a:buChar char="§"/>
            </a:pPr>
            <a:r>
              <a:rPr lang="es-US" altLang="es-PE" sz="2000" dirty="0">
                <a:latin typeface="+mn-lt"/>
                <a:cs typeface="Arial" panose="020B0604020202020204" pitchFamily="34" charset="0"/>
              </a:rPr>
              <a:t>Establecimiento de los requerimientos iniciales de producto y de componente del producto consistentes con los requerimientos de cliente</a:t>
            </a:r>
            <a:endParaRPr lang="es-ES" sz="2000" dirty="0">
              <a:latin typeface="+mn-lt"/>
            </a:endParaRPr>
          </a:p>
        </p:txBody>
      </p:sp>
      <p:sp>
        <p:nvSpPr>
          <p:cNvPr id="8" name="Rectángulo 7">
            <a:extLst>
              <a:ext uri="{FF2B5EF4-FFF2-40B4-BE49-F238E27FC236}">
                <a16:creationId xmlns:a16="http://schemas.microsoft.com/office/drawing/2014/main" id="{8589A204-8D8E-40BE-B9CD-6649765BE645}"/>
              </a:ext>
            </a:extLst>
          </p:cNvPr>
          <p:cNvSpPr/>
          <p:nvPr/>
        </p:nvSpPr>
        <p:spPr>
          <a:xfrm>
            <a:off x="9892145" y="0"/>
            <a:ext cx="2299855" cy="166254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i="1" dirty="0"/>
              <a:t>Desarrollo de Requerimiento - RD</a:t>
            </a:r>
          </a:p>
          <a:p>
            <a:pPr algn="ctr"/>
            <a:endParaRPr lang="es-PE" sz="2000" dirty="0"/>
          </a:p>
        </p:txBody>
      </p:sp>
      <p:sp>
        <p:nvSpPr>
          <p:cNvPr id="9" name="Rectángulo 8">
            <a:extLst>
              <a:ext uri="{FF2B5EF4-FFF2-40B4-BE49-F238E27FC236}">
                <a16:creationId xmlns:a16="http://schemas.microsoft.com/office/drawing/2014/main" id="{67DEEBD4-0E79-4B0D-854C-DC56D6F3EF3A}"/>
              </a:ext>
            </a:extLst>
          </p:cNvPr>
          <p:cNvSpPr/>
          <p:nvPr/>
        </p:nvSpPr>
        <p:spPr>
          <a:xfrm>
            <a:off x="0" y="6622472"/>
            <a:ext cx="12192000" cy="2355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Lágrima 9"/>
          <p:cNvSpPr/>
          <p:nvPr/>
        </p:nvSpPr>
        <p:spPr>
          <a:xfrm>
            <a:off x="714508" y="1435124"/>
            <a:ext cx="4661412" cy="865878"/>
          </a:xfrm>
          <a:prstGeom prst="teardrop">
            <a:avLst>
              <a:gd name="adj" fmla="val 119328"/>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Descripción </a:t>
            </a:r>
            <a:endParaRPr lang="es-ES" sz="2000" dirty="0">
              <a:solidFill>
                <a:schemeClr val="tx1"/>
              </a:solidFill>
            </a:endParaRPr>
          </a:p>
        </p:txBody>
      </p:sp>
    </p:spTree>
    <p:extLst>
      <p:ext uri="{BB962C8B-B14F-4D97-AF65-F5344CB8AC3E}">
        <p14:creationId xmlns:p14="http://schemas.microsoft.com/office/powerpoint/2010/main" val="128734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15604</TotalTime>
  <Words>3674</Words>
  <Application>Microsoft Office PowerPoint</Application>
  <PresentationFormat>Panorámica</PresentationFormat>
  <Paragraphs>507</Paragraphs>
  <Slides>45</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45</vt:i4>
      </vt:variant>
    </vt:vector>
  </HeadingPairs>
  <TitlesOfParts>
    <vt:vector size="54" baseType="lpstr">
      <vt:lpstr>Arial</vt:lpstr>
      <vt:lpstr>Calibri</vt:lpstr>
      <vt:lpstr>Calibri Light</vt:lpstr>
      <vt:lpstr>Monotype Corsiva</vt:lpstr>
      <vt:lpstr>Verdana</vt:lpstr>
      <vt:lpstr>Wingdings</vt:lpstr>
      <vt:lpstr>Wingdings 2</vt:lpstr>
      <vt:lpstr>Wingdings 3</vt:lpstr>
      <vt:lpstr>Office Theme</vt:lpstr>
      <vt:lpstr>DESARROLLO DE SOFTWARE II</vt:lpstr>
      <vt:lpstr>Presentación de PowerPoint</vt:lpstr>
      <vt:lpstr>Logro específico de aprendizaje</vt:lpstr>
      <vt:lpstr>OBJETIVO</vt:lpstr>
      <vt:lpstr>Presentación de PowerPoint</vt:lpstr>
      <vt:lpstr>Cuando el desarrollo de requerimientos no se hace bien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hemos aprendido hoy?</vt:lpstr>
      <vt:lpstr>Presentación de PowerPoint</vt:lpstr>
      <vt:lpstr>Presentación de PowerPoint</vt:lpstr>
      <vt:lpstr>Conclusiones</vt:lpstr>
    </vt:vector>
  </TitlesOfParts>
  <Company>G&amp;C Global Solution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Gilmar Torres Fiorilo</dc:creator>
  <cp:lastModifiedBy>Efrain Dimas Liñan Salinas</cp:lastModifiedBy>
  <cp:revision>330</cp:revision>
  <dcterms:created xsi:type="dcterms:W3CDTF">2007-11-26T15:35:41Z</dcterms:created>
  <dcterms:modified xsi:type="dcterms:W3CDTF">2019-03-26T15:05:56Z</dcterms:modified>
</cp:coreProperties>
</file>