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9" r:id="rId9"/>
    <p:sldId id="270" r:id="rId10"/>
    <p:sldId id="271" r:id="rId11"/>
    <p:sldId id="263" r:id="rId12"/>
    <p:sldId id="272" r:id="rId13"/>
    <p:sldId id="264" r:id="rId14"/>
    <p:sldId id="273" r:id="rId15"/>
    <p:sldId id="279" r:id="rId16"/>
    <p:sldId id="280" r:id="rId17"/>
    <p:sldId id="265" r:id="rId18"/>
    <p:sldId id="276" r:id="rId19"/>
    <p:sldId id="266" r:id="rId20"/>
    <p:sldId id="281" r:id="rId21"/>
    <p:sldId id="267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6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0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5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6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60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8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8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89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22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6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6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3D4524-3F85-4E39-8421-4B005A19C120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86F99-C8CA-4466-B68D-D645668D3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>
                <a:solidFill>
                  <a:schemeClr val="tx1"/>
                </a:solidFill>
                <a:ea typeface="ＭＳ Ｐゴシック" pitchFamily="112" charset="-128"/>
              </a:rPr>
              <a:t>Proceso de Gestión de Cambios a Requerimientos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059B-56AA-4F49-ACCA-DF5270E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27C5A7D3-CDBD-46D0-992D-A8D5F5707C7B}"/>
              </a:ext>
            </a:extLst>
          </p:cNvPr>
          <p:cNvSpPr/>
          <p:nvPr/>
        </p:nvSpPr>
        <p:spPr>
          <a:xfrm>
            <a:off x="822960" y="3105860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Analista Programador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B957A10-3F95-4C87-864F-B197A5A7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3049646"/>
            <a:ext cx="5616125" cy="1037981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Participa en el diseño técnico del sistema</a:t>
            </a:r>
            <a:r>
              <a:rPr lang="es-ES" dirty="0"/>
              <a:t>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Efectúa la programación cumpliendo los requerimientos especificados.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Elabora la documentación técnica del sistema.</a:t>
            </a:r>
          </a:p>
        </p:txBody>
      </p:sp>
    </p:spTree>
    <p:extLst>
      <p:ext uri="{BB962C8B-B14F-4D97-AF65-F5344CB8AC3E}">
        <p14:creationId xmlns:p14="http://schemas.microsoft.com/office/powerpoint/2010/main" val="68441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63" y="2153430"/>
            <a:ext cx="8679273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4. Entradas y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salidas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del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proceso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93100-8942-4E12-B131-BDD87DCD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76540" cy="1450757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Entradas y salidas del proceso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E0FEECA-F962-413A-973F-21E49B4C87D2}"/>
              </a:ext>
            </a:extLst>
          </p:cNvPr>
          <p:cNvSpPr/>
          <p:nvPr/>
        </p:nvSpPr>
        <p:spPr>
          <a:xfrm>
            <a:off x="822960" y="2565400"/>
            <a:ext cx="2555244" cy="2781300"/>
          </a:xfrm>
          <a:prstGeom prst="rightArrow">
            <a:avLst>
              <a:gd name="adj1" fmla="val 50000"/>
              <a:gd name="adj2" fmla="val 3036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del Proyecto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 de Cambios a Requerimientos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E2DBF38-9724-4618-99C3-A490964644C9}"/>
              </a:ext>
            </a:extLst>
          </p:cNvPr>
          <p:cNvSpPr/>
          <p:nvPr/>
        </p:nvSpPr>
        <p:spPr>
          <a:xfrm>
            <a:off x="5996932" y="2565400"/>
            <a:ext cx="2369828" cy="2781300"/>
          </a:xfrm>
          <a:prstGeom prst="rightArrow">
            <a:avLst>
              <a:gd name="adj1" fmla="val 50000"/>
              <a:gd name="adj2" fmla="val 3036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Salidas: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Requerimientos del proyecto.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2D431D-531D-46F7-95D0-28ECF9C6485F}"/>
              </a:ext>
            </a:extLst>
          </p:cNvPr>
          <p:cNvSpPr/>
          <p:nvPr/>
        </p:nvSpPr>
        <p:spPr>
          <a:xfrm>
            <a:off x="3426458" y="3098165"/>
            <a:ext cx="2476500" cy="17157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Proceso de Gestión de Cambios a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7811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41" y="2120949"/>
            <a:ext cx="792851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5.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Proceso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de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Gestión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de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Cambios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a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Requerimientos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  <a:p>
            <a:pPr lvl="1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5.1 Subprocesos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C97AF-DF8A-4DF5-B249-89D4039D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14640" cy="1450757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Subprocesos del Gestión de Cambios a Requerimientos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AF6FAC-9B6B-4079-9718-B8C92A46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58683"/>
              </p:ext>
            </p:extLst>
          </p:nvPr>
        </p:nvGraphicFramePr>
        <p:xfrm>
          <a:off x="1978396" y="2947499"/>
          <a:ext cx="803186" cy="1362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186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42984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(1) Proveedor de Cambios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37049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Solicitud cambio formal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82513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Plantilla solicitud de cambio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AB92D3D-15E3-4085-8FC7-785B92FDD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15584"/>
              </p:ext>
            </p:extLst>
          </p:nvPr>
        </p:nvGraphicFramePr>
        <p:xfrm>
          <a:off x="678179" y="3100325"/>
          <a:ext cx="927092" cy="1056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092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40912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647773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Plan de Proyecto (Sección Gestión de Cambios a REQM)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B66621-3023-4D6A-84BF-27DFC0D6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47242"/>
              </p:ext>
            </p:extLst>
          </p:nvPr>
        </p:nvGraphicFramePr>
        <p:xfrm>
          <a:off x="588007" y="1903490"/>
          <a:ext cx="1107437" cy="87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437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528198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348102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Proceso de Gestión de Proyectos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2128EAC2-C806-4BEE-8185-73E512BFD378}"/>
              </a:ext>
            </a:extLst>
          </p:cNvPr>
          <p:cNvSpPr/>
          <p:nvPr/>
        </p:nvSpPr>
        <p:spPr>
          <a:xfrm>
            <a:off x="830576" y="1988942"/>
            <a:ext cx="723900" cy="3810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4DAA61-8A23-469B-B575-796A94F1D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30906" y="3108640"/>
            <a:ext cx="434340" cy="356270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E75DED4-63CA-4D42-B2E1-3C96D140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34265"/>
              </p:ext>
            </p:extLst>
          </p:nvPr>
        </p:nvGraphicFramePr>
        <p:xfrm>
          <a:off x="3065652" y="2929954"/>
          <a:ext cx="803187" cy="138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187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56690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(2) Analista Funcional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47192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Informar impacto por evaluar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76208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Plantilla solicitud de cambio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4928898F-B8EC-49F9-9117-04D12E99F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39495"/>
              </p:ext>
            </p:extLst>
          </p:nvPr>
        </p:nvGraphicFramePr>
        <p:xfrm>
          <a:off x="5278763" y="2921148"/>
          <a:ext cx="803187" cy="139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187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(4) Analista Funcional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61576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Evaluar impacto de cambio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88726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Matriz de Trazabilidad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A8E2A4C0-2DFB-4A4A-8708-A709B44E9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19248"/>
              </p:ext>
            </p:extLst>
          </p:nvPr>
        </p:nvGraphicFramePr>
        <p:xfrm>
          <a:off x="7399744" y="2888617"/>
          <a:ext cx="924544" cy="1386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44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(6) Coordinador de la EMPRESA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40226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Formalizar el cambio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70145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Acta de Reunión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sp>
        <p:nvSpPr>
          <p:cNvPr id="19" name="Rombo 18">
            <a:extLst>
              <a:ext uri="{FF2B5EF4-FFF2-40B4-BE49-F238E27FC236}">
                <a16:creationId xmlns:a16="http://schemas.microsoft.com/office/drawing/2014/main" id="{1D4F79F8-9E9D-4B1D-8689-2FB87F1FA960}"/>
              </a:ext>
            </a:extLst>
          </p:cNvPr>
          <p:cNvSpPr/>
          <p:nvPr/>
        </p:nvSpPr>
        <p:spPr>
          <a:xfrm>
            <a:off x="4128854" y="3206966"/>
            <a:ext cx="988291" cy="826066"/>
          </a:xfrm>
          <a:prstGeom prst="diamond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</a:rPr>
              <a:t>3. Evaluar solicitud de cambio?</a:t>
            </a:r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EF34EEF2-170E-4C8B-B0A6-E2A4F640CD2B}"/>
              </a:ext>
            </a:extLst>
          </p:cNvPr>
          <p:cNvSpPr/>
          <p:nvPr/>
        </p:nvSpPr>
        <p:spPr>
          <a:xfrm>
            <a:off x="6243568" y="3162066"/>
            <a:ext cx="988291" cy="826066"/>
          </a:xfrm>
          <a:prstGeom prst="diamond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</a:rPr>
              <a:t>5. Aprueba solicitud de cambio?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52FA633-1885-4CD6-8990-A72B06CEC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32733"/>
              </p:ext>
            </p:extLst>
          </p:nvPr>
        </p:nvGraphicFramePr>
        <p:xfrm>
          <a:off x="7402219" y="4560597"/>
          <a:ext cx="927092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092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36147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331351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Registro de Requerimientos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0C26B1BA-DE96-46AD-BAAD-B81254AD5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637743" y="4564702"/>
            <a:ext cx="434340" cy="356270"/>
          </a:xfrm>
          <a:prstGeom prst="rect">
            <a:avLst/>
          </a:prstGeom>
        </p:spPr>
      </p:pic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AB13D6DE-8897-457D-91A0-FF63612A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5267"/>
              </p:ext>
            </p:extLst>
          </p:nvPr>
        </p:nvGraphicFramePr>
        <p:xfrm>
          <a:off x="7326467" y="5426804"/>
          <a:ext cx="1107437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437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528198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348102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Proceso de Gestión de Proyectos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A81D5D83-3BCD-4BA8-815F-5798D36343D7}"/>
              </a:ext>
            </a:extLst>
          </p:cNvPr>
          <p:cNvSpPr/>
          <p:nvPr/>
        </p:nvSpPr>
        <p:spPr>
          <a:xfrm>
            <a:off x="7518235" y="5579352"/>
            <a:ext cx="723900" cy="3810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9A8E69F-D6CF-418D-A722-75829DEEE12D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141725" y="2779790"/>
            <a:ext cx="0" cy="32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E035BA-0CB8-4FC0-AE17-94706ACE319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605271" y="3628771"/>
            <a:ext cx="3731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67AF6AB-2BAC-4E11-B760-F92F6D4D935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2781582" y="3619999"/>
            <a:ext cx="284070" cy="8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2CFF736-EF4A-41CE-854B-45B75E3B952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3868839" y="3619999"/>
            <a:ext cx="26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D671876-CDF4-4F21-B56E-7EF17ECE9437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5117145" y="3619999"/>
            <a:ext cx="16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BD31202-168D-49C2-BD28-C1422A5DB65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13561" y="3575099"/>
            <a:ext cx="130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CBFD294-7DF8-429F-89DF-21951E3D07B9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7231859" y="3575099"/>
            <a:ext cx="167885" cy="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8AF7D27-2D74-4002-966F-43648F60F6D0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7862016" y="4275548"/>
            <a:ext cx="3749" cy="285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B881171-0FC9-4902-83E3-ADDD6B6B6BA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865765" y="5261637"/>
            <a:ext cx="14420" cy="30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E0AE8BC1-6B46-43CE-B960-731A9CA40A14}"/>
              </a:ext>
            </a:extLst>
          </p:cNvPr>
          <p:cNvCxnSpPr>
            <a:stCxn id="19" idx="2"/>
            <a:endCxn id="22" idx="1"/>
          </p:cNvCxnSpPr>
          <p:nvPr/>
        </p:nvCxnSpPr>
        <p:spPr>
          <a:xfrm rot="16200000" flipH="1">
            <a:off x="5573567" y="3082464"/>
            <a:ext cx="878085" cy="2779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D2E1DC0-17DB-49B7-AF74-7106238FD89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737713" y="3988132"/>
            <a:ext cx="1" cy="92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9907097-3F73-431D-BB0B-633D2CCBCB88}"/>
              </a:ext>
            </a:extLst>
          </p:cNvPr>
          <p:cNvSpPr txBox="1"/>
          <p:nvPr/>
        </p:nvSpPr>
        <p:spPr>
          <a:xfrm>
            <a:off x="6737713" y="431885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No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0926AAC-4C1F-44D5-A8BF-0BDBABA87EC0}"/>
              </a:ext>
            </a:extLst>
          </p:cNvPr>
          <p:cNvSpPr txBox="1"/>
          <p:nvPr/>
        </p:nvSpPr>
        <p:spPr>
          <a:xfrm>
            <a:off x="4622999" y="4326659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No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6815270-979B-419D-A4C0-CB64A1D4099A}"/>
              </a:ext>
            </a:extLst>
          </p:cNvPr>
          <p:cNvSpPr txBox="1"/>
          <p:nvPr/>
        </p:nvSpPr>
        <p:spPr>
          <a:xfrm>
            <a:off x="5034187" y="335718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Si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4EBAA6E-71B5-4C5C-A2CE-CDF82FDA2C73}"/>
              </a:ext>
            </a:extLst>
          </p:cNvPr>
          <p:cNvSpPr txBox="1"/>
          <p:nvPr/>
        </p:nvSpPr>
        <p:spPr>
          <a:xfrm>
            <a:off x="7143815" y="335718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29527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FFADD-AD65-4FE5-A06E-4E91C49A86B1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Subprocesos del Gestión de Cambios a Requerimientos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299AEF4-73EE-485E-A312-F35CCDB83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75746"/>
              </p:ext>
            </p:extLst>
          </p:nvPr>
        </p:nvGraphicFramePr>
        <p:xfrm>
          <a:off x="469900" y="1450756"/>
          <a:ext cx="8356599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681">
                  <a:extLst>
                    <a:ext uri="{9D8B030D-6E8A-4147-A177-3AD203B41FA5}">
                      <a16:colId xmlns:a16="http://schemas.microsoft.com/office/drawing/2014/main" val="1631161647"/>
                    </a:ext>
                  </a:extLst>
                </a:gridCol>
                <a:gridCol w="1147004">
                  <a:extLst>
                    <a:ext uri="{9D8B030D-6E8A-4147-A177-3AD203B41FA5}">
                      <a16:colId xmlns:a16="http://schemas.microsoft.com/office/drawing/2014/main" val="3236327411"/>
                    </a:ext>
                  </a:extLst>
                </a:gridCol>
                <a:gridCol w="1111535">
                  <a:extLst>
                    <a:ext uri="{9D8B030D-6E8A-4147-A177-3AD203B41FA5}">
                      <a16:colId xmlns:a16="http://schemas.microsoft.com/office/drawing/2014/main" val="1583319652"/>
                    </a:ext>
                  </a:extLst>
                </a:gridCol>
                <a:gridCol w="4086421">
                  <a:extLst>
                    <a:ext uri="{9D8B030D-6E8A-4147-A177-3AD203B41FA5}">
                      <a16:colId xmlns:a16="http://schemas.microsoft.com/office/drawing/2014/main" val="2900013869"/>
                    </a:ext>
                  </a:extLst>
                </a:gridCol>
                <a:gridCol w="1631958">
                  <a:extLst>
                    <a:ext uri="{9D8B030D-6E8A-4147-A177-3AD203B41FA5}">
                      <a16:colId xmlns:a16="http://schemas.microsoft.com/office/drawing/2014/main" val="3200794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 del Responsable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3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Analista Funcional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recepciona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los requerimientos emitidos por los canales autorizados, según el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aceptación de requerimiento y luego r</a:t>
                      </a:r>
                      <a:r>
                        <a:rPr kumimoji="0" lang="es-E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egistra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 solicitud de cambio en la Plantilla de Registro de Cambios a Requerimientos de Proyectos.</a:t>
                      </a:r>
                    </a:p>
                    <a:p>
                      <a:pPr algn="l"/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4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Lista maestra de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596"/>
                  </a:ext>
                </a:extLst>
              </a:tr>
              <a:tr h="347564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Evaluar solicitud de cambio?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registrado en acta vía correo electrónico.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6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4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FFADD-AD65-4FE5-A06E-4E91C49A86B1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Subprocesos del Gestión de Cambios a Requerimientos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299AEF4-73EE-485E-A312-F35CCDB83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24797"/>
              </p:ext>
            </p:extLst>
          </p:nvPr>
        </p:nvGraphicFramePr>
        <p:xfrm>
          <a:off x="777240" y="1737361"/>
          <a:ext cx="7589520" cy="369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14">
                  <a:extLst>
                    <a:ext uri="{9D8B030D-6E8A-4147-A177-3AD203B41FA5}">
                      <a16:colId xmlns:a16="http://schemas.microsoft.com/office/drawing/2014/main" val="1631161647"/>
                    </a:ext>
                  </a:extLst>
                </a:gridCol>
                <a:gridCol w="1142077">
                  <a:extLst>
                    <a:ext uri="{9D8B030D-6E8A-4147-A177-3AD203B41FA5}">
                      <a16:colId xmlns:a16="http://schemas.microsoft.com/office/drawing/2014/main" val="3236327411"/>
                    </a:ext>
                  </a:extLst>
                </a:gridCol>
                <a:gridCol w="1224891">
                  <a:extLst>
                    <a:ext uri="{9D8B030D-6E8A-4147-A177-3AD203B41FA5}">
                      <a16:colId xmlns:a16="http://schemas.microsoft.com/office/drawing/2014/main" val="1583319652"/>
                    </a:ext>
                  </a:extLst>
                </a:gridCol>
                <a:gridCol w="3188982">
                  <a:extLst>
                    <a:ext uri="{9D8B030D-6E8A-4147-A177-3AD203B41FA5}">
                      <a16:colId xmlns:a16="http://schemas.microsoft.com/office/drawing/2014/main" val="2900013869"/>
                    </a:ext>
                  </a:extLst>
                </a:gridCol>
                <a:gridCol w="1674556">
                  <a:extLst>
                    <a:ext uri="{9D8B030D-6E8A-4147-A177-3AD203B41FA5}">
                      <a16:colId xmlns:a16="http://schemas.microsoft.com/office/drawing/2014/main" val="3200794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 del Responsable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3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 Matriz de Trazabilidad a Documentos.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Solicitud de cambio de requerimiento es aprobada formalmente?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44505"/>
                  </a:ext>
                </a:extLst>
              </a:tr>
              <a:tr h="347564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Formalizar el cambio de requerimiento.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6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6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3" y="2153430"/>
            <a:ext cx="836341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ea typeface="ＭＳ Ｐゴシック" pitchFamily="112" charset="-128"/>
              </a:rPr>
              <a:t>6. </a:t>
            </a:r>
            <a:r>
              <a:rPr lang="en-US" sz="4400" dirty="0" err="1">
                <a:ea typeface="ＭＳ Ｐゴシック" pitchFamily="112" charset="-128"/>
              </a:rPr>
              <a:t>Métricas</a:t>
            </a:r>
            <a:r>
              <a:rPr lang="en-US" sz="4400" dirty="0">
                <a:ea typeface="ＭＳ Ｐゴシック" pitchFamily="112" charset="-128"/>
              </a:rPr>
              <a:t> del </a:t>
            </a:r>
            <a:r>
              <a:rPr lang="en-US" sz="4400" dirty="0" err="1">
                <a:ea typeface="ＭＳ Ｐゴシック" pitchFamily="112" charset="-128"/>
              </a:rPr>
              <a:t>proceso</a:t>
            </a:r>
            <a:endParaRPr lang="en-US" sz="4400" dirty="0"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9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2775D-0D1B-400B-A650-74CAED1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del proceso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55">
            <a:extLst>
              <a:ext uri="{FF2B5EF4-FFF2-40B4-BE49-F238E27FC236}">
                <a16:creationId xmlns:a16="http://schemas.microsoft.com/office/drawing/2014/main" id="{F41405BC-0EDC-40AD-BD8C-3BCCFA63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238442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154">
            <a:hlinkClick r:id="rId2" action="ppaction://hlinkfile"/>
            <a:extLst>
              <a:ext uri="{FF2B5EF4-FFF2-40B4-BE49-F238E27FC236}">
                <a16:creationId xmlns:a16="http://schemas.microsoft.com/office/drawing/2014/main" id="{AB269EF1-8FE2-44FE-B05B-ACCA7705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56" y="2997200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Volatilidad de requerimientos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3" y="2153430"/>
            <a:ext cx="836341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ea typeface="ＭＳ Ｐゴシック" pitchFamily="112" charset="-128"/>
              </a:rPr>
              <a:t>7. </a:t>
            </a:r>
            <a:r>
              <a:rPr lang="en-US" sz="4400" dirty="0" err="1">
                <a:ea typeface="ＭＳ Ｐゴシック" pitchFamily="112" charset="-128"/>
              </a:rPr>
              <a:t>Artefactos</a:t>
            </a:r>
            <a:r>
              <a:rPr lang="en-US" sz="4400" dirty="0">
                <a:ea typeface="ＭＳ Ｐゴシック" pitchFamily="112" charset="-128"/>
              </a:rPr>
              <a:t> del </a:t>
            </a:r>
            <a:r>
              <a:rPr lang="en-US" sz="4400" dirty="0" err="1">
                <a:ea typeface="ＭＳ Ｐゴシック" pitchFamily="112" charset="-128"/>
              </a:rPr>
              <a:t>proceso</a:t>
            </a:r>
            <a:endParaRPr lang="en-US" sz="4400" dirty="0"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1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00A6E-E60B-4CDA-AEDF-FB87A1ED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347861-B8EF-4756-9A26-1B3BF4E87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755" y="1737361"/>
            <a:ext cx="4150610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8. Historial de revisiones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FF2EE-999D-46E3-B50C-C7BD1735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Artefactos del proceso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34E192E-7F8D-4F05-9BE2-3E4AAAB8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80592"/>
              </p:ext>
            </p:extLst>
          </p:nvPr>
        </p:nvGraphicFramePr>
        <p:xfrm>
          <a:off x="822960" y="2324100"/>
          <a:ext cx="75438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501">
                  <a:extLst>
                    <a:ext uri="{9D8B030D-6E8A-4147-A177-3AD203B41FA5}">
                      <a16:colId xmlns:a16="http://schemas.microsoft.com/office/drawing/2014/main" val="2292227420"/>
                    </a:ext>
                  </a:extLst>
                </a:gridCol>
                <a:gridCol w="2436019">
                  <a:extLst>
                    <a:ext uri="{9D8B030D-6E8A-4147-A177-3AD203B41FA5}">
                      <a16:colId xmlns:a16="http://schemas.microsoft.com/office/drawing/2014/main" val="382067498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09644364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489754806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62639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7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6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66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Aceptación de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55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Manejo de cambios a requerimientos.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1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de cambios a requerimientos de proyectos.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Manejo de cambios a requerimientos.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64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Matriz de trazabilidad.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Manejo de cambios a requerimientos.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16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3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3" y="2153430"/>
            <a:ext cx="836341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ea typeface="ＭＳ Ｐゴシック" pitchFamily="112" charset="-128"/>
              </a:rPr>
              <a:t>8. </a:t>
            </a:r>
            <a:r>
              <a:rPr lang="en-US" sz="4400" dirty="0" err="1">
                <a:ea typeface="ＭＳ Ｐゴシック" pitchFamily="112" charset="-128"/>
              </a:rPr>
              <a:t>Historial</a:t>
            </a:r>
            <a:r>
              <a:rPr lang="en-US" sz="4400" dirty="0">
                <a:ea typeface="ＭＳ Ｐゴシック" pitchFamily="112" charset="-128"/>
              </a:rPr>
              <a:t> de </a:t>
            </a:r>
            <a:r>
              <a:rPr lang="en-US" sz="4400" dirty="0" err="1">
                <a:ea typeface="ＭＳ Ｐゴシック" pitchFamily="112" charset="-128"/>
              </a:rPr>
              <a:t>Revisiones</a:t>
            </a:r>
            <a:endParaRPr lang="en-US" sz="4400" dirty="0"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1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9AB0D-6023-49D8-BD76-E09A514F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b="1" dirty="0">
                <a:solidFill>
                  <a:schemeClr val="tx1"/>
                </a:solidFill>
              </a:rPr>
              <a:t>Historial de revisiones</a:t>
            </a:r>
            <a:endParaRPr lang="es-ES" sz="4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FDC4974-6C44-40D0-8156-8B839FAE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25974"/>
              </p:ext>
            </p:extLst>
          </p:nvPr>
        </p:nvGraphicFramePr>
        <p:xfrm>
          <a:off x="939800" y="2044700"/>
          <a:ext cx="7861301" cy="311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81">
                  <a:extLst>
                    <a:ext uri="{9D8B030D-6E8A-4147-A177-3AD203B41FA5}">
                      <a16:colId xmlns:a16="http://schemas.microsoft.com/office/drawing/2014/main" val="1937022020"/>
                    </a:ext>
                  </a:extLst>
                </a:gridCol>
                <a:gridCol w="1021646">
                  <a:extLst>
                    <a:ext uri="{9D8B030D-6E8A-4147-A177-3AD203B41FA5}">
                      <a16:colId xmlns:a16="http://schemas.microsoft.com/office/drawing/2014/main" val="3653890860"/>
                    </a:ext>
                  </a:extLst>
                </a:gridCol>
                <a:gridCol w="1229373">
                  <a:extLst>
                    <a:ext uri="{9D8B030D-6E8A-4147-A177-3AD203B41FA5}">
                      <a16:colId xmlns:a16="http://schemas.microsoft.com/office/drawing/2014/main" val="185216557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4538043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19010716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480853592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Autor/Rol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 de recisión y/o aprobación/ 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12847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Cochachin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(Analista Funcional)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01125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88819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02524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00313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411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33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7" y="2097674"/>
            <a:ext cx="8474926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lnSpc>
                <a:spcPts val="5600"/>
              </a:lnSpc>
              <a:spcBef>
                <a:spcPct val="50000"/>
              </a:spcBef>
              <a:spcAft>
                <a:spcPct val="0"/>
              </a:spcAft>
            </a:pPr>
            <a:r>
              <a:rPr lang="es-PE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1. Objetivo y alcance del proceso</a:t>
            </a:r>
          </a:p>
        </p:txBody>
      </p:sp>
    </p:spTree>
    <p:extLst>
      <p:ext uri="{BB962C8B-B14F-4D97-AF65-F5344CB8AC3E}">
        <p14:creationId xmlns:p14="http://schemas.microsoft.com/office/powerpoint/2010/main" val="36111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3536-2B74-49AA-8770-501866C9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781394" cy="1450757"/>
          </a:xfrm>
        </p:spPr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y alcance del proceso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B97E29-B667-4A70-ADDE-9C097F73021E}"/>
              </a:ext>
            </a:extLst>
          </p:cNvPr>
          <p:cNvSpPr txBox="1"/>
          <p:nvPr/>
        </p:nvSpPr>
        <p:spPr>
          <a:xfrm>
            <a:off x="2698230" y="2012097"/>
            <a:ext cx="59061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Tx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Definir el mecanismo de gestión de requerimientos de proyectos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HelpDesk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Tx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Establecer el procedimiento de gestión de cambios a requerimientos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02E039-14D6-44F9-9315-7D624A6B8E5A}"/>
              </a:ext>
            </a:extLst>
          </p:cNvPr>
          <p:cNvSpPr txBox="1"/>
          <p:nvPr/>
        </p:nvSpPr>
        <p:spPr>
          <a:xfrm>
            <a:off x="2698230" y="4398026"/>
            <a:ext cx="59061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Tx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Este proceso aplica a los proyectos definidos dentro del servicio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HelpDesk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ofrecido por la empresa de Soluciones Informáticas Business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39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45" y="2130570"/>
            <a:ext cx="8208710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2.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Términos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y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definiciones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E345A-6C7E-4363-BCB9-88EACD5B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y definiciones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CBC68DE-0179-4C39-A72B-157B447D6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7837"/>
              </p:ext>
            </p:extLst>
          </p:nvPr>
        </p:nvGraphicFramePr>
        <p:xfrm>
          <a:off x="814039" y="2043770"/>
          <a:ext cx="7552721" cy="374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678">
                  <a:extLst>
                    <a:ext uri="{9D8B030D-6E8A-4147-A177-3AD203B41FA5}">
                      <a16:colId xmlns:a16="http://schemas.microsoft.com/office/drawing/2014/main" val="1421212906"/>
                    </a:ext>
                  </a:extLst>
                </a:gridCol>
                <a:gridCol w="1706137">
                  <a:extLst>
                    <a:ext uri="{9D8B030D-6E8A-4147-A177-3AD203B41FA5}">
                      <a16:colId xmlns:a16="http://schemas.microsoft.com/office/drawing/2014/main" val="2513336619"/>
                    </a:ext>
                  </a:extLst>
                </a:gridCol>
                <a:gridCol w="5132906">
                  <a:extLst>
                    <a:ext uri="{9D8B030D-6E8A-4147-A177-3AD203B41FA5}">
                      <a16:colId xmlns:a16="http://schemas.microsoft.com/office/drawing/2014/main" val="1339955349"/>
                    </a:ext>
                  </a:extLst>
                </a:gridCol>
              </a:tblGrid>
              <a:tr h="331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Términos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Definiciones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65574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Gestión de Requerimientos</a:t>
                      </a:r>
                      <a:endParaRPr kumimoji="0" lang="es-E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948778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a requerimiento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927303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Requerimientos acordados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641657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Aprobador de requerimientos</a:t>
                      </a:r>
                    </a:p>
                    <a:p>
                      <a:endParaRPr lang="es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66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5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22" y="2119976"/>
            <a:ext cx="8207298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3. Roles y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responsabilidades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059B-56AA-4F49-ACCA-DF5270E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7973BD78-FBB5-4D97-B8A8-2B1794462F69}"/>
              </a:ext>
            </a:extLst>
          </p:cNvPr>
          <p:cNvSpPr/>
          <p:nvPr/>
        </p:nvSpPr>
        <p:spPr>
          <a:xfrm>
            <a:off x="822960" y="2464419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Proveedor de cambios a requerimientos (usuario final)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1858141-75C7-4837-87FF-DE4FAA82350B}"/>
              </a:ext>
            </a:extLst>
          </p:cNvPr>
          <p:cNvSpPr/>
          <p:nvPr/>
        </p:nvSpPr>
        <p:spPr>
          <a:xfrm>
            <a:off x="819246" y="4033024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Aprobador de cambios (usuario líder)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8E77858-D7F1-47FF-BA04-4F98879A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2464418"/>
            <a:ext cx="5616125" cy="925551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Solicita cambios a los requerimientos acordados.</a:t>
            </a:r>
          </a:p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Solicita nuevos requerimientos.</a:t>
            </a:r>
          </a:p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Resuelve consultas acerca de los cambios solicitados en los requerimientos.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9CCE91E-C351-412C-AD76-161FBF77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4232340"/>
            <a:ext cx="5616125" cy="72623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Autoriza la presentación de una solicitud de cambio.</a:t>
            </a:r>
          </a:p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33902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059B-56AA-4F49-ACCA-DF5270E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CA127CDE-1058-4788-A60C-30D54831ACA6}"/>
              </a:ext>
            </a:extLst>
          </p:cNvPr>
          <p:cNvSpPr/>
          <p:nvPr/>
        </p:nvSpPr>
        <p:spPr>
          <a:xfrm>
            <a:off x="822960" y="2163336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Jefe de Proyecto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27C5A7D3-CDBD-46D0-992D-A8D5F5707C7B}"/>
              </a:ext>
            </a:extLst>
          </p:cNvPr>
          <p:cNvSpPr/>
          <p:nvPr/>
        </p:nvSpPr>
        <p:spPr>
          <a:xfrm>
            <a:off x="822960" y="4392162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Analista Funcional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CAD71AC-DBB4-4C06-A253-B8665281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2425615"/>
            <a:ext cx="5616125" cy="400991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la organización para gestionar los requerimientos.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B957A10-3F95-4C87-864F-B197A5A7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3428999"/>
            <a:ext cx="5616125" cy="285187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Identifica los requerimientos de usuario.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Tipifica los requerimientos según la “Plantilla de Lista Maestra de Requerimientos para Proyectos.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Expone los requerimientos definidos con la finalidad de obtener aprobación del Proveedor de requerimientos.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Registra y aplica las observaciones que se realicen a los requerimientos en proceso de aprobación.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Prepara y presenta los requerimientos para autorización formal.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Es responsable de la evaluación del impacto de un cambio en los requerimientos, indicando qué actividades del cronograma se verán afectadas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434305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1102</Words>
  <Application>Microsoft Office PowerPoint</Application>
  <PresentationFormat>Presentación en pantalla (4:3)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Wingdings</vt:lpstr>
      <vt:lpstr>Retrospección</vt:lpstr>
      <vt:lpstr>Proceso de Gestión de Cambios a Requerimientos</vt:lpstr>
      <vt:lpstr>Contenido</vt:lpstr>
      <vt:lpstr>Presentación de PowerPoint</vt:lpstr>
      <vt:lpstr>Objetivo y alcance del proceso</vt:lpstr>
      <vt:lpstr>Presentación de PowerPoint</vt:lpstr>
      <vt:lpstr>Términos y definiciones</vt:lpstr>
      <vt:lpstr>Presentación de PowerPoint</vt:lpstr>
      <vt:lpstr>Roles y responsabilidades</vt:lpstr>
      <vt:lpstr>Roles y responsabilidades</vt:lpstr>
      <vt:lpstr>Roles y responsabilidades</vt:lpstr>
      <vt:lpstr>Presentación de PowerPoint</vt:lpstr>
      <vt:lpstr>Entradas y salidas del proceso</vt:lpstr>
      <vt:lpstr>Presentación de PowerPoint</vt:lpstr>
      <vt:lpstr>Subprocesos del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Artefactos del proceso</vt:lpstr>
      <vt:lpstr>Presentación de PowerPoint</vt:lpstr>
      <vt:lpstr>Historial de revisiones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Gestión de Cambios a Requerimientos</dc:title>
  <dc:creator>Susana</dc:creator>
  <cp:lastModifiedBy>Susana</cp:lastModifiedBy>
  <cp:revision>23</cp:revision>
  <dcterms:created xsi:type="dcterms:W3CDTF">2018-10-15T13:50:05Z</dcterms:created>
  <dcterms:modified xsi:type="dcterms:W3CDTF">2018-10-15T18:44:03Z</dcterms:modified>
</cp:coreProperties>
</file>