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8" r:id="rId3"/>
    <p:sldId id="259" r:id="rId4"/>
    <p:sldId id="260" r:id="rId5"/>
    <p:sldId id="261" r:id="rId6"/>
    <p:sldId id="268" r:id="rId7"/>
    <p:sldId id="262" r:id="rId8"/>
    <p:sldId id="270" r:id="rId9"/>
    <p:sldId id="283" r:id="rId10"/>
    <p:sldId id="263" r:id="rId11"/>
    <p:sldId id="272" r:id="rId12"/>
    <p:sldId id="264" r:id="rId13"/>
    <p:sldId id="273" r:id="rId14"/>
    <p:sldId id="279" r:id="rId15"/>
    <p:sldId id="280" r:id="rId16"/>
    <p:sldId id="284" r:id="rId17"/>
    <p:sldId id="285" r:id="rId18"/>
    <p:sldId id="286" r:id="rId19"/>
    <p:sldId id="287" r:id="rId20"/>
    <p:sldId id="295" r:id="rId21"/>
    <p:sldId id="296" r:id="rId22"/>
    <p:sldId id="297" r:id="rId23"/>
    <p:sldId id="288" r:id="rId24"/>
    <p:sldId id="289" r:id="rId25"/>
    <p:sldId id="290" r:id="rId26"/>
    <p:sldId id="291" r:id="rId27"/>
    <p:sldId id="292" r:id="rId28"/>
    <p:sldId id="265" r:id="rId29"/>
    <p:sldId id="276" r:id="rId30"/>
    <p:sldId id="266" r:id="rId31"/>
    <p:sldId id="281" r:id="rId32"/>
    <p:sldId id="267" r:id="rId33"/>
    <p:sldId id="282" r:id="rId34"/>
    <p:sldId id="293" r:id="rId35"/>
    <p:sldId id="29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12" autoAdjust="0"/>
    <p:restoredTop sz="94660"/>
  </p:normalViewPr>
  <p:slideViewPr>
    <p:cSldViewPr snapToGrid="0">
      <p:cViewPr varScale="1">
        <p:scale>
          <a:sx n="95" d="100"/>
          <a:sy n="95" d="100"/>
        </p:scale>
        <p:origin x="9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96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352002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37975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3D4524-3F85-4E39-8421-4B005A19C120}"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0956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13D4524-3F85-4E39-8421-4B005A19C120}"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08E510-EAE0-4388-936D-AF8BF4AC80B0}" type="slidenum">
              <a:rPr lang="es-ES" smtClean="0"/>
              <a:t>‹Nº›</a:t>
            </a:fld>
            <a:endParaRPr lang="es-E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860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13D4524-3F85-4E39-8421-4B005A19C120}" type="datetimeFigureOut">
              <a:rPr lang="es-ES" smtClean="0"/>
              <a:t>15/10/2018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19689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22960" y="2582334"/>
            <a:ext cx="370332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63440" y="2582334"/>
            <a:ext cx="370332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13D4524-3F85-4E39-8421-4B005A19C120}" type="datetimeFigureOut">
              <a:rPr lang="es-ES" smtClean="0"/>
              <a:t>15/10/2018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18586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13D4524-3F85-4E39-8421-4B005A19C120}" type="datetimeFigureOut">
              <a:rPr lang="es-ES" smtClean="0"/>
              <a:t>15/10/2018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66389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3D4524-3F85-4E39-8421-4B005A19C120}" type="datetimeFigureOut">
              <a:rPr lang="es-ES" smtClean="0"/>
              <a:t>15/10/2018</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56622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13D4524-3F85-4E39-8421-4B005A19C120}" type="datetimeFigureOut">
              <a:rPr lang="es-ES" smtClean="0"/>
              <a:t>15/10/2018</a:t>
            </a:fld>
            <a:endParaRPr lang="es-E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08E510-EAE0-4388-936D-AF8BF4AC80B0}" type="slidenum">
              <a:rPr lang="es-ES" smtClean="0"/>
              <a:t>‹Nº›</a:t>
            </a:fld>
            <a:endParaRPr lang="es-ES"/>
          </a:p>
        </p:txBody>
      </p:sp>
    </p:spTree>
    <p:extLst>
      <p:ext uri="{BB962C8B-B14F-4D97-AF65-F5344CB8AC3E}">
        <p14:creationId xmlns:p14="http://schemas.microsoft.com/office/powerpoint/2010/main" val="301706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13D4524-3F85-4E39-8421-4B005A19C120}" type="datetimeFigureOut">
              <a:rPr lang="es-ES" smtClean="0"/>
              <a:t>15/10/2018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208E510-EAE0-4388-936D-AF8BF4AC80B0}" type="slidenum">
              <a:rPr lang="es-ES" smtClean="0"/>
              <a:t>‹Nº›</a:t>
            </a:fld>
            <a:endParaRPr lang="es-ES"/>
          </a:p>
        </p:txBody>
      </p:sp>
    </p:spTree>
    <p:extLst>
      <p:ext uri="{BB962C8B-B14F-4D97-AF65-F5344CB8AC3E}">
        <p14:creationId xmlns:p14="http://schemas.microsoft.com/office/powerpoint/2010/main" val="151863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13D4524-3F85-4E39-8421-4B005A19C120}" type="datetimeFigureOut">
              <a:rPr lang="es-ES" smtClean="0"/>
              <a:t>15/10/2018</a:t>
            </a:fld>
            <a:endParaRPr lang="es-E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208E510-EAE0-4388-936D-AF8BF4AC80B0}" type="slidenum">
              <a:rPr lang="es-ES" smtClean="0"/>
              <a:t>‹Nº›</a:t>
            </a:fld>
            <a:endParaRPr lang="es-E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12642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8.0.1.27.02.I24%20QA%20Num%20de%20NConformidades%20QA%20del%20Producto.doc" TargetMode="External"/><Relationship Id="rId2" Type="http://schemas.openxmlformats.org/officeDocument/2006/relationships/hyperlink" Target="QA%20Num%20de%20NConformidades%20QA%20del%20Producto.doc"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86F99-C8CA-4466-B68D-D645668D38AA}"/>
              </a:ext>
            </a:extLst>
          </p:cNvPr>
          <p:cNvSpPr>
            <a:spLocks noGrp="1"/>
          </p:cNvSpPr>
          <p:nvPr>
            <p:ph type="ctrTitle"/>
          </p:nvPr>
        </p:nvSpPr>
        <p:spPr/>
        <p:txBody>
          <a:bodyPr>
            <a:normAutofit/>
          </a:bodyPr>
          <a:lstStyle/>
          <a:p>
            <a:pPr algn="ctr"/>
            <a:r>
              <a:rPr lang="es-PE" sz="7200" b="1" dirty="0">
                <a:solidFill>
                  <a:schemeClr val="tx1"/>
                </a:solidFill>
                <a:ea typeface="ＭＳ Ｐゴシック" pitchFamily="112" charset="-128"/>
              </a:rPr>
              <a:t>Proceso de Aseguramiento de la Calidad</a:t>
            </a:r>
            <a:endParaRPr lang="es-ES" sz="7200" b="1" dirty="0">
              <a:solidFill>
                <a:schemeClr val="tx1"/>
              </a:solidFill>
            </a:endParaRPr>
          </a:p>
        </p:txBody>
      </p:sp>
    </p:spTree>
    <p:extLst>
      <p:ext uri="{BB962C8B-B14F-4D97-AF65-F5344CB8AC3E}">
        <p14:creationId xmlns:p14="http://schemas.microsoft.com/office/powerpoint/2010/main" val="50199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232363" y="2153430"/>
            <a:ext cx="8679273" cy="759375"/>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4. Entradas y </a:t>
            </a:r>
            <a:r>
              <a:rPr lang="en-US" sz="4400" dirty="0" err="1">
                <a:latin typeface="Arial" panose="020B0604020202020204" pitchFamily="34" charset="0"/>
                <a:ea typeface="ＭＳ Ｐゴシック" pitchFamily="112" charset="-128"/>
                <a:cs typeface="Arial" panose="020B0604020202020204" pitchFamily="34" charset="0"/>
              </a:rPr>
              <a:t>salidas</a:t>
            </a:r>
            <a:r>
              <a:rPr lang="en-US" sz="4400" dirty="0">
                <a:latin typeface="Arial" panose="020B0604020202020204" pitchFamily="34" charset="0"/>
                <a:ea typeface="ＭＳ Ｐゴシック" pitchFamily="112" charset="-128"/>
                <a:cs typeface="Arial" panose="020B0604020202020204" pitchFamily="34" charset="0"/>
              </a:rPr>
              <a:t> del </a:t>
            </a:r>
            <a:r>
              <a:rPr lang="en-US" sz="4400" dirty="0" err="1">
                <a:latin typeface="Arial" panose="020B0604020202020204" pitchFamily="34" charset="0"/>
                <a:ea typeface="ＭＳ Ｐゴシック" pitchFamily="112" charset="-128"/>
                <a:cs typeface="Arial" panose="020B0604020202020204" pitchFamily="34" charset="0"/>
              </a:rPr>
              <a:t>proceso</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253933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93100-8942-4E12-B131-BDD87DCDC309}"/>
              </a:ext>
            </a:extLst>
          </p:cNvPr>
          <p:cNvSpPr>
            <a:spLocks noGrp="1"/>
          </p:cNvSpPr>
          <p:nvPr>
            <p:ph type="title"/>
          </p:nvPr>
        </p:nvSpPr>
        <p:spPr>
          <a:xfrm>
            <a:off x="822960" y="286604"/>
            <a:ext cx="7876540" cy="1450757"/>
          </a:xfrm>
        </p:spPr>
        <p:txBody>
          <a:bodyPr>
            <a:normAutofit/>
          </a:bodyPr>
          <a:lstStyle/>
          <a:p>
            <a:r>
              <a:rPr lang="es-PE" sz="4400" dirty="0">
                <a:solidFill>
                  <a:schemeClr val="tx1"/>
                </a:solidFill>
                <a:latin typeface="Arial" panose="020B0604020202020204" pitchFamily="34" charset="0"/>
                <a:cs typeface="Arial" panose="020B0604020202020204" pitchFamily="34" charset="0"/>
              </a:rPr>
              <a:t>Entradas y salidas del proceso</a:t>
            </a:r>
            <a:endParaRPr lang="es-ES" sz="4400" dirty="0">
              <a:solidFill>
                <a:schemeClr val="tx1"/>
              </a:solidFill>
              <a:latin typeface="Arial" panose="020B0604020202020204" pitchFamily="34" charset="0"/>
              <a:cs typeface="Arial" panose="020B0604020202020204" pitchFamily="34" charset="0"/>
            </a:endParaRPr>
          </a:p>
        </p:txBody>
      </p:sp>
      <p:sp>
        <p:nvSpPr>
          <p:cNvPr id="3" name="Flecha: a la derecha 2">
            <a:extLst>
              <a:ext uri="{FF2B5EF4-FFF2-40B4-BE49-F238E27FC236}">
                <a16:creationId xmlns:a16="http://schemas.microsoft.com/office/drawing/2014/main" id="{4E0FEECA-F962-413A-973F-21E49B4C87D2}"/>
              </a:ext>
            </a:extLst>
          </p:cNvPr>
          <p:cNvSpPr/>
          <p:nvPr/>
        </p:nvSpPr>
        <p:spPr>
          <a:xfrm>
            <a:off x="666550" y="2457115"/>
            <a:ext cx="2555244" cy="2781300"/>
          </a:xfrm>
          <a:prstGeom prst="rightArrow">
            <a:avLst>
              <a:gd name="adj1" fmla="val 50000"/>
              <a:gd name="adj2" fmla="val 3036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b="1" dirty="0">
                <a:solidFill>
                  <a:schemeClr val="tx1"/>
                </a:solidFill>
                <a:latin typeface="Arial" panose="020B0604020202020204" pitchFamily="34" charset="0"/>
                <a:cs typeface="Arial" panose="020B0604020202020204" pitchFamily="34" charset="0"/>
              </a:rPr>
              <a:t>Entradas:</a:t>
            </a:r>
          </a:p>
          <a:p>
            <a:pPr marL="285750" indent="-285750" algn="just">
              <a:buFont typeface="Wingdings" panose="05000000000000000000" pitchFamily="2" charset="2"/>
              <a:buChar char="§"/>
            </a:pPr>
            <a:r>
              <a:rPr lang="es-ES" sz="1400" dirty="0">
                <a:solidFill>
                  <a:schemeClr val="tx1"/>
                </a:solidFill>
                <a:latin typeface="Arial" panose="020B0604020202020204" pitchFamily="34" charset="0"/>
                <a:cs typeface="Arial" panose="020B0604020202020204" pitchFamily="34" charset="0"/>
              </a:rPr>
              <a:t>Lista de Actividades de QA de Producto.</a:t>
            </a:r>
          </a:p>
        </p:txBody>
      </p:sp>
      <p:sp>
        <p:nvSpPr>
          <p:cNvPr id="4" name="Flecha: a la derecha 3">
            <a:extLst>
              <a:ext uri="{FF2B5EF4-FFF2-40B4-BE49-F238E27FC236}">
                <a16:creationId xmlns:a16="http://schemas.microsoft.com/office/drawing/2014/main" id="{0E2DBF38-9724-4618-99C3-A490964644C9}"/>
              </a:ext>
            </a:extLst>
          </p:cNvPr>
          <p:cNvSpPr/>
          <p:nvPr/>
        </p:nvSpPr>
        <p:spPr>
          <a:xfrm>
            <a:off x="5840522" y="2457115"/>
            <a:ext cx="2702568" cy="2781300"/>
          </a:xfrm>
          <a:prstGeom prst="rightArrow">
            <a:avLst>
              <a:gd name="adj1" fmla="val 50000"/>
              <a:gd name="adj2" fmla="val 3036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ES" sz="1400" b="1" dirty="0">
                <a:solidFill>
                  <a:prstClr val="black"/>
                </a:solidFill>
                <a:latin typeface="Arial" panose="020B0604020202020204" pitchFamily="34" charset="0"/>
                <a:cs typeface="Arial" panose="020B0604020202020204" pitchFamily="34" charset="0"/>
              </a:rPr>
              <a:t>Salidas:</a:t>
            </a:r>
          </a:p>
          <a:p>
            <a:pPr marL="285750" lvl="0" indent="-285750" algn="just">
              <a:buFont typeface="Wingdings" panose="05000000000000000000" pitchFamily="2" charset="2"/>
              <a:buChar char="§"/>
            </a:pPr>
            <a:r>
              <a:rPr lang="es-ES" sz="1400" dirty="0">
                <a:solidFill>
                  <a:prstClr val="black"/>
                </a:solidFill>
                <a:latin typeface="Arial" panose="020B0604020202020204" pitchFamily="34" charset="0"/>
                <a:cs typeface="Arial" panose="020B0604020202020204" pitchFamily="34" charset="0"/>
              </a:rPr>
              <a:t>Registro de las revisiones realizadas.</a:t>
            </a:r>
          </a:p>
          <a:p>
            <a:pPr marL="285750" lvl="0" indent="-285750" algn="just">
              <a:buFont typeface="Wingdings" panose="05000000000000000000" pitchFamily="2" charset="2"/>
              <a:buChar char="§"/>
            </a:pPr>
            <a:r>
              <a:rPr lang="es-ES" sz="1400" dirty="0">
                <a:solidFill>
                  <a:prstClr val="black"/>
                </a:solidFill>
                <a:latin typeface="Arial" panose="020B0604020202020204" pitchFamily="34" charset="0"/>
                <a:cs typeface="Arial" panose="020B0604020202020204" pitchFamily="34" charset="0"/>
              </a:rPr>
              <a:t>Consolidado de No Conformidades.</a:t>
            </a:r>
          </a:p>
        </p:txBody>
      </p:sp>
      <p:sp>
        <p:nvSpPr>
          <p:cNvPr id="5" name="Rectángulo: esquinas redondeadas 4">
            <a:extLst>
              <a:ext uri="{FF2B5EF4-FFF2-40B4-BE49-F238E27FC236}">
                <a16:creationId xmlns:a16="http://schemas.microsoft.com/office/drawing/2014/main" id="{262D431D-531D-46F7-95D0-28ECF9C6485F}"/>
              </a:ext>
            </a:extLst>
          </p:cNvPr>
          <p:cNvSpPr/>
          <p:nvPr/>
        </p:nvSpPr>
        <p:spPr>
          <a:xfrm>
            <a:off x="3270048" y="2989880"/>
            <a:ext cx="2476500" cy="1715770"/>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Proceso de Aseguramiento de la Calidad</a:t>
            </a:r>
          </a:p>
        </p:txBody>
      </p:sp>
    </p:spTree>
    <p:extLst>
      <p:ext uri="{BB962C8B-B14F-4D97-AF65-F5344CB8AC3E}">
        <p14:creationId xmlns:p14="http://schemas.microsoft.com/office/powerpoint/2010/main" val="78117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1" y="2120949"/>
            <a:ext cx="7928518" cy="1816075"/>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Descripción</a:t>
            </a:r>
            <a:r>
              <a:rPr lang="en-US" sz="4400" dirty="0">
                <a:latin typeface="Arial" panose="020B0604020202020204" pitchFamily="34" charset="0"/>
                <a:ea typeface="ＭＳ Ｐゴシック" pitchFamily="112" charset="-128"/>
                <a:cs typeface="Arial" panose="020B0604020202020204" pitchFamily="34" charset="0"/>
              </a:rPr>
              <a:t> del </a:t>
            </a:r>
            <a:r>
              <a:rPr lang="en-US" sz="4400" dirty="0" err="1">
                <a:latin typeface="Arial" panose="020B0604020202020204" pitchFamily="34" charset="0"/>
                <a:ea typeface="ＭＳ Ｐゴシック" pitchFamily="112" charset="-128"/>
                <a:cs typeface="Arial" panose="020B0604020202020204" pitchFamily="34" charset="0"/>
              </a:rPr>
              <a:t>Proceso</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5.1 Subprocesos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9819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C97AF-DF8A-4DF5-B249-89D4039DA3DE}"/>
              </a:ext>
            </a:extLst>
          </p:cNvPr>
          <p:cNvSpPr>
            <a:spLocks noGrp="1"/>
          </p:cNvSpPr>
          <p:nvPr>
            <p:ph type="title"/>
          </p:nvPr>
        </p:nvSpPr>
        <p:spPr>
          <a:xfrm>
            <a:off x="822960" y="286604"/>
            <a:ext cx="7914640" cy="1450757"/>
          </a:xfrm>
        </p:spPr>
        <p:txBody>
          <a:bodyPr>
            <a:normAutofit/>
          </a:bodyPr>
          <a:lstStyle/>
          <a:p>
            <a:r>
              <a:rPr lang="es-PE" sz="4400" dirty="0">
                <a:solidFill>
                  <a:schemeClr val="tx1"/>
                </a:solidFill>
                <a:latin typeface="Arial" panose="020B0604020202020204" pitchFamily="34" charset="0"/>
                <a:cs typeface="Arial" panose="020B0604020202020204" pitchFamily="34" charset="0"/>
              </a:rPr>
              <a:t>Subprocesos del Proceso de Aseguramiento de la Calidad</a:t>
            </a:r>
            <a:endParaRPr lang="es-ES" sz="4400" dirty="0">
              <a:solidFill>
                <a:schemeClr val="tx1"/>
              </a:solidFill>
              <a:latin typeface="Arial" panose="020B0604020202020204" pitchFamily="34" charset="0"/>
              <a:cs typeface="Arial" panose="020B0604020202020204" pitchFamily="34" charset="0"/>
            </a:endParaRPr>
          </a:p>
        </p:txBody>
      </p:sp>
      <p:graphicFrame>
        <p:nvGraphicFramePr>
          <p:cNvPr id="5" name="Tabla 4">
            <a:extLst>
              <a:ext uri="{FF2B5EF4-FFF2-40B4-BE49-F238E27FC236}">
                <a16:creationId xmlns:a16="http://schemas.microsoft.com/office/drawing/2014/main" id="{34AF6FAC-9B6B-4079-9718-B8C92A46B79D}"/>
              </a:ext>
            </a:extLst>
          </p:cNvPr>
          <p:cNvGraphicFramePr>
            <a:graphicFrameLocks noGrp="1"/>
          </p:cNvGraphicFramePr>
          <p:nvPr>
            <p:extLst>
              <p:ext uri="{D42A27DB-BD31-4B8C-83A1-F6EECF244321}">
                <p14:modId xmlns:p14="http://schemas.microsoft.com/office/powerpoint/2010/main" val="3037468520"/>
              </p:ext>
            </p:extLst>
          </p:nvPr>
        </p:nvGraphicFramePr>
        <p:xfrm>
          <a:off x="2656872" y="3265632"/>
          <a:ext cx="997222" cy="1405729"/>
        </p:xfrm>
        <a:graphic>
          <a:graphicData uri="http://schemas.openxmlformats.org/drawingml/2006/table">
            <a:tbl>
              <a:tblPr firstRow="1" bandRow="1">
                <a:tableStyleId>{2D5ABB26-0587-4C30-8999-92F81FD0307C}</a:tableStyleId>
              </a:tblPr>
              <a:tblGrid>
                <a:gridCol w="997222">
                  <a:extLst>
                    <a:ext uri="{9D8B030D-6E8A-4147-A177-3AD203B41FA5}">
                      <a16:colId xmlns:a16="http://schemas.microsoft.com/office/drawing/2014/main" val="1872686194"/>
                    </a:ext>
                  </a:extLst>
                </a:gridCol>
              </a:tblGrid>
              <a:tr h="342984">
                <a:tc>
                  <a:txBody>
                    <a:bodyPr/>
                    <a:lstStyle/>
                    <a:p>
                      <a:pPr algn="ctr"/>
                      <a:r>
                        <a:rPr lang="es-ES" sz="900" b="1" dirty="0"/>
                        <a:t>(1) Analista de Calidad</a:t>
                      </a:r>
                    </a:p>
                  </a:txBody>
                  <a:tcPr anchor="ctr">
                    <a:solidFill>
                      <a:srgbClr val="FFC000"/>
                    </a:solidFill>
                  </a:tcPr>
                </a:tc>
                <a:extLst>
                  <a:ext uri="{0D108BD9-81ED-4DB2-BD59-A6C34878D82A}">
                    <a16:rowId xmlns:a16="http://schemas.microsoft.com/office/drawing/2014/main" val="3551806629"/>
                  </a:ext>
                </a:extLst>
              </a:tr>
              <a:tr h="537049">
                <a:tc>
                  <a:txBody>
                    <a:bodyPr/>
                    <a:lstStyle/>
                    <a:p>
                      <a:pPr algn="ctr"/>
                      <a:r>
                        <a:rPr lang="es-ES" sz="900" dirty="0"/>
                        <a:t>Planificación de Actividades de QA</a:t>
                      </a:r>
                    </a:p>
                  </a:txBody>
                  <a:tcPr anchor="ctr"/>
                </a:tc>
                <a:extLst>
                  <a:ext uri="{0D108BD9-81ED-4DB2-BD59-A6C34878D82A}">
                    <a16:rowId xmlns:a16="http://schemas.microsoft.com/office/drawing/2014/main" val="1257406948"/>
                  </a:ext>
                </a:extLst>
              </a:tr>
              <a:tr h="482513">
                <a:tc>
                  <a:txBody>
                    <a:bodyPr/>
                    <a:lstStyle/>
                    <a:p>
                      <a:pPr algn="ctr"/>
                      <a:r>
                        <a:rPr lang="es-ES" sz="900" b="1" dirty="0"/>
                        <a:t>Herramienta Gestión QA-Producto</a:t>
                      </a:r>
                    </a:p>
                  </a:txBody>
                  <a:tcPr anchor="ctr">
                    <a:solidFill>
                      <a:srgbClr val="FFC000"/>
                    </a:solidFill>
                  </a:tcPr>
                </a:tc>
                <a:extLst>
                  <a:ext uri="{0D108BD9-81ED-4DB2-BD59-A6C34878D82A}">
                    <a16:rowId xmlns:a16="http://schemas.microsoft.com/office/drawing/2014/main" val="158057694"/>
                  </a:ext>
                </a:extLst>
              </a:tr>
            </a:tbl>
          </a:graphicData>
        </a:graphic>
      </p:graphicFrame>
      <p:graphicFrame>
        <p:nvGraphicFramePr>
          <p:cNvPr id="6" name="Tabla 5">
            <a:extLst>
              <a:ext uri="{FF2B5EF4-FFF2-40B4-BE49-F238E27FC236}">
                <a16:creationId xmlns:a16="http://schemas.microsoft.com/office/drawing/2014/main" id="{AAB92D3D-15E3-4085-8FC7-785B92FDD0FE}"/>
              </a:ext>
            </a:extLst>
          </p:cNvPr>
          <p:cNvGraphicFramePr>
            <a:graphicFrameLocks noGrp="1"/>
          </p:cNvGraphicFramePr>
          <p:nvPr>
            <p:extLst>
              <p:ext uri="{D42A27DB-BD31-4B8C-83A1-F6EECF244321}">
                <p14:modId xmlns:p14="http://schemas.microsoft.com/office/powerpoint/2010/main" val="373059373"/>
              </p:ext>
            </p:extLst>
          </p:nvPr>
        </p:nvGraphicFramePr>
        <p:xfrm>
          <a:off x="1353275" y="3590542"/>
          <a:ext cx="927092" cy="731520"/>
        </p:xfrm>
        <a:graphic>
          <a:graphicData uri="http://schemas.openxmlformats.org/drawingml/2006/table">
            <a:tbl>
              <a:tblPr firstRow="1" bandRow="1">
                <a:tableStyleId>{2D5ABB26-0587-4C30-8999-92F81FD0307C}</a:tableStyleId>
              </a:tblPr>
              <a:tblGrid>
                <a:gridCol w="927092">
                  <a:extLst>
                    <a:ext uri="{9D8B030D-6E8A-4147-A177-3AD203B41FA5}">
                      <a16:colId xmlns:a16="http://schemas.microsoft.com/office/drawing/2014/main" val="3520122744"/>
                    </a:ext>
                  </a:extLst>
                </a:gridCol>
              </a:tblGrid>
              <a:tr h="329806">
                <a:tc>
                  <a:txBody>
                    <a:bodyPr/>
                    <a:lstStyle/>
                    <a:p>
                      <a:endParaRPr lang="es-ES" dirty="0"/>
                    </a:p>
                  </a:txBody>
                  <a:tcPr/>
                </a:tc>
                <a:extLst>
                  <a:ext uri="{0D108BD9-81ED-4DB2-BD59-A6C34878D82A}">
                    <a16:rowId xmlns:a16="http://schemas.microsoft.com/office/drawing/2014/main" val="3839738233"/>
                  </a:ext>
                </a:extLst>
              </a:tr>
              <a:tr h="325319">
                <a:tc>
                  <a:txBody>
                    <a:bodyPr/>
                    <a:lstStyle/>
                    <a:p>
                      <a:pPr algn="ctr"/>
                      <a:r>
                        <a:rPr lang="es-ES" sz="900" b="1" dirty="0"/>
                        <a:t>Actividades de QA</a:t>
                      </a:r>
                    </a:p>
                  </a:txBody>
                  <a:tcPr/>
                </a:tc>
                <a:extLst>
                  <a:ext uri="{0D108BD9-81ED-4DB2-BD59-A6C34878D82A}">
                    <a16:rowId xmlns:a16="http://schemas.microsoft.com/office/drawing/2014/main" val="3340009240"/>
                  </a:ext>
                </a:extLst>
              </a:tr>
            </a:tbl>
          </a:graphicData>
        </a:graphic>
      </p:graphicFrame>
      <p:graphicFrame>
        <p:nvGraphicFramePr>
          <p:cNvPr id="11" name="Tabla 10">
            <a:extLst>
              <a:ext uri="{FF2B5EF4-FFF2-40B4-BE49-F238E27FC236}">
                <a16:creationId xmlns:a16="http://schemas.microsoft.com/office/drawing/2014/main" id="{E6B66621-3023-4D6A-84BF-27DFC0D60290}"/>
              </a:ext>
            </a:extLst>
          </p:cNvPr>
          <p:cNvGraphicFramePr>
            <a:graphicFrameLocks noGrp="1"/>
          </p:cNvGraphicFramePr>
          <p:nvPr>
            <p:extLst>
              <p:ext uri="{D42A27DB-BD31-4B8C-83A1-F6EECF244321}">
                <p14:modId xmlns:p14="http://schemas.microsoft.com/office/powerpoint/2010/main" val="443685741"/>
              </p:ext>
            </p:extLst>
          </p:nvPr>
        </p:nvGraphicFramePr>
        <p:xfrm>
          <a:off x="1469475" y="2321108"/>
          <a:ext cx="694691" cy="808438"/>
        </p:xfrm>
        <a:graphic>
          <a:graphicData uri="http://schemas.openxmlformats.org/drawingml/2006/table">
            <a:tbl>
              <a:tblPr firstRow="1" bandRow="1">
                <a:tableStyleId>{2D5ABB26-0587-4C30-8999-92F81FD0307C}</a:tableStyleId>
              </a:tblPr>
              <a:tblGrid>
                <a:gridCol w="694691">
                  <a:extLst>
                    <a:ext uri="{9D8B030D-6E8A-4147-A177-3AD203B41FA5}">
                      <a16:colId xmlns:a16="http://schemas.microsoft.com/office/drawing/2014/main" val="3520122744"/>
                    </a:ext>
                  </a:extLst>
                </a:gridCol>
              </a:tblGrid>
              <a:tr h="442678">
                <a:tc>
                  <a:txBody>
                    <a:bodyPr/>
                    <a:lstStyle/>
                    <a:p>
                      <a:endParaRPr lang="es-ES" sz="800" dirty="0"/>
                    </a:p>
                  </a:txBody>
                  <a:tcPr/>
                </a:tc>
                <a:extLst>
                  <a:ext uri="{0D108BD9-81ED-4DB2-BD59-A6C34878D82A}">
                    <a16:rowId xmlns:a16="http://schemas.microsoft.com/office/drawing/2014/main" val="3839738233"/>
                  </a:ext>
                </a:extLst>
              </a:tr>
              <a:tr h="348102">
                <a:tc>
                  <a:txBody>
                    <a:bodyPr/>
                    <a:lstStyle/>
                    <a:p>
                      <a:pPr algn="ctr"/>
                      <a:r>
                        <a:rPr lang="es-ES" sz="900" b="1" dirty="0"/>
                        <a:t>Analista de Calidad</a:t>
                      </a:r>
                    </a:p>
                  </a:txBody>
                  <a:tcPr/>
                </a:tc>
                <a:extLst>
                  <a:ext uri="{0D108BD9-81ED-4DB2-BD59-A6C34878D82A}">
                    <a16:rowId xmlns:a16="http://schemas.microsoft.com/office/drawing/2014/main" val="3340009240"/>
                  </a:ext>
                </a:extLst>
              </a:tr>
            </a:tbl>
          </a:graphicData>
        </a:graphic>
      </p:graphicFrame>
      <p:graphicFrame>
        <p:nvGraphicFramePr>
          <p:cNvPr id="15" name="Tabla 14">
            <a:extLst>
              <a:ext uri="{FF2B5EF4-FFF2-40B4-BE49-F238E27FC236}">
                <a16:creationId xmlns:a16="http://schemas.microsoft.com/office/drawing/2014/main" id="{DE75DED4-63CA-4D42-B2E1-3C96D1402675}"/>
              </a:ext>
            </a:extLst>
          </p:cNvPr>
          <p:cNvGraphicFramePr>
            <a:graphicFrameLocks noGrp="1"/>
          </p:cNvGraphicFramePr>
          <p:nvPr>
            <p:extLst>
              <p:ext uri="{D42A27DB-BD31-4B8C-83A1-F6EECF244321}">
                <p14:modId xmlns:p14="http://schemas.microsoft.com/office/powerpoint/2010/main" val="384286672"/>
              </p:ext>
            </p:extLst>
          </p:nvPr>
        </p:nvGraphicFramePr>
        <p:xfrm>
          <a:off x="4055687" y="3273916"/>
          <a:ext cx="1042383" cy="1415872"/>
        </p:xfrm>
        <a:graphic>
          <a:graphicData uri="http://schemas.openxmlformats.org/drawingml/2006/table">
            <a:tbl>
              <a:tblPr firstRow="1" bandRow="1">
                <a:tableStyleId>{2D5ABB26-0587-4C30-8999-92F81FD0307C}</a:tableStyleId>
              </a:tblPr>
              <a:tblGrid>
                <a:gridCol w="1042383">
                  <a:extLst>
                    <a:ext uri="{9D8B030D-6E8A-4147-A177-3AD203B41FA5}">
                      <a16:colId xmlns:a16="http://schemas.microsoft.com/office/drawing/2014/main" val="1872686194"/>
                    </a:ext>
                  </a:extLst>
                </a:gridCol>
              </a:tblGrid>
              <a:tr h="356690">
                <a:tc>
                  <a:txBody>
                    <a:bodyPr/>
                    <a:lstStyle/>
                    <a:p>
                      <a:pPr algn="ctr"/>
                      <a:r>
                        <a:rPr lang="es-ES" sz="900" b="1" dirty="0"/>
                        <a:t>(2) Analista de Calidad</a:t>
                      </a:r>
                    </a:p>
                  </a:txBody>
                  <a:tcPr anchor="ctr">
                    <a:solidFill>
                      <a:srgbClr val="FFC000"/>
                    </a:solidFill>
                  </a:tcPr>
                </a:tc>
                <a:extLst>
                  <a:ext uri="{0D108BD9-81ED-4DB2-BD59-A6C34878D82A}">
                    <a16:rowId xmlns:a16="http://schemas.microsoft.com/office/drawing/2014/main" val="3551806629"/>
                  </a:ext>
                </a:extLst>
              </a:tr>
              <a:tr h="547192">
                <a:tc>
                  <a:txBody>
                    <a:bodyPr/>
                    <a:lstStyle/>
                    <a:p>
                      <a:pPr algn="ctr"/>
                      <a:r>
                        <a:rPr lang="es-ES" sz="900" dirty="0"/>
                        <a:t>Ejecución de Plan de QA</a:t>
                      </a:r>
                    </a:p>
                  </a:txBody>
                  <a:tcPr anchor="ctr"/>
                </a:tc>
                <a:extLst>
                  <a:ext uri="{0D108BD9-81ED-4DB2-BD59-A6C34878D82A}">
                    <a16:rowId xmlns:a16="http://schemas.microsoft.com/office/drawing/2014/main" val="1257406948"/>
                  </a:ext>
                </a:extLst>
              </a:tr>
              <a:tr h="476208">
                <a:tc>
                  <a:txBody>
                    <a:bodyPr/>
                    <a:lstStyle/>
                    <a:p>
                      <a:pPr algn="ctr"/>
                      <a:r>
                        <a:rPr lang="es-ES" sz="900" b="1" dirty="0"/>
                        <a:t>Herramienta Gestión QA-Producto</a:t>
                      </a:r>
                    </a:p>
                  </a:txBody>
                  <a:tcPr anchor="ctr">
                    <a:solidFill>
                      <a:srgbClr val="FFC000"/>
                    </a:solidFill>
                  </a:tcPr>
                </a:tc>
                <a:extLst>
                  <a:ext uri="{0D108BD9-81ED-4DB2-BD59-A6C34878D82A}">
                    <a16:rowId xmlns:a16="http://schemas.microsoft.com/office/drawing/2014/main" val="158057694"/>
                  </a:ext>
                </a:extLst>
              </a:tr>
            </a:tbl>
          </a:graphicData>
        </a:graphic>
      </p:graphicFrame>
      <p:graphicFrame>
        <p:nvGraphicFramePr>
          <p:cNvPr id="16" name="Tabla 15">
            <a:extLst>
              <a:ext uri="{FF2B5EF4-FFF2-40B4-BE49-F238E27FC236}">
                <a16:creationId xmlns:a16="http://schemas.microsoft.com/office/drawing/2014/main" id="{4928898F-B8EC-49F9-9117-04D12E99F047}"/>
              </a:ext>
            </a:extLst>
          </p:cNvPr>
          <p:cNvGraphicFramePr>
            <a:graphicFrameLocks noGrp="1"/>
          </p:cNvGraphicFramePr>
          <p:nvPr>
            <p:extLst>
              <p:ext uri="{D42A27DB-BD31-4B8C-83A1-F6EECF244321}">
                <p14:modId xmlns:p14="http://schemas.microsoft.com/office/powerpoint/2010/main" val="2757140232"/>
              </p:ext>
            </p:extLst>
          </p:nvPr>
        </p:nvGraphicFramePr>
        <p:xfrm>
          <a:off x="5499663" y="3265632"/>
          <a:ext cx="964945" cy="1430256"/>
        </p:xfrm>
        <a:graphic>
          <a:graphicData uri="http://schemas.openxmlformats.org/drawingml/2006/table">
            <a:tbl>
              <a:tblPr firstRow="1" bandRow="1">
                <a:tableStyleId>{2D5ABB26-0587-4C30-8999-92F81FD0307C}</a:tableStyleId>
              </a:tblPr>
              <a:tblGrid>
                <a:gridCol w="964945">
                  <a:extLst>
                    <a:ext uri="{9D8B030D-6E8A-4147-A177-3AD203B41FA5}">
                      <a16:colId xmlns:a16="http://schemas.microsoft.com/office/drawing/2014/main" val="1872686194"/>
                    </a:ext>
                  </a:extLst>
                </a:gridCol>
              </a:tblGrid>
              <a:tr h="347400">
                <a:tc>
                  <a:txBody>
                    <a:bodyPr/>
                    <a:lstStyle/>
                    <a:p>
                      <a:pPr algn="ctr"/>
                      <a:r>
                        <a:rPr lang="es-ES" sz="900" b="1" dirty="0"/>
                        <a:t>(3) Analista de Calidad</a:t>
                      </a:r>
                    </a:p>
                  </a:txBody>
                  <a:tcPr anchor="ctr">
                    <a:solidFill>
                      <a:srgbClr val="FFC000"/>
                    </a:solidFill>
                  </a:tcPr>
                </a:tc>
                <a:extLst>
                  <a:ext uri="{0D108BD9-81ED-4DB2-BD59-A6C34878D82A}">
                    <a16:rowId xmlns:a16="http://schemas.microsoft.com/office/drawing/2014/main" val="3551806629"/>
                  </a:ext>
                </a:extLst>
              </a:tr>
              <a:tr h="561576">
                <a:tc>
                  <a:txBody>
                    <a:bodyPr/>
                    <a:lstStyle/>
                    <a:p>
                      <a:pPr algn="ctr"/>
                      <a:r>
                        <a:rPr lang="es-ES" sz="900" dirty="0"/>
                        <a:t>Elaboración de Informe de Resultados QA</a:t>
                      </a:r>
                    </a:p>
                  </a:txBody>
                  <a:tcPr anchor="ctr"/>
                </a:tc>
                <a:extLst>
                  <a:ext uri="{0D108BD9-81ED-4DB2-BD59-A6C34878D82A}">
                    <a16:rowId xmlns:a16="http://schemas.microsoft.com/office/drawing/2014/main" val="1257406948"/>
                  </a:ext>
                </a:extLst>
              </a:tr>
              <a:tr h="488726">
                <a:tc>
                  <a:txBody>
                    <a:bodyPr/>
                    <a:lstStyle/>
                    <a:p>
                      <a:pPr algn="ctr"/>
                      <a:r>
                        <a:rPr lang="es-ES" sz="900" b="1" dirty="0"/>
                        <a:t>Herramienta Gestión QA-Producto</a:t>
                      </a:r>
                    </a:p>
                  </a:txBody>
                  <a:tcPr anchor="ctr">
                    <a:solidFill>
                      <a:srgbClr val="FFC000"/>
                    </a:solidFill>
                  </a:tcPr>
                </a:tc>
                <a:extLst>
                  <a:ext uri="{0D108BD9-81ED-4DB2-BD59-A6C34878D82A}">
                    <a16:rowId xmlns:a16="http://schemas.microsoft.com/office/drawing/2014/main" val="158057694"/>
                  </a:ext>
                </a:extLst>
              </a:tr>
            </a:tbl>
          </a:graphicData>
        </a:graphic>
      </p:graphicFrame>
      <p:graphicFrame>
        <p:nvGraphicFramePr>
          <p:cNvPr id="22" name="Tabla 21">
            <a:extLst>
              <a:ext uri="{FF2B5EF4-FFF2-40B4-BE49-F238E27FC236}">
                <a16:creationId xmlns:a16="http://schemas.microsoft.com/office/drawing/2014/main" id="{552FA633-1885-4CD6-8990-A72B06CEC6C0}"/>
              </a:ext>
            </a:extLst>
          </p:cNvPr>
          <p:cNvGraphicFramePr>
            <a:graphicFrameLocks noGrp="1"/>
          </p:cNvGraphicFramePr>
          <p:nvPr>
            <p:extLst>
              <p:ext uri="{D42A27DB-BD31-4B8C-83A1-F6EECF244321}">
                <p14:modId xmlns:p14="http://schemas.microsoft.com/office/powerpoint/2010/main" val="1608450157"/>
              </p:ext>
            </p:extLst>
          </p:nvPr>
        </p:nvGraphicFramePr>
        <p:xfrm>
          <a:off x="7235033" y="3544197"/>
          <a:ext cx="847745" cy="868680"/>
        </p:xfrm>
        <a:graphic>
          <a:graphicData uri="http://schemas.openxmlformats.org/drawingml/2006/table">
            <a:tbl>
              <a:tblPr firstRow="1" bandRow="1">
                <a:tableStyleId>{2D5ABB26-0587-4C30-8999-92F81FD0307C}</a:tableStyleId>
              </a:tblPr>
              <a:tblGrid>
                <a:gridCol w="847745">
                  <a:extLst>
                    <a:ext uri="{9D8B030D-6E8A-4147-A177-3AD203B41FA5}">
                      <a16:colId xmlns:a16="http://schemas.microsoft.com/office/drawing/2014/main" val="3520122744"/>
                    </a:ext>
                  </a:extLst>
                </a:gridCol>
              </a:tblGrid>
              <a:tr h="361474">
                <a:tc>
                  <a:txBody>
                    <a:bodyPr/>
                    <a:lstStyle/>
                    <a:p>
                      <a:endParaRPr lang="es-ES" dirty="0"/>
                    </a:p>
                  </a:txBody>
                  <a:tcPr/>
                </a:tc>
                <a:extLst>
                  <a:ext uri="{0D108BD9-81ED-4DB2-BD59-A6C34878D82A}">
                    <a16:rowId xmlns:a16="http://schemas.microsoft.com/office/drawing/2014/main" val="3839738233"/>
                  </a:ext>
                </a:extLst>
              </a:tr>
              <a:tr h="331351">
                <a:tc>
                  <a:txBody>
                    <a:bodyPr/>
                    <a:lstStyle/>
                    <a:p>
                      <a:pPr algn="ctr"/>
                      <a:r>
                        <a:rPr lang="es-ES" sz="900" b="1" dirty="0"/>
                        <a:t>Registro de las revisiones realizadas</a:t>
                      </a:r>
                    </a:p>
                  </a:txBody>
                  <a:tcPr/>
                </a:tc>
                <a:extLst>
                  <a:ext uri="{0D108BD9-81ED-4DB2-BD59-A6C34878D82A}">
                    <a16:rowId xmlns:a16="http://schemas.microsoft.com/office/drawing/2014/main" val="3340009240"/>
                  </a:ext>
                </a:extLst>
              </a:tr>
            </a:tbl>
          </a:graphicData>
        </a:graphic>
      </p:graphicFrame>
      <p:cxnSp>
        <p:nvCxnSpPr>
          <p:cNvPr id="27" name="Conector recto de flecha 26">
            <a:extLst>
              <a:ext uri="{FF2B5EF4-FFF2-40B4-BE49-F238E27FC236}">
                <a16:creationId xmlns:a16="http://schemas.microsoft.com/office/drawing/2014/main" id="{A9A8E69F-D6CF-418D-A722-75829DEEE12D}"/>
              </a:ext>
            </a:extLst>
          </p:cNvPr>
          <p:cNvCxnSpPr>
            <a:cxnSpLocks/>
            <a:endCxn id="6" idx="0"/>
          </p:cNvCxnSpPr>
          <p:nvPr/>
        </p:nvCxnSpPr>
        <p:spPr>
          <a:xfrm flipH="1">
            <a:off x="1816821" y="3101032"/>
            <a:ext cx="7530" cy="489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DFE035BA-0CB8-4FC0-AE17-94706ACE3199}"/>
              </a:ext>
            </a:extLst>
          </p:cNvPr>
          <p:cNvCxnSpPr>
            <a:cxnSpLocks/>
            <a:stCxn id="6" idx="3"/>
            <a:endCxn id="5" idx="1"/>
          </p:cNvCxnSpPr>
          <p:nvPr/>
        </p:nvCxnSpPr>
        <p:spPr>
          <a:xfrm>
            <a:off x="2280367" y="3956302"/>
            <a:ext cx="376505" cy="12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F67AF6AB-2BAC-4E11-B760-F92F6D4D9353}"/>
              </a:ext>
            </a:extLst>
          </p:cNvPr>
          <p:cNvCxnSpPr>
            <a:cxnSpLocks/>
            <a:stCxn id="5" idx="3"/>
            <a:endCxn id="15" idx="1"/>
          </p:cNvCxnSpPr>
          <p:nvPr/>
        </p:nvCxnSpPr>
        <p:spPr>
          <a:xfrm>
            <a:off x="3654094" y="3968496"/>
            <a:ext cx="401593" cy="13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22CFF736-EF4A-41CE-854B-45B75E3B9523}"/>
              </a:ext>
            </a:extLst>
          </p:cNvPr>
          <p:cNvCxnSpPr>
            <a:cxnSpLocks/>
            <a:stCxn id="15" idx="3"/>
            <a:endCxn id="16" idx="1"/>
          </p:cNvCxnSpPr>
          <p:nvPr/>
        </p:nvCxnSpPr>
        <p:spPr>
          <a:xfrm flipV="1">
            <a:off x="5098070" y="3980760"/>
            <a:ext cx="401593" cy="1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18AF7D27-2D74-4002-966F-43648F60F6D0}"/>
              </a:ext>
            </a:extLst>
          </p:cNvPr>
          <p:cNvCxnSpPr>
            <a:cxnSpLocks/>
            <a:stCxn id="16" idx="3"/>
            <a:endCxn id="22" idx="1"/>
          </p:cNvCxnSpPr>
          <p:nvPr/>
        </p:nvCxnSpPr>
        <p:spPr>
          <a:xfrm flipV="1">
            <a:off x="6464608" y="3978537"/>
            <a:ext cx="770425" cy="22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FB881171-0FC9-4902-83E3-ADDD6B6B6BA4}"/>
              </a:ext>
            </a:extLst>
          </p:cNvPr>
          <p:cNvCxnSpPr>
            <a:cxnSpLocks/>
            <a:stCxn id="22" idx="2"/>
            <a:endCxn id="85" idx="0"/>
          </p:cNvCxnSpPr>
          <p:nvPr/>
        </p:nvCxnSpPr>
        <p:spPr>
          <a:xfrm flipH="1">
            <a:off x="7658904" y="4412877"/>
            <a:ext cx="1" cy="436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Imagen 31">
            <a:extLst>
              <a:ext uri="{FF2B5EF4-FFF2-40B4-BE49-F238E27FC236}">
                <a16:creationId xmlns:a16="http://schemas.microsoft.com/office/drawing/2014/main" id="{22627594-B0F4-4A8F-954D-8A5CF34E799F}"/>
              </a:ext>
            </a:extLst>
          </p:cNvPr>
          <p:cNvPicPr/>
          <p:nvPr/>
        </p:nvPicPr>
        <p:blipFill>
          <a:blip r:embed="rId2"/>
          <a:srcRect/>
          <a:stretch>
            <a:fillRect/>
          </a:stretch>
        </p:blipFill>
        <p:spPr>
          <a:xfrm>
            <a:off x="1617208" y="2355644"/>
            <a:ext cx="414336" cy="427038"/>
          </a:xfrm>
          <a:prstGeom prst="rect">
            <a:avLst/>
          </a:prstGeom>
          <a:noFill/>
          <a:ln>
            <a:noFill/>
          </a:ln>
        </p:spPr>
      </p:pic>
      <p:pic>
        <p:nvPicPr>
          <p:cNvPr id="41" name="Imagen 40">
            <a:extLst>
              <a:ext uri="{FF2B5EF4-FFF2-40B4-BE49-F238E27FC236}">
                <a16:creationId xmlns:a16="http://schemas.microsoft.com/office/drawing/2014/main" id="{0F91F4F6-7B94-475F-9A9F-58C84D845D1D}"/>
              </a:ext>
            </a:extLst>
          </p:cNvPr>
          <p:cNvPicPr/>
          <p:nvPr/>
        </p:nvPicPr>
        <p:blipFill>
          <a:blip r:embed="rId3"/>
          <a:srcRect/>
          <a:stretch>
            <a:fillRect/>
          </a:stretch>
        </p:blipFill>
        <p:spPr>
          <a:xfrm>
            <a:off x="1675905" y="3580527"/>
            <a:ext cx="313068" cy="360535"/>
          </a:xfrm>
          <a:prstGeom prst="rect">
            <a:avLst/>
          </a:prstGeom>
          <a:noFill/>
          <a:ln>
            <a:noFill/>
          </a:ln>
        </p:spPr>
      </p:pic>
      <p:pic>
        <p:nvPicPr>
          <p:cNvPr id="80" name="Imagen 79">
            <a:extLst>
              <a:ext uri="{FF2B5EF4-FFF2-40B4-BE49-F238E27FC236}">
                <a16:creationId xmlns:a16="http://schemas.microsoft.com/office/drawing/2014/main" id="{4AEE1A77-44B4-4175-BACD-5E27FC27D1E3}"/>
              </a:ext>
            </a:extLst>
          </p:cNvPr>
          <p:cNvPicPr/>
          <p:nvPr/>
        </p:nvPicPr>
        <p:blipFill>
          <a:blip r:embed="rId3"/>
          <a:srcRect/>
          <a:stretch>
            <a:fillRect/>
          </a:stretch>
        </p:blipFill>
        <p:spPr>
          <a:xfrm>
            <a:off x="7440789" y="3579289"/>
            <a:ext cx="391674" cy="361773"/>
          </a:xfrm>
          <a:prstGeom prst="rect">
            <a:avLst/>
          </a:prstGeom>
          <a:noFill/>
          <a:ln>
            <a:noFill/>
          </a:ln>
        </p:spPr>
      </p:pic>
      <p:graphicFrame>
        <p:nvGraphicFramePr>
          <p:cNvPr id="85" name="Tabla 84">
            <a:extLst>
              <a:ext uri="{FF2B5EF4-FFF2-40B4-BE49-F238E27FC236}">
                <a16:creationId xmlns:a16="http://schemas.microsoft.com/office/drawing/2014/main" id="{9994391F-03CD-4F85-96E5-FB8C95BAB00E}"/>
              </a:ext>
            </a:extLst>
          </p:cNvPr>
          <p:cNvGraphicFramePr>
            <a:graphicFrameLocks noGrp="1"/>
          </p:cNvGraphicFramePr>
          <p:nvPr>
            <p:extLst>
              <p:ext uri="{D42A27DB-BD31-4B8C-83A1-F6EECF244321}">
                <p14:modId xmlns:p14="http://schemas.microsoft.com/office/powerpoint/2010/main" val="3197564723"/>
              </p:ext>
            </p:extLst>
          </p:nvPr>
        </p:nvGraphicFramePr>
        <p:xfrm>
          <a:off x="7311559" y="4848880"/>
          <a:ext cx="694691" cy="822960"/>
        </p:xfrm>
        <a:graphic>
          <a:graphicData uri="http://schemas.openxmlformats.org/drawingml/2006/table">
            <a:tbl>
              <a:tblPr firstRow="1" bandRow="1">
                <a:tableStyleId>{2D5ABB26-0587-4C30-8999-92F81FD0307C}</a:tableStyleId>
              </a:tblPr>
              <a:tblGrid>
                <a:gridCol w="694691">
                  <a:extLst>
                    <a:ext uri="{9D8B030D-6E8A-4147-A177-3AD203B41FA5}">
                      <a16:colId xmlns:a16="http://schemas.microsoft.com/office/drawing/2014/main" val="3520122744"/>
                    </a:ext>
                  </a:extLst>
                </a:gridCol>
              </a:tblGrid>
              <a:tr h="526211">
                <a:tc>
                  <a:txBody>
                    <a:bodyPr/>
                    <a:lstStyle/>
                    <a:p>
                      <a:endParaRPr lang="es-ES" sz="800" dirty="0"/>
                    </a:p>
                  </a:txBody>
                  <a:tcPr/>
                </a:tc>
                <a:extLst>
                  <a:ext uri="{0D108BD9-81ED-4DB2-BD59-A6C34878D82A}">
                    <a16:rowId xmlns:a16="http://schemas.microsoft.com/office/drawing/2014/main" val="3839738233"/>
                  </a:ext>
                </a:extLst>
              </a:tr>
              <a:tr h="296749">
                <a:tc>
                  <a:txBody>
                    <a:bodyPr/>
                    <a:lstStyle/>
                    <a:p>
                      <a:pPr algn="ctr"/>
                      <a:r>
                        <a:rPr lang="es-ES" sz="900" b="1" dirty="0"/>
                        <a:t>Cliente</a:t>
                      </a:r>
                    </a:p>
                  </a:txBody>
                  <a:tcPr/>
                </a:tc>
                <a:extLst>
                  <a:ext uri="{0D108BD9-81ED-4DB2-BD59-A6C34878D82A}">
                    <a16:rowId xmlns:a16="http://schemas.microsoft.com/office/drawing/2014/main" val="3340009240"/>
                  </a:ext>
                </a:extLst>
              </a:tr>
            </a:tbl>
          </a:graphicData>
        </a:graphic>
      </p:graphicFrame>
      <p:pic>
        <p:nvPicPr>
          <p:cNvPr id="87" name="Imagen 86">
            <a:extLst>
              <a:ext uri="{FF2B5EF4-FFF2-40B4-BE49-F238E27FC236}">
                <a16:creationId xmlns:a16="http://schemas.microsoft.com/office/drawing/2014/main" id="{B972EF64-35BC-4EC4-8CA0-4D460ABBE495}"/>
              </a:ext>
            </a:extLst>
          </p:cNvPr>
          <p:cNvPicPr/>
          <p:nvPr/>
        </p:nvPicPr>
        <p:blipFill>
          <a:blip r:embed="rId2"/>
          <a:srcRect/>
          <a:stretch>
            <a:fillRect/>
          </a:stretch>
        </p:blipFill>
        <p:spPr>
          <a:xfrm>
            <a:off x="7451185" y="4937890"/>
            <a:ext cx="415437" cy="467109"/>
          </a:xfrm>
          <a:prstGeom prst="rect">
            <a:avLst/>
          </a:prstGeom>
          <a:noFill/>
          <a:ln>
            <a:noFill/>
          </a:ln>
        </p:spPr>
      </p:pic>
    </p:spTree>
    <p:extLst>
      <p:ext uri="{BB962C8B-B14F-4D97-AF65-F5344CB8AC3E}">
        <p14:creationId xmlns:p14="http://schemas.microsoft.com/office/powerpoint/2010/main" val="129527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FFADD-AD65-4FE5-A06E-4E91C49A86B1}"/>
              </a:ext>
            </a:extLst>
          </p:cNvPr>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PE" sz="4000" dirty="0">
                <a:solidFill>
                  <a:schemeClr val="tx1"/>
                </a:solidFill>
                <a:latin typeface="Arial" panose="020B0604020202020204" pitchFamily="34" charset="0"/>
                <a:cs typeface="Arial" panose="020B0604020202020204" pitchFamily="34" charset="0"/>
              </a:rPr>
              <a:t>Subprocesos del Proceso de Aseguramiento de la Calidad</a:t>
            </a:r>
            <a:endParaRPr lang="es-ES" sz="4000" dirty="0">
              <a:latin typeface="Arial" panose="020B0604020202020204" pitchFamily="34" charset="0"/>
              <a:cs typeface="Arial" panose="020B0604020202020204" pitchFamily="34" charset="0"/>
            </a:endParaRPr>
          </a:p>
        </p:txBody>
      </p:sp>
      <p:graphicFrame>
        <p:nvGraphicFramePr>
          <p:cNvPr id="4" name="Tabla 3">
            <a:extLst>
              <a:ext uri="{FF2B5EF4-FFF2-40B4-BE49-F238E27FC236}">
                <a16:creationId xmlns:a16="http://schemas.microsoft.com/office/drawing/2014/main" id="{CAC260CE-730C-4D5A-9004-750E36F67C1F}"/>
              </a:ext>
            </a:extLst>
          </p:cNvPr>
          <p:cNvGraphicFramePr>
            <a:graphicFrameLocks noGrp="1"/>
          </p:cNvGraphicFramePr>
          <p:nvPr>
            <p:extLst>
              <p:ext uri="{D42A27DB-BD31-4B8C-83A1-F6EECF244321}">
                <p14:modId xmlns:p14="http://schemas.microsoft.com/office/powerpoint/2010/main" val="2967168893"/>
              </p:ext>
            </p:extLst>
          </p:nvPr>
        </p:nvGraphicFramePr>
        <p:xfrm>
          <a:off x="822958" y="1597025"/>
          <a:ext cx="7543799" cy="4450080"/>
        </p:xfrm>
        <a:graphic>
          <a:graphicData uri="http://schemas.openxmlformats.org/drawingml/2006/table">
            <a:tbl>
              <a:tblPr firstRow="1" bandRow="1">
                <a:tableStyleId>{5940675A-B579-460E-94D1-54222C63F5DA}</a:tableStyleId>
              </a:tblPr>
              <a:tblGrid>
                <a:gridCol w="481967">
                  <a:extLst>
                    <a:ext uri="{9D8B030D-6E8A-4147-A177-3AD203B41FA5}">
                      <a16:colId xmlns:a16="http://schemas.microsoft.com/office/drawing/2014/main" val="744776136"/>
                    </a:ext>
                  </a:extLst>
                </a:gridCol>
                <a:gridCol w="1209674">
                  <a:extLst>
                    <a:ext uri="{9D8B030D-6E8A-4147-A177-3AD203B41FA5}">
                      <a16:colId xmlns:a16="http://schemas.microsoft.com/office/drawing/2014/main" val="2882054753"/>
                    </a:ext>
                  </a:extLst>
                </a:gridCol>
                <a:gridCol w="1057275">
                  <a:extLst>
                    <a:ext uri="{9D8B030D-6E8A-4147-A177-3AD203B41FA5}">
                      <a16:colId xmlns:a16="http://schemas.microsoft.com/office/drawing/2014/main" val="2850009375"/>
                    </a:ext>
                  </a:extLst>
                </a:gridCol>
                <a:gridCol w="2152650">
                  <a:extLst>
                    <a:ext uri="{9D8B030D-6E8A-4147-A177-3AD203B41FA5}">
                      <a16:colId xmlns:a16="http://schemas.microsoft.com/office/drawing/2014/main" val="386354187"/>
                    </a:ext>
                  </a:extLst>
                </a:gridCol>
                <a:gridCol w="1076326">
                  <a:extLst>
                    <a:ext uri="{9D8B030D-6E8A-4147-A177-3AD203B41FA5}">
                      <a16:colId xmlns:a16="http://schemas.microsoft.com/office/drawing/2014/main" val="871688212"/>
                    </a:ext>
                  </a:extLst>
                </a:gridCol>
                <a:gridCol w="1565907">
                  <a:extLst>
                    <a:ext uri="{9D8B030D-6E8A-4147-A177-3AD203B41FA5}">
                      <a16:colId xmlns:a16="http://schemas.microsoft.com/office/drawing/2014/main" val="3997883730"/>
                    </a:ext>
                  </a:extLst>
                </a:gridCol>
              </a:tblGrid>
              <a:tr h="370840">
                <a:tc>
                  <a:txBody>
                    <a:bodyPr/>
                    <a:lstStyle/>
                    <a:p>
                      <a:pPr algn="ctr"/>
                      <a:r>
                        <a:rPr lang="es-ES" sz="1000"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000"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000" dirty="0">
                          <a:latin typeface="Arial" panose="020B0604020202020204" pitchFamily="34" charset="0"/>
                          <a:cs typeface="Arial" panose="020B0604020202020204" pitchFamily="34" charset="0"/>
                        </a:rPr>
                        <a:t>Herramientas</a:t>
                      </a:r>
                    </a:p>
                  </a:txBody>
                  <a:tcPr anchor="ctr">
                    <a:solidFill>
                      <a:schemeClr val="bg1">
                        <a:lumMod val="85000"/>
                      </a:schemeClr>
                    </a:solidFill>
                  </a:tcPr>
                </a:tc>
                <a:tc>
                  <a:txBody>
                    <a:bodyPr/>
                    <a:lstStyle/>
                    <a:p>
                      <a:pPr algn="ctr"/>
                      <a:r>
                        <a:rPr lang="es-ES" sz="1000" dirty="0">
                          <a:latin typeface="Arial" panose="020B0604020202020204" pitchFamily="34" charset="0"/>
                          <a:cs typeface="Arial" panose="020B0604020202020204" pitchFamily="34" charset="0"/>
                        </a:rPr>
                        <a:t>Salidas</a:t>
                      </a:r>
                    </a:p>
                  </a:txBody>
                  <a:tcPr anchor="ctr">
                    <a:solidFill>
                      <a:schemeClr val="bg1">
                        <a:lumMod val="85000"/>
                      </a:schemeClr>
                    </a:solidFill>
                  </a:tcPr>
                </a:tc>
                <a:extLst>
                  <a:ext uri="{0D108BD9-81ED-4DB2-BD59-A6C34878D82A}">
                    <a16:rowId xmlns:a16="http://schemas.microsoft.com/office/drawing/2014/main" val="3600525232"/>
                  </a:ext>
                </a:extLst>
              </a:tr>
              <a:tr h="370840">
                <a:tc>
                  <a:txBody>
                    <a:bodyPr/>
                    <a:lstStyle/>
                    <a:p>
                      <a:pPr algn="ctr"/>
                      <a:r>
                        <a:rPr lang="es-ES" sz="1000" dirty="0">
                          <a:latin typeface="Arial" panose="020B0604020202020204" pitchFamily="34" charset="0"/>
                          <a:cs typeface="Arial" panose="020B060402020202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Planificación de  Actividades de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algn="just"/>
                      <a:r>
                        <a:rPr lang="es-ES" sz="1000" dirty="0">
                          <a:solidFill>
                            <a:schemeClr val="tx1"/>
                          </a:solidFill>
                          <a:latin typeface="Arial" panose="020B0604020202020204" pitchFamily="34" charset="0"/>
                          <a:cs typeface="Arial" panose="020B0604020202020204" pitchFamily="34" charset="0"/>
                        </a:rPr>
                        <a:t>Cada vez que se inicia una fase de seguimiento y control se debe elaborar la hoja  “Planificación” de la herramienta  “Herramienta de Gestión QA-Producto”.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7.0.1.29.02.R06 Herramienta de Gestión QA-Producto</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000" b="0" i="0" u="none" strike="noStrike" cap="none" normalizeH="0" baseline="0" dirty="0">
                          <a:ln>
                            <a:noFill/>
                          </a:ln>
                          <a:solidFill>
                            <a:schemeClr val="tx1"/>
                          </a:solidFill>
                          <a:effectLst/>
                          <a:latin typeface="Arial" pitchFamily="34" charset="0"/>
                          <a:cs typeface="Arial" pitchFamily="34" charset="0"/>
                        </a:rPr>
                        <a:t>Hoja de Planificación elaborada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extLst>
                  <a:ext uri="{0D108BD9-81ED-4DB2-BD59-A6C34878D82A}">
                    <a16:rowId xmlns:a16="http://schemas.microsoft.com/office/drawing/2014/main" val="3947571967"/>
                  </a:ext>
                </a:extLst>
              </a:tr>
              <a:tr h="370840">
                <a:tc>
                  <a:txBody>
                    <a:bodyPr/>
                    <a:lstStyle/>
                    <a:p>
                      <a:pPr algn="ctr"/>
                      <a:r>
                        <a:rPr lang="es-ES" sz="1000" dirty="0">
                          <a:latin typeface="Arial" panose="020B0604020202020204" pitchFamily="34" charset="0"/>
                          <a:cs typeface="Arial" panose="020B0604020202020204" pitchFamily="34"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Ejecución de Plan de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El Analista de Calidad es el responsable de la ejecución de las Revisiones de QA planificadas. Adicionalmente, el Analista de Calidad realizará la auditoría de Gestión de Configuración al entregable utilizando la herramienta </a:t>
                      </a:r>
                      <a:r>
                        <a:rPr kumimoji="0" lang="es-PE" sz="1000" b="0" i="0" u="none" strike="noStrike" cap="none" normalizeH="0" baseline="0" dirty="0" err="1">
                          <a:ln>
                            <a:noFill/>
                          </a:ln>
                          <a:solidFill>
                            <a:schemeClr val="tx1"/>
                          </a:solidFill>
                          <a:effectLst/>
                          <a:latin typeface="Arial" pitchFamily="34" charset="0"/>
                          <a:cs typeface="Arial" pitchFamily="34" charset="0"/>
                        </a:rPr>
                        <a:t>Checklist</a:t>
                      </a:r>
                      <a:r>
                        <a:rPr kumimoji="0" lang="es-PE" sz="1000" b="0" i="0" u="none" strike="noStrike" cap="none" normalizeH="0" baseline="0" dirty="0">
                          <a:ln>
                            <a:noFill/>
                          </a:ln>
                          <a:solidFill>
                            <a:schemeClr val="tx1"/>
                          </a:solidFill>
                          <a:effectLst/>
                          <a:latin typeface="Arial" pitchFamily="34" charset="0"/>
                          <a:cs typeface="Arial" pitchFamily="34" charset="0"/>
                        </a:rPr>
                        <a:t> de Aseguramiento de Calidad.</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Después de realizada la revisión de QA de producto, el Analista de Calidad comunica vía correo electrónico la ruta donde se encuentran los resultados de la revisión, con copia al Gestor de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El Analista de Calidad es el responsable de verificar el cumplimiento del Plan de QA (Revisiones de QA)</a:t>
                      </a: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000" b="0" i="0" u="none" strike="noStrike" cap="none" normalizeH="0" baseline="0" dirty="0">
                          <a:ln>
                            <a:noFill/>
                          </a:ln>
                          <a:solidFill>
                            <a:schemeClr val="tx1"/>
                          </a:solidFill>
                          <a:effectLst/>
                          <a:latin typeface="Arial" pitchFamily="34" charset="0"/>
                          <a:cs typeface="Arial" pitchFamily="34" charset="0"/>
                        </a:rPr>
                        <a:t>7.0.1.29.02.R06  Herramienta de Gestión QA-Producto.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000" b="0" i="0" u="none" strike="noStrike" cap="none" normalizeH="0" baseline="0" dirty="0">
                          <a:ln>
                            <a:noFill/>
                          </a:ln>
                          <a:solidFill>
                            <a:schemeClr val="tx1"/>
                          </a:solidFill>
                          <a:effectLst/>
                          <a:latin typeface="Arial" pitchFamily="34" charset="0"/>
                          <a:cs typeface="Arial" pitchFamily="34" charset="0"/>
                        </a:rPr>
                        <a:t>7.0.1.29.02.R22  </a:t>
                      </a:r>
                      <a:r>
                        <a:rPr kumimoji="0" lang="es-PE" sz="1000" b="0" i="0" u="none" strike="noStrike" cap="none" normalizeH="0" baseline="0" dirty="0" err="1">
                          <a:ln>
                            <a:noFill/>
                          </a:ln>
                          <a:solidFill>
                            <a:schemeClr val="tx1"/>
                          </a:solidFill>
                          <a:effectLst/>
                          <a:latin typeface="Arial" pitchFamily="34" charset="0"/>
                          <a:cs typeface="Arial" pitchFamily="34" charset="0"/>
                        </a:rPr>
                        <a:t>Checklist</a:t>
                      </a:r>
                      <a:r>
                        <a:rPr kumimoji="0" lang="es-PE" sz="1000" b="0" i="0" u="none" strike="noStrike" cap="none" normalizeH="0" baseline="0" dirty="0">
                          <a:ln>
                            <a:noFill/>
                          </a:ln>
                          <a:solidFill>
                            <a:schemeClr val="tx1"/>
                          </a:solidFill>
                          <a:effectLst/>
                          <a:latin typeface="Arial" pitchFamily="34" charset="0"/>
                          <a:cs typeface="Arial" pitchFamily="34" charset="0"/>
                        </a:rPr>
                        <a:t> de Aseguramiento de Calidad</a:t>
                      </a:r>
                      <a:r>
                        <a:rPr kumimoji="0" 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s-PE"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000" b="0" i="0" u="none" strike="noStrike" cap="none" normalizeH="0" baseline="0" dirty="0">
                          <a:ln>
                            <a:noFill/>
                          </a:ln>
                          <a:solidFill>
                            <a:schemeClr val="tx1"/>
                          </a:solidFill>
                          <a:effectLst/>
                          <a:latin typeface="Arial" pitchFamily="34" charset="0"/>
                          <a:cs typeface="Arial" pitchFamily="34" charset="0"/>
                        </a:rPr>
                        <a:t>Resultado de las Revisiones</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extLst>
                  <a:ext uri="{0D108BD9-81ED-4DB2-BD59-A6C34878D82A}">
                    <a16:rowId xmlns:a16="http://schemas.microsoft.com/office/drawing/2014/main" val="1163960355"/>
                  </a:ext>
                </a:extLst>
              </a:tr>
            </a:tbl>
          </a:graphicData>
        </a:graphic>
      </p:graphicFrame>
    </p:spTree>
    <p:extLst>
      <p:ext uri="{BB962C8B-B14F-4D97-AF65-F5344CB8AC3E}">
        <p14:creationId xmlns:p14="http://schemas.microsoft.com/office/powerpoint/2010/main" val="301594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FFADD-AD65-4FE5-A06E-4E91C49A86B1}"/>
              </a:ext>
            </a:extLst>
          </p:cNvPr>
          <p:cNvSpPr txBox="1">
            <a:spLocks/>
          </p:cNvSpPr>
          <p:nvPr/>
        </p:nvSpPr>
        <p:spPr>
          <a:xfrm>
            <a:off x="822960" y="286604"/>
            <a:ext cx="75438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PE" sz="4000" dirty="0">
                <a:solidFill>
                  <a:schemeClr val="tx1"/>
                </a:solidFill>
                <a:latin typeface="Arial" panose="020B0604020202020204" pitchFamily="34" charset="0"/>
                <a:cs typeface="Arial" panose="020B0604020202020204" pitchFamily="34" charset="0"/>
              </a:rPr>
              <a:t>Subprocesos del Proceso de Aseguramiento de la Calidad</a:t>
            </a:r>
            <a:endParaRPr lang="es-ES" sz="4000" dirty="0">
              <a:latin typeface="Arial" panose="020B0604020202020204" pitchFamily="34" charset="0"/>
              <a:cs typeface="Arial" panose="020B0604020202020204" pitchFamily="34" charset="0"/>
            </a:endParaRPr>
          </a:p>
        </p:txBody>
      </p:sp>
      <p:graphicFrame>
        <p:nvGraphicFramePr>
          <p:cNvPr id="4" name="Tabla 3">
            <a:extLst>
              <a:ext uri="{FF2B5EF4-FFF2-40B4-BE49-F238E27FC236}">
                <a16:creationId xmlns:a16="http://schemas.microsoft.com/office/drawing/2014/main" id="{B583C399-BE3D-481D-8D14-AB6F9FB2F980}"/>
              </a:ext>
            </a:extLst>
          </p:cNvPr>
          <p:cNvGraphicFramePr>
            <a:graphicFrameLocks noGrp="1"/>
          </p:cNvGraphicFramePr>
          <p:nvPr>
            <p:extLst>
              <p:ext uri="{D42A27DB-BD31-4B8C-83A1-F6EECF244321}">
                <p14:modId xmlns:p14="http://schemas.microsoft.com/office/powerpoint/2010/main" val="3876663075"/>
              </p:ext>
            </p:extLst>
          </p:nvPr>
        </p:nvGraphicFramePr>
        <p:xfrm>
          <a:off x="600075" y="2312035"/>
          <a:ext cx="7690483" cy="1116965"/>
        </p:xfrm>
        <a:graphic>
          <a:graphicData uri="http://schemas.openxmlformats.org/drawingml/2006/table">
            <a:tbl>
              <a:tblPr firstRow="1" bandRow="1">
                <a:tableStyleId>{5940675A-B579-460E-94D1-54222C63F5DA}</a:tableStyleId>
              </a:tblPr>
              <a:tblGrid>
                <a:gridCol w="365105">
                  <a:extLst>
                    <a:ext uri="{9D8B030D-6E8A-4147-A177-3AD203B41FA5}">
                      <a16:colId xmlns:a16="http://schemas.microsoft.com/office/drawing/2014/main" val="744776136"/>
                    </a:ext>
                  </a:extLst>
                </a:gridCol>
                <a:gridCol w="1359429">
                  <a:extLst>
                    <a:ext uri="{9D8B030D-6E8A-4147-A177-3AD203B41FA5}">
                      <a16:colId xmlns:a16="http://schemas.microsoft.com/office/drawing/2014/main" val="2882054753"/>
                    </a:ext>
                  </a:extLst>
                </a:gridCol>
                <a:gridCol w="1077833">
                  <a:extLst>
                    <a:ext uri="{9D8B030D-6E8A-4147-A177-3AD203B41FA5}">
                      <a16:colId xmlns:a16="http://schemas.microsoft.com/office/drawing/2014/main" val="2850009375"/>
                    </a:ext>
                  </a:extLst>
                </a:gridCol>
                <a:gridCol w="2194507">
                  <a:extLst>
                    <a:ext uri="{9D8B030D-6E8A-4147-A177-3AD203B41FA5}">
                      <a16:colId xmlns:a16="http://schemas.microsoft.com/office/drawing/2014/main" val="386354187"/>
                    </a:ext>
                  </a:extLst>
                </a:gridCol>
                <a:gridCol w="1411862">
                  <a:extLst>
                    <a:ext uri="{9D8B030D-6E8A-4147-A177-3AD203B41FA5}">
                      <a16:colId xmlns:a16="http://schemas.microsoft.com/office/drawing/2014/main" val="871688212"/>
                    </a:ext>
                  </a:extLst>
                </a:gridCol>
                <a:gridCol w="1281747">
                  <a:extLst>
                    <a:ext uri="{9D8B030D-6E8A-4147-A177-3AD203B41FA5}">
                      <a16:colId xmlns:a16="http://schemas.microsoft.com/office/drawing/2014/main" val="3997883730"/>
                    </a:ext>
                  </a:extLst>
                </a:gridCol>
              </a:tblGrid>
              <a:tr h="415925">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Herramientas</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Salidas</a:t>
                      </a:r>
                    </a:p>
                  </a:txBody>
                  <a:tcPr anchor="ctr">
                    <a:solidFill>
                      <a:schemeClr val="bg1">
                        <a:lumMod val="85000"/>
                      </a:schemeClr>
                    </a:solidFill>
                  </a:tcPr>
                </a:tc>
                <a:extLst>
                  <a:ext uri="{0D108BD9-81ED-4DB2-BD59-A6C34878D82A}">
                    <a16:rowId xmlns:a16="http://schemas.microsoft.com/office/drawing/2014/main" val="3600525232"/>
                  </a:ext>
                </a:extLst>
              </a:tr>
              <a:tr h="370840">
                <a:tc>
                  <a:txBody>
                    <a:bodyPr/>
                    <a:lstStyle/>
                    <a:p>
                      <a:pPr algn="ctr"/>
                      <a:r>
                        <a:rPr lang="es-ES" sz="1000" dirty="0">
                          <a:latin typeface="Arial" panose="020B0604020202020204" pitchFamily="34" charset="0"/>
                          <a:cs typeface="Arial" panose="020B0604020202020204"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Elaboración de Informe de Resultados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El Analista de Calidad elabora los Informes de  las Revisiones de QA y comunica al Jefe de la Fábrica y a los Analistas.</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7.0.1.29.02.R06 Herramienta de Gestión QA-Producto</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000" b="0" i="0" u="none" strike="noStrike" cap="none" normalizeH="0" baseline="0" dirty="0">
                          <a:ln>
                            <a:noFill/>
                          </a:ln>
                          <a:solidFill>
                            <a:schemeClr val="tx1"/>
                          </a:solidFill>
                          <a:effectLst/>
                          <a:latin typeface="Arial" pitchFamily="34" charset="0"/>
                          <a:cs typeface="Arial" pitchFamily="34" charset="0"/>
                        </a:rPr>
                        <a:t>Informe de las Revisiones de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extLst>
                  <a:ext uri="{0D108BD9-81ED-4DB2-BD59-A6C34878D82A}">
                    <a16:rowId xmlns:a16="http://schemas.microsoft.com/office/drawing/2014/main" val="917712389"/>
                  </a:ext>
                </a:extLst>
              </a:tr>
            </a:tbl>
          </a:graphicData>
        </a:graphic>
      </p:graphicFrame>
    </p:spTree>
    <p:extLst>
      <p:ext uri="{BB962C8B-B14F-4D97-AF65-F5344CB8AC3E}">
        <p14:creationId xmlns:p14="http://schemas.microsoft.com/office/powerpoint/2010/main" val="384396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1" y="2120949"/>
            <a:ext cx="7928518" cy="1816075"/>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Descripción</a:t>
            </a:r>
            <a:r>
              <a:rPr lang="en-US" sz="4400" dirty="0">
                <a:latin typeface="Arial" panose="020B0604020202020204" pitchFamily="34" charset="0"/>
                <a:ea typeface="ＭＳ Ｐゴシック" pitchFamily="112" charset="-128"/>
                <a:cs typeface="Arial" panose="020B0604020202020204" pitchFamily="34" charset="0"/>
              </a:rPr>
              <a:t> del </a:t>
            </a:r>
            <a:r>
              <a:rPr lang="en-US" sz="4400" dirty="0" err="1">
                <a:latin typeface="Arial" panose="020B0604020202020204" pitchFamily="34" charset="0"/>
                <a:ea typeface="ＭＳ Ｐゴシック" pitchFamily="112" charset="-128"/>
                <a:cs typeface="Arial" panose="020B0604020202020204" pitchFamily="34" charset="0"/>
              </a:rPr>
              <a:t>Proceso</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5.2 Actividades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36745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2BAA3-E034-473A-B00B-7D2D01C3567A}"/>
              </a:ext>
            </a:extLst>
          </p:cNvPr>
          <p:cNvSpPr>
            <a:spLocks noGrp="1"/>
          </p:cNvSpPr>
          <p:nvPr>
            <p:ph type="title"/>
          </p:nvPr>
        </p:nvSpPr>
        <p:spPr/>
        <p:txBody>
          <a:bodyPr>
            <a:noAutofit/>
          </a:bodyPr>
          <a:lstStyle/>
          <a:p>
            <a:pPr>
              <a:spcAft>
                <a:spcPct val="0"/>
              </a:spcAft>
            </a:pPr>
            <a:r>
              <a:rPr lang="es-PE" sz="4400" dirty="0">
                <a:solidFill>
                  <a:schemeClr val="tx1"/>
                </a:solidFill>
                <a:latin typeface="Arial" panose="020B0604020202020204" pitchFamily="34" charset="0"/>
                <a:cs typeface="Arial" panose="020B0604020202020204" pitchFamily="34" charset="0"/>
              </a:rPr>
              <a:t>Actividades del Subproceso</a:t>
            </a:r>
            <a:br>
              <a:rPr lang="es-PE" sz="4400" dirty="0">
                <a:solidFill>
                  <a:schemeClr val="tx1"/>
                </a:solidFill>
                <a:latin typeface="Arial" panose="020B0604020202020204" pitchFamily="34" charset="0"/>
                <a:cs typeface="Arial" panose="020B0604020202020204" pitchFamily="34" charset="0"/>
              </a:rPr>
            </a:br>
            <a:r>
              <a:rPr lang="es-ES" sz="4400" dirty="0">
                <a:solidFill>
                  <a:schemeClr val="tx1"/>
                </a:solidFill>
                <a:latin typeface="Arial" panose="020B0604020202020204" pitchFamily="34" charset="0"/>
                <a:cs typeface="Arial" panose="020B0604020202020204" pitchFamily="34" charset="0"/>
              </a:rPr>
              <a:t>Ejecución de Plan de QA</a:t>
            </a:r>
          </a:p>
        </p:txBody>
      </p:sp>
      <p:graphicFrame>
        <p:nvGraphicFramePr>
          <p:cNvPr id="3" name="Tabla 2">
            <a:extLst>
              <a:ext uri="{FF2B5EF4-FFF2-40B4-BE49-F238E27FC236}">
                <a16:creationId xmlns:a16="http://schemas.microsoft.com/office/drawing/2014/main" id="{280CEE81-53A7-4400-BC6C-A5A4255EB78B}"/>
              </a:ext>
            </a:extLst>
          </p:cNvPr>
          <p:cNvGraphicFramePr>
            <a:graphicFrameLocks noGrp="1"/>
          </p:cNvGraphicFramePr>
          <p:nvPr>
            <p:extLst>
              <p:ext uri="{D42A27DB-BD31-4B8C-83A1-F6EECF244321}">
                <p14:modId xmlns:p14="http://schemas.microsoft.com/office/powerpoint/2010/main" val="1491343799"/>
              </p:ext>
            </p:extLst>
          </p:nvPr>
        </p:nvGraphicFramePr>
        <p:xfrm>
          <a:off x="2590990" y="2790604"/>
          <a:ext cx="997222" cy="1405729"/>
        </p:xfrm>
        <a:graphic>
          <a:graphicData uri="http://schemas.openxmlformats.org/drawingml/2006/table">
            <a:tbl>
              <a:tblPr firstRow="1" bandRow="1">
                <a:tableStyleId>{2D5ABB26-0587-4C30-8999-92F81FD0307C}</a:tableStyleId>
              </a:tblPr>
              <a:tblGrid>
                <a:gridCol w="997222">
                  <a:extLst>
                    <a:ext uri="{9D8B030D-6E8A-4147-A177-3AD203B41FA5}">
                      <a16:colId xmlns:a16="http://schemas.microsoft.com/office/drawing/2014/main" val="1872686194"/>
                    </a:ext>
                  </a:extLst>
                </a:gridCol>
              </a:tblGrid>
              <a:tr h="342984">
                <a:tc>
                  <a:txBody>
                    <a:bodyPr/>
                    <a:lstStyle/>
                    <a:p>
                      <a:pPr algn="ctr"/>
                      <a:r>
                        <a:rPr lang="es-ES" sz="900" b="1" dirty="0"/>
                        <a:t>(1) Analista de Calidad</a:t>
                      </a:r>
                    </a:p>
                  </a:txBody>
                  <a:tcPr anchor="ctr">
                    <a:solidFill>
                      <a:srgbClr val="FFC000"/>
                    </a:solidFill>
                  </a:tcPr>
                </a:tc>
                <a:extLst>
                  <a:ext uri="{0D108BD9-81ED-4DB2-BD59-A6C34878D82A}">
                    <a16:rowId xmlns:a16="http://schemas.microsoft.com/office/drawing/2014/main" val="3551806629"/>
                  </a:ext>
                </a:extLst>
              </a:tr>
              <a:tr h="537049">
                <a:tc>
                  <a:txBody>
                    <a:bodyPr/>
                    <a:lstStyle/>
                    <a:p>
                      <a:pPr algn="ctr"/>
                      <a:r>
                        <a:rPr lang="es-ES" sz="900" dirty="0"/>
                        <a:t>Realizar las Revisiones de QA</a:t>
                      </a:r>
                    </a:p>
                  </a:txBody>
                  <a:tcPr anchor="ctr"/>
                </a:tc>
                <a:extLst>
                  <a:ext uri="{0D108BD9-81ED-4DB2-BD59-A6C34878D82A}">
                    <a16:rowId xmlns:a16="http://schemas.microsoft.com/office/drawing/2014/main" val="1257406948"/>
                  </a:ext>
                </a:extLst>
              </a:tr>
              <a:tr h="482513">
                <a:tc>
                  <a:txBody>
                    <a:bodyPr/>
                    <a:lstStyle/>
                    <a:p>
                      <a:pPr algn="ctr"/>
                      <a:r>
                        <a:rPr lang="es-ES" sz="900" b="1" dirty="0"/>
                        <a:t>Herramienta Gestión QA-Producto</a:t>
                      </a:r>
                    </a:p>
                  </a:txBody>
                  <a:tcPr anchor="ctr">
                    <a:solidFill>
                      <a:srgbClr val="FFC000"/>
                    </a:solidFill>
                  </a:tcPr>
                </a:tc>
                <a:extLst>
                  <a:ext uri="{0D108BD9-81ED-4DB2-BD59-A6C34878D82A}">
                    <a16:rowId xmlns:a16="http://schemas.microsoft.com/office/drawing/2014/main" val="158057694"/>
                  </a:ext>
                </a:extLst>
              </a:tr>
            </a:tbl>
          </a:graphicData>
        </a:graphic>
      </p:graphicFrame>
      <p:graphicFrame>
        <p:nvGraphicFramePr>
          <p:cNvPr id="4" name="Tabla 3">
            <a:extLst>
              <a:ext uri="{FF2B5EF4-FFF2-40B4-BE49-F238E27FC236}">
                <a16:creationId xmlns:a16="http://schemas.microsoft.com/office/drawing/2014/main" id="{A74E108C-5346-4292-8805-E1E599BE931A}"/>
              </a:ext>
            </a:extLst>
          </p:cNvPr>
          <p:cNvGraphicFramePr>
            <a:graphicFrameLocks noGrp="1"/>
          </p:cNvGraphicFramePr>
          <p:nvPr>
            <p:extLst>
              <p:ext uri="{D42A27DB-BD31-4B8C-83A1-F6EECF244321}">
                <p14:modId xmlns:p14="http://schemas.microsoft.com/office/powerpoint/2010/main" val="1707393988"/>
              </p:ext>
            </p:extLst>
          </p:nvPr>
        </p:nvGraphicFramePr>
        <p:xfrm>
          <a:off x="1251987" y="3293479"/>
          <a:ext cx="927092" cy="691060"/>
        </p:xfrm>
        <a:graphic>
          <a:graphicData uri="http://schemas.openxmlformats.org/drawingml/2006/table">
            <a:tbl>
              <a:tblPr firstRow="1" bandRow="1">
                <a:tableStyleId>{2D5ABB26-0587-4C30-8999-92F81FD0307C}</a:tableStyleId>
              </a:tblPr>
              <a:tblGrid>
                <a:gridCol w="927092">
                  <a:extLst>
                    <a:ext uri="{9D8B030D-6E8A-4147-A177-3AD203B41FA5}">
                      <a16:colId xmlns:a16="http://schemas.microsoft.com/office/drawing/2014/main" val="3520122744"/>
                    </a:ext>
                  </a:extLst>
                </a:gridCol>
              </a:tblGrid>
              <a:tr h="371815">
                <a:tc>
                  <a:txBody>
                    <a:bodyPr/>
                    <a:lstStyle/>
                    <a:p>
                      <a:endParaRPr lang="es-ES" dirty="0"/>
                    </a:p>
                  </a:txBody>
                  <a:tcPr/>
                </a:tc>
                <a:extLst>
                  <a:ext uri="{0D108BD9-81ED-4DB2-BD59-A6C34878D82A}">
                    <a16:rowId xmlns:a16="http://schemas.microsoft.com/office/drawing/2014/main" val="3839738233"/>
                  </a:ext>
                </a:extLst>
              </a:tr>
              <a:tr h="319245">
                <a:tc>
                  <a:txBody>
                    <a:bodyPr/>
                    <a:lstStyle/>
                    <a:p>
                      <a:pPr algn="ctr"/>
                      <a:r>
                        <a:rPr lang="es-ES" sz="900" b="1" dirty="0"/>
                        <a:t>Plan de QA</a:t>
                      </a:r>
                    </a:p>
                  </a:txBody>
                  <a:tcPr/>
                </a:tc>
                <a:extLst>
                  <a:ext uri="{0D108BD9-81ED-4DB2-BD59-A6C34878D82A}">
                    <a16:rowId xmlns:a16="http://schemas.microsoft.com/office/drawing/2014/main" val="3340009240"/>
                  </a:ext>
                </a:extLst>
              </a:tr>
            </a:tbl>
          </a:graphicData>
        </a:graphic>
      </p:graphicFrame>
      <p:graphicFrame>
        <p:nvGraphicFramePr>
          <p:cNvPr id="5" name="Tabla 4">
            <a:extLst>
              <a:ext uri="{FF2B5EF4-FFF2-40B4-BE49-F238E27FC236}">
                <a16:creationId xmlns:a16="http://schemas.microsoft.com/office/drawing/2014/main" id="{027625C1-BE96-41F4-8D7F-D22FCBA891FA}"/>
              </a:ext>
            </a:extLst>
          </p:cNvPr>
          <p:cNvGraphicFramePr>
            <a:graphicFrameLocks noGrp="1"/>
          </p:cNvGraphicFramePr>
          <p:nvPr>
            <p:extLst>
              <p:ext uri="{D42A27DB-BD31-4B8C-83A1-F6EECF244321}">
                <p14:modId xmlns:p14="http://schemas.microsoft.com/office/powerpoint/2010/main" val="3096531931"/>
              </p:ext>
            </p:extLst>
          </p:nvPr>
        </p:nvGraphicFramePr>
        <p:xfrm>
          <a:off x="1373564" y="2010412"/>
          <a:ext cx="694691" cy="808438"/>
        </p:xfrm>
        <a:graphic>
          <a:graphicData uri="http://schemas.openxmlformats.org/drawingml/2006/table">
            <a:tbl>
              <a:tblPr firstRow="1" bandRow="1">
                <a:tableStyleId>{2D5ABB26-0587-4C30-8999-92F81FD0307C}</a:tableStyleId>
              </a:tblPr>
              <a:tblGrid>
                <a:gridCol w="694691">
                  <a:extLst>
                    <a:ext uri="{9D8B030D-6E8A-4147-A177-3AD203B41FA5}">
                      <a16:colId xmlns:a16="http://schemas.microsoft.com/office/drawing/2014/main" val="3520122744"/>
                    </a:ext>
                  </a:extLst>
                </a:gridCol>
              </a:tblGrid>
              <a:tr h="442678">
                <a:tc>
                  <a:txBody>
                    <a:bodyPr/>
                    <a:lstStyle/>
                    <a:p>
                      <a:endParaRPr lang="es-ES" sz="800" dirty="0"/>
                    </a:p>
                  </a:txBody>
                  <a:tcPr/>
                </a:tc>
                <a:extLst>
                  <a:ext uri="{0D108BD9-81ED-4DB2-BD59-A6C34878D82A}">
                    <a16:rowId xmlns:a16="http://schemas.microsoft.com/office/drawing/2014/main" val="3839738233"/>
                  </a:ext>
                </a:extLst>
              </a:tr>
              <a:tr h="348102">
                <a:tc>
                  <a:txBody>
                    <a:bodyPr/>
                    <a:lstStyle/>
                    <a:p>
                      <a:pPr algn="ctr"/>
                      <a:r>
                        <a:rPr lang="es-ES" sz="900" b="1" dirty="0"/>
                        <a:t>Analista de Calidad</a:t>
                      </a:r>
                    </a:p>
                  </a:txBody>
                  <a:tcPr/>
                </a:tc>
                <a:extLst>
                  <a:ext uri="{0D108BD9-81ED-4DB2-BD59-A6C34878D82A}">
                    <a16:rowId xmlns:a16="http://schemas.microsoft.com/office/drawing/2014/main" val="3340009240"/>
                  </a:ext>
                </a:extLst>
              </a:tr>
            </a:tbl>
          </a:graphicData>
        </a:graphic>
      </p:graphicFrame>
      <p:graphicFrame>
        <p:nvGraphicFramePr>
          <p:cNvPr id="6" name="Tabla 5">
            <a:extLst>
              <a:ext uri="{FF2B5EF4-FFF2-40B4-BE49-F238E27FC236}">
                <a16:creationId xmlns:a16="http://schemas.microsoft.com/office/drawing/2014/main" id="{B3A9DF21-46D7-4159-8C62-315F4323308B}"/>
              </a:ext>
            </a:extLst>
          </p:cNvPr>
          <p:cNvGraphicFramePr>
            <a:graphicFrameLocks noGrp="1"/>
          </p:cNvGraphicFramePr>
          <p:nvPr>
            <p:extLst>
              <p:ext uri="{D42A27DB-BD31-4B8C-83A1-F6EECF244321}">
                <p14:modId xmlns:p14="http://schemas.microsoft.com/office/powerpoint/2010/main" val="3324488325"/>
              </p:ext>
            </p:extLst>
          </p:nvPr>
        </p:nvGraphicFramePr>
        <p:xfrm>
          <a:off x="4091236" y="2739088"/>
          <a:ext cx="1042383" cy="1508760"/>
        </p:xfrm>
        <a:graphic>
          <a:graphicData uri="http://schemas.openxmlformats.org/drawingml/2006/table">
            <a:tbl>
              <a:tblPr firstRow="1" bandRow="1">
                <a:tableStyleId>{2D5ABB26-0587-4C30-8999-92F81FD0307C}</a:tableStyleId>
              </a:tblPr>
              <a:tblGrid>
                <a:gridCol w="1042383">
                  <a:extLst>
                    <a:ext uri="{9D8B030D-6E8A-4147-A177-3AD203B41FA5}">
                      <a16:colId xmlns:a16="http://schemas.microsoft.com/office/drawing/2014/main" val="1872686194"/>
                    </a:ext>
                  </a:extLst>
                </a:gridCol>
              </a:tblGrid>
              <a:tr h="356690">
                <a:tc>
                  <a:txBody>
                    <a:bodyPr/>
                    <a:lstStyle/>
                    <a:p>
                      <a:pPr algn="ctr"/>
                      <a:r>
                        <a:rPr lang="es-ES" sz="900" b="1" dirty="0"/>
                        <a:t>(2) Analista de Calidad</a:t>
                      </a:r>
                    </a:p>
                  </a:txBody>
                  <a:tcPr anchor="ctr">
                    <a:solidFill>
                      <a:srgbClr val="FFC000"/>
                    </a:solidFill>
                  </a:tcPr>
                </a:tc>
                <a:extLst>
                  <a:ext uri="{0D108BD9-81ED-4DB2-BD59-A6C34878D82A}">
                    <a16:rowId xmlns:a16="http://schemas.microsoft.com/office/drawing/2014/main" val="3551806629"/>
                  </a:ext>
                </a:extLst>
              </a:tr>
              <a:tr h="547192">
                <a:tc>
                  <a:txBody>
                    <a:bodyPr/>
                    <a:lstStyle/>
                    <a:p>
                      <a:pPr algn="ctr"/>
                      <a:r>
                        <a:rPr lang="es-ES" sz="900" dirty="0"/>
                        <a:t>Elaborar y Comunicar los Informes de las Revisiones de QA</a:t>
                      </a:r>
                    </a:p>
                  </a:txBody>
                  <a:tcPr anchor="ctr"/>
                </a:tc>
                <a:extLst>
                  <a:ext uri="{0D108BD9-81ED-4DB2-BD59-A6C34878D82A}">
                    <a16:rowId xmlns:a16="http://schemas.microsoft.com/office/drawing/2014/main" val="1257406948"/>
                  </a:ext>
                </a:extLst>
              </a:tr>
              <a:tr h="476208">
                <a:tc>
                  <a:txBody>
                    <a:bodyPr/>
                    <a:lstStyle/>
                    <a:p>
                      <a:pPr algn="ctr"/>
                      <a:r>
                        <a:rPr lang="es-ES" sz="900" b="1" dirty="0"/>
                        <a:t>Herramienta Gestión QA-Producto</a:t>
                      </a:r>
                    </a:p>
                  </a:txBody>
                  <a:tcPr anchor="ctr">
                    <a:solidFill>
                      <a:srgbClr val="FFC000"/>
                    </a:solidFill>
                  </a:tcPr>
                </a:tc>
                <a:extLst>
                  <a:ext uri="{0D108BD9-81ED-4DB2-BD59-A6C34878D82A}">
                    <a16:rowId xmlns:a16="http://schemas.microsoft.com/office/drawing/2014/main" val="158057694"/>
                  </a:ext>
                </a:extLst>
              </a:tr>
            </a:tbl>
          </a:graphicData>
        </a:graphic>
      </p:graphicFrame>
      <p:graphicFrame>
        <p:nvGraphicFramePr>
          <p:cNvPr id="7" name="Tabla 6">
            <a:extLst>
              <a:ext uri="{FF2B5EF4-FFF2-40B4-BE49-F238E27FC236}">
                <a16:creationId xmlns:a16="http://schemas.microsoft.com/office/drawing/2014/main" id="{3A28C86B-E09A-4C4E-895B-36ECF65931A4}"/>
              </a:ext>
            </a:extLst>
          </p:cNvPr>
          <p:cNvGraphicFramePr>
            <a:graphicFrameLocks noGrp="1"/>
          </p:cNvGraphicFramePr>
          <p:nvPr>
            <p:extLst>
              <p:ext uri="{D42A27DB-BD31-4B8C-83A1-F6EECF244321}">
                <p14:modId xmlns:p14="http://schemas.microsoft.com/office/powerpoint/2010/main" val="2998856327"/>
              </p:ext>
            </p:extLst>
          </p:nvPr>
        </p:nvGraphicFramePr>
        <p:xfrm>
          <a:off x="5752535" y="3273249"/>
          <a:ext cx="847745" cy="731520"/>
        </p:xfrm>
        <a:graphic>
          <a:graphicData uri="http://schemas.openxmlformats.org/drawingml/2006/table">
            <a:tbl>
              <a:tblPr firstRow="1" bandRow="1">
                <a:tableStyleId>{2D5ABB26-0587-4C30-8999-92F81FD0307C}</a:tableStyleId>
              </a:tblPr>
              <a:tblGrid>
                <a:gridCol w="847745">
                  <a:extLst>
                    <a:ext uri="{9D8B030D-6E8A-4147-A177-3AD203B41FA5}">
                      <a16:colId xmlns:a16="http://schemas.microsoft.com/office/drawing/2014/main" val="3520122744"/>
                    </a:ext>
                  </a:extLst>
                </a:gridCol>
              </a:tblGrid>
              <a:tr h="361474">
                <a:tc>
                  <a:txBody>
                    <a:bodyPr/>
                    <a:lstStyle/>
                    <a:p>
                      <a:endParaRPr lang="es-ES" dirty="0"/>
                    </a:p>
                  </a:txBody>
                  <a:tcPr/>
                </a:tc>
                <a:extLst>
                  <a:ext uri="{0D108BD9-81ED-4DB2-BD59-A6C34878D82A}">
                    <a16:rowId xmlns:a16="http://schemas.microsoft.com/office/drawing/2014/main" val="3839738233"/>
                  </a:ext>
                </a:extLst>
              </a:tr>
              <a:tr h="331351">
                <a:tc>
                  <a:txBody>
                    <a:bodyPr/>
                    <a:lstStyle/>
                    <a:p>
                      <a:pPr algn="ctr"/>
                      <a:r>
                        <a:rPr lang="es-ES" sz="900" b="1" dirty="0"/>
                        <a:t>Revisión Ejecutada</a:t>
                      </a:r>
                    </a:p>
                  </a:txBody>
                  <a:tcPr/>
                </a:tc>
                <a:extLst>
                  <a:ext uri="{0D108BD9-81ED-4DB2-BD59-A6C34878D82A}">
                    <a16:rowId xmlns:a16="http://schemas.microsoft.com/office/drawing/2014/main" val="3340009240"/>
                  </a:ext>
                </a:extLst>
              </a:tr>
            </a:tbl>
          </a:graphicData>
        </a:graphic>
      </p:graphicFrame>
      <p:cxnSp>
        <p:nvCxnSpPr>
          <p:cNvPr id="8" name="Conector recto de flecha 7">
            <a:extLst>
              <a:ext uri="{FF2B5EF4-FFF2-40B4-BE49-F238E27FC236}">
                <a16:creationId xmlns:a16="http://schemas.microsoft.com/office/drawing/2014/main" id="{8A81E257-B02D-446F-99DA-D9DD59D7B688}"/>
              </a:ext>
            </a:extLst>
          </p:cNvPr>
          <p:cNvCxnSpPr>
            <a:cxnSpLocks/>
            <a:stCxn id="5" idx="2"/>
            <a:endCxn id="4" idx="0"/>
          </p:cNvCxnSpPr>
          <p:nvPr/>
        </p:nvCxnSpPr>
        <p:spPr>
          <a:xfrm flipH="1">
            <a:off x="1715533" y="2818850"/>
            <a:ext cx="5376" cy="474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787C51D-A17F-4EC2-990D-DE0E7CF7E35A}"/>
              </a:ext>
            </a:extLst>
          </p:cNvPr>
          <p:cNvCxnSpPr>
            <a:cxnSpLocks/>
            <a:stCxn id="13" idx="3"/>
            <a:endCxn id="3" idx="1"/>
          </p:cNvCxnSpPr>
          <p:nvPr/>
        </p:nvCxnSpPr>
        <p:spPr>
          <a:xfrm flipV="1">
            <a:off x="1955046" y="3493468"/>
            <a:ext cx="635944"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A5DF6D2C-ECC9-40D7-A765-AF3D10AFE028}"/>
              </a:ext>
            </a:extLst>
          </p:cNvPr>
          <p:cNvCxnSpPr>
            <a:cxnSpLocks/>
            <a:stCxn id="6" idx="3"/>
            <a:endCxn id="14" idx="1"/>
          </p:cNvCxnSpPr>
          <p:nvPr/>
        </p:nvCxnSpPr>
        <p:spPr>
          <a:xfrm flipV="1">
            <a:off x="5133619" y="3492851"/>
            <a:ext cx="846951" cy="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56AB0EB6-7FDA-423A-A529-72A5CD49DA75}"/>
              </a:ext>
            </a:extLst>
          </p:cNvPr>
          <p:cNvCxnSpPr>
            <a:cxnSpLocks/>
            <a:stCxn id="7" idx="2"/>
            <a:endCxn id="16" idx="0"/>
          </p:cNvCxnSpPr>
          <p:nvPr/>
        </p:nvCxnSpPr>
        <p:spPr>
          <a:xfrm>
            <a:off x="6176407" y="4004769"/>
            <a:ext cx="11882" cy="58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57D7FD97-EA37-4C2E-9980-A2FA33AF38E4}"/>
              </a:ext>
            </a:extLst>
          </p:cNvPr>
          <p:cNvPicPr/>
          <p:nvPr/>
        </p:nvPicPr>
        <p:blipFill>
          <a:blip r:embed="rId2"/>
          <a:srcRect/>
          <a:stretch>
            <a:fillRect/>
          </a:stretch>
        </p:blipFill>
        <p:spPr>
          <a:xfrm>
            <a:off x="1541008" y="2041319"/>
            <a:ext cx="414336" cy="427038"/>
          </a:xfrm>
          <a:prstGeom prst="rect">
            <a:avLst/>
          </a:prstGeom>
          <a:noFill/>
          <a:ln>
            <a:noFill/>
          </a:ln>
        </p:spPr>
      </p:pic>
      <p:pic>
        <p:nvPicPr>
          <p:cNvPr id="13" name="Imagen 12">
            <a:extLst>
              <a:ext uri="{FF2B5EF4-FFF2-40B4-BE49-F238E27FC236}">
                <a16:creationId xmlns:a16="http://schemas.microsoft.com/office/drawing/2014/main" id="{96C120A1-03EB-4830-8FCF-79B935988D3D}"/>
              </a:ext>
            </a:extLst>
          </p:cNvPr>
          <p:cNvPicPr/>
          <p:nvPr/>
        </p:nvPicPr>
        <p:blipFill>
          <a:blip r:embed="rId3"/>
          <a:srcRect/>
          <a:stretch>
            <a:fillRect/>
          </a:stretch>
        </p:blipFill>
        <p:spPr>
          <a:xfrm>
            <a:off x="1541008" y="3313202"/>
            <a:ext cx="414038" cy="360535"/>
          </a:xfrm>
          <a:prstGeom prst="rect">
            <a:avLst/>
          </a:prstGeom>
          <a:noFill/>
          <a:ln>
            <a:noFill/>
          </a:ln>
        </p:spPr>
      </p:pic>
      <p:pic>
        <p:nvPicPr>
          <p:cNvPr id="14" name="Imagen 13">
            <a:extLst>
              <a:ext uri="{FF2B5EF4-FFF2-40B4-BE49-F238E27FC236}">
                <a16:creationId xmlns:a16="http://schemas.microsoft.com/office/drawing/2014/main" id="{A6B53F06-6B55-42F6-8410-7253F808D0D6}"/>
              </a:ext>
            </a:extLst>
          </p:cNvPr>
          <p:cNvPicPr/>
          <p:nvPr/>
        </p:nvPicPr>
        <p:blipFill>
          <a:blip r:embed="rId3"/>
          <a:srcRect/>
          <a:stretch>
            <a:fillRect/>
          </a:stretch>
        </p:blipFill>
        <p:spPr>
          <a:xfrm>
            <a:off x="5980570" y="3311964"/>
            <a:ext cx="391674" cy="361773"/>
          </a:xfrm>
          <a:prstGeom prst="rect">
            <a:avLst/>
          </a:prstGeom>
          <a:noFill/>
          <a:ln>
            <a:noFill/>
          </a:ln>
        </p:spPr>
      </p:pic>
      <p:graphicFrame>
        <p:nvGraphicFramePr>
          <p:cNvPr id="15" name="Tabla 14">
            <a:extLst>
              <a:ext uri="{FF2B5EF4-FFF2-40B4-BE49-F238E27FC236}">
                <a16:creationId xmlns:a16="http://schemas.microsoft.com/office/drawing/2014/main" id="{C04BD567-7A7B-4922-902D-9B2B5F47596F}"/>
              </a:ext>
            </a:extLst>
          </p:cNvPr>
          <p:cNvGraphicFramePr>
            <a:graphicFrameLocks noGrp="1"/>
          </p:cNvGraphicFramePr>
          <p:nvPr>
            <p:extLst>
              <p:ext uri="{D42A27DB-BD31-4B8C-83A1-F6EECF244321}">
                <p14:modId xmlns:p14="http://schemas.microsoft.com/office/powerpoint/2010/main" val="212708865"/>
              </p:ext>
            </p:extLst>
          </p:nvPr>
        </p:nvGraphicFramePr>
        <p:xfrm>
          <a:off x="5840942" y="4591523"/>
          <a:ext cx="694691" cy="813498"/>
        </p:xfrm>
        <a:graphic>
          <a:graphicData uri="http://schemas.openxmlformats.org/drawingml/2006/table">
            <a:tbl>
              <a:tblPr firstRow="1" bandRow="1">
                <a:tableStyleId>{2D5ABB26-0587-4C30-8999-92F81FD0307C}</a:tableStyleId>
              </a:tblPr>
              <a:tblGrid>
                <a:gridCol w="694691">
                  <a:extLst>
                    <a:ext uri="{9D8B030D-6E8A-4147-A177-3AD203B41FA5}">
                      <a16:colId xmlns:a16="http://schemas.microsoft.com/office/drawing/2014/main" val="3520122744"/>
                    </a:ext>
                  </a:extLst>
                </a:gridCol>
              </a:tblGrid>
              <a:tr h="447738">
                <a:tc>
                  <a:txBody>
                    <a:bodyPr/>
                    <a:lstStyle/>
                    <a:p>
                      <a:endParaRPr lang="es-ES" sz="800" dirty="0"/>
                    </a:p>
                  </a:txBody>
                  <a:tcPr/>
                </a:tc>
                <a:extLst>
                  <a:ext uri="{0D108BD9-81ED-4DB2-BD59-A6C34878D82A}">
                    <a16:rowId xmlns:a16="http://schemas.microsoft.com/office/drawing/2014/main" val="3839738233"/>
                  </a:ext>
                </a:extLst>
              </a:tr>
              <a:tr h="296749">
                <a:tc>
                  <a:txBody>
                    <a:bodyPr/>
                    <a:lstStyle/>
                    <a:p>
                      <a:pPr algn="ctr"/>
                      <a:r>
                        <a:rPr lang="es-ES" sz="900" b="1" dirty="0"/>
                        <a:t>Analista de Calidad</a:t>
                      </a:r>
                    </a:p>
                  </a:txBody>
                  <a:tcPr/>
                </a:tc>
                <a:extLst>
                  <a:ext uri="{0D108BD9-81ED-4DB2-BD59-A6C34878D82A}">
                    <a16:rowId xmlns:a16="http://schemas.microsoft.com/office/drawing/2014/main" val="3340009240"/>
                  </a:ext>
                </a:extLst>
              </a:tr>
            </a:tbl>
          </a:graphicData>
        </a:graphic>
      </p:graphicFrame>
      <p:pic>
        <p:nvPicPr>
          <p:cNvPr id="16" name="Imagen 15">
            <a:extLst>
              <a:ext uri="{FF2B5EF4-FFF2-40B4-BE49-F238E27FC236}">
                <a16:creationId xmlns:a16="http://schemas.microsoft.com/office/drawing/2014/main" id="{88C4B9C9-4A9C-4D73-B082-7EA117495F49}"/>
              </a:ext>
            </a:extLst>
          </p:cNvPr>
          <p:cNvPicPr/>
          <p:nvPr/>
        </p:nvPicPr>
        <p:blipFill>
          <a:blip r:embed="rId2"/>
          <a:srcRect/>
          <a:stretch>
            <a:fillRect/>
          </a:stretch>
        </p:blipFill>
        <p:spPr>
          <a:xfrm>
            <a:off x="5980570" y="4591523"/>
            <a:ext cx="415437" cy="467109"/>
          </a:xfrm>
          <a:prstGeom prst="rect">
            <a:avLst/>
          </a:prstGeom>
          <a:noFill/>
          <a:ln>
            <a:noFill/>
          </a:ln>
        </p:spPr>
      </p:pic>
      <p:cxnSp>
        <p:nvCxnSpPr>
          <p:cNvPr id="29" name="Conector recto de flecha 28">
            <a:extLst>
              <a:ext uri="{FF2B5EF4-FFF2-40B4-BE49-F238E27FC236}">
                <a16:creationId xmlns:a16="http://schemas.microsoft.com/office/drawing/2014/main" id="{408D8CF7-3953-4E76-A31C-C35B47402CEA}"/>
              </a:ext>
            </a:extLst>
          </p:cNvPr>
          <p:cNvCxnSpPr>
            <a:cxnSpLocks/>
            <a:stCxn id="3" idx="3"/>
            <a:endCxn id="6" idx="1"/>
          </p:cNvCxnSpPr>
          <p:nvPr/>
        </p:nvCxnSpPr>
        <p:spPr>
          <a:xfrm>
            <a:off x="3588212" y="3493468"/>
            <a:ext cx="503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2BAA3-E034-473A-B00B-7D2D01C3567A}"/>
              </a:ext>
            </a:extLst>
          </p:cNvPr>
          <p:cNvSpPr>
            <a:spLocks noGrp="1"/>
          </p:cNvSpPr>
          <p:nvPr>
            <p:ph type="title"/>
          </p:nvPr>
        </p:nvSpPr>
        <p:spPr/>
        <p:txBody>
          <a:bodyPr>
            <a:noAutofit/>
          </a:bodyPr>
          <a:lstStyle/>
          <a:p>
            <a:pPr>
              <a:spcAft>
                <a:spcPct val="0"/>
              </a:spcAft>
            </a:pPr>
            <a:r>
              <a:rPr lang="es-PE" sz="4400" dirty="0">
                <a:solidFill>
                  <a:schemeClr val="tx1"/>
                </a:solidFill>
                <a:latin typeface="Arial" panose="020B0604020202020204" pitchFamily="34" charset="0"/>
                <a:cs typeface="Arial" panose="020B0604020202020204" pitchFamily="34" charset="0"/>
              </a:rPr>
              <a:t>Actividades del Subproceso</a:t>
            </a:r>
            <a:br>
              <a:rPr lang="es-PE" sz="4400" dirty="0">
                <a:solidFill>
                  <a:schemeClr val="tx1"/>
                </a:solidFill>
                <a:latin typeface="Arial" panose="020B0604020202020204" pitchFamily="34" charset="0"/>
                <a:cs typeface="Arial" panose="020B0604020202020204" pitchFamily="34" charset="0"/>
              </a:rPr>
            </a:br>
            <a:r>
              <a:rPr lang="es-ES" sz="4400" dirty="0">
                <a:solidFill>
                  <a:schemeClr val="tx1"/>
                </a:solidFill>
                <a:latin typeface="Arial" panose="020B0604020202020204" pitchFamily="34" charset="0"/>
                <a:cs typeface="Arial" panose="020B0604020202020204" pitchFamily="34" charset="0"/>
              </a:rPr>
              <a:t>Ejecución de Plan de QA</a:t>
            </a:r>
          </a:p>
        </p:txBody>
      </p:sp>
      <p:graphicFrame>
        <p:nvGraphicFramePr>
          <p:cNvPr id="3" name="Tabla 2">
            <a:extLst>
              <a:ext uri="{FF2B5EF4-FFF2-40B4-BE49-F238E27FC236}">
                <a16:creationId xmlns:a16="http://schemas.microsoft.com/office/drawing/2014/main" id="{9981A9B8-3030-424A-AB51-9309DF8601B6}"/>
              </a:ext>
            </a:extLst>
          </p:cNvPr>
          <p:cNvGraphicFramePr>
            <a:graphicFrameLocks noGrp="1"/>
          </p:cNvGraphicFramePr>
          <p:nvPr>
            <p:extLst>
              <p:ext uri="{D42A27DB-BD31-4B8C-83A1-F6EECF244321}">
                <p14:modId xmlns:p14="http://schemas.microsoft.com/office/powerpoint/2010/main" val="1461253643"/>
              </p:ext>
            </p:extLst>
          </p:nvPr>
        </p:nvGraphicFramePr>
        <p:xfrm>
          <a:off x="800100" y="1882775"/>
          <a:ext cx="7543799" cy="4267200"/>
        </p:xfrm>
        <a:graphic>
          <a:graphicData uri="http://schemas.openxmlformats.org/drawingml/2006/table">
            <a:tbl>
              <a:tblPr firstRow="1" bandRow="1">
                <a:tableStyleId>{5940675A-B579-460E-94D1-54222C63F5DA}</a:tableStyleId>
              </a:tblPr>
              <a:tblGrid>
                <a:gridCol w="342900">
                  <a:extLst>
                    <a:ext uri="{9D8B030D-6E8A-4147-A177-3AD203B41FA5}">
                      <a16:colId xmlns:a16="http://schemas.microsoft.com/office/drawing/2014/main" val="744776136"/>
                    </a:ext>
                  </a:extLst>
                </a:gridCol>
                <a:gridCol w="1085850">
                  <a:extLst>
                    <a:ext uri="{9D8B030D-6E8A-4147-A177-3AD203B41FA5}">
                      <a16:colId xmlns:a16="http://schemas.microsoft.com/office/drawing/2014/main" val="2882054753"/>
                    </a:ext>
                  </a:extLst>
                </a:gridCol>
                <a:gridCol w="1066800">
                  <a:extLst>
                    <a:ext uri="{9D8B030D-6E8A-4147-A177-3AD203B41FA5}">
                      <a16:colId xmlns:a16="http://schemas.microsoft.com/office/drawing/2014/main" val="2850009375"/>
                    </a:ext>
                  </a:extLst>
                </a:gridCol>
                <a:gridCol w="2600325">
                  <a:extLst>
                    <a:ext uri="{9D8B030D-6E8A-4147-A177-3AD203B41FA5}">
                      <a16:colId xmlns:a16="http://schemas.microsoft.com/office/drawing/2014/main" val="386354187"/>
                    </a:ext>
                  </a:extLst>
                </a:gridCol>
                <a:gridCol w="1047750">
                  <a:extLst>
                    <a:ext uri="{9D8B030D-6E8A-4147-A177-3AD203B41FA5}">
                      <a16:colId xmlns:a16="http://schemas.microsoft.com/office/drawing/2014/main" val="871688212"/>
                    </a:ext>
                  </a:extLst>
                </a:gridCol>
                <a:gridCol w="1400174">
                  <a:extLst>
                    <a:ext uri="{9D8B030D-6E8A-4147-A177-3AD203B41FA5}">
                      <a16:colId xmlns:a16="http://schemas.microsoft.com/office/drawing/2014/main" val="3997883730"/>
                    </a:ext>
                  </a:extLst>
                </a:gridCol>
              </a:tblGrid>
              <a:tr h="370840">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Herramientas</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Salidas</a:t>
                      </a:r>
                    </a:p>
                  </a:txBody>
                  <a:tcPr anchor="ctr">
                    <a:solidFill>
                      <a:schemeClr val="bg1">
                        <a:lumMod val="85000"/>
                      </a:schemeClr>
                    </a:solidFill>
                  </a:tcPr>
                </a:tc>
                <a:extLst>
                  <a:ext uri="{0D108BD9-81ED-4DB2-BD59-A6C34878D82A}">
                    <a16:rowId xmlns:a16="http://schemas.microsoft.com/office/drawing/2014/main" val="3600525232"/>
                  </a:ext>
                </a:extLst>
              </a:tr>
              <a:tr h="370840">
                <a:tc>
                  <a:txBody>
                    <a:bodyPr/>
                    <a:lstStyle/>
                    <a:p>
                      <a:pPr algn="ctr"/>
                      <a:r>
                        <a:rPr lang="es-ES" sz="1000" dirty="0">
                          <a:latin typeface="Arial" panose="020B0604020202020204" pitchFamily="34" charset="0"/>
                          <a:cs typeface="Arial" panose="020B060402020202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Realizar las Revisiones de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De acuerdo al plan de actividades de QA, el Analista de Calidad se reúne con el 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000" b="0" i="0" u="none" strike="noStrike" cap="none" normalizeH="0" baseline="0" dirty="0">
                          <a:ln>
                            <a:noFill/>
                          </a:ln>
                          <a:solidFill>
                            <a:schemeClr val="tx1"/>
                          </a:solidFill>
                          <a:effectLst/>
                          <a:latin typeface="Arial" pitchFamily="34" charset="0"/>
                          <a:cs typeface="Arial" pitchFamily="34" charset="0"/>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El Analista de Calidad deberá revisar los entregables indicados en la hoja “Planificación” del libro “Herramienta de Gestión QA-Producto” y de encontrar NC deberá actualizar la Hoja “Seguimiento de NC” del libro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El Analista de Calidad en conjunto con el 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000" b="0" i="0" u="none" strike="noStrike" cap="none" normalizeH="0" baseline="0" dirty="0">
                          <a:ln>
                            <a:noFill/>
                          </a:ln>
                          <a:solidFill>
                            <a:schemeClr val="tx1"/>
                          </a:solidFill>
                          <a:effectLst/>
                          <a:latin typeface="Arial" pitchFamily="34" charset="0"/>
                          <a:cs typeface="Arial" pitchFamily="34" charset="0"/>
                        </a:rPr>
                        <a:t>Las NC que no serán resueltas deberán ser justificadas y aprobadas por el Analista; y asimismo se  informará al Analista de Calidad.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7.0.1.29.02.R06 Herramienta de Gestión QA-Producto</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pitchFamily="34" charset="0"/>
                          <a:cs typeface="Arial" pitchFamily="34" charset="0"/>
                        </a:rPr>
                        <a:t>Hoja de Seguimiento de NC llenada</a:t>
                      </a:r>
                    </a:p>
                  </a:txBody>
                  <a:tcPr/>
                </a:tc>
                <a:extLst>
                  <a:ext uri="{0D108BD9-81ED-4DB2-BD59-A6C34878D82A}">
                    <a16:rowId xmlns:a16="http://schemas.microsoft.com/office/drawing/2014/main" val="3947571967"/>
                  </a:ext>
                </a:extLst>
              </a:tr>
            </a:tbl>
          </a:graphicData>
        </a:graphic>
      </p:graphicFrame>
    </p:spTree>
    <p:extLst>
      <p:ext uri="{BB962C8B-B14F-4D97-AF65-F5344CB8AC3E}">
        <p14:creationId xmlns:p14="http://schemas.microsoft.com/office/powerpoint/2010/main" val="363291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2BAA3-E034-473A-B00B-7D2D01C3567A}"/>
              </a:ext>
            </a:extLst>
          </p:cNvPr>
          <p:cNvSpPr>
            <a:spLocks noGrp="1"/>
          </p:cNvSpPr>
          <p:nvPr>
            <p:ph type="title"/>
          </p:nvPr>
        </p:nvSpPr>
        <p:spPr/>
        <p:txBody>
          <a:bodyPr>
            <a:noAutofit/>
          </a:bodyPr>
          <a:lstStyle/>
          <a:p>
            <a:pPr>
              <a:spcAft>
                <a:spcPct val="0"/>
              </a:spcAft>
            </a:pPr>
            <a:r>
              <a:rPr lang="es-PE" sz="4400" dirty="0">
                <a:solidFill>
                  <a:schemeClr val="tx1"/>
                </a:solidFill>
                <a:latin typeface="Arial" panose="020B0604020202020204" pitchFamily="34" charset="0"/>
                <a:cs typeface="Arial" panose="020B0604020202020204" pitchFamily="34" charset="0"/>
              </a:rPr>
              <a:t>Actividades del Subproceso</a:t>
            </a:r>
            <a:br>
              <a:rPr lang="es-PE" sz="4400" dirty="0">
                <a:solidFill>
                  <a:schemeClr val="tx1"/>
                </a:solidFill>
                <a:latin typeface="Arial" panose="020B0604020202020204" pitchFamily="34" charset="0"/>
                <a:cs typeface="Arial" panose="020B0604020202020204" pitchFamily="34" charset="0"/>
              </a:rPr>
            </a:br>
            <a:r>
              <a:rPr lang="es-ES" sz="4400" dirty="0">
                <a:solidFill>
                  <a:schemeClr val="tx1"/>
                </a:solidFill>
                <a:latin typeface="Arial" panose="020B0604020202020204" pitchFamily="34" charset="0"/>
                <a:cs typeface="Arial" panose="020B0604020202020204" pitchFamily="34" charset="0"/>
              </a:rPr>
              <a:t>Ejecución de Plan de QA</a:t>
            </a:r>
          </a:p>
        </p:txBody>
      </p:sp>
      <p:graphicFrame>
        <p:nvGraphicFramePr>
          <p:cNvPr id="3" name="Tabla 2">
            <a:extLst>
              <a:ext uri="{FF2B5EF4-FFF2-40B4-BE49-F238E27FC236}">
                <a16:creationId xmlns:a16="http://schemas.microsoft.com/office/drawing/2014/main" id="{9981A9B8-3030-424A-AB51-9309DF8601B6}"/>
              </a:ext>
            </a:extLst>
          </p:cNvPr>
          <p:cNvGraphicFramePr>
            <a:graphicFrameLocks noGrp="1"/>
          </p:cNvGraphicFramePr>
          <p:nvPr>
            <p:extLst>
              <p:ext uri="{D42A27DB-BD31-4B8C-83A1-F6EECF244321}">
                <p14:modId xmlns:p14="http://schemas.microsoft.com/office/powerpoint/2010/main" val="1794382006"/>
              </p:ext>
            </p:extLst>
          </p:nvPr>
        </p:nvGraphicFramePr>
        <p:xfrm>
          <a:off x="975359" y="2130425"/>
          <a:ext cx="7391401" cy="1737360"/>
        </p:xfrm>
        <a:graphic>
          <a:graphicData uri="http://schemas.openxmlformats.org/drawingml/2006/table">
            <a:tbl>
              <a:tblPr firstRow="1" bandRow="1">
                <a:tableStyleId>{5940675A-B579-460E-94D1-54222C63F5DA}</a:tableStyleId>
              </a:tblPr>
              <a:tblGrid>
                <a:gridCol w="335973">
                  <a:extLst>
                    <a:ext uri="{9D8B030D-6E8A-4147-A177-3AD203B41FA5}">
                      <a16:colId xmlns:a16="http://schemas.microsoft.com/office/drawing/2014/main" val="744776136"/>
                    </a:ext>
                  </a:extLst>
                </a:gridCol>
                <a:gridCol w="1063914">
                  <a:extLst>
                    <a:ext uri="{9D8B030D-6E8A-4147-A177-3AD203B41FA5}">
                      <a16:colId xmlns:a16="http://schemas.microsoft.com/office/drawing/2014/main" val="2882054753"/>
                    </a:ext>
                  </a:extLst>
                </a:gridCol>
                <a:gridCol w="1045249">
                  <a:extLst>
                    <a:ext uri="{9D8B030D-6E8A-4147-A177-3AD203B41FA5}">
                      <a16:colId xmlns:a16="http://schemas.microsoft.com/office/drawing/2014/main" val="2850009375"/>
                    </a:ext>
                  </a:extLst>
                </a:gridCol>
                <a:gridCol w="2547794">
                  <a:extLst>
                    <a:ext uri="{9D8B030D-6E8A-4147-A177-3AD203B41FA5}">
                      <a16:colId xmlns:a16="http://schemas.microsoft.com/office/drawing/2014/main" val="386354187"/>
                    </a:ext>
                  </a:extLst>
                </a:gridCol>
                <a:gridCol w="1026583">
                  <a:extLst>
                    <a:ext uri="{9D8B030D-6E8A-4147-A177-3AD203B41FA5}">
                      <a16:colId xmlns:a16="http://schemas.microsoft.com/office/drawing/2014/main" val="871688212"/>
                    </a:ext>
                  </a:extLst>
                </a:gridCol>
                <a:gridCol w="1371888">
                  <a:extLst>
                    <a:ext uri="{9D8B030D-6E8A-4147-A177-3AD203B41FA5}">
                      <a16:colId xmlns:a16="http://schemas.microsoft.com/office/drawing/2014/main" val="3997883730"/>
                    </a:ext>
                  </a:extLst>
                </a:gridCol>
              </a:tblGrid>
              <a:tr h="370840">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Herramientas</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Salidas</a:t>
                      </a:r>
                    </a:p>
                  </a:txBody>
                  <a:tcPr anchor="ctr">
                    <a:solidFill>
                      <a:schemeClr val="bg1">
                        <a:lumMod val="85000"/>
                      </a:schemeClr>
                    </a:solidFill>
                  </a:tcPr>
                </a:tc>
                <a:extLst>
                  <a:ext uri="{0D108BD9-81ED-4DB2-BD59-A6C34878D82A}">
                    <a16:rowId xmlns:a16="http://schemas.microsoft.com/office/drawing/2014/main" val="3600525232"/>
                  </a:ext>
                </a:extLst>
              </a:tr>
              <a:tr h="370840">
                <a:tc>
                  <a:txBody>
                    <a:bodyPr/>
                    <a:lstStyle/>
                    <a:p>
                      <a:pPr algn="ctr"/>
                      <a:r>
                        <a:rPr lang="es-ES" sz="1000" dirty="0">
                          <a:latin typeface="Arial" panose="020B0604020202020204" pitchFamily="34" charset="0"/>
                          <a:cs typeface="Arial" panose="020B0604020202020204" pitchFamily="34"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E</a:t>
                      </a:r>
                      <a:r>
                        <a:rPr kumimoji="0" lang="es-ES" sz="1000" b="0" i="0" u="none" strike="noStrike" cap="none" normalizeH="0" baseline="0" dirty="0">
                          <a:ln>
                            <a:noFill/>
                          </a:ln>
                          <a:solidFill>
                            <a:schemeClr val="tx1"/>
                          </a:solidFill>
                          <a:effectLst/>
                          <a:latin typeface="Arial" pitchFamily="34" charset="0"/>
                          <a:cs typeface="Arial" pitchFamily="34" charset="0"/>
                        </a:rPr>
                        <a:t>laborar y Comunicar los Informes de las Revisiones de QA</a:t>
                      </a: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Después de cada Revisión de QA, el Analista de Calidad deberá actualizar las duraciones reales de las revisiones en las hojas de Planificación de la herramienta: “7.0.1.29.02.R06 Herramienta de Gestión QA-Producto”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Comunicar al Revisado de QA el Informe del producto en acta o vía GitHub.</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7.0.1.29.02.R06 Herramienta de Gestión QA-Producto</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000" b="0" i="0" u="none" strike="noStrike" cap="none" normalizeH="0" baseline="0" dirty="0">
                          <a:ln>
                            <a:noFill/>
                          </a:ln>
                          <a:solidFill>
                            <a:schemeClr val="tx1"/>
                          </a:solidFill>
                          <a:effectLst/>
                          <a:latin typeface="Arial" pitchFamily="34" charset="0"/>
                          <a:cs typeface="Arial" pitchFamily="34" charset="0"/>
                        </a:rPr>
                        <a:t>Informe de las Revisiones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extLst>
                  <a:ext uri="{0D108BD9-81ED-4DB2-BD59-A6C34878D82A}">
                    <a16:rowId xmlns:a16="http://schemas.microsoft.com/office/drawing/2014/main" val="3947571967"/>
                  </a:ext>
                </a:extLst>
              </a:tr>
            </a:tbl>
          </a:graphicData>
        </a:graphic>
      </p:graphicFrame>
    </p:spTree>
    <p:extLst>
      <p:ext uri="{BB962C8B-B14F-4D97-AF65-F5344CB8AC3E}">
        <p14:creationId xmlns:p14="http://schemas.microsoft.com/office/powerpoint/2010/main" val="140692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00A6E-E60B-4CDA-AEDF-FB87A1EDE1A7}"/>
              </a:ext>
            </a:extLst>
          </p:cNvPr>
          <p:cNvSpPr>
            <a:spLocks noGrp="1"/>
          </p:cNvSpPr>
          <p:nvPr>
            <p:ph type="title"/>
          </p:nvPr>
        </p:nvSpPr>
        <p:spPr/>
        <p:txBody>
          <a:bodyPr>
            <a:normAutofit/>
          </a:bodyPr>
          <a:lstStyle/>
          <a:p>
            <a:r>
              <a:rPr lang="es-ES" sz="4400" dirty="0">
                <a:solidFill>
                  <a:schemeClr val="tx1"/>
                </a:solidFill>
                <a:latin typeface="Arial" panose="020B0604020202020204" pitchFamily="34" charset="0"/>
                <a:cs typeface="Arial" panose="020B0604020202020204" pitchFamily="34" charset="0"/>
              </a:rPr>
              <a:t>Contenido</a:t>
            </a:r>
          </a:p>
        </p:txBody>
      </p:sp>
      <p:sp>
        <p:nvSpPr>
          <p:cNvPr id="3" name="Rectangle 4">
            <a:extLst>
              <a:ext uri="{FF2B5EF4-FFF2-40B4-BE49-F238E27FC236}">
                <a16:creationId xmlns:a16="http://schemas.microsoft.com/office/drawing/2014/main" id="{BE347861-B8EF-4756-9A26-1B3BF4E8728D}"/>
              </a:ext>
            </a:extLst>
          </p:cNvPr>
          <p:cNvSpPr>
            <a:spLocks noChangeArrowheads="1"/>
          </p:cNvSpPr>
          <p:nvPr/>
        </p:nvSpPr>
        <p:spPr bwMode="auto">
          <a:xfrm>
            <a:off x="4438755" y="1737361"/>
            <a:ext cx="4150610" cy="4461221"/>
          </a:xfrm>
          <a:prstGeom prst="rect">
            <a:avLst/>
          </a:prstGeom>
          <a:noFill/>
          <a:ln w="9525">
            <a:noFill/>
            <a:miter lim="800000"/>
            <a:headEnd/>
            <a:tailEnd/>
          </a:ln>
        </p:spPr>
        <p:txBody>
          <a:bodyPr wrap="square">
            <a:spAutoFit/>
          </a:bodyPr>
          <a:lstStyle/>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Objetivo y alcance del proceso</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Términos y definiciones</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Roles y responsabilidades</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Entradas y salidas del proceso</a:t>
            </a:r>
          </a:p>
          <a:p>
            <a:pPr marL="342900" indent="-342900" algn="l">
              <a:lnSpc>
                <a:spcPct val="130000"/>
              </a:lnSpc>
              <a:buFontTx/>
              <a:buAutoNum type="arabicPeriod"/>
            </a:pPr>
            <a:r>
              <a:rPr lang="es-PE" sz="2000" dirty="0">
                <a:latin typeface="Arial" panose="020B0604020202020204" pitchFamily="34" charset="0"/>
                <a:cs typeface="Arial" panose="020B0604020202020204" pitchFamily="34" charset="0"/>
              </a:rPr>
              <a:t>Descripción del proceso</a:t>
            </a:r>
          </a:p>
          <a:p>
            <a:pPr marL="342900" indent="-342900" algn="l">
              <a:lnSpc>
                <a:spcPct val="130000"/>
              </a:lnSpc>
            </a:pPr>
            <a:r>
              <a:rPr lang="es-PE" sz="2000" dirty="0">
                <a:latin typeface="Arial" panose="020B0604020202020204" pitchFamily="34" charset="0"/>
                <a:cs typeface="Arial" panose="020B0604020202020204" pitchFamily="34" charset="0"/>
              </a:rPr>
              <a:t>	5.1 Subprocesos</a:t>
            </a:r>
          </a:p>
          <a:p>
            <a:pPr marL="342900" indent="-342900" algn="l">
              <a:lnSpc>
                <a:spcPct val="130000"/>
              </a:lnSpc>
            </a:pPr>
            <a:r>
              <a:rPr lang="es-PE" sz="2000" dirty="0">
                <a:latin typeface="Arial" panose="020B0604020202020204" pitchFamily="34" charset="0"/>
                <a:cs typeface="Arial" panose="020B0604020202020204" pitchFamily="34" charset="0"/>
              </a:rPr>
              <a:t>	5.2 Actividades</a:t>
            </a:r>
          </a:p>
          <a:p>
            <a:pPr marL="342900" indent="-342900" algn="l">
              <a:lnSpc>
                <a:spcPct val="130000"/>
              </a:lnSpc>
            </a:pPr>
            <a:r>
              <a:rPr lang="es-PE" sz="2000" dirty="0">
                <a:latin typeface="Arial" panose="020B0604020202020204" pitchFamily="34" charset="0"/>
                <a:cs typeface="Arial" panose="020B0604020202020204" pitchFamily="34" charset="0"/>
              </a:rPr>
              <a:t>	5.3 Tareas</a:t>
            </a:r>
          </a:p>
          <a:p>
            <a:pPr marL="342900" indent="-342900" algn="l">
              <a:lnSpc>
                <a:spcPct val="130000"/>
              </a:lnSpc>
            </a:pPr>
            <a:r>
              <a:rPr lang="es-PE" sz="2000" dirty="0">
                <a:latin typeface="Arial" panose="020B0604020202020204" pitchFamily="34" charset="0"/>
                <a:cs typeface="Arial" panose="020B0604020202020204" pitchFamily="34" charset="0"/>
              </a:rPr>
              <a:t>6. Métricas del proceso</a:t>
            </a:r>
          </a:p>
          <a:p>
            <a:pPr marL="342900" indent="-342900" algn="l">
              <a:lnSpc>
                <a:spcPct val="130000"/>
              </a:lnSpc>
            </a:pPr>
            <a:r>
              <a:rPr lang="es-PE" sz="2000" dirty="0">
                <a:latin typeface="Arial" panose="020B0604020202020204" pitchFamily="34" charset="0"/>
                <a:cs typeface="Arial" panose="020B0604020202020204" pitchFamily="34" charset="0"/>
              </a:rPr>
              <a:t>7. Artefactos del proceso</a:t>
            </a:r>
          </a:p>
          <a:p>
            <a:pPr marL="342900" indent="-342900" algn="l">
              <a:lnSpc>
                <a:spcPct val="130000"/>
              </a:lnSpc>
            </a:pPr>
            <a:r>
              <a:rPr lang="es-PE" sz="2000" dirty="0">
                <a:latin typeface="Arial" panose="020B0604020202020204" pitchFamily="34" charset="0"/>
                <a:cs typeface="Arial" panose="020B0604020202020204" pitchFamily="34" charset="0"/>
              </a:rPr>
              <a:t>8. Historial de revisiones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81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8E2E2-356D-4ECE-9B36-E56B8FB882B6}"/>
              </a:ext>
            </a:extLst>
          </p:cNvPr>
          <p:cNvSpPr>
            <a:spLocks noGrp="1"/>
          </p:cNvSpPr>
          <p:nvPr>
            <p:ph type="title"/>
          </p:nvPr>
        </p:nvSpPr>
        <p:spPr>
          <a:xfrm>
            <a:off x="822959" y="286604"/>
            <a:ext cx="8120073" cy="1450757"/>
          </a:xfrm>
        </p:spPr>
        <p:txBody>
          <a:bodyPr>
            <a:noAutofit/>
          </a:bodyPr>
          <a:lstStyle/>
          <a:p>
            <a:r>
              <a:rPr lang="es-PE" sz="3600" dirty="0">
                <a:solidFill>
                  <a:schemeClr val="tx1"/>
                </a:solidFill>
                <a:latin typeface="Arial" panose="020B0604020202020204" pitchFamily="34" charset="0"/>
                <a:cs typeface="Arial" panose="020B0604020202020204" pitchFamily="34" charset="0"/>
              </a:rPr>
              <a:t>Actividades del Subproceso</a:t>
            </a:r>
            <a:br>
              <a:rPr lang="es-PE" sz="3600" dirty="0">
                <a:solidFill>
                  <a:schemeClr val="tx1"/>
                </a:solidFill>
                <a:latin typeface="Arial" panose="020B0604020202020204" pitchFamily="34" charset="0"/>
                <a:cs typeface="Arial" panose="020B0604020202020204" pitchFamily="34" charset="0"/>
              </a:rPr>
            </a:br>
            <a:r>
              <a:rPr lang="es-PE" sz="3600" dirty="0">
                <a:solidFill>
                  <a:schemeClr val="tx1"/>
                </a:solidFill>
                <a:latin typeface="Arial" panose="020B0604020202020204" pitchFamily="34" charset="0"/>
                <a:cs typeface="Arial" panose="020B0604020202020204" pitchFamily="34" charset="0"/>
              </a:rPr>
              <a:t>Elaboración de Informe de Resultados </a:t>
            </a:r>
            <a:r>
              <a:rPr lang="es-ES" sz="3600" dirty="0">
                <a:solidFill>
                  <a:schemeClr val="tx1"/>
                </a:solidFill>
                <a:latin typeface="Arial" panose="020B0604020202020204" pitchFamily="34" charset="0"/>
                <a:cs typeface="Arial" panose="020B0604020202020204" pitchFamily="34" charset="0"/>
              </a:rPr>
              <a:t>QA</a:t>
            </a:r>
            <a:endParaRPr lang="es-ES" sz="3600" dirty="0"/>
          </a:p>
        </p:txBody>
      </p:sp>
      <p:graphicFrame>
        <p:nvGraphicFramePr>
          <p:cNvPr id="3" name="Tabla 2">
            <a:extLst>
              <a:ext uri="{FF2B5EF4-FFF2-40B4-BE49-F238E27FC236}">
                <a16:creationId xmlns:a16="http://schemas.microsoft.com/office/drawing/2014/main" id="{BF67DFB5-4399-4E5D-A8F9-09D5189C1D71}"/>
              </a:ext>
            </a:extLst>
          </p:cNvPr>
          <p:cNvGraphicFramePr>
            <a:graphicFrameLocks noGrp="1"/>
          </p:cNvGraphicFramePr>
          <p:nvPr>
            <p:extLst>
              <p:ext uri="{D42A27DB-BD31-4B8C-83A1-F6EECF244321}">
                <p14:modId xmlns:p14="http://schemas.microsoft.com/office/powerpoint/2010/main" val="2504913591"/>
              </p:ext>
            </p:extLst>
          </p:nvPr>
        </p:nvGraphicFramePr>
        <p:xfrm>
          <a:off x="2651280" y="2901135"/>
          <a:ext cx="997222" cy="1405729"/>
        </p:xfrm>
        <a:graphic>
          <a:graphicData uri="http://schemas.openxmlformats.org/drawingml/2006/table">
            <a:tbl>
              <a:tblPr firstRow="1" bandRow="1">
                <a:tableStyleId>{2D5ABB26-0587-4C30-8999-92F81FD0307C}</a:tableStyleId>
              </a:tblPr>
              <a:tblGrid>
                <a:gridCol w="997222">
                  <a:extLst>
                    <a:ext uri="{9D8B030D-6E8A-4147-A177-3AD203B41FA5}">
                      <a16:colId xmlns:a16="http://schemas.microsoft.com/office/drawing/2014/main" val="1872686194"/>
                    </a:ext>
                  </a:extLst>
                </a:gridCol>
              </a:tblGrid>
              <a:tr h="342984">
                <a:tc>
                  <a:txBody>
                    <a:bodyPr/>
                    <a:lstStyle/>
                    <a:p>
                      <a:pPr algn="ctr"/>
                      <a:r>
                        <a:rPr lang="es-ES" sz="900" b="1" dirty="0"/>
                        <a:t>(1) Analista de Calidad</a:t>
                      </a:r>
                    </a:p>
                  </a:txBody>
                  <a:tcPr anchor="ctr">
                    <a:solidFill>
                      <a:srgbClr val="FFC000"/>
                    </a:solidFill>
                  </a:tcPr>
                </a:tc>
                <a:extLst>
                  <a:ext uri="{0D108BD9-81ED-4DB2-BD59-A6C34878D82A}">
                    <a16:rowId xmlns:a16="http://schemas.microsoft.com/office/drawing/2014/main" val="3551806629"/>
                  </a:ext>
                </a:extLst>
              </a:tr>
              <a:tr h="537049">
                <a:tc>
                  <a:txBody>
                    <a:bodyPr/>
                    <a:lstStyle/>
                    <a:p>
                      <a:pPr algn="ctr"/>
                      <a:r>
                        <a:rPr lang="es-ES" sz="900" dirty="0"/>
                        <a:t>Elaborar Informe Gerencial de QA</a:t>
                      </a:r>
                    </a:p>
                  </a:txBody>
                  <a:tcPr anchor="ctr"/>
                </a:tc>
                <a:extLst>
                  <a:ext uri="{0D108BD9-81ED-4DB2-BD59-A6C34878D82A}">
                    <a16:rowId xmlns:a16="http://schemas.microsoft.com/office/drawing/2014/main" val="1257406948"/>
                  </a:ext>
                </a:extLst>
              </a:tr>
              <a:tr h="482513">
                <a:tc>
                  <a:txBody>
                    <a:bodyPr/>
                    <a:lstStyle/>
                    <a:p>
                      <a:pPr algn="ctr"/>
                      <a:r>
                        <a:rPr lang="es-ES" sz="900" b="1" dirty="0"/>
                        <a:t>Herramienta Gestión QA-Producto</a:t>
                      </a:r>
                    </a:p>
                  </a:txBody>
                  <a:tcPr anchor="ctr">
                    <a:solidFill>
                      <a:srgbClr val="FFC000"/>
                    </a:solidFill>
                  </a:tcPr>
                </a:tc>
                <a:extLst>
                  <a:ext uri="{0D108BD9-81ED-4DB2-BD59-A6C34878D82A}">
                    <a16:rowId xmlns:a16="http://schemas.microsoft.com/office/drawing/2014/main" val="158057694"/>
                  </a:ext>
                </a:extLst>
              </a:tr>
            </a:tbl>
          </a:graphicData>
        </a:graphic>
      </p:graphicFrame>
      <p:graphicFrame>
        <p:nvGraphicFramePr>
          <p:cNvPr id="4" name="Tabla 3">
            <a:extLst>
              <a:ext uri="{FF2B5EF4-FFF2-40B4-BE49-F238E27FC236}">
                <a16:creationId xmlns:a16="http://schemas.microsoft.com/office/drawing/2014/main" id="{89F516F4-EC87-4697-9476-0E8911F06CF1}"/>
              </a:ext>
            </a:extLst>
          </p:cNvPr>
          <p:cNvGraphicFramePr>
            <a:graphicFrameLocks noGrp="1"/>
          </p:cNvGraphicFramePr>
          <p:nvPr>
            <p:extLst>
              <p:ext uri="{D42A27DB-BD31-4B8C-83A1-F6EECF244321}">
                <p14:modId xmlns:p14="http://schemas.microsoft.com/office/powerpoint/2010/main" val="3864480007"/>
              </p:ext>
            </p:extLst>
          </p:nvPr>
        </p:nvGraphicFramePr>
        <p:xfrm>
          <a:off x="1312277" y="3404010"/>
          <a:ext cx="927092" cy="874735"/>
        </p:xfrm>
        <a:graphic>
          <a:graphicData uri="http://schemas.openxmlformats.org/drawingml/2006/table">
            <a:tbl>
              <a:tblPr firstRow="1" bandRow="1">
                <a:tableStyleId>{2D5ABB26-0587-4C30-8999-92F81FD0307C}</a:tableStyleId>
              </a:tblPr>
              <a:tblGrid>
                <a:gridCol w="927092">
                  <a:extLst>
                    <a:ext uri="{9D8B030D-6E8A-4147-A177-3AD203B41FA5}">
                      <a16:colId xmlns:a16="http://schemas.microsoft.com/office/drawing/2014/main" val="3520122744"/>
                    </a:ext>
                  </a:extLst>
                </a:gridCol>
              </a:tblGrid>
              <a:tr h="371815">
                <a:tc>
                  <a:txBody>
                    <a:bodyPr/>
                    <a:lstStyle/>
                    <a:p>
                      <a:endParaRPr lang="es-ES" dirty="0"/>
                    </a:p>
                  </a:txBody>
                  <a:tcPr/>
                </a:tc>
                <a:extLst>
                  <a:ext uri="{0D108BD9-81ED-4DB2-BD59-A6C34878D82A}">
                    <a16:rowId xmlns:a16="http://schemas.microsoft.com/office/drawing/2014/main" val="3839738233"/>
                  </a:ext>
                </a:extLst>
              </a:tr>
              <a:tr h="319245">
                <a:tc>
                  <a:txBody>
                    <a:bodyPr/>
                    <a:lstStyle/>
                    <a:p>
                      <a:pPr algn="ctr"/>
                      <a:r>
                        <a:rPr lang="es-ES" sz="900" b="1" dirty="0"/>
                        <a:t>Resultado de revisiones de QA</a:t>
                      </a:r>
                    </a:p>
                  </a:txBody>
                  <a:tcPr/>
                </a:tc>
                <a:extLst>
                  <a:ext uri="{0D108BD9-81ED-4DB2-BD59-A6C34878D82A}">
                    <a16:rowId xmlns:a16="http://schemas.microsoft.com/office/drawing/2014/main" val="3340009240"/>
                  </a:ext>
                </a:extLst>
              </a:tr>
            </a:tbl>
          </a:graphicData>
        </a:graphic>
      </p:graphicFrame>
      <p:graphicFrame>
        <p:nvGraphicFramePr>
          <p:cNvPr id="5" name="Tabla 4">
            <a:extLst>
              <a:ext uri="{FF2B5EF4-FFF2-40B4-BE49-F238E27FC236}">
                <a16:creationId xmlns:a16="http://schemas.microsoft.com/office/drawing/2014/main" id="{F6437E2D-1DF2-4D4F-990C-0183979E67E2}"/>
              </a:ext>
            </a:extLst>
          </p:cNvPr>
          <p:cNvGraphicFramePr>
            <a:graphicFrameLocks noGrp="1"/>
          </p:cNvGraphicFramePr>
          <p:nvPr>
            <p:extLst>
              <p:ext uri="{D42A27DB-BD31-4B8C-83A1-F6EECF244321}">
                <p14:modId xmlns:p14="http://schemas.microsoft.com/office/powerpoint/2010/main" val="2112762661"/>
              </p:ext>
            </p:extLst>
          </p:nvPr>
        </p:nvGraphicFramePr>
        <p:xfrm>
          <a:off x="1433854" y="2120943"/>
          <a:ext cx="694691" cy="808438"/>
        </p:xfrm>
        <a:graphic>
          <a:graphicData uri="http://schemas.openxmlformats.org/drawingml/2006/table">
            <a:tbl>
              <a:tblPr firstRow="1" bandRow="1">
                <a:tableStyleId>{2D5ABB26-0587-4C30-8999-92F81FD0307C}</a:tableStyleId>
              </a:tblPr>
              <a:tblGrid>
                <a:gridCol w="694691">
                  <a:extLst>
                    <a:ext uri="{9D8B030D-6E8A-4147-A177-3AD203B41FA5}">
                      <a16:colId xmlns:a16="http://schemas.microsoft.com/office/drawing/2014/main" val="3520122744"/>
                    </a:ext>
                  </a:extLst>
                </a:gridCol>
              </a:tblGrid>
              <a:tr h="442678">
                <a:tc>
                  <a:txBody>
                    <a:bodyPr/>
                    <a:lstStyle/>
                    <a:p>
                      <a:endParaRPr lang="es-ES" sz="800" dirty="0"/>
                    </a:p>
                  </a:txBody>
                  <a:tcPr/>
                </a:tc>
                <a:extLst>
                  <a:ext uri="{0D108BD9-81ED-4DB2-BD59-A6C34878D82A}">
                    <a16:rowId xmlns:a16="http://schemas.microsoft.com/office/drawing/2014/main" val="3839738233"/>
                  </a:ext>
                </a:extLst>
              </a:tr>
              <a:tr h="348102">
                <a:tc>
                  <a:txBody>
                    <a:bodyPr/>
                    <a:lstStyle/>
                    <a:p>
                      <a:pPr algn="ctr"/>
                      <a:r>
                        <a:rPr lang="es-ES" sz="900" b="1" dirty="0"/>
                        <a:t>Analista de Calidad</a:t>
                      </a:r>
                    </a:p>
                  </a:txBody>
                  <a:tcPr/>
                </a:tc>
                <a:extLst>
                  <a:ext uri="{0D108BD9-81ED-4DB2-BD59-A6C34878D82A}">
                    <a16:rowId xmlns:a16="http://schemas.microsoft.com/office/drawing/2014/main" val="3340009240"/>
                  </a:ext>
                </a:extLst>
              </a:tr>
            </a:tbl>
          </a:graphicData>
        </a:graphic>
      </p:graphicFrame>
      <p:graphicFrame>
        <p:nvGraphicFramePr>
          <p:cNvPr id="6" name="Tabla 5">
            <a:extLst>
              <a:ext uri="{FF2B5EF4-FFF2-40B4-BE49-F238E27FC236}">
                <a16:creationId xmlns:a16="http://schemas.microsoft.com/office/drawing/2014/main" id="{DE28FC56-3475-4797-ABC1-427EC9448579}"/>
              </a:ext>
            </a:extLst>
          </p:cNvPr>
          <p:cNvGraphicFramePr>
            <a:graphicFrameLocks noGrp="1"/>
          </p:cNvGraphicFramePr>
          <p:nvPr>
            <p:extLst>
              <p:ext uri="{D42A27DB-BD31-4B8C-83A1-F6EECF244321}">
                <p14:modId xmlns:p14="http://schemas.microsoft.com/office/powerpoint/2010/main" val="4243181040"/>
              </p:ext>
            </p:extLst>
          </p:nvPr>
        </p:nvGraphicFramePr>
        <p:xfrm>
          <a:off x="4151526" y="2849619"/>
          <a:ext cx="1042383" cy="1508760"/>
        </p:xfrm>
        <a:graphic>
          <a:graphicData uri="http://schemas.openxmlformats.org/drawingml/2006/table">
            <a:tbl>
              <a:tblPr firstRow="1" bandRow="1">
                <a:tableStyleId>{2D5ABB26-0587-4C30-8999-92F81FD0307C}</a:tableStyleId>
              </a:tblPr>
              <a:tblGrid>
                <a:gridCol w="1042383">
                  <a:extLst>
                    <a:ext uri="{9D8B030D-6E8A-4147-A177-3AD203B41FA5}">
                      <a16:colId xmlns:a16="http://schemas.microsoft.com/office/drawing/2014/main" val="1872686194"/>
                    </a:ext>
                  </a:extLst>
                </a:gridCol>
              </a:tblGrid>
              <a:tr h="356690">
                <a:tc>
                  <a:txBody>
                    <a:bodyPr/>
                    <a:lstStyle/>
                    <a:p>
                      <a:pPr algn="ctr"/>
                      <a:r>
                        <a:rPr lang="es-ES" sz="900" b="1" dirty="0"/>
                        <a:t>(2) Analista de Calidad</a:t>
                      </a:r>
                    </a:p>
                  </a:txBody>
                  <a:tcPr anchor="ctr">
                    <a:solidFill>
                      <a:srgbClr val="FFC000"/>
                    </a:solidFill>
                  </a:tcPr>
                </a:tc>
                <a:extLst>
                  <a:ext uri="{0D108BD9-81ED-4DB2-BD59-A6C34878D82A}">
                    <a16:rowId xmlns:a16="http://schemas.microsoft.com/office/drawing/2014/main" val="3551806629"/>
                  </a:ext>
                </a:extLst>
              </a:tr>
              <a:tr h="547192">
                <a:tc>
                  <a:txBody>
                    <a:bodyPr/>
                    <a:lstStyle/>
                    <a:p>
                      <a:pPr algn="ctr"/>
                      <a:r>
                        <a:rPr lang="es-ES" sz="900" dirty="0"/>
                        <a:t>Informar las actividades y resultados de QA a la Gerencia</a:t>
                      </a:r>
                    </a:p>
                  </a:txBody>
                  <a:tcPr anchor="ctr"/>
                </a:tc>
                <a:extLst>
                  <a:ext uri="{0D108BD9-81ED-4DB2-BD59-A6C34878D82A}">
                    <a16:rowId xmlns:a16="http://schemas.microsoft.com/office/drawing/2014/main" val="1257406948"/>
                  </a:ext>
                </a:extLst>
              </a:tr>
              <a:tr h="476208">
                <a:tc>
                  <a:txBody>
                    <a:bodyPr/>
                    <a:lstStyle/>
                    <a:p>
                      <a:pPr algn="ctr"/>
                      <a:r>
                        <a:rPr lang="es-ES" sz="900" b="1" dirty="0"/>
                        <a:t>Herramienta Gestión QA-Producto</a:t>
                      </a:r>
                    </a:p>
                  </a:txBody>
                  <a:tcPr anchor="ctr">
                    <a:solidFill>
                      <a:srgbClr val="FFC000"/>
                    </a:solidFill>
                  </a:tcPr>
                </a:tc>
                <a:extLst>
                  <a:ext uri="{0D108BD9-81ED-4DB2-BD59-A6C34878D82A}">
                    <a16:rowId xmlns:a16="http://schemas.microsoft.com/office/drawing/2014/main" val="158057694"/>
                  </a:ext>
                </a:extLst>
              </a:tr>
            </a:tbl>
          </a:graphicData>
        </a:graphic>
      </p:graphicFrame>
      <p:graphicFrame>
        <p:nvGraphicFramePr>
          <p:cNvPr id="7" name="Tabla 6">
            <a:extLst>
              <a:ext uri="{FF2B5EF4-FFF2-40B4-BE49-F238E27FC236}">
                <a16:creationId xmlns:a16="http://schemas.microsoft.com/office/drawing/2014/main" id="{AD357DFC-09B7-49D6-A9A0-95DD9FDBDFB4}"/>
              </a:ext>
            </a:extLst>
          </p:cNvPr>
          <p:cNvGraphicFramePr>
            <a:graphicFrameLocks noGrp="1"/>
          </p:cNvGraphicFramePr>
          <p:nvPr>
            <p:extLst>
              <p:ext uri="{D42A27DB-BD31-4B8C-83A1-F6EECF244321}">
                <p14:modId xmlns:p14="http://schemas.microsoft.com/office/powerpoint/2010/main" val="4279167828"/>
              </p:ext>
            </p:extLst>
          </p:nvPr>
        </p:nvGraphicFramePr>
        <p:xfrm>
          <a:off x="5812825" y="3383780"/>
          <a:ext cx="847745" cy="731520"/>
        </p:xfrm>
        <a:graphic>
          <a:graphicData uri="http://schemas.openxmlformats.org/drawingml/2006/table">
            <a:tbl>
              <a:tblPr firstRow="1" bandRow="1">
                <a:tableStyleId>{2D5ABB26-0587-4C30-8999-92F81FD0307C}</a:tableStyleId>
              </a:tblPr>
              <a:tblGrid>
                <a:gridCol w="847745">
                  <a:extLst>
                    <a:ext uri="{9D8B030D-6E8A-4147-A177-3AD203B41FA5}">
                      <a16:colId xmlns:a16="http://schemas.microsoft.com/office/drawing/2014/main" val="3520122744"/>
                    </a:ext>
                  </a:extLst>
                </a:gridCol>
              </a:tblGrid>
              <a:tr h="361474">
                <a:tc>
                  <a:txBody>
                    <a:bodyPr/>
                    <a:lstStyle/>
                    <a:p>
                      <a:endParaRPr lang="es-ES" dirty="0"/>
                    </a:p>
                  </a:txBody>
                  <a:tcPr/>
                </a:tc>
                <a:extLst>
                  <a:ext uri="{0D108BD9-81ED-4DB2-BD59-A6C34878D82A}">
                    <a16:rowId xmlns:a16="http://schemas.microsoft.com/office/drawing/2014/main" val="3839738233"/>
                  </a:ext>
                </a:extLst>
              </a:tr>
              <a:tr h="331351">
                <a:tc>
                  <a:txBody>
                    <a:bodyPr/>
                    <a:lstStyle/>
                    <a:p>
                      <a:pPr algn="ctr"/>
                      <a:r>
                        <a:rPr lang="es-ES" sz="900" b="1" dirty="0"/>
                        <a:t>Resultado de QA</a:t>
                      </a:r>
                    </a:p>
                  </a:txBody>
                  <a:tcPr/>
                </a:tc>
                <a:extLst>
                  <a:ext uri="{0D108BD9-81ED-4DB2-BD59-A6C34878D82A}">
                    <a16:rowId xmlns:a16="http://schemas.microsoft.com/office/drawing/2014/main" val="3340009240"/>
                  </a:ext>
                </a:extLst>
              </a:tr>
            </a:tbl>
          </a:graphicData>
        </a:graphic>
      </p:graphicFrame>
      <p:cxnSp>
        <p:nvCxnSpPr>
          <p:cNvPr id="8" name="Conector recto de flecha 7">
            <a:extLst>
              <a:ext uri="{FF2B5EF4-FFF2-40B4-BE49-F238E27FC236}">
                <a16:creationId xmlns:a16="http://schemas.microsoft.com/office/drawing/2014/main" id="{A8B9E1CD-F4CA-414A-9C12-A3833E7D8133}"/>
              </a:ext>
            </a:extLst>
          </p:cNvPr>
          <p:cNvCxnSpPr>
            <a:cxnSpLocks/>
            <a:stCxn id="5" idx="2"/>
            <a:endCxn id="4" idx="0"/>
          </p:cNvCxnSpPr>
          <p:nvPr/>
        </p:nvCxnSpPr>
        <p:spPr>
          <a:xfrm flipH="1">
            <a:off x="1775823" y="2929381"/>
            <a:ext cx="5376" cy="474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5655343E-918E-4024-9EEC-1D284F45974D}"/>
              </a:ext>
            </a:extLst>
          </p:cNvPr>
          <p:cNvCxnSpPr>
            <a:cxnSpLocks/>
            <a:stCxn id="13" idx="3"/>
            <a:endCxn id="3" idx="1"/>
          </p:cNvCxnSpPr>
          <p:nvPr/>
        </p:nvCxnSpPr>
        <p:spPr>
          <a:xfrm flipV="1">
            <a:off x="2015336" y="3603999"/>
            <a:ext cx="635944"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6109D15D-0478-42E0-A506-E0BAC9FCE952}"/>
              </a:ext>
            </a:extLst>
          </p:cNvPr>
          <p:cNvCxnSpPr>
            <a:cxnSpLocks/>
            <a:stCxn id="6" idx="3"/>
            <a:endCxn id="14" idx="1"/>
          </p:cNvCxnSpPr>
          <p:nvPr/>
        </p:nvCxnSpPr>
        <p:spPr>
          <a:xfrm flipV="1">
            <a:off x="5193909" y="3603382"/>
            <a:ext cx="846951" cy="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1685D7DF-5B6D-4299-B17D-A4430625EA2D}"/>
              </a:ext>
            </a:extLst>
          </p:cNvPr>
          <p:cNvCxnSpPr>
            <a:cxnSpLocks/>
            <a:stCxn id="7" idx="2"/>
            <a:endCxn id="16" idx="0"/>
          </p:cNvCxnSpPr>
          <p:nvPr/>
        </p:nvCxnSpPr>
        <p:spPr>
          <a:xfrm>
            <a:off x="6236697" y="4115300"/>
            <a:ext cx="11882" cy="58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332823F0-874D-4418-8703-7EFCC898A94F}"/>
              </a:ext>
            </a:extLst>
          </p:cNvPr>
          <p:cNvPicPr/>
          <p:nvPr/>
        </p:nvPicPr>
        <p:blipFill>
          <a:blip r:embed="rId2"/>
          <a:srcRect/>
          <a:stretch>
            <a:fillRect/>
          </a:stretch>
        </p:blipFill>
        <p:spPr>
          <a:xfrm>
            <a:off x="1601298" y="2151850"/>
            <a:ext cx="414336" cy="427038"/>
          </a:xfrm>
          <a:prstGeom prst="rect">
            <a:avLst/>
          </a:prstGeom>
          <a:noFill/>
          <a:ln>
            <a:noFill/>
          </a:ln>
        </p:spPr>
      </p:pic>
      <p:pic>
        <p:nvPicPr>
          <p:cNvPr id="13" name="Imagen 12">
            <a:extLst>
              <a:ext uri="{FF2B5EF4-FFF2-40B4-BE49-F238E27FC236}">
                <a16:creationId xmlns:a16="http://schemas.microsoft.com/office/drawing/2014/main" id="{5F920B3C-3DF7-44BA-AB62-9371258F3EC4}"/>
              </a:ext>
            </a:extLst>
          </p:cNvPr>
          <p:cNvPicPr/>
          <p:nvPr/>
        </p:nvPicPr>
        <p:blipFill>
          <a:blip r:embed="rId3"/>
          <a:srcRect/>
          <a:stretch>
            <a:fillRect/>
          </a:stretch>
        </p:blipFill>
        <p:spPr>
          <a:xfrm>
            <a:off x="1601298" y="3423733"/>
            <a:ext cx="414038" cy="360535"/>
          </a:xfrm>
          <a:prstGeom prst="rect">
            <a:avLst/>
          </a:prstGeom>
          <a:noFill/>
          <a:ln>
            <a:noFill/>
          </a:ln>
        </p:spPr>
      </p:pic>
      <p:pic>
        <p:nvPicPr>
          <p:cNvPr id="14" name="Imagen 13">
            <a:extLst>
              <a:ext uri="{FF2B5EF4-FFF2-40B4-BE49-F238E27FC236}">
                <a16:creationId xmlns:a16="http://schemas.microsoft.com/office/drawing/2014/main" id="{95DBCB08-70DD-4773-B34D-E0D80B2E01AE}"/>
              </a:ext>
            </a:extLst>
          </p:cNvPr>
          <p:cNvPicPr/>
          <p:nvPr/>
        </p:nvPicPr>
        <p:blipFill>
          <a:blip r:embed="rId3"/>
          <a:srcRect/>
          <a:stretch>
            <a:fillRect/>
          </a:stretch>
        </p:blipFill>
        <p:spPr>
          <a:xfrm>
            <a:off x="6040860" y="3422495"/>
            <a:ext cx="391674" cy="361773"/>
          </a:xfrm>
          <a:prstGeom prst="rect">
            <a:avLst/>
          </a:prstGeom>
          <a:noFill/>
          <a:ln>
            <a:noFill/>
          </a:ln>
        </p:spPr>
      </p:pic>
      <p:graphicFrame>
        <p:nvGraphicFramePr>
          <p:cNvPr id="15" name="Tabla 14">
            <a:extLst>
              <a:ext uri="{FF2B5EF4-FFF2-40B4-BE49-F238E27FC236}">
                <a16:creationId xmlns:a16="http://schemas.microsoft.com/office/drawing/2014/main" id="{47247B51-44F3-44AC-984C-FBF74B410480}"/>
              </a:ext>
            </a:extLst>
          </p:cNvPr>
          <p:cNvGraphicFramePr>
            <a:graphicFrameLocks noGrp="1"/>
          </p:cNvGraphicFramePr>
          <p:nvPr>
            <p:extLst>
              <p:ext uri="{D42A27DB-BD31-4B8C-83A1-F6EECF244321}">
                <p14:modId xmlns:p14="http://schemas.microsoft.com/office/powerpoint/2010/main" val="3041102989"/>
              </p:ext>
            </p:extLst>
          </p:nvPr>
        </p:nvGraphicFramePr>
        <p:xfrm>
          <a:off x="5901232" y="4702054"/>
          <a:ext cx="694691" cy="813498"/>
        </p:xfrm>
        <a:graphic>
          <a:graphicData uri="http://schemas.openxmlformats.org/drawingml/2006/table">
            <a:tbl>
              <a:tblPr firstRow="1" bandRow="1">
                <a:tableStyleId>{2D5ABB26-0587-4C30-8999-92F81FD0307C}</a:tableStyleId>
              </a:tblPr>
              <a:tblGrid>
                <a:gridCol w="694691">
                  <a:extLst>
                    <a:ext uri="{9D8B030D-6E8A-4147-A177-3AD203B41FA5}">
                      <a16:colId xmlns:a16="http://schemas.microsoft.com/office/drawing/2014/main" val="3520122744"/>
                    </a:ext>
                  </a:extLst>
                </a:gridCol>
              </a:tblGrid>
              <a:tr h="447738">
                <a:tc>
                  <a:txBody>
                    <a:bodyPr/>
                    <a:lstStyle/>
                    <a:p>
                      <a:endParaRPr lang="es-ES" sz="800" dirty="0"/>
                    </a:p>
                  </a:txBody>
                  <a:tcPr/>
                </a:tc>
                <a:extLst>
                  <a:ext uri="{0D108BD9-81ED-4DB2-BD59-A6C34878D82A}">
                    <a16:rowId xmlns:a16="http://schemas.microsoft.com/office/drawing/2014/main" val="3839738233"/>
                  </a:ext>
                </a:extLst>
              </a:tr>
              <a:tr h="296749">
                <a:tc>
                  <a:txBody>
                    <a:bodyPr/>
                    <a:lstStyle/>
                    <a:p>
                      <a:pPr algn="ctr"/>
                      <a:r>
                        <a:rPr lang="es-ES" sz="900" b="1" dirty="0"/>
                        <a:t>Jefe de Proyecto</a:t>
                      </a:r>
                    </a:p>
                  </a:txBody>
                  <a:tcPr/>
                </a:tc>
                <a:extLst>
                  <a:ext uri="{0D108BD9-81ED-4DB2-BD59-A6C34878D82A}">
                    <a16:rowId xmlns:a16="http://schemas.microsoft.com/office/drawing/2014/main" val="3340009240"/>
                  </a:ext>
                </a:extLst>
              </a:tr>
            </a:tbl>
          </a:graphicData>
        </a:graphic>
      </p:graphicFrame>
      <p:pic>
        <p:nvPicPr>
          <p:cNvPr id="16" name="Imagen 15">
            <a:extLst>
              <a:ext uri="{FF2B5EF4-FFF2-40B4-BE49-F238E27FC236}">
                <a16:creationId xmlns:a16="http://schemas.microsoft.com/office/drawing/2014/main" id="{3A7A97A1-FD30-404E-B941-78CB8D4EF873}"/>
              </a:ext>
            </a:extLst>
          </p:cNvPr>
          <p:cNvPicPr/>
          <p:nvPr/>
        </p:nvPicPr>
        <p:blipFill>
          <a:blip r:embed="rId2"/>
          <a:srcRect/>
          <a:stretch>
            <a:fillRect/>
          </a:stretch>
        </p:blipFill>
        <p:spPr>
          <a:xfrm>
            <a:off x="6040860" y="4702054"/>
            <a:ext cx="415437" cy="467109"/>
          </a:xfrm>
          <a:prstGeom prst="rect">
            <a:avLst/>
          </a:prstGeom>
          <a:noFill/>
          <a:ln>
            <a:noFill/>
          </a:ln>
        </p:spPr>
      </p:pic>
      <p:cxnSp>
        <p:nvCxnSpPr>
          <p:cNvPr id="17" name="Conector recto de flecha 16">
            <a:extLst>
              <a:ext uri="{FF2B5EF4-FFF2-40B4-BE49-F238E27FC236}">
                <a16:creationId xmlns:a16="http://schemas.microsoft.com/office/drawing/2014/main" id="{90F70079-0B14-4D62-9D6B-C1E19F817141}"/>
              </a:ext>
            </a:extLst>
          </p:cNvPr>
          <p:cNvCxnSpPr>
            <a:cxnSpLocks/>
            <a:stCxn id="3" idx="3"/>
            <a:endCxn id="6" idx="1"/>
          </p:cNvCxnSpPr>
          <p:nvPr/>
        </p:nvCxnSpPr>
        <p:spPr>
          <a:xfrm>
            <a:off x="3648502" y="3603999"/>
            <a:ext cx="503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524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AF881-16C0-4AC2-8927-2947D10ADF4E}"/>
              </a:ext>
            </a:extLst>
          </p:cNvPr>
          <p:cNvSpPr>
            <a:spLocks noGrp="1"/>
          </p:cNvSpPr>
          <p:nvPr>
            <p:ph type="title"/>
          </p:nvPr>
        </p:nvSpPr>
        <p:spPr/>
        <p:txBody>
          <a:bodyPr>
            <a:normAutofit fontScale="90000"/>
          </a:bodyPr>
          <a:lstStyle/>
          <a:p>
            <a:pPr>
              <a:spcAft>
                <a:spcPct val="0"/>
              </a:spcAft>
            </a:pPr>
            <a:r>
              <a:rPr lang="es-PE" dirty="0">
                <a:solidFill>
                  <a:schemeClr val="tx1"/>
                </a:solidFill>
                <a:latin typeface="Arial" panose="020B0604020202020204" pitchFamily="34" charset="0"/>
                <a:cs typeface="Arial" panose="020B0604020202020204" pitchFamily="34" charset="0"/>
              </a:rPr>
              <a:t>Actividades del Subproceso </a:t>
            </a:r>
            <a:br>
              <a:rPr lang="es-PE" dirty="0">
                <a:solidFill>
                  <a:schemeClr val="tx1"/>
                </a:solidFill>
                <a:latin typeface="Arial" panose="020B0604020202020204" pitchFamily="34" charset="0"/>
                <a:cs typeface="Arial" panose="020B0604020202020204" pitchFamily="34" charset="0"/>
              </a:rPr>
            </a:br>
            <a:r>
              <a:rPr lang="es-ES" dirty="0">
                <a:solidFill>
                  <a:schemeClr val="tx1"/>
                </a:solidFill>
                <a:latin typeface="Arial" panose="020B0604020202020204" pitchFamily="34" charset="0"/>
                <a:cs typeface="Arial" panose="020B0604020202020204" pitchFamily="34" charset="0"/>
              </a:rPr>
              <a:t>Ejecución de Plan de QA</a:t>
            </a:r>
          </a:p>
        </p:txBody>
      </p:sp>
      <p:graphicFrame>
        <p:nvGraphicFramePr>
          <p:cNvPr id="3" name="Tabla 2">
            <a:extLst>
              <a:ext uri="{FF2B5EF4-FFF2-40B4-BE49-F238E27FC236}">
                <a16:creationId xmlns:a16="http://schemas.microsoft.com/office/drawing/2014/main" id="{CA91BCD5-E77A-4845-9984-2C9EFF4A81FC}"/>
              </a:ext>
            </a:extLst>
          </p:cNvPr>
          <p:cNvGraphicFramePr>
            <a:graphicFrameLocks noGrp="1"/>
          </p:cNvGraphicFramePr>
          <p:nvPr>
            <p:extLst>
              <p:ext uri="{D42A27DB-BD31-4B8C-83A1-F6EECF244321}">
                <p14:modId xmlns:p14="http://schemas.microsoft.com/office/powerpoint/2010/main" val="318798103"/>
              </p:ext>
            </p:extLst>
          </p:nvPr>
        </p:nvGraphicFramePr>
        <p:xfrm>
          <a:off x="800100" y="2093791"/>
          <a:ext cx="7543799" cy="3535680"/>
        </p:xfrm>
        <a:graphic>
          <a:graphicData uri="http://schemas.openxmlformats.org/drawingml/2006/table">
            <a:tbl>
              <a:tblPr firstRow="1" bandRow="1">
                <a:tableStyleId>{5940675A-B579-460E-94D1-54222C63F5DA}</a:tableStyleId>
              </a:tblPr>
              <a:tblGrid>
                <a:gridCol w="342900">
                  <a:extLst>
                    <a:ext uri="{9D8B030D-6E8A-4147-A177-3AD203B41FA5}">
                      <a16:colId xmlns:a16="http://schemas.microsoft.com/office/drawing/2014/main" val="744776136"/>
                    </a:ext>
                  </a:extLst>
                </a:gridCol>
                <a:gridCol w="1085850">
                  <a:extLst>
                    <a:ext uri="{9D8B030D-6E8A-4147-A177-3AD203B41FA5}">
                      <a16:colId xmlns:a16="http://schemas.microsoft.com/office/drawing/2014/main" val="2882054753"/>
                    </a:ext>
                  </a:extLst>
                </a:gridCol>
                <a:gridCol w="1066800">
                  <a:extLst>
                    <a:ext uri="{9D8B030D-6E8A-4147-A177-3AD203B41FA5}">
                      <a16:colId xmlns:a16="http://schemas.microsoft.com/office/drawing/2014/main" val="2850009375"/>
                    </a:ext>
                  </a:extLst>
                </a:gridCol>
                <a:gridCol w="2600325">
                  <a:extLst>
                    <a:ext uri="{9D8B030D-6E8A-4147-A177-3AD203B41FA5}">
                      <a16:colId xmlns:a16="http://schemas.microsoft.com/office/drawing/2014/main" val="386354187"/>
                    </a:ext>
                  </a:extLst>
                </a:gridCol>
                <a:gridCol w="1047750">
                  <a:extLst>
                    <a:ext uri="{9D8B030D-6E8A-4147-A177-3AD203B41FA5}">
                      <a16:colId xmlns:a16="http://schemas.microsoft.com/office/drawing/2014/main" val="871688212"/>
                    </a:ext>
                  </a:extLst>
                </a:gridCol>
                <a:gridCol w="1400174">
                  <a:extLst>
                    <a:ext uri="{9D8B030D-6E8A-4147-A177-3AD203B41FA5}">
                      <a16:colId xmlns:a16="http://schemas.microsoft.com/office/drawing/2014/main" val="3997883730"/>
                    </a:ext>
                  </a:extLst>
                </a:gridCol>
              </a:tblGrid>
              <a:tr h="370840">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Herramientas</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Salidas</a:t>
                      </a:r>
                    </a:p>
                  </a:txBody>
                  <a:tcPr anchor="ctr">
                    <a:solidFill>
                      <a:schemeClr val="bg1">
                        <a:lumMod val="85000"/>
                      </a:schemeClr>
                    </a:solidFill>
                  </a:tcPr>
                </a:tc>
                <a:extLst>
                  <a:ext uri="{0D108BD9-81ED-4DB2-BD59-A6C34878D82A}">
                    <a16:rowId xmlns:a16="http://schemas.microsoft.com/office/drawing/2014/main" val="3600525232"/>
                  </a:ext>
                </a:extLst>
              </a:tr>
              <a:tr h="370840">
                <a:tc>
                  <a:txBody>
                    <a:bodyPr/>
                    <a:lstStyle/>
                    <a:p>
                      <a:pPr algn="ctr"/>
                      <a:r>
                        <a:rPr lang="es-ES" sz="1000" dirty="0">
                          <a:latin typeface="Arial" panose="020B0604020202020204" pitchFamily="34" charset="0"/>
                          <a:cs typeface="Arial" panose="020B060402020202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Elaborar el Informe Gerencial de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000" b="0" i="0" u="none" strike="noStrike" cap="none" normalizeH="0" baseline="0" dirty="0">
                          <a:ln>
                            <a:noFill/>
                          </a:ln>
                          <a:solidFill>
                            <a:schemeClr val="tx1"/>
                          </a:solidFill>
                          <a:effectLst/>
                          <a:latin typeface="Arial" pitchFamily="34" charset="0"/>
                          <a:cs typeface="Arial" pitchFamily="34" charset="0"/>
                        </a:rPr>
                        <a:t>El Analista de Calidad informará el resultado de las Revisiones de QA de la Fábrica 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000" b="0" i="0" u="none" strike="noStrike" cap="none" normalizeH="0" baseline="0" dirty="0">
                          <a:ln>
                            <a:noFill/>
                          </a:ln>
                          <a:solidFill>
                            <a:schemeClr val="tx1"/>
                          </a:solidFill>
                          <a:effectLst/>
                          <a:latin typeface="Arial" pitchFamily="34" charset="0"/>
                          <a:cs typeface="Arial" pitchFamily="34" charset="0"/>
                        </a:rPr>
                        <a:t>Para las revisiones de QA del Producto (proyectos), se elaborará un consolidado de todos los informes de revisión presentados por requerimiento para el periodo definido en el cronograma (utilizar el artefacto  “7.0.1.29.02.R06 Herramienta de Gestión QA-Producto hoja Informe de Revisión”).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000" b="0" i="0" u="none" strike="noStrike" cap="none" normalizeH="0" baseline="0" dirty="0">
                          <a:ln>
                            <a:noFill/>
                          </a:ln>
                          <a:solidFill>
                            <a:schemeClr val="tx1"/>
                          </a:solidFill>
                          <a:effectLst/>
                          <a:latin typeface="Arial" pitchFamily="34" charset="0"/>
                          <a:cs typeface="Arial" pitchFamily="34" charset="0"/>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000" b="0" i="0" u="none" strike="noStrike" cap="none" normalizeH="0" baseline="0" dirty="0">
                          <a:ln>
                            <a:noFill/>
                          </a:ln>
                          <a:solidFill>
                            <a:schemeClr val="tx1"/>
                          </a:solidFill>
                          <a:effectLst/>
                          <a:latin typeface="Arial" pitchFamily="34" charset="0"/>
                          <a:cs typeface="Arial" pitchFamily="34" charset="0"/>
                        </a:rPr>
                        <a:t>Esfuerzo invertido en revisiones de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7.0.1.29.02.R06 Herramienta de Gestión QA-Producto</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000" b="0" i="0" u="none" strike="noStrike" cap="none" normalizeH="0" baseline="0" dirty="0">
                          <a:ln>
                            <a:noFill/>
                          </a:ln>
                          <a:solidFill>
                            <a:schemeClr val="tx1"/>
                          </a:solidFill>
                          <a:effectLst/>
                          <a:latin typeface="Arial" pitchFamily="34" charset="0"/>
                          <a:cs typeface="Arial" pitchFamily="34" charset="0"/>
                        </a:rPr>
                        <a:t>Informe Gerencial de QA</a:t>
                      </a:r>
                    </a:p>
                  </a:txBody>
                  <a:tcPr/>
                </a:tc>
                <a:extLst>
                  <a:ext uri="{0D108BD9-81ED-4DB2-BD59-A6C34878D82A}">
                    <a16:rowId xmlns:a16="http://schemas.microsoft.com/office/drawing/2014/main" val="3947571967"/>
                  </a:ext>
                </a:extLst>
              </a:tr>
            </a:tbl>
          </a:graphicData>
        </a:graphic>
      </p:graphicFrame>
    </p:spTree>
    <p:extLst>
      <p:ext uri="{BB962C8B-B14F-4D97-AF65-F5344CB8AC3E}">
        <p14:creationId xmlns:p14="http://schemas.microsoft.com/office/powerpoint/2010/main" val="92679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AF881-16C0-4AC2-8927-2947D10ADF4E}"/>
              </a:ext>
            </a:extLst>
          </p:cNvPr>
          <p:cNvSpPr>
            <a:spLocks noGrp="1"/>
          </p:cNvSpPr>
          <p:nvPr>
            <p:ph type="title"/>
          </p:nvPr>
        </p:nvSpPr>
        <p:spPr/>
        <p:txBody>
          <a:bodyPr>
            <a:normAutofit fontScale="90000"/>
          </a:bodyPr>
          <a:lstStyle/>
          <a:p>
            <a:pPr>
              <a:spcAft>
                <a:spcPct val="0"/>
              </a:spcAft>
            </a:pPr>
            <a:r>
              <a:rPr lang="es-PE" dirty="0">
                <a:solidFill>
                  <a:schemeClr val="tx1"/>
                </a:solidFill>
                <a:latin typeface="Arial" panose="020B0604020202020204" pitchFamily="34" charset="0"/>
                <a:cs typeface="Arial" panose="020B0604020202020204" pitchFamily="34" charset="0"/>
              </a:rPr>
              <a:t>Actividades del Subproceso </a:t>
            </a:r>
            <a:br>
              <a:rPr lang="es-PE" dirty="0">
                <a:solidFill>
                  <a:schemeClr val="tx1"/>
                </a:solidFill>
                <a:latin typeface="Arial" panose="020B0604020202020204" pitchFamily="34" charset="0"/>
                <a:cs typeface="Arial" panose="020B0604020202020204" pitchFamily="34" charset="0"/>
              </a:rPr>
            </a:br>
            <a:r>
              <a:rPr lang="es-ES" dirty="0">
                <a:solidFill>
                  <a:schemeClr val="tx1"/>
                </a:solidFill>
                <a:latin typeface="Arial" panose="020B0604020202020204" pitchFamily="34" charset="0"/>
                <a:cs typeface="Arial" panose="020B0604020202020204" pitchFamily="34" charset="0"/>
              </a:rPr>
              <a:t>Ejecución de Plan de QA</a:t>
            </a:r>
          </a:p>
        </p:txBody>
      </p:sp>
      <p:graphicFrame>
        <p:nvGraphicFramePr>
          <p:cNvPr id="3" name="Tabla 2">
            <a:extLst>
              <a:ext uri="{FF2B5EF4-FFF2-40B4-BE49-F238E27FC236}">
                <a16:creationId xmlns:a16="http://schemas.microsoft.com/office/drawing/2014/main" id="{F9A472DF-8C30-4E12-89CE-288381FB1525}"/>
              </a:ext>
            </a:extLst>
          </p:cNvPr>
          <p:cNvGraphicFramePr>
            <a:graphicFrameLocks noGrp="1"/>
          </p:cNvGraphicFramePr>
          <p:nvPr>
            <p:extLst>
              <p:ext uri="{D42A27DB-BD31-4B8C-83A1-F6EECF244321}">
                <p14:modId xmlns:p14="http://schemas.microsoft.com/office/powerpoint/2010/main" val="812430743"/>
              </p:ext>
            </p:extLst>
          </p:nvPr>
        </p:nvGraphicFramePr>
        <p:xfrm>
          <a:off x="800100" y="2113887"/>
          <a:ext cx="7543799" cy="1737360"/>
        </p:xfrm>
        <a:graphic>
          <a:graphicData uri="http://schemas.openxmlformats.org/drawingml/2006/table">
            <a:tbl>
              <a:tblPr firstRow="1" bandRow="1">
                <a:tableStyleId>{5940675A-B579-460E-94D1-54222C63F5DA}</a:tableStyleId>
              </a:tblPr>
              <a:tblGrid>
                <a:gridCol w="342900">
                  <a:extLst>
                    <a:ext uri="{9D8B030D-6E8A-4147-A177-3AD203B41FA5}">
                      <a16:colId xmlns:a16="http://schemas.microsoft.com/office/drawing/2014/main" val="744776136"/>
                    </a:ext>
                  </a:extLst>
                </a:gridCol>
                <a:gridCol w="1085850">
                  <a:extLst>
                    <a:ext uri="{9D8B030D-6E8A-4147-A177-3AD203B41FA5}">
                      <a16:colId xmlns:a16="http://schemas.microsoft.com/office/drawing/2014/main" val="2882054753"/>
                    </a:ext>
                  </a:extLst>
                </a:gridCol>
                <a:gridCol w="1066800">
                  <a:extLst>
                    <a:ext uri="{9D8B030D-6E8A-4147-A177-3AD203B41FA5}">
                      <a16:colId xmlns:a16="http://schemas.microsoft.com/office/drawing/2014/main" val="2850009375"/>
                    </a:ext>
                  </a:extLst>
                </a:gridCol>
                <a:gridCol w="2600325">
                  <a:extLst>
                    <a:ext uri="{9D8B030D-6E8A-4147-A177-3AD203B41FA5}">
                      <a16:colId xmlns:a16="http://schemas.microsoft.com/office/drawing/2014/main" val="386354187"/>
                    </a:ext>
                  </a:extLst>
                </a:gridCol>
                <a:gridCol w="1047750">
                  <a:extLst>
                    <a:ext uri="{9D8B030D-6E8A-4147-A177-3AD203B41FA5}">
                      <a16:colId xmlns:a16="http://schemas.microsoft.com/office/drawing/2014/main" val="871688212"/>
                    </a:ext>
                  </a:extLst>
                </a:gridCol>
                <a:gridCol w="1400174">
                  <a:extLst>
                    <a:ext uri="{9D8B030D-6E8A-4147-A177-3AD203B41FA5}">
                      <a16:colId xmlns:a16="http://schemas.microsoft.com/office/drawing/2014/main" val="3997883730"/>
                    </a:ext>
                  </a:extLst>
                </a:gridCol>
              </a:tblGrid>
              <a:tr h="370840">
                <a:tc>
                  <a:txBody>
                    <a:bodyPr/>
                    <a:lstStyle/>
                    <a:p>
                      <a:pPr algn="ctr"/>
                      <a:r>
                        <a:rPr lang="es-ES" sz="10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Herramientas</a:t>
                      </a:r>
                    </a:p>
                  </a:txBody>
                  <a:tcPr anchor="ctr">
                    <a:solidFill>
                      <a:schemeClr val="bg1">
                        <a:lumMod val="85000"/>
                      </a:schemeClr>
                    </a:solidFill>
                  </a:tcPr>
                </a:tc>
                <a:tc>
                  <a:txBody>
                    <a:bodyPr/>
                    <a:lstStyle/>
                    <a:p>
                      <a:pPr algn="ctr"/>
                      <a:r>
                        <a:rPr lang="es-ES" sz="1000" b="1" dirty="0">
                          <a:latin typeface="Arial" panose="020B0604020202020204" pitchFamily="34" charset="0"/>
                          <a:cs typeface="Arial" panose="020B0604020202020204" pitchFamily="34" charset="0"/>
                        </a:rPr>
                        <a:t>Salidas</a:t>
                      </a:r>
                    </a:p>
                  </a:txBody>
                  <a:tcPr anchor="ctr">
                    <a:solidFill>
                      <a:schemeClr val="bg1">
                        <a:lumMod val="85000"/>
                      </a:schemeClr>
                    </a:solidFill>
                  </a:tcPr>
                </a:tc>
                <a:extLst>
                  <a:ext uri="{0D108BD9-81ED-4DB2-BD59-A6C34878D82A}">
                    <a16:rowId xmlns:a16="http://schemas.microsoft.com/office/drawing/2014/main" val="3600525232"/>
                  </a:ext>
                </a:extLst>
              </a:tr>
              <a:tr h="370840">
                <a:tc>
                  <a:txBody>
                    <a:bodyPr/>
                    <a:lstStyle/>
                    <a:p>
                      <a:pPr algn="ctr"/>
                      <a:r>
                        <a:rPr lang="es-ES" sz="1000" dirty="0">
                          <a:latin typeface="Arial" panose="020B0604020202020204" pitchFamily="34" charset="0"/>
                          <a:cs typeface="Arial" panose="020B0604020202020204"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Informar las actividades y resultados de QA a la Gerencia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000" b="0" i="0" u="none" strike="noStrike" cap="none" normalizeH="0" baseline="0" dirty="0">
                          <a:ln>
                            <a:noFill/>
                          </a:ln>
                          <a:solidFill>
                            <a:schemeClr val="tx1"/>
                          </a:solidFill>
                          <a:effectLst/>
                          <a:latin typeface="Arial" pitchFamily="34" charset="0"/>
                          <a:cs typeface="Arial" pitchFamily="34" charset="0"/>
                        </a:rPr>
                        <a:t>El Analista de Calidad informará el estado de las revisiones, en reuniones mensuales, al Jefe y al Gerente de la Fábrica.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000" b="0" i="0" u="none" strike="noStrike" cap="none" normalizeH="0" baseline="0" dirty="0">
                          <a:ln>
                            <a:noFill/>
                          </a:ln>
                          <a:solidFill>
                            <a:schemeClr val="tx1"/>
                          </a:solidFill>
                          <a:effectLst/>
                          <a:latin typeface="Arial" pitchFamily="34" charset="0"/>
                          <a:cs typeface="Arial" pitchFamily="34" charset="0"/>
                        </a:rPr>
                        <a:t>Las recomendaciones aprobadas o sugeridas por la Gerencia de la Fábrica se transformarán en Oportunidades de Mejora.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000" b="0" i="0" u="none" strike="noStrike" cap="none" normalizeH="0" baseline="0" dirty="0">
                          <a:ln>
                            <a:noFill/>
                          </a:ln>
                          <a:solidFill>
                            <a:schemeClr val="tx1"/>
                          </a:solidFill>
                          <a:effectLst/>
                          <a:latin typeface="Arial" pitchFamily="34" charset="0"/>
                          <a:cs typeface="Arial" pitchFamily="34" charset="0"/>
                        </a:rPr>
                        <a:t>7.0.1.29.02.R06 Herramienta de Gestión QA-Producto</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000" b="0" i="0" u="none" strike="noStrike" cap="none" normalizeH="0" baseline="0" dirty="0">
                          <a:ln>
                            <a:noFill/>
                          </a:ln>
                          <a:solidFill>
                            <a:schemeClr val="tx1"/>
                          </a:solidFill>
                          <a:effectLst/>
                          <a:latin typeface="Arial" pitchFamily="34" charset="0"/>
                          <a:cs typeface="Arial" pitchFamily="34" charset="0"/>
                        </a:rPr>
                        <a:t>Resultados de QA</a:t>
                      </a:r>
                      <a:endParaRPr kumimoji="0" lang="es-ES" sz="1000" b="0" i="0" u="none" strike="noStrike" cap="none" normalizeH="0" baseline="0" dirty="0">
                        <a:ln>
                          <a:noFill/>
                        </a:ln>
                        <a:solidFill>
                          <a:schemeClr val="tx1"/>
                        </a:solidFill>
                        <a:effectLst/>
                        <a:latin typeface="Arial" pitchFamily="34" charset="0"/>
                        <a:cs typeface="Arial" pitchFamily="34" charset="0"/>
                      </a:endParaRPr>
                    </a:p>
                  </a:txBody>
                  <a:tcPr/>
                </a:tc>
                <a:extLst>
                  <a:ext uri="{0D108BD9-81ED-4DB2-BD59-A6C34878D82A}">
                    <a16:rowId xmlns:a16="http://schemas.microsoft.com/office/drawing/2014/main" val="3947571967"/>
                  </a:ext>
                </a:extLst>
              </a:tr>
            </a:tbl>
          </a:graphicData>
        </a:graphic>
      </p:graphicFrame>
    </p:spTree>
    <p:extLst>
      <p:ext uri="{BB962C8B-B14F-4D97-AF65-F5344CB8AC3E}">
        <p14:creationId xmlns:p14="http://schemas.microsoft.com/office/powerpoint/2010/main" val="3383870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07741" y="2120949"/>
            <a:ext cx="7928518" cy="1816075"/>
          </a:xfrm>
          <a:prstGeom prst="rect">
            <a:avLst/>
          </a:prstGeom>
          <a:noFill/>
          <a:ln w="9525">
            <a:noFill/>
            <a:miter lim="800000"/>
            <a:headEnd/>
            <a:tailEnd/>
          </a:ln>
        </p:spPr>
        <p:txBody>
          <a:bodyPr wrap="square">
            <a:spAutoFit/>
          </a:bodyPr>
          <a:lstStyle/>
          <a:p>
            <a:pP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5. </a:t>
            </a:r>
            <a:r>
              <a:rPr lang="en-US" sz="4400" dirty="0" err="1">
                <a:latin typeface="Arial" panose="020B0604020202020204" pitchFamily="34" charset="0"/>
                <a:ea typeface="ＭＳ Ｐゴシック" pitchFamily="112" charset="-128"/>
                <a:cs typeface="Arial" panose="020B0604020202020204" pitchFamily="34" charset="0"/>
              </a:rPr>
              <a:t>Descripción</a:t>
            </a:r>
            <a:r>
              <a:rPr lang="en-US" sz="4400" dirty="0">
                <a:latin typeface="Arial" panose="020B0604020202020204" pitchFamily="34" charset="0"/>
                <a:ea typeface="ＭＳ Ｐゴシック" pitchFamily="112" charset="-128"/>
                <a:cs typeface="Arial" panose="020B0604020202020204" pitchFamily="34" charset="0"/>
              </a:rPr>
              <a:t> del </a:t>
            </a:r>
            <a:r>
              <a:rPr lang="en-US" sz="4400" dirty="0" err="1">
                <a:latin typeface="Arial" panose="020B0604020202020204" pitchFamily="34" charset="0"/>
                <a:ea typeface="ＭＳ Ｐゴシック" pitchFamily="112" charset="-128"/>
                <a:cs typeface="Arial" panose="020B0604020202020204" pitchFamily="34" charset="0"/>
              </a:rPr>
              <a:t>Proceso</a:t>
            </a:r>
            <a:endParaRPr lang="en-US" sz="4400" dirty="0">
              <a:latin typeface="Arial" panose="020B0604020202020204" pitchFamily="34" charset="0"/>
              <a:ea typeface="ＭＳ Ｐゴシック" pitchFamily="112" charset="-128"/>
              <a:cs typeface="Arial" panose="020B0604020202020204" pitchFamily="34" charset="0"/>
            </a:endParaRPr>
          </a:p>
          <a:p>
            <a:pPr lvl="1" eaLnBrk="0" hangingPunct="0">
              <a:lnSpc>
                <a:spcPts val="5600"/>
              </a:lnSpc>
              <a:spcBef>
                <a:spcPct val="50000"/>
              </a:spcBef>
            </a:pPr>
            <a:r>
              <a:rPr lang="es-PE" sz="4400" dirty="0">
                <a:latin typeface="Arial" panose="020B0604020202020204" pitchFamily="34" charset="0"/>
                <a:ea typeface="ＭＳ Ｐゴシック" pitchFamily="112" charset="-128"/>
                <a:cs typeface="Arial" panose="020B0604020202020204" pitchFamily="34" charset="0"/>
              </a:rPr>
              <a:t>5.3 Tareas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408266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1DC7D-C89C-4845-A88C-A78E55F99024}"/>
              </a:ext>
            </a:extLst>
          </p:cNvPr>
          <p:cNvSpPr>
            <a:spLocks noGrp="1"/>
          </p:cNvSpPr>
          <p:nvPr>
            <p:ph type="title"/>
          </p:nvPr>
        </p:nvSpPr>
        <p:spPr/>
        <p:txBody>
          <a:bodyPr>
            <a:normAutofit/>
          </a:bodyPr>
          <a:lstStyle/>
          <a:p>
            <a:pPr>
              <a:spcAft>
                <a:spcPct val="0"/>
              </a:spcAft>
            </a:pPr>
            <a:r>
              <a:rPr lang="es-PE" sz="4000" dirty="0">
                <a:solidFill>
                  <a:schemeClr val="tx1"/>
                </a:solidFill>
                <a:latin typeface="Arial" panose="020B0604020202020204" pitchFamily="34" charset="0"/>
                <a:cs typeface="Arial" panose="020B0604020202020204" pitchFamily="34" charset="0"/>
              </a:rPr>
              <a:t>Tareas de la Actividad</a:t>
            </a:r>
            <a:br>
              <a:rPr lang="es-PE" sz="4000" dirty="0">
                <a:solidFill>
                  <a:schemeClr val="tx1"/>
                </a:solidFill>
                <a:latin typeface="Arial" panose="020B0604020202020204" pitchFamily="34" charset="0"/>
                <a:cs typeface="Arial" panose="020B0604020202020204" pitchFamily="34" charset="0"/>
              </a:rPr>
            </a:br>
            <a:r>
              <a:rPr lang="es-PE" sz="4000" b="1" dirty="0">
                <a:solidFill>
                  <a:schemeClr val="tx1"/>
                </a:solidFill>
                <a:latin typeface="Arial" panose="020B0604020202020204" pitchFamily="34" charset="0"/>
                <a:cs typeface="Arial" panose="020B0604020202020204" pitchFamily="34" charset="0"/>
              </a:rPr>
              <a:t>Realizar las Revisiones de QA</a:t>
            </a:r>
            <a:endParaRPr lang="es-ES" sz="4000" dirty="0">
              <a:solidFill>
                <a:schemeClr val="tx1"/>
              </a:solidFill>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71466380-ACCF-4817-A582-3FC9BBB5F16D}"/>
              </a:ext>
            </a:extLst>
          </p:cNvPr>
          <p:cNvGraphicFramePr>
            <a:graphicFrameLocks noGrp="1"/>
          </p:cNvGraphicFramePr>
          <p:nvPr>
            <p:extLst>
              <p:ext uri="{D42A27DB-BD31-4B8C-83A1-F6EECF244321}">
                <p14:modId xmlns:p14="http://schemas.microsoft.com/office/powerpoint/2010/main" val="97944047"/>
              </p:ext>
            </p:extLst>
          </p:nvPr>
        </p:nvGraphicFramePr>
        <p:xfrm>
          <a:off x="1743265" y="2736339"/>
          <a:ext cx="997222" cy="1385322"/>
        </p:xfrm>
        <a:graphic>
          <a:graphicData uri="http://schemas.openxmlformats.org/drawingml/2006/table">
            <a:tbl>
              <a:tblPr firstRow="1" bandRow="1">
                <a:tableStyleId>{2D5ABB26-0587-4C30-8999-92F81FD0307C}</a:tableStyleId>
              </a:tblPr>
              <a:tblGrid>
                <a:gridCol w="997222">
                  <a:extLst>
                    <a:ext uri="{9D8B030D-6E8A-4147-A177-3AD203B41FA5}">
                      <a16:colId xmlns:a16="http://schemas.microsoft.com/office/drawing/2014/main" val="1872686194"/>
                    </a:ext>
                  </a:extLst>
                </a:gridCol>
              </a:tblGrid>
              <a:tr h="342984">
                <a:tc>
                  <a:txBody>
                    <a:bodyPr/>
                    <a:lstStyle/>
                    <a:p>
                      <a:pPr algn="ctr"/>
                      <a:r>
                        <a:rPr lang="es-ES" sz="900" b="1" dirty="0"/>
                        <a:t>(1) Analista de Calidad</a:t>
                      </a:r>
                    </a:p>
                  </a:txBody>
                  <a:tcPr anchor="ctr">
                    <a:solidFill>
                      <a:srgbClr val="FFFF00"/>
                    </a:solidFill>
                  </a:tcPr>
                </a:tc>
                <a:extLst>
                  <a:ext uri="{0D108BD9-81ED-4DB2-BD59-A6C34878D82A}">
                    <a16:rowId xmlns:a16="http://schemas.microsoft.com/office/drawing/2014/main" val="3551806629"/>
                  </a:ext>
                </a:extLst>
              </a:tr>
              <a:tr h="537049">
                <a:tc>
                  <a:txBody>
                    <a:bodyPr/>
                    <a:lstStyle/>
                    <a:p>
                      <a:pPr algn="ctr"/>
                      <a:r>
                        <a:rPr lang="es-ES" sz="900" dirty="0"/>
                        <a:t>Recepción de Solicitud de Control de QA</a:t>
                      </a:r>
                    </a:p>
                  </a:txBody>
                  <a:tcPr anchor="ctr">
                    <a:solidFill>
                      <a:schemeClr val="bg1"/>
                    </a:solidFill>
                  </a:tcPr>
                </a:tc>
                <a:extLst>
                  <a:ext uri="{0D108BD9-81ED-4DB2-BD59-A6C34878D82A}">
                    <a16:rowId xmlns:a16="http://schemas.microsoft.com/office/drawing/2014/main" val="1257406948"/>
                  </a:ext>
                </a:extLst>
              </a:tr>
              <a:tr h="482513">
                <a:tc>
                  <a:txBody>
                    <a:bodyPr/>
                    <a:lstStyle/>
                    <a:p>
                      <a:pPr algn="ctr"/>
                      <a:r>
                        <a:rPr lang="es-ES" sz="900" b="1" dirty="0" err="1"/>
                        <a:t>Panagon</a:t>
                      </a:r>
                      <a:endParaRPr lang="es-ES" sz="900" b="1" dirty="0"/>
                    </a:p>
                  </a:txBody>
                  <a:tcPr anchor="ctr">
                    <a:solidFill>
                      <a:srgbClr val="FFFF00"/>
                    </a:solidFill>
                  </a:tcPr>
                </a:tc>
                <a:extLst>
                  <a:ext uri="{0D108BD9-81ED-4DB2-BD59-A6C34878D82A}">
                    <a16:rowId xmlns:a16="http://schemas.microsoft.com/office/drawing/2014/main" val="158057694"/>
                  </a:ext>
                </a:extLst>
              </a:tr>
            </a:tbl>
          </a:graphicData>
        </a:graphic>
      </p:graphicFrame>
      <p:graphicFrame>
        <p:nvGraphicFramePr>
          <p:cNvPr id="4" name="Tabla 3">
            <a:extLst>
              <a:ext uri="{FF2B5EF4-FFF2-40B4-BE49-F238E27FC236}">
                <a16:creationId xmlns:a16="http://schemas.microsoft.com/office/drawing/2014/main" id="{E2A7696F-6785-4A39-9988-C20FF4654FC4}"/>
              </a:ext>
            </a:extLst>
          </p:cNvPr>
          <p:cNvGraphicFramePr>
            <a:graphicFrameLocks noGrp="1"/>
          </p:cNvGraphicFramePr>
          <p:nvPr>
            <p:extLst>
              <p:ext uri="{D42A27DB-BD31-4B8C-83A1-F6EECF244321}">
                <p14:modId xmlns:p14="http://schemas.microsoft.com/office/powerpoint/2010/main" val="2978991142"/>
              </p:ext>
            </p:extLst>
          </p:nvPr>
        </p:nvGraphicFramePr>
        <p:xfrm>
          <a:off x="404262" y="3239214"/>
          <a:ext cx="927092" cy="1011895"/>
        </p:xfrm>
        <a:graphic>
          <a:graphicData uri="http://schemas.openxmlformats.org/drawingml/2006/table">
            <a:tbl>
              <a:tblPr firstRow="1" bandRow="1">
                <a:tableStyleId>{2D5ABB26-0587-4C30-8999-92F81FD0307C}</a:tableStyleId>
              </a:tblPr>
              <a:tblGrid>
                <a:gridCol w="927092">
                  <a:extLst>
                    <a:ext uri="{9D8B030D-6E8A-4147-A177-3AD203B41FA5}">
                      <a16:colId xmlns:a16="http://schemas.microsoft.com/office/drawing/2014/main" val="3520122744"/>
                    </a:ext>
                  </a:extLst>
                </a:gridCol>
              </a:tblGrid>
              <a:tr h="371815">
                <a:tc>
                  <a:txBody>
                    <a:bodyPr/>
                    <a:lstStyle/>
                    <a:p>
                      <a:endParaRPr lang="es-ES" dirty="0"/>
                    </a:p>
                  </a:txBody>
                  <a:tcPr/>
                </a:tc>
                <a:extLst>
                  <a:ext uri="{0D108BD9-81ED-4DB2-BD59-A6C34878D82A}">
                    <a16:rowId xmlns:a16="http://schemas.microsoft.com/office/drawing/2014/main" val="3839738233"/>
                  </a:ext>
                </a:extLst>
              </a:tr>
              <a:tr h="319245">
                <a:tc>
                  <a:txBody>
                    <a:bodyPr/>
                    <a:lstStyle/>
                    <a:p>
                      <a:pPr algn="ctr"/>
                      <a:r>
                        <a:rPr lang="es-ES" sz="900" b="1" dirty="0"/>
                        <a:t>Solicitud de control de Calidad del producto</a:t>
                      </a:r>
                    </a:p>
                  </a:txBody>
                  <a:tcPr/>
                </a:tc>
                <a:extLst>
                  <a:ext uri="{0D108BD9-81ED-4DB2-BD59-A6C34878D82A}">
                    <a16:rowId xmlns:a16="http://schemas.microsoft.com/office/drawing/2014/main" val="3340009240"/>
                  </a:ext>
                </a:extLst>
              </a:tr>
            </a:tbl>
          </a:graphicData>
        </a:graphic>
      </p:graphicFrame>
      <p:graphicFrame>
        <p:nvGraphicFramePr>
          <p:cNvPr id="5" name="Tabla 4">
            <a:extLst>
              <a:ext uri="{FF2B5EF4-FFF2-40B4-BE49-F238E27FC236}">
                <a16:creationId xmlns:a16="http://schemas.microsoft.com/office/drawing/2014/main" id="{B4B91CD4-7F21-4EA3-A92A-4D055C51DE95}"/>
              </a:ext>
            </a:extLst>
          </p:cNvPr>
          <p:cNvGraphicFramePr>
            <a:graphicFrameLocks noGrp="1"/>
          </p:cNvGraphicFramePr>
          <p:nvPr>
            <p:extLst>
              <p:ext uri="{D42A27DB-BD31-4B8C-83A1-F6EECF244321}">
                <p14:modId xmlns:p14="http://schemas.microsoft.com/office/powerpoint/2010/main" val="3692649464"/>
              </p:ext>
            </p:extLst>
          </p:nvPr>
        </p:nvGraphicFramePr>
        <p:xfrm>
          <a:off x="525839" y="1956147"/>
          <a:ext cx="694691" cy="808438"/>
        </p:xfrm>
        <a:graphic>
          <a:graphicData uri="http://schemas.openxmlformats.org/drawingml/2006/table">
            <a:tbl>
              <a:tblPr firstRow="1" bandRow="1">
                <a:tableStyleId>{2D5ABB26-0587-4C30-8999-92F81FD0307C}</a:tableStyleId>
              </a:tblPr>
              <a:tblGrid>
                <a:gridCol w="694691">
                  <a:extLst>
                    <a:ext uri="{9D8B030D-6E8A-4147-A177-3AD203B41FA5}">
                      <a16:colId xmlns:a16="http://schemas.microsoft.com/office/drawing/2014/main" val="3520122744"/>
                    </a:ext>
                  </a:extLst>
                </a:gridCol>
              </a:tblGrid>
              <a:tr h="442678">
                <a:tc>
                  <a:txBody>
                    <a:bodyPr/>
                    <a:lstStyle/>
                    <a:p>
                      <a:endParaRPr lang="es-ES" sz="800" dirty="0"/>
                    </a:p>
                  </a:txBody>
                  <a:tcPr/>
                </a:tc>
                <a:extLst>
                  <a:ext uri="{0D108BD9-81ED-4DB2-BD59-A6C34878D82A}">
                    <a16:rowId xmlns:a16="http://schemas.microsoft.com/office/drawing/2014/main" val="3839738233"/>
                  </a:ext>
                </a:extLst>
              </a:tr>
              <a:tr h="348102">
                <a:tc>
                  <a:txBody>
                    <a:bodyPr/>
                    <a:lstStyle/>
                    <a:p>
                      <a:pPr algn="ctr"/>
                      <a:r>
                        <a:rPr lang="es-ES" sz="900" b="1" dirty="0"/>
                        <a:t>Analista de Calidad</a:t>
                      </a:r>
                    </a:p>
                  </a:txBody>
                  <a:tcPr/>
                </a:tc>
                <a:extLst>
                  <a:ext uri="{0D108BD9-81ED-4DB2-BD59-A6C34878D82A}">
                    <a16:rowId xmlns:a16="http://schemas.microsoft.com/office/drawing/2014/main" val="3340009240"/>
                  </a:ext>
                </a:extLst>
              </a:tr>
            </a:tbl>
          </a:graphicData>
        </a:graphic>
      </p:graphicFrame>
      <p:graphicFrame>
        <p:nvGraphicFramePr>
          <p:cNvPr id="6" name="Tabla 5">
            <a:extLst>
              <a:ext uri="{FF2B5EF4-FFF2-40B4-BE49-F238E27FC236}">
                <a16:creationId xmlns:a16="http://schemas.microsoft.com/office/drawing/2014/main" id="{7417C47E-37AB-44CE-810C-163EE0CD0E31}"/>
              </a:ext>
            </a:extLst>
          </p:cNvPr>
          <p:cNvGraphicFramePr>
            <a:graphicFrameLocks noGrp="1"/>
          </p:cNvGraphicFramePr>
          <p:nvPr>
            <p:extLst>
              <p:ext uri="{D42A27DB-BD31-4B8C-83A1-F6EECF244321}">
                <p14:modId xmlns:p14="http://schemas.microsoft.com/office/powerpoint/2010/main" val="1573477319"/>
              </p:ext>
            </p:extLst>
          </p:nvPr>
        </p:nvGraphicFramePr>
        <p:xfrm>
          <a:off x="3243511" y="2736339"/>
          <a:ext cx="1042383" cy="1389160"/>
        </p:xfrm>
        <a:graphic>
          <a:graphicData uri="http://schemas.openxmlformats.org/drawingml/2006/table">
            <a:tbl>
              <a:tblPr firstRow="1" bandRow="1">
                <a:tableStyleId>{2D5ABB26-0587-4C30-8999-92F81FD0307C}</a:tableStyleId>
              </a:tblPr>
              <a:tblGrid>
                <a:gridCol w="1042383">
                  <a:extLst>
                    <a:ext uri="{9D8B030D-6E8A-4147-A177-3AD203B41FA5}">
                      <a16:colId xmlns:a16="http://schemas.microsoft.com/office/drawing/2014/main" val="1872686194"/>
                    </a:ext>
                  </a:extLst>
                </a:gridCol>
              </a:tblGrid>
              <a:tr h="356690">
                <a:tc>
                  <a:txBody>
                    <a:bodyPr/>
                    <a:lstStyle/>
                    <a:p>
                      <a:pPr algn="ctr"/>
                      <a:r>
                        <a:rPr lang="es-ES" sz="900" b="1" dirty="0"/>
                        <a:t>(2) Analista de Calidad</a:t>
                      </a:r>
                    </a:p>
                  </a:txBody>
                  <a:tcPr anchor="ctr">
                    <a:solidFill>
                      <a:srgbClr val="FFFF00"/>
                    </a:solidFill>
                  </a:tcPr>
                </a:tc>
                <a:extLst>
                  <a:ext uri="{0D108BD9-81ED-4DB2-BD59-A6C34878D82A}">
                    <a16:rowId xmlns:a16="http://schemas.microsoft.com/office/drawing/2014/main" val="3551806629"/>
                  </a:ext>
                </a:extLst>
              </a:tr>
              <a:tr h="547192">
                <a:tc>
                  <a:txBody>
                    <a:bodyPr/>
                    <a:lstStyle/>
                    <a:p>
                      <a:pPr algn="ctr"/>
                      <a:r>
                        <a:rPr lang="es-ES" sz="900" dirty="0"/>
                        <a:t>Revisión General</a:t>
                      </a:r>
                    </a:p>
                  </a:txBody>
                  <a:tcPr anchor="ctr"/>
                </a:tc>
                <a:extLst>
                  <a:ext uri="{0D108BD9-81ED-4DB2-BD59-A6C34878D82A}">
                    <a16:rowId xmlns:a16="http://schemas.microsoft.com/office/drawing/2014/main" val="1257406948"/>
                  </a:ext>
                </a:extLst>
              </a:tr>
              <a:tr h="476208">
                <a:tc>
                  <a:txBody>
                    <a:bodyPr/>
                    <a:lstStyle/>
                    <a:p>
                      <a:pPr algn="ctr"/>
                      <a:r>
                        <a:rPr lang="es-ES" sz="900" b="1" dirty="0"/>
                        <a:t>Manual</a:t>
                      </a:r>
                    </a:p>
                  </a:txBody>
                  <a:tcPr anchor="ctr">
                    <a:solidFill>
                      <a:srgbClr val="FFFF00"/>
                    </a:solidFill>
                  </a:tcPr>
                </a:tc>
                <a:extLst>
                  <a:ext uri="{0D108BD9-81ED-4DB2-BD59-A6C34878D82A}">
                    <a16:rowId xmlns:a16="http://schemas.microsoft.com/office/drawing/2014/main" val="158057694"/>
                  </a:ext>
                </a:extLst>
              </a:tr>
            </a:tbl>
          </a:graphicData>
        </a:graphic>
      </p:graphicFrame>
      <p:graphicFrame>
        <p:nvGraphicFramePr>
          <p:cNvPr id="7" name="Tabla 6">
            <a:extLst>
              <a:ext uri="{FF2B5EF4-FFF2-40B4-BE49-F238E27FC236}">
                <a16:creationId xmlns:a16="http://schemas.microsoft.com/office/drawing/2014/main" id="{E962C00D-E7F9-4D35-BA11-437AE3E22EE9}"/>
              </a:ext>
            </a:extLst>
          </p:cNvPr>
          <p:cNvGraphicFramePr>
            <a:graphicFrameLocks noGrp="1"/>
          </p:cNvGraphicFramePr>
          <p:nvPr>
            <p:extLst>
              <p:ext uri="{D42A27DB-BD31-4B8C-83A1-F6EECF244321}">
                <p14:modId xmlns:p14="http://schemas.microsoft.com/office/powerpoint/2010/main" val="2246828799"/>
              </p:ext>
            </p:extLst>
          </p:nvPr>
        </p:nvGraphicFramePr>
        <p:xfrm>
          <a:off x="7094632" y="4888881"/>
          <a:ext cx="847745" cy="868680"/>
        </p:xfrm>
        <a:graphic>
          <a:graphicData uri="http://schemas.openxmlformats.org/drawingml/2006/table">
            <a:tbl>
              <a:tblPr firstRow="1" bandRow="1">
                <a:tableStyleId>{2D5ABB26-0587-4C30-8999-92F81FD0307C}</a:tableStyleId>
              </a:tblPr>
              <a:tblGrid>
                <a:gridCol w="847745">
                  <a:extLst>
                    <a:ext uri="{9D8B030D-6E8A-4147-A177-3AD203B41FA5}">
                      <a16:colId xmlns:a16="http://schemas.microsoft.com/office/drawing/2014/main" val="3520122744"/>
                    </a:ext>
                  </a:extLst>
                </a:gridCol>
              </a:tblGrid>
              <a:tr h="361474">
                <a:tc>
                  <a:txBody>
                    <a:bodyPr/>
                    <a:lstStyle/>
                    <a:p>
                      <a:endParaRPr lang="es-ES" dirty="0"/>
                    </a:p>
                  </a:txBody>
                  <a:tcPr/>
                </a:tc>
                <a:extLst>
                  <a:ext uri="{0D108BD9-81ED-4DB2-BD59-A6C34878D82A}">
                    <a16:rowId xmlns:a16="http://schemas.microsoft.com/office/drawing/2014/main" val="3839738233"/>
                  </a:ext>
                </a:extLst>
              </a:tr>
              <a:tr h="331351">
                <a:tc>
                  <a:txBody>
                    <a:bodyPr/>
                    <a:lstStyle/>
                    <a:p>
                      <a:pPr algn="ctr"/>
                      <a:r>
                        <a:rPr lang="es-ES" sz="900" b="1" dirty="0"/>
                        <a:t>Conformidad de calidad de producto</a:t>
                      </a:r>
                    </a:p>
                  </a:txBody>
                  <a:tcPr/>
                </a:tc>
                <a:extLst>
                  <a:ext uri="{0D108BD9-81ED-4DB2-BD59-A6C34878D82A}">
                    <a16:rowId xmlns:a16="http://schemas.microsoft.com/office/drawing/2014/main" val="3340009240"/>
                  </a:ext>
                </a:extLst>
              </a:tr>
            </a:tbl>
          </a:graphicData>
        </a:graphic>
      </p:graphicFrame>
      <p:cxnSp>
        <p:nvCxnSpPr>
          <p:cNvPr id="8" name="Conector recto de flecha 7">
            <a:extLst>
              <a:ext uri="{FF2B5EF4-FFF2-40B4-BE49-F238E27FC236}">
                <a16:creationId xmlns:a16="http://schemas.microsoft.com/office/drawing/2014/main" id="{1BA6CB41-6550-4363-BAD0-3A69E237727B}"/>
              </a:ext>
            </a:extLst>
          </p:cNvPr>
          <p:cNvCxnSpPr>
            <a:cxnSpLocks/>
            <a:stCxn id="5" idx="2"/>
            <a:endCxn id="4" idx="0"/>
          </p:cNvCxnSpPr>
          <p:nvPr/>
        </p:nvCxnSpPr>
        <p:spPr>
          <a:xfrm flipH="1">
            <a:off x="867808" y="2764585"/>
            <a:ext cx="5376" cy="474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ECF6236A-9BFE-4FAE-B6E7-7311A618C429}"/>
              </a:ext>
            </a:extLst>
          </p:cNvPr>
          <p:cNvCxnSpPr>
            <a:cxnSpLocks/>
            <a:stCxn id="13" idx="3"/>
            <a:endCxn id="3" idx="1"/>
          </p:cNvCxnSpPr>
          <p:nvPr/>
        </p:nvCxnSpPr>
        <p:spPr>
          <a:xfrm flipV="1">
            <a:off x="1107321" y="3429000"/>
            <a:ext cx="635944" cy="10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36D9CAA3-23A1-4A3D-920D-B01A7993F446}"/>
              </a:ext>
            </a:extLst>
          </p:cNvPr>
          <p:cNvPicPr/>
          <p:nvPr/>
        </p:nvPicPr>
        <p:blipFill>
          <a:blip r:embed="rId2"/>
          <a:srcRect/>
          <a:stretch>
            <a:fillRect/>
          </a:stretch>
        </p:blipFill>
        <p:spPr>
          <a:xfrm>
            <a:off x="693283" y="1987054"/>
            <a:ext cx="414336" cy="427038"/>
          </a:xfrm>
          <a:prstGeom prst="rect">
            <a:avLst/>
          </a:prstGeom>
          <a:noFill/>
          <a:ln>
            <a:noFill/>
          </a:ln>
        </p:spPr>
      </p:pic>
      <p:pic>
        <p:nvPicPr>
          <p:cNvPr id="13" name="Imagen 12">
            <a:extLst>
              <a:ext uri="{FF2B5EF4-FFF2-40B4-BE49-F238E27FC236}">
                <a16:creationId xmlns:a16="http://schemas.microsoft.com/office/drawing/2014/main" id="{BA915FF8-2CAD-42FA-8F0B-D5988C6927DE}"/>
              </a:ext>
            </a:extLst>
          </p:cNvPr>
          <p:cNvPicPr/>
          <p:nvPr/>
        </p:nvPicPr>
        <p:blipFill>
          <a:blip r:embed="rId3"/>
          <a:srcRect/>
          <a:stretch>
            <a:fillRect/>
          </a:stretch>
        </p:blipFill>
        <p:spPr>
          <a:xfrm>
            <a:off x="693283" y="3258937"/>
            <a:ext cx="414038" cy="360535"/>
          </a:xfrm>
          <a:prstGeom prst="rect">
            <a:avLst/>
          </a:prstGeom>
          <a:noFill/>
          <a:ln>
            <a:noFill/>
          </a:ln>
        </p:spPr>
      </p:pic>
      <p:pic>
        <p:nvPicPr>
          <p:cNvPr id="14" name="Imagen 13">
            <a:extLst>
              <a:ext uri="{FF2B5EF4-FFF2-40B4-BE49-F238E27FC236}">
                <a16:creationId xmlns:a16="http://schemas.microsoft.com/office/drawing/2014/main" id="{963765D7-C732-497F-9B13-3736B80D7242}"/>
              </a:ext>
            </a:extLst>
          </p:cNvPr>
          <p:cNvPicPr/>
          <p:nvPr/>
        </p:nvPicPr>
        <p:blipFill>
          <a:blip r:embed="rId3"/>
          <a:srcRect/>
          <a:stretch>
            <a:fillRect/>
          </a:stretch>
        </p:blipFill>
        <p:spPr>
          <a:xfrm>
            <a:off x="7302759" y="4892868"/>
            <a:ext cx="391674" cy="361773"/>
          </a:xfrm>
          <a:prstGeom prst="rect">
            <a:avLst/>
          </a:prstGeom>
          <a:noFill/>
          <a:ln>
            <a:noFill/>
          </a:ln>
        </p:spPr>
      </p:pic>
      <p:graphicFrame>
        <p:nvGraphicFramePr>
          <p:cNvPr id="15" name="Tabla 14">
            <a:extLst>
              <a:ext uri="{FF2B5EF4-FFF2-40B4-BE49-F238E27FC236}">
                <a16:creationId xmlns:a16="http://schemas.microsoft.com/office/drawing/2014/main" id="{AF767912-D91F-460E-B95C-DF3FEE79E4ED}"/>
              </a:ext>
            </a:extLst>
          </p:cNvPr>
          <p:cNvGraphicFramePr>
            <a:graphicFrameLocks noGrp="1"/>
          </p:cNvGraphicFramePr>
          <p:nvPr>
            <p:extLst>
              <p:ext uri="{D42A27DB-BD31-4B8C-83A1-F6EECF244321}">
                <p14:modId xmlns:p14="http://schemas.microsoft.com/office/powerpoint/2010/main" val="463543492"/>
              </p:ext>
            </p:extLst>
          </p:nvPr>
        </p:nvGraphicFramePr>
        <p:xfrm>
          <a:off x="7952635" y="4805425"/>
          <a:ext cx="694691" cy="813498"/>
        </p:xfrm>
        <a:graphic>
          <a:graphicData uri="http://schemas.openxmlformats.org/drawingml/2006/table">
            <a:tbl>
              <a:tblPr firstRow="1" bandRow="1">
                <a:tableStyleId>{2D5ABB26-0587-4C30-8999-92F81FD0307C}</a:tableStyleId>
              </a:tblPr>
              <a:tblGrid>
                <a:gridCol w="694691">
                  <a:extLst>
                    <a:ext uri="{9D8B030D-6E8A-4147-A177-3AD203B41FA5}">
                      <a16:colId xmlns:a16="http://schemas.microsoft.com/office/drawing/2014/main" val="3520122744"/>
                    </a:ext>
                  </a:extLst>
                </a:gridCol>
              </a:tblGrid>
              <a:tr h="447738">
                <a:tc>
                  <a:txBody>
                    <a:bodyPr/>
                    <a:lstStyle/>
                    <a:p>
                      <a:endParaRPr lang="es-ES" sz="800" dirty="0"/>
                    </a:p>
                  </a:txBody>
                  <a:tcPr/>
                </a:tc>
                <a:extLst>
                  <a:ext uri="{0D108BD9-81ED-4DB2-BD59-A6C34878D82A}">
                    <a16:rowId xmlns:a16="http://schemas.microsoft.com/office/drawing/2014/main" val="3839738233"/>
                  </a:ext>
                </a:extLst>
              </a:tr>
              <a:tr h="296749">
                <a:tc>
                  <a:txBody>
                    <a:bodyPr/>
                    <a:lstStyle/>
                    <a:p>
                      <a:pPr algn="ctr"/>
                      <a:r>
                        <a:rPr lang="es-ES" sz="900" b="1" dirty="0"/>
                        <a:t>Analista de Calidad</a:t>
                      </a:r>
                    </a:p>
                  </a:txBody>
                  <a:tcPr/>
                </a:tc>
                <a:extLst>
                  <a:ext uri="{0D108BD9-81ED-4DB2-BD59-A6C34878D82A}">
                    <a16:rowId xmlns:a16="http://schemas.microsoft.com/office/drawing/2014/main" val="3340009240"/>
                  </a:ext>
                </a:extLst>
              </a:tr>
            </a:tbl>
          </a:graphicData>
        </a:graphic>
      </p:graphicFrame>
      <p:pic>
        <p:nvPicPr>
          <p:cNvPr id="16" name="Imagen 15">
            <a:extLst>
              <a:ext uri="{FF2B5EF4-FFF2-40B4-BE49-F238E27FC236}">
                <a16:creationId xmlns:a16="http://schemas.microsoft.com/office/drawing/2014/main" id="{7494D5F0-71C0-403A-A176-9F4E3673A25C}"/>
              </a:ext>
            </a:extLst>
          </p:cNvPr>
          <p:cNvPicPr/>
          <p:nvPr/>
        </p:nvPicPr>
        <p:blipFill>
          <a:blip r:embed="rId2"/>
          <a:srcRect/>
          <a:stretch>
            <a:fillRect/>
          </a:stretch>
        </p:blipFill>
        <p:spPr>
          <a:xfrm>
            <a:off x="8092261" y="4840199"/>
            <a:ext cx="415437" cy="467109"/>
          </a:xfrm>
          <a:prstGeom prst="rect">
            <a:avLst/>
          </a:prstGeom>
          <a:noFill/>
          <a:ln>
            <a:noFill/>
          </a:ln>
        </p:spPr>
      </p:pic>
      <p:cxnSp>
        <p:nvCxnSpPr>
          <p:cNvPr id="17" name="Conector recto de flecha 16">
            <a:extLst>
              <a:ext uri="{FF2B5EF4-FFF2-40B4-BE49-F238E27FC236}">
                <a16:creationId xmlns:a16="http://schemas.microsoft.com/office/drawing/2014/main" id="{190B2E3C-0DA8-4C34-8FC4-F53C0182BF6D}"/>
              </a:ext>
            </a:extLst>
          </p:cNvPr>
          <p:cNvCxnSpPr>
            <a:cxnSpLocks/>
            <a:stCxn id="3" idx="3"/>
            <a:endCxn id="6" idx="1"/>
          </p:cNvCxnSpPr>
          <p:nvPr/>
        </p:nvCxnSpPr>
        <p:spPr>
          <a:xfrm>
            <a:off x="2740487" y="3429000"/>
            <a:ext cx="503024" cy="1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a 19">
            <a:extLst>
              <a:ext uri="{FF2B5EF4-FFF2-40B4-BE49-F238E27FC236}">
                <a16:creationId xmlns:a16="http://schemas.microsoft.com/office/drawing/2014/main" id="{26E45314-064A-42DB-A5FF-19768B9AA117}"/>
              </a:ext>
            </a:extLst>
          </p:cNvPr>
          <p:cNvGraphicFramePr>
            <a:graphicFrameLocks noGrp="1"/>
          </p:cNvGraphicFramePr>
          <p:nvPr>
            <p:extLst>
              <p:ext uri="{D42A27DB-BD31-4B8C-83A1-F6EECF244321}">
                <p14:modId xmlns:p14="http://schemas.microsoft.com/office/powerpoint/2010/main" val="1979181196"/>
              </p:ext>
            </p:extLst>
          </p:nvPr>
        </p:nvGraphicFramePr>
        <p:xfrm>
          <a:off x="1744082" y="4492446"/>
          <a:ext cx="997222" cy="1405729"/>
        </p:xfrm>
        <a:graphic>
          <a:graphicData uri="http://schemas.openxmlformats.org/drawingml/2006/table">
            <a:tbl>
              <a:tblPr firstRow="1" bandRow="1">
                <a:tableStyleId>{2D5ABB26-0587-4C30-8999-92F81FD0307C}</a:tableStyleId>
              </a:tblPr>
              <a:tblGrid>
                <a:gridCol w="997222">
                  <a:extLst>
                    <a:ext uri="{9D8B030D-6E8A-4147-A177-3AD203B41FA5}">
                      <a16:colId xmlns:a16="http://schemas.microsoft.com/office/drawing/2014/main" val="1872686194"/>
                    </a:ext>
                  </a:extLst>
                </a:gridCol>
              </a:tblGrid>
              <a:tr h="342984">
                <a:tc>
                  <a:txBody>
                    <a:bodyPr/>
                    <a:lstStyle/>
                    <a:p>
                      <a:pPr algn="ctr"/>
                      <a:r>
                        <a:rPr lang="es-ES" sz="900" b="1" dirty="0"/>
                        <a:t>(4) Analista de Calidad</a:t>
                      </a:r>
                    </a:p>
                  </a:txBody>
                  <a:tcPr anchor="ctr">
                    <a:solidFill>
                      <a:srgbClr val="FFFF00"/>
                    </a:solidFill>
                  </a:tcPr>
                </a:tc>
                <a:extLst>
                  <a:ext uri="{0D108BD9-81ED-4DB2-BD59-A6C34878D82A}">
                    <a16:rowId xmlns:a16="http://schemas.microsoft.com/office/drawing/2014/main" val="3551806629"/>
                  </a:ext>
                </a:extLst>
              </a:tr>
              <a:tr h="537049">
                <a:tc>
                  <a:txBody>
                    <a:bodyPr/>
                    <a:lstStyle/>
                    <a:p>
                      <a:pPr algn="ctr"/>
                      <a:r>
                        <a:rPr lang="es-ES" sz="900" dirty="0"/>
                        <a:t>Seguimiento</a:t>
                      </a:r>
                    </a:p>
                  </a:txBody>
                  <a:tcPr anchor="ctr"/>
                </a:tc>
                <a:extLst>
                  <a:ext uri="{0D108BD9-81ED-4DB2-BD59-A6C34878D82A}">
                    <a16:rowId xmlns:a16="http://schemas.microsoft.com/office/drawing/2014/main" val="1257406948"/>
                  </a:ext>
                </a:extLst>
              </a:tr>
              <a:tr h="482513">
                <a:tc>
                  <a:txBody>
                    <a:bodyPr/>
                    <a:lstStyle/>
                    <a:p>
                      <a:pPr algn="ctr"/>
                      <a:r>
                        <a:rPr lang="es-ES" sz="900" b="1" dirty="0"/>
                        <a:t>Herramienta Gestión QA-Producto</a:t>
                      </a:r>
                    </a:p>
                  </a:txBody>
                  <a:tcPr anchor="ctr">
                    <a:solidFill>
                      <a:srgbClr val="FFFF00"/>
                    </a:solidFill>
                  </a:tcPr>
                </a:tc>
                <a:extLst>
                  <a:ext uri="{0D108BD9-81ED-4DB2-BD59-A6C34878D82A}">
                    <a16:rowId xmlns:a16="http://schemas.microsoft.com/office/drawing/2014/main" val="158057694"/>
                  </a:ext>
                </a:extLst>
              </a:tr>
            </a:tbl>
          </a:graphicData>
        </a:graphic>
      </p:graphicFrame>
      <p:graphicFrame>
        <p:nvGraphicFramePr>
          <p:cNvPr id="21" name="Tabla 20">
            <a:extLst>
              <a:ext uri="{FF2B5EF4-FFF2-40B4-BE49-F238E27FC236}">
                <a16:creationId xmlns:a16="http://schemas.microsoft.com/office/drawing/2014/main" id="{AFD663E7-23B7-4108-946B-1E07D0B7C954}"/>
              </a:ext>
            </a:extLst>
          </p:cNvPr>
          <p:cNvGraphicFramePr>
            <a:graphicFrameLocks noGrp="1"/>
          </p:cNvGraphicFramePr>
          <p:nvPr>
            <p:extLst>
              <p:ext uri="{D42A27DB-BD31-4B8C-83A1-F6EECF244321}">
                <p14:modId xmlns:p14="http://schemas.microsoft.com/office/powerpoint/2010/main" val="212339858"/>
              </p:ext>
            </p:extLst>
          </p:nvPr>
        </p:nvGraphicFramePr>
        <p:xfrm>
          <a:off x="3285448" y="4492445"/>
          <a:ext cx="997222" cy="1405729"/>
        </p:xfrm>
        <a:graphic>
          <a:graphicData uri="http://schemas.openxmlformats.org/drawingml/2006/table">
            <a:tbl>
              <a:tblPr firstRow="1" bandRow="1">
                <a:tableStyleId>{2D5ABB26-0587-4C30-8999-92F81FD0307C}</a:tableStyleId>
              </a:tblPr>
              <a:tblGrid>
                <a:gridCol w="997222">
                  <a:extLst>
                    <a:ext uri="{9D8B030D-6E8A-4147-A177-3AD203B41FA5}">
                      <a16:colId xmlns:a16="http://schemas.microsoft.com/office/drawing/2014/main" val="1872686194"/>
                    </a:ext>
                  </a:extLst>
                </a:gridCol>
              </a:tblGrid>
              <a:tr h="342984">
                <a:tc>
                  <a:txBody>
                    <a:bodyPr/>
                    <a:lstStyle/>
                    <a:p>
                      <a:pPr algn="ctr"/>
                      <a:r>
                        <a:rPr lang="es-ES" sz="900" b="1" dirty="0"/>
                        <a:t>(3)Revisado de QA</a:t>
                      </a:r>
                    </a:p>
                  </a:txBody>
                  <a:tcPr anchor="ctr">
                    <a:solidFill>
                      <a:srgbClr val="FFFF00"/>
                    </a:solidFill>
                  </a:tcPr>
                </a:tc>
                <a:extLst>
                  <a:ext uri="{0D108BD9-81ED-4DB2-BD59-A6C34878D82A}">
                    <a16:rowId xmlns:a16="http://schemas.microsoft.com/office/drawing/2014/main" val="3551806629"/>
                  </a:ext>
                </a:extLst>
              </a:tr>
              <a:tr h="537049">
                <a:tc>
                  <a:txBody>
                    <a:bodyPr/>
                    <a:lstStyle/>
                    <a:p>
                      <a:pPr algn="ctr"/>
                      <a:r>
                        <a:rPr lang="es-ES" sz="900" dirty="0"/>
                        <a:t>Levantamiento de NC</a:t>
                      </a:r>
                    </a:p>
                  </a:txBody>
                  <a:tcPr anchor="ctr"/>
                </a:tc>
                <a:extLst>
                  <a:ext uri="{0D108BD9-81ED-4DB2-BD59-A6C34878D82A}">
                    <a16:rowId xmlns:a16="http://schemas.microsoft.com/office/drawing/2014/main" val="1257406948"/>
                  </a:ext>
                </a:extLst>
              </a:tr>
              <a:tr h="482513">
                <a:tc>
                  <a:txBody>
                    <a:bodyPr/>
                    <a:lstStyle/>
                    <a:p>
                      <a:pPr algn="ctr"/>
                      <a:r>
                        <a:rPr lang="es-ES" sz="900" b="1" dirty="0"/>
                        <a:t>Herramienta Gestión QA-Producto</a:t>
                      </a:r>
                    </a:p>
                  </a:txBody>
                  <a:tcPr anchor="ctr">
                    <a:solidFill>
                      <a:srgbClr val="FFFF00"/>
                    </a:solidFill>
                  </a:tcPr>
                </a:tc>
                <a:extLst>
                  <a:ext uri="{0D108BD9-81ED-4DB2-BD59-A6C34878D82A}">
                    <a16:rowId xmlns:a16="http://schemas.microsoft.com/office/drawing/2014/main" val="158057694"/>
                  </a:ext>
                </a:extLst>
              </a:tr>
            </a:tbl>
          </a:graphicData>
        </a:graphic>
      </p:graphicFrame>
      <p:graphicFrame>
        <p:nvGraphicFramePr>
          <p:cNvPr id="22" name="Tabla 21">
            <a:extLst>
              <a:ext uri="{FF2B5EF4-FFF2-40B4-BE49-F238E27FC236}">
                <a16:creationId xmlns:a16="http://schemas.microsoft.com/office/drawing/2014/main" id="{C397D0B4-F545-4F50-B635-1BD36BA1B664}"/>
              </a:ext>
            </a:extLst>
          </p:cNvPr>
          <p:cNvGraphicFramePr>
            <a:graphicFrameLocks noGrp="1"/>
          </p:cNvGraphicFramePr>
          <p:nvPr>
            <p:extLst>
              <p:ext uri="{D42A27DB-BD31-4B8C-83A1-F6EECF244321}">
                <p14:modId xmlns:p14="http://schemas.microsoft.com/office/powerpoint/2010/main" val="197190957"/>
              </p:ext>
            </p:extLst>
          </p:nvPr>
        </p:nvGraphicFramePr>
        <p:xfrm>
          <a:off x="5925659" y="2726135"/>
          <a:ext cx="997222" cy="1405729"/>
        </p:xfrm>
        <a:graphic>
          <a:graphicData uri="http://schemas.openxmlformats.org/drawingml/2006/table">
            <a:tbl>
              <a:tblPr firstRow="1" bandRow="1">
                <a:tableStyleId>{2D5ABB26-0587-4C30-8999-92F81FD0307C}</a:tableStyleId>
              </a:tblPr>
              <a:tblGrid>
                <a:gridCol w="997222">
                  <a:extLst>
                    <a:ext uri="{9D8B030D-6E8A-4147-A177-3AD203B41FA5}">
                      <a16:colId xmlns:a16="http://schemas.microsoft.com/office/drawing/2014/main" val="1872686194"/>
                    </a:ext>
                  </a:extLst>
                </a:gridCol>
              </a:tblGrid>
              <a:tr h="342984">
                <a:tc>
                  <a:txBody>
                    <a:bodyPr/>
                    <a:lstStyle/>
                    <a:p>
                      <a:pPr algn="ctr"/>
                      <a:r>
                        <a:rPr lang="es-ES" sz="900" b="1" dirty="0"/>
                        <a:t>(5) Analista de Calidad</a:t>
                      </a:r>
                    </a:p>
                  </a:txBody>
                  <a:tcPr anchor="ctr">
                    <a:solidFill>
                      <a:srgbClr val="FFFF00"/>
                    </a:solidFill>
                  </a:tcPr>
                </a:tc>
                <a:extLst>
                  <a:ext uri="{0D108BD9-81ED-4DB2-BD59-A6C34878D82A}">
                    <a16:rowId xmlns:a16="http://schemas.microsoft.com/office/drawing/2014/main" val="3551806629"/>
                  </a:ext>
                </a:extLst>
              </a:tr>
              <a:tr h="537049">
                <a:tc>
                  <a:txBody>
                    <a:bodyPr/>
                    <a:lstStyle/>
                    <a:p>
                      <a:pPr algn="ctr"/>
                      <a:r>
                        <a:rPr lang="es-ES" sz="900" dirty="0"/>
                        <a:t>Revisar Documentos vs. </a:t>
                      </a:r>
                      <a:r>
                        <a:rPr lang="es-ES" sz="900" dirty="0" err="1"/>
                        <a:t>Checklist</a:t>
                      </a:r>
                      <a:endParaRPr lang="es-ES" sz="900" dirty="0"/>
                    </a:p>
                  </a:txBody>
                  <a:tcPr anchor="ctr"/>
                </a:tc>
                <a:extLst>
                  <a:ext uri="{0D108BD9-81ED-4DB2-BD59-A6C34878D82A}">
                    <a16:rowId xmlns:a16="http://schemas.microsoft.com/office/drawing/2014/main" val="1257406948"/>
                  </a:ext>
                </a:extLst>
              </a:tr>
              <a:tr h="482513">
                <a:tc>
                  <a:txBody>
                    <a:bodyPr/>
                    <a:lstStyle/>
                    <a:p>
                      <a:pPr algn="ctr"/>
                      <a:r>
                        <a:rPr lang="es-ES" sz="900" b="1" dirty="0" err="1"/>
                        <a:t>Checklist</a:t>
                      </a:r>
                      <a:r>
                        <a:rPr lang="es-ES" sz="900" b="1" dirty="0"/>
                        <a:t> de Aseguramiento de Calidad</a:t>
                      </a:r>
                    </a:p>
                  </a:txBody>
                  <a:tcPr anchor="ctr">
                    <a:solidFill>
                      <a:srgbClr val="FFFF00"/>
                    </a:solidFill>
                  </a:tcPr>
                </a:tc>
                <a:extLst>
                  <a:ext uri="{0D108BD9-81ED-4DB2-BD59-A6C34878D82A}">
                    <a16:rowId xmlns:a16="http://schemas.microsoft.com/office/drawing/2014/main" val="158057694"/>
                  </a:ext>
                </a:extLst>
              </a:tr>
            </a:tbl>
          </a:graphicData>
        </a:graphic>
      </p:graphicFrame>
      <p:graphicFrame>
        <p:nvGraphicFramePr>
          <p:cNvPr id="23" name="Tabla 22">
            <a:extLst>
              <a:ext uri="{FF2B5EF4-FFF2-40B4-BE49-F238E27FC236}">
                <a16:creationId xmlns:a16="http://schemas.microsoft.com/office/drawing/2014/main" id="{28F89087-A19D-4F0F-B318-2936F55C1164}"/>
              </a:ext>
            </a:extLst>
          </p:cNvPr>
          <p:cNvGraphicFramePr>
            <a:graphicFrameLocks noGrp="1"/>
          </p:cNvGraphicFramePr>
          <p:nvPr>
            <p:extLst>
              <p:ext uri="{D42A27DB-BD31-4B8C-83A1-F6EECF244321}">
                <p14:modId xmlns:p14="http://schemas.microsoft.com/office/powerpoint/2010/main" val="2489384982"/>
              </p:ext>
            </p:extLst>
          </p:nvPr>
        </p:nvGraphicFramePr>
        <p:xfrm>
          <a:off x="5925659" y="4492444"/>
          <a:ext cx="997222" cy="1385322"/>
        </p:xfrm>
        <a:graphic>
          <a:graphicData uri="http://schemas.openxmlformats.org/drawingml/2006/table">
            <a:tbl>
              <a:tblPr firstRow="1" bandRow="1">
                <a:tableStyleId>{2D5ABB26-0587-4C30-8999-92F81FD0307C}</a:tableStyleId>
              </a:tblPr>
              <a:tblGrid>
                <a:gridCol w="997222">
                  <a:extLst>
                    <a:ext uri="{9D8B030D-6E8A-4147-A177-3AD203B41FA5}">
                      <a16:colId xmlns:a16="http://schemas.microsoft.com/office/drawing/2014/main" val="1872686194"/>
                    </a:ext>
                  </a:extLst>
                </a:gridCol>
              </a:tblGrid>
              <a:tr h="342984">
                <a:tc>
                  <a:txBody>
                    <a:bodyPr/>
                    <a:lstStyle/>
                    <a:p>
                      <a:pPr algn="ctr"/>
                      <a:r>
                        <a:rPr lang="es-ES" sz="900" b="1" dirty="0"/>
                        <a:t>(6) Analista de Calidad</a:t>
                      </a:r>
                    </a:p>
                  </a:txBody>
                  <a:tcPr anchor="ctr">
                    <a:solidFill>
                      <a:srgbClr val="FFFF00"/>
                    </a:solidFill>
                  </a:tcPr>
                </a:tc>
                <a:extLst>
                  <a:ext uri="{0D108BD9-81ED-4DB2-BD59-A6C34878D82A}">
                    <a16:rowId xmlns:a16="http://schemas.microsoft.com/office/drawing/2014/main" val="3551806629"/>
                  </a:ext>
                </a:extLst>
              </a:tr>
              <a:tr h="537049">
                <a:tc>
                  <a:txBody>
                    <a:bodyPr/>
                    <a:lstStyle/>
                    <a:p>
                      <a:pPr algn="ctr"/>
                      <a:r>
                        <a:rPr lang="es-ES" sz="900" dirty="0"/>
                        <a:t>Poner a disposición para entrega al cliente</a:t>
                      </a:r>
                    </a:p>
                  </a:txBody>
                  <a:tcPr anchor="ctr"/>
                </a:tc>
                <a:extLst>
                  <a:ext uri="{0D108BD9-81ED-4DB2-BD59-A6C34878D82A}">
                    <a16:rowId xmlns:a16="http://schemas.microsoft.com/office/drawing/2014/main" val="1257406948"/>
                  </a:ext>
                </a:extLst>
              </a:tr>
              <a:tr h="482513">
                <a:tc>
                  <a:txBody>
                    <a:bodyPr/>
                    <a:lstStyle/>
                    <a:p>
                      <a:pPr algn="ctr"/>
                      <a:r>
                        <a:rPr lang="es-ES" sz="900" b="1" dirty="0"/>
                        <a:t>GitHub</a:t>
                      </a:r>
                    </a:p>
                  </a:txBody>
                  <a:tcPr anchor="ctr">
                    <a:solidFill>
                      <a:srgbClr val="FFFF00"/>
                    </a:solidFill>
                  </a:tcPr>
                </a:tc>
                <a:extLst>
                  <a:ext uri="{0D108BD9-81ED-4DB2-BD59-A6C34878D82A}">
                    <a16:rowId xmlns:a16="http://schemas.microsoft.com/office/drawing/2014/main" val="158057694"/>
                  </a:ext>
                </a:extLst>
              </a:tr>
            </a:tbl>
          </a:graphicData>
        </a:graphic>
      </p:graphicFrame>
      <p:sp>
        <p:nvSpPr>
          <p:cNvPr id="24" name="Diagrama de flujo: decisión 23">
            <a:extLst>
              <a:ext uri="{FF2B5EF4-FFF2-40B4-BE49-F238E27FC236}">
                <a16:creationId xmlns:a16="http://schemas.microsoft.com/office/drawing/2014/main" id="{0C2EBEE0-5465-4A33-BBC7-6F9828AE9164}"/>
              </a:ext>
            </a:extLst>
          </p:cNvPr>
          <p:cNvSpPr/>
          <p:nvPr/>
        </p:nvSpPr>
        <p:spPr>
          <a:xfrm>
            <a:off x="4454078" y="3006658"/>
            <a:ext cx="1179903" cy="854887"/>
          </a:xfrm>
          <a:prstGeom prst="flowChartDecision">
            <a:avLst/>
          </a:prstGeom>
          <a:solidFill>
            <a:schemeClr val="bg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100" dirty="0">
                <a:solidFill>
                  <a:schemeClr val="tx1"/>
                </a:solidFill>
              </a:rPr>
              <a:t>Es conforme?</a:t>
            </a:r>
          </a:p>
        </p:txBody>
      </p:sp>
      <p:cxnSp>
        <p:nvCxnSpPr>
          <p:cNvPr id="25" name="Conector recto de flecha 24">
            <a:extLst>
              <a:ext uri="{FF2B5EF4-FFF2-40B4-BE49-F238E27FC236}">
                <a16:creationId xmlns:a16="http://schemas.microsoft.com/office/drawing/2014/main" id="{9097F533-5B16-41DD-953A-9BBCCDCA232B}"/>
              </a:ext>
            </a:extLst>
          </p:cNvPr>
          <p:cNvCxnSpPr>
            <a:cxnSpLocks/>
            <a:stCxn id="6" idx="3"/>
            <a:endCxn id="24" idx="1"/>
          </p:cNvCxnSpPr>
          <p:nvPr/>
        </p:nvCxnSpPr>
        <p:spPr>
          <a:xfrm>
            <a:off x="4285894" y="3430919"/>
            <a:ext cx="168184" cy="3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4E888D53-042C-4CC7-8588-626B79211ADD}"/>
              </a:ext>
            </a:extLst>
          </p:cNvPr>
          <p:cNvCxnSpPr>
            <a:cxnSpLocks/>
            <a:stCxn id="24" idx="3"/>
            <a:endCxn id="22" idx="1"/>
          </p:cNvCxnSpPr>
          <p:nvPr/>
        </p:nvCxnSpPr>
        <p:spPr>
          <a:xfrm flipV="1">
            <a:off x="5633981" y="3428999"/>
            <a:ext cx="291678" cy="5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Diagrama de flujo: decisión 34">
            <a:extLst>
              <a:ext uri="{FF2B5EF4-FFF2-40B4-BE49-F238E27FC236}">
                <a16:creationId xmlns:a16="http://schemas.microsoft.com/office/drawing/2014/main" id="{398922FC-AEC5-407A-9A4D-D2745FC391C5}"/>
              </a:ext>
            </a:extLst>
          </p:cNvPr>
          <p:cNvSpPr/>
          <p:nvPr/>
        </p:nvSpPr>
        <p:spPr>
          <a:xfrm>
            <a:off x="7120143" y="2968708"/>
            <a:ext cx="1442503" cy="854886"/>
          </a:xfrm>
          <a:prstGeom prst="flowChartDecision">
            <a:avLst/>
          </a:prstGeom>
          <a:solidFill>
            <a:schemeClr val="bg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100" dirty="0">
                <a:solidFill>
                  <a:schemeClr val="tx1"/>
                </a:solidFill>
              </a:rPr>
              <a:t>Producto conforme?</a:t>
            </a:r>
          </a:p>
        </p:txBody>
      </p:sp>
      <p:sp>
        <p:nvSpPr>
          <p:cNvPr id="37" name="Elipse 36">
            <a:extLst>
              <a:ext uri="{FF2B5EF4-FFF2-40B4-BE49-F238E27FC236}">
                <a16:creationId xmlns:a16="http://schemas.microsoft.com/office/drawing/2014/main" id="{F4746E6E-BDE1-4DE5-9728-6CC19D77A549}"/>
              </a:ext>
            </a:extLst>
          </p:cNvPr>
          <p:cNvSpPr/>
          <p:nvPr/>
        </p:nvSpPr>
        <p:spPr>
          <a:xfrm>
            <a:off x="8690899" y="3206021"/>
            <a:ext cx="256507" cy="38025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a:t>
            </a:r>
          </a:p>
        </p:txBody>
      </p:sp>
      <p:cxnSp>
        <p:nvCxnSpPr>
          <p:cNvPr id="39" name="Conector recto de flecha 38">
            <a:extLst>
              <a:ext uri="{FF2B5EF4-FFF2-40B4-BE49-F238E27FC236}">
                <a16:creationId xmlns:a16="http://schemas.microsoft.com/office/drawing/2014/main" id="{97FA16C6-E33F-43EC-B414-935C0A1AB3E1}"/>
              </a:ext>
            </a:extLst>
          </p:cNvPr>
          <p:cNvCxnSpPr>
            <a:cxnSpLocks/>
            <a:endCxn id="35" idx="1"/>
          </p:cNvCxnSpPr>
          <p:nvPr/>
        </p:nvCxnSpPr>
        <p:spPr>
          <a:xfrm>
            <a:off x="6922881" y="3396150"/>
            <a:ext cx="1972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Elipse 42">
            <a:extLst>
              <a:ext uri="{FF2B5EF4-FFF2-40B4-BE49-F238E27FC236}">
                <a16:creationId xmlns:a16="http://schemas.microsoft.com/office/drawing/2014/main" id="{8FDF99AD-1AC5-4EDA-8744-623AB46E15F8}"/>
              </a:ext>
            </a:extLst>
          </p:cNvPr>
          <p:cNvSpPr/>
          <p:nvPr/>
        </p:nvSpPr>
        <p:spPr>
          <a:xfrm>
            <a:off x="5279549" y="5005179"/>
            <a:ext cx="256507" cy="38025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a:t>
            </a:r>
          </a:p>
        </p:txBody>
      </p:sp>
      <p:cxnSp>
        <p:nvCxnSpPr>
          <p:cNvPr id="45" name="Conector recto de flecha 44">
            <a:extLst>
              <a:ext uri="{FF2B5EF4-FFF2-40B4-BE49-F238E27FC236}">
                <a16:creationId xmlns:a16="http://schemas.microsoft.com/office/drawing/2014/main" id="{2ADECAE6-13F8-44D3-A9A5-5F0B002EF04E}"/>
              </a:ext>
            </a:extLst>
          </p:cNvPr>
          <p:cNvCxnSpPr>
            <a:cxnSpLocks/>
            <a:stCxn id="35" idx="3"/>
            <a:endCxn id="37" idx="2"/>
          </p:cNvCxnSpPr>
          <p:nvPr/>
        </p:nvCxnSpPr>
        <p:spPr>
          <a:xfrm flipV="1">
            <a:off x="8562646" y="3396150"/>
            <a:ext cx="12825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4941F275-24D4-493A-A951-3B883F25656B}"/>
              </a:ext>
            </a:extLst>
          </p:cNvPr>
          <p:cNvSpPr txBox="1"/>
          <p:nvPr/>
        </p:nvSpPr>
        <p:spPr>
          <a:xfrm>
            <a:off x="5618217" y="3152000"/>
            <a:ext cx="295274" cy="276999"/>
          </a:xfrm>
          <a:prstGeom prst="rect">
            <a:avLst/>
          </a:prstGeom>
          <a:noFill/>
        </p:spPr>
        <p:txBody>
          <a:bodyPr wrap="none" rtlCol="0">
            <a:spAutoFit/>
          </a:bodyPr>
          <a:lstStyle/>
          <a:p>
            <a:r>
              <a:rPr lang="es-ES" sz="1200" b="1" dirty="0"/>
              <a:t>Si</a:t>
            </a:r>
          </a:p>
        </p:txBody>
      </p:sp>
      <p:sp>
        <p:nvSpPr>
          <p:cNvPr id="48" name="CuadroTexto 47">
            <a:extLst>
              <a:ext uri="{FF2B5EF4-FFF2-40B4-BE49-F238E27FC236}">
                <a16:creationId xmlns:a16="http://schemas.microsoft.com/office/drawing/2014/main" id="{E3EEE1ED-514F-408F-809B-FA2BFDBB838B}"/>
              </a:ext>
            </a:extLst>
          </p:cNvPr>
          <p:cNvSpPr txBox="1"/>
          <p:nvPr/>
        </p:nvSpPr>
        <p:spPr>
          <a:xfrm>
            <a:off x="8464634" y="3067520"/>
            <a:ext cx="295274" cy="276999"/>
          </a:xfrm>
          <a:prstGeom prst="rect">
            <a:avLst/>
          </a:prstGeom>
          <a:noFill/>
        </p:spPr>
        <p:txBody>
          <a:bodyPr wrap="none" rtlCol="0">
            <a:spAutoFit/>
          </a:bodyPr>
          <a:lstStyle/>
          <a:p>
            <a:r>
              <a:rPr lang="es-ES" sz="1200" b="1" dirty="0"/>
              <a:t>Si</a:t>
            </a:r>
          </a:p>
        </p:txBody>
      </p:sp>
      <p:cxnSp>
        <p:nvCxnSpPr>
          <p:cNvPr id="58" name="Conector: angular 57">
            <a:extLst>
              <a:ext uri="{FF2B5EF4-FFF2-40B4-BE49-F238E27FC236}">
                <a16:creationId xmlns:a16="http://schemas.microsoft.com/office/drawing/2014/main" id="{A77977D5-0B32-4CF2-AD27-78F5D5665E5D}"/>
              </a:ext>
            </a:extLst>
          </p:cNvPr>
          <p:cNvCxnSpPr>
            <a:cxnSpLocks/>
          </p:cNvCxnSpPr>
          <p:nvPr/>
        </p:nvCxnSpPr>
        <p:spPr>
          <a:xfrm rot="5400000">
            <a:off x="3996125" y="4147746"/>
            <a:ext cx="1333764" cy="7613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D964E98A-FBEC-4E89-8882-FA6684B89371}"/>
              </a:ext>
            </a:extLst>
          </p:cNvPr>
          <p:cNvSpPr txBox="1"/>
          <p:nvPr/>
        </p:nvSpPr>
        <p:spPr>
          <a:xfrm>
            <a:off x="4681582" y="4528426"/>
            <a:ext cx="365806" cy="276999"/>
          </a:xfrm>
          <a:prstGeom prst="rect">
            <a:avLst/>
          </a:prstGeom>
          <a:noFill/>
        </p:spPr>
        <p:txBody>
          <a:bodyPr wrap="none" rtlCol="0">
            <a:spAutoFit/>
          </a:bodyPr>
          <a:lstStyle/>
          <a:p>
            <a:r>
              <a:rPr lang="es-ES" sz="1200" dirty="0"/>
              <a:t>No</a:t>
            </a:r>
          </a:p>
        </p:txBody>
      </p:sp>
      <p:cxnSp>
        <p:nvCxnSpPr>
          <p:cNvPr id="61" name="Conector recto de flecha 60">
            <a:extLst>
              <a:ext uri="{FF2B5EF4-FFF2-40B4-BE49-F238E27FC236}">
                <a16:creationId xmlns:a16="http://schemas.microsoft.com/office/drawing/2014/main" id="{8069AC5B-AFF6-40BE-B967-4EC33BB90D86}"/>
              </a:ext>
            </a:extLst>
          </p:cNvPr>
          <p:cNvCxnSpPr>
            <a:stCxn id="43" idx="6"/>
            <a:endCxn id="23" idx="1"/>
          </p:cNvCxnSpPr>
          <p:nvPr/>
        </p:nvCxnSpPr>
        <p:spPr>
          <a:xfrm flipV="1">
            <a:off x="5536056" y="5185105"/>
            <a:ext cx="389603" cy="10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a:extLst>
              <a:ext uri="{FF2B5EF4-FFF2-40B4-BE49-F238E27FC236}">
                <a16:creationId xmlns:a16="http://schemas.microsoft.com/office/drawing/2014/main" id="{41E5CA5B-F1B8-4838-A211-EC6D7802D8CC}"/>
              </a:ext>
            </a:extLst>
          </p:cNvPr>
          <p:cNvCxnSpPr>
            <a:endCxn id="3" idx="2"/>
          </p:cNvCxnSpPr>
          <p:nvPr/>
        </p:nvCxnSpPr>
        <p:spPr>
          <a:xfrm flipV="1">
            <a:off x="2241876" y="4121661"/>
            <a:ext cx="0" cy="370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68AD6198-7993-4090-AB48-6835D5C4E222}"/>
              </a:ext>
            </a:extLst>
          </p:cNvPr>
          <p:cNvCxnSpPr>
            <a:endCxn id="20" idx="3"/>
          </p:cNvCxnSpPr>
          <p:nvPr/>
        </p:nvCxnSpPr>
        <p:spPr>
          <a:xfrm flipH="1">
            <a:off x="2741304" y="5195308"/>
            <a:ext cx="50220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1BB52E2E-8BC2-443C-BC12-D6AA65FF404F}"/>
              </a:ext>
            </a:extLst>
          </p:cNvPr>
          <p:cNvCxnSpPr/>
          <p:nvPr/>
        </p:nvCxnSpPr>
        <p:spPr>
          <a:xfrm>
            <a:off x="6922881" y="5195308"/>
            <a:ext cx="3798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a:extLst>
              <a:ext uri="{FF2B5EF4-FFF2-40B4-BE49-F238E27FC236}">
                <a16:creationId xmlns:a16="http://schemas.microsoft.com/office/drawing/2014/main" id="{E4A8439F-5B2B-484C-89FB-4D9645261DC2}"/>
              </a:ext>
            </a:extLst>
          </p:cNvPr>
          <p:cNvCxnSpPr/>
          <p:nvPr/>
        </p:nvCxnSpPr>
        <p:spPr>
          <a:xfrm>
            <a:off x="7694433" y="5212174"/>
            <a:ext cx="3978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angular 77">
            <a:extLst>
              <a:ext uri="{FF2B5EF4-FFF2-40B4-BE49-F238E27FC236}">
                <a16:creationId xmlns:a16="http://schemas.microsoft.com/office/drawing/2014/main" id="{F96E9A2F-2681-4BDB-8FAE-A3664A4AF649}"/>
              </a:ext>
            </a:extLst>
          </p:cNvPr>
          <p:cNvCxnSpPr>
            <a:cxnSpLocks/>
            <a:stCxn id="35" idx="0"/>
            <a:endCxn id="3" idx="0"/>
          </p:cNvCxnSpPr>
          <p:nvPr/>
        </p:nvCxnSpPr>
        <p:spPr>
          <a:xfrm rot="16200000" flipV="1">
            <a:off x="4925452" y="52764"/>
            <a:ext cx="232369" cy="5599519"/>
          </a:xfrm>
          <a:prstGeom prst="bentConnector3">
            <a:avLst>
              <a:gd name="adj1" fmla="val 19837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2DFD5B16-6D60-4043-B376-A62A053E0668}"/>
              </a:ext>
            </a:extLst>
          </p:cNvPr>
          <p:cNvSpPr txBox="1"/>
          <p:nvPr/>
        </p:nvSpPr>
        <p:spPr>
          <a:xfrm>
            <a:off x="7354543" y="2273351"/>
            <a:ext cx="369012" cy="276999"/>
          </a:xfrm>
          <a:prstGeom prst="rect">
            <a:avLst/>
          </a:prstGeom>
          <a:noFill/>
        </p:spPr>
        <p:txBody>
          <a:bodyPr wrap="none" rtlCol="0">
            <a:spAutoFit/>
          </a:bodyPr>
          <a:lstStyle/>
          <a:p>
            <a:r>
              <a:rPr lang="es-ES" sz="1200" b="1" dirty="0"/>
              <a:t>No</a:t>
            </a:r>
          </a:p>
        </p:txBody>
      </p:sp>
    </p:spTree>
    <p:extLst>
      <p:ext uri="{BB962C8B-B14F-4D97-AF65-F5344CB8AC3E}">
        <p14:creationId xmlns:p14="http://schemas.microsoft.com/office/powerpoint/2010/main" val="278305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C79DF-DA96-4986-BD87-931B8452D759}"/>
              </a:ext>
            </a:extLst>
          </p:cNvPr>
          <p:cNvSpPr>
            <a:spLocks noGrp="1"/>
          </p:cNvSpPr>
          <p:nvPr>
            <p:ph type="title"/>
          </p:nvPr>
        </p:nvSpPr>
        <p:spPr/>
        <p:txBody>
          <a:bodyPr>
            <a:normAutofit/>
          </a:bodyPr>
          <a:lstStyle/>
          <a:p>
            <a:pPr>
              <a:spcAft>
                <a:spcPct val="0"/>
              </a:spcAft>
            </a:pPr>
            <a:r>
              <a:rPr lang="es-PE" sz="4000" dirty="0">
                <a:solidFill>
                  <a:schemeClr val="tx1"/>
                </a:solidFill>
                <a:latin typeface="Arial" panose="020B0604020202020204" pitchFamily="34" charset="0"/>
                <a:cs typeface="Arial" panose="020B0604020202020204" pitchFamily="34" charset="0"/>
              </a:rPr>
              <a:t>Tareas de la Actividad</a:t>
            </a:r>
            <a:br>
              <a:rPr lang="es-PE" sz="4000" dirty="0">
                <a:solidFill>
                  <a:schemeClr val="tx1"/>
                </a:solidFill>
                <a:latin typeface="Arial" panose="020B0604020202020204" pitchFamily="34" charset="0"/>
                <a:cs typeface="Arial" panose="020B0604020202020204" pitchFamily="34" charset="0"/>
              </a:rPr>
            </a:br>
            <a:r>
              <a:rPr lang="es-PE" sz="4000" b="1" dirty="0">
                <a:solidFill>
                  <a:schemeClr val="tx1"/>
                </a:solidFill>
                <a:latin typeface="Arial" panose="020B0604020202020204" pitchFamily="34" charset="0"/>
                <a:cs typeface="Arial" panose="020B0604020202020204" pitchFamily="34" charset="0"/>
              </a:rPr>
              <a:t>Realizar las Revisiones de QA</a:t>
            </a:r>
            <a:endParaRPr lang="es-ES" sz="4000" dirty="0">
              <a:solidFill>
                <a:schemeClr val="tx1"/>
              </a:solidFill>
              <a:latin typeface="Arial" panose="020B0604020202020204" pitchFamily="34" charset="0"/>
              <a:cs typeface="Arial" panose="020B0604020202020204" pitchFamily="34" charset="0"/>
            </a:endParaRPr>
          </a:p>
        </p:txBody>
      </p:sp>
      <p:graphicFrame>
        <p:nvGraphicFramePr>
          <p:cNvPr id="4" name="Tabla 3">
            <a:extLst>
              <a:ext uri="{FF2B5EF4-FFF2-40B4-BE49-F238E27FC236}">
                <a16:creationId xmlns:a16="http://schemas.microsoft.com/office/drawing/2014/main" id="{8F06B912-0DA8-4F09-AE29-12F39E0EB9DF}"/>
              </a:ext>
            </a:extLst>
          </p:cNvPr>
          <p:cNvGraphicFramePr>
            <a:graphicFrameLocks noGrp="1"/>
          </p:cNvGraphicFramePr>
          <p:nvPr>
            <p:extLst>
              <p:ext uri="{D42A27DB-BD31-4B8C-83A1-F6EECF244321}">
                <p14:modId xmlns:p14="http://schemas.microsoft.com/office/powerpoint/2010/main" val="1216837741"/>
              </p:ext>
            </p:extLst>
          </p:nvPr>
        </p:nvGraphicFramePr>
        <p:xfrm>
          <a:off x="787400" y="1882775"/>
          <a:ext cx="7556499" cy="4422648"/>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744776136"/>
                    </a:ext>
                  </a:extLst>
                </a:gridCol>
                <a:gridCol w="1060450">
                  <a:extLst>
                    <a:ext uri="{9D8B030D-6E8A-4147-A177-3AD203B41FA5}">
                      <a16:colId xmlns:a16="http://schemas.microsoft.com/office/drawing/2014/main" val="2882054753"/>
                    </a:ext>
                  </a:extLst>
                </a:gridCol>
                <a:gridCol w="1066800">
                  <a:extLst>
                    <a:ext uri="{9D8B030D-6E8A-4147-A177-3AD203B41FA5}">
                      <a16:colId xmlns:a16="http://schemas.microsoft.com/office/drawing/2014/main" val="2850009375"/>
                    </a:ext>
                  </a:extLst>
                </a:gridCol>
                <a:gridCol w="2381250">
                  <a:extLst>
                    <a:ext uri="{9D8B030D-6E8A-4147-A177-3AD203B41FA5}">
                      <a16:colId xmlns:a16="http://schemas.microsoft.com/office/drawing/2014/main" val="386354187"/>
                    </a:ext>
                  </a:extLst>
                </a:gridCol>
                <a:gridCol w="1266825">
                  <a:extLst>
                    <a:ext uri="{9D8B030D-6E8A-4147-A177-3AD203B41FA5}">
                      <a16:colId xmlns:a16="http://schemas.microsoft.com/office/drawing/2014/main" val="871688212"/>
                    </a:ext>
                  </a:extLst>
                </a:gridCol>
                <a:gridCol w="1400174">
                  <a:extLst>
                    <a:ext uri="{9D8B030D-6E8A-4147-A177-3AD203B41FA5}">
                      <a16:colId xmlns:a16="http://schemas.microsoft.com/office/drawing/2014/main" val="3997883730"/>
                    </a:ext>
                  </a:extLst>
                </a:gridCol>
              </a:tblGrid>
              <a:tr h="370840">
                <a:tc>
                  <a:txBody>
                    <a:bodyPr/>
                    <a:lstStyle/>
                    <a:p>
                      <a:pPr algn="ctr"/>
                      <a:r>
                        <a:rPr lang="es-ES" sz="11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Herramientas</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Salidas</a:t>
                      </a:r>
                    </a:p>
                  </a:txBody>
                  <a:tcPr anchor="ctr">
                    <a:solidFill>
                      <a:schemeClr val="bg1">
                        <a:lumMod val="85000"/>
                      </a:schemeClr>
                    </a:solidFill>
                  </a:tcPr>
                </a:tc>
                <a:extLst>
                  <a:ext uri="{0D108BD9-81ED-4DB2-BD59-A6C34878D82A}">
                    <a16:rowId xmlns:a16="http://schemas.microsoft.com/office/drawing/2014/main" val="3600525232"/>
                  </a:ext>
                </a:extLst>
              </a:tr>
              <a:tr h="370840">
                <a:tc>
                  <a:txBody>
                    <a:bodyPr/>
                    <a:lstStyle/>
                    <a:p>
                      <a:pPr algn="ctr"/>
                      <a:r>
                        <a:rPr lang="es-ES" sz="1100" dirty="0">
                          <a:latin typeface="Arial" panose="020B0604020202020204" pitchFamily="34" charset="0"/>
                          <a:cs typeface="Arial" panose="020B060402020202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pitchFamily="34" charset="0"/>
                          <a:cs typeface="Arial" pitchFamily="34" charset="0"/>
                        </a:rPr>
                        <a:t>Recepción de Solicitud de Control de QA</a:t>
                      </a: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dirty="0">
                          <a:ln>
                            <a:noFill/>
                          </a:ln>
                          <a:solidFill>
                            <a:schemeClr val="tx1"/>
                          </a:solidFill>
                          <a:effectLst/>
                          <a:latin typeface="Arial" pitchFamily="34" charset="0"/>
                          <a:cs typeface="Arial" pitchFamily="34" charset="0"/>
                        </a:rPr>
                        <a:t>El Analista de Calidad cada vez que recibe por e-mail una solicitud de control de calidad de producto (entregable), toma control de la versión del producto (GitHub equivale a hacer un </a:t>
                      </a:r>
                      <a:r>
                        <a:rPr kumimoji="0" lang="es-ES" sz="1100" b="0" i="0" u="none" strike="noStrike" cap="none" normalizeH="0" baseline="0" dirty="0" err="1">
                          <a:ln>
                            <a:noFill/>
                          </a:ln>
                          <a:solidFill>
                            <a:schemeClr val="tx1"/>
                          </a:solidFill>
                          <a:effectLst/>
                          <a:latin typeface="Arial" pitchFamily="34" charset="0"/>
                          <a:cs typeface="Arial" pitchFamily="34" charset="0"/>
                        </a:rPr>
                        <a:t>check-out</a:t>
                      </a:r>
                      <a:r>
                        <a:rPr kumimoji="0" lang="es-ES" sz="1100" b="0" i="0" u="none" strike="noStrike" cap="none" normalizeH="0" baseline="0" dirty="0">
                          <a:ln>
                            <a:noFill/>
                          </a:ln>
                          <a:solidFill>
                            <a:schemeClr val="tx1"/>
                          </a:solidFill>
                          <a:effectLst/>
                          <a:latin typeface="Arial" pitchFamily="34" charset="0"/>
                          <a:cs typeface="Arial" pitchFamily="34" charset="0"/>
                        </a:rPr>
                        <a:t>  con su usuario).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GitHub</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extLst>
                  <a:ext uri="{0D108BD9-81ED-4DB2-BD59-A6C34878D82A}">
                    <a16:rowId xmlns:a16="http://schemas.microsoft.com/office/drawing/2014/main" val="3947571967"/>
                  </a:ext>
                </a:extLst>
              </a:tr>
              <a:tr h="370840">
                <a:tc>
                  <a:txBody>
                    <a:bodyPr/>
                    <a:lstStyle/>
                    <a:p>
                      <a:pPr algn="ctr"/>
                      <a:r>
                        <a:rPr lang="es-ES" sz="1100" dirty="0">
                          <a:latin typeface="Arial" panose="020B0604020202020204" pitchFamily="34" charset="0"/>
                          <a:cs typeface="Arial" panose="020B060402020202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rPr>
                        <a:t>Revisión General</a:t>
                      </a:r>
                      <a:endParaRPr kumimoji="0" lang="es-ES" sz="1100" b="0" i="0" u="none" strike="noStrike" cap="none" normalizeH="0" baseline="0" dirty="0">
                        <a:ln>
                          <a:noFill/>
                        </a:ln>
                        <a:solidFill>
                          <a:schemeClr val="tx1"/>
                        </a:solidFill>
                        <a:effectLst/>
                        <a:latin typeface="Arial" pitchFamily="34" charset="0"/>
                      </a:endParaRP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chemeClr val="tx1"/>
                          </a:solidFill>
                          <a:effectLst/>
                          <a:latin typeface="Arial" pitchFamily="34" charset="0"/>
                        </a:rPr>
                        <a:t>El Analista de Calidad realizará una Revisión General para verificar si se han entregado todos los componentes del producto (entregable).</a:t>
                      </a:r>
                      <a:br>
                        <a:rPr kumimoji="0" lang="es-PE" sz="1100" b="0" i="0" u="none" strike="noStrike" cap="none" normalizeH="0" baseline="0" dirty="0">
                          <a:ln>
                            <a:noFill/>
                          </a:ln>
                          <a:solidFill>
                            <a:schemeClr val="tx1"/>
                          </a:solidFill>
                          <a:effectLst/>
                          <a:latin typeface="Arial" pitchFamily="34" charset="0"/>
                        </a:rPr>
                      </a:br>
                      <a:endParaRPr kumimoji="0" lang="es-PE" sz="1100" b="0" i="0" u="none" strike="noStrike" cap="none" normalizeH="0" baseline="0" dirty="0">
                        <a:ln>
                          <a:noFill/>
                        </a:ln>
                        <a:solidFill>
                          <a:schemeClr val="tx1"/>
                        </a:solidFill>
                        <a:effectLst/>
                        <a:latin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chemeClr val="tx1"/>
                          </a:solidFill>
                          <a:effectLst/>
                          <a:latin typeface="Arial" pitchFamily="34" charset="0"/>
                        </a:rPr>
                        <a:t>De haber No Conformidades, se comunica al responsable del producto mediante correo electrónico para que levante las no conformidades.</a:t>
                      </a:r>
                      <a:endParaRPr kumimoji="0" lang="es-ES" sz="1100" b="0" i="0" u="none" strike="noStrike" cap="none" normalizeH="0" baseline="0" dirty="0">
                        <a:ln>
                          <a:noFill/>
                        </a:ln>
                        <a:solidFill>
                          <a:schemeClr val="tx1"/>
                        </a:solidFill>
                        <a:effectLst/>
                        <a:latin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pitchFamily="34" charset="0"/>
                          <a:cs typeface="Arial" pitchFamily="34" charset="0"/>
                        </a:rPr>
                        <a:t>Manual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pitchFamily="34" charset="0"/>
                          <a:cs typeface="Arial" pitchFamily="34" charset="0"/>
                        </a:rPr>
                        <a:t>Resultado de la Revisión General</a:t>
                      </a:r>
                    </a:p>
                  </a:txBody>
                  <a:tcPr/>
                </a:tc>
                <a:extLst>
                  <a:ext uri="{0D108BD9-81ED-4DB2-BD59-A6C34878D82A}">
                    <a16:rowId xmlns:a16="http://schemas.microsoft.com/office/drawing/2014/main" val="3165460359"/>
                  </a:ext>
                </a:extLst>
              </a:tr>
              <a:tr h="334645">
                <a:tc>
                  <a:txBody>
                    <a:bodyPr/>
                    <a:lstStyle/>
                    <a:p>
                      <a:pPr algn="ctr"/>
                      <a:r>
                        <a:rPr lang="es-ES" sz="1100" dirty="0">
                          <a:latin typeface="Arial" panose="020B0604020202020204" pitchFamily="34" charset="0"/>
                          <a:cs typeface="Arial" panose="020B0604020202020204"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Levantamiento de NC</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PE" sz="1100" b="0" i="0" u="none" strike="noStrike" cap="none" normalizeH="0" baseline="0" dirty="0">
                          <a:ln>
                            <a:noFill/>
                          </a:ln>
                          <a:solidFill>
                            <a:schemeClr val="tx1"/>
                          </a:solidFill>
                          <a:effectLst/>
                          <a:latin typeface="Arial" pitchFamily="34" charset="0"/>
                          <a:cs typeface="Arial" pitchFamily="34" charset="0"/>
                        </a:rPr>
                        <a:t>El Revisado de QA levanta las No Conformidades y comunica al Analista de Calidad vía correo electrónico.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7.0.1.29.02.R06 Herramienta de Gestión QA-Producto.</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100" b="0" i="0" u="none" strike="noStrike" cap="none" normalizeH="0" baseline="0" dirty="0">
                          <a:ln>
                            <a:noFill/>
                          </a:ln>
                          <a:solidFill>
                            <a:schemeClr val="tx1"/>
                          </a:solidFill>
                          <a:effectLst/>
                          <a:latin typeface="Arial" pitchFamily="34" charset="0"/>
                          <a:cs typeface="Arial" pitchFamily="34" charset="0"/>
                        </a:rPr>
                        <a:t>N Conformidades subsanadas</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extLst>
                  <a:ext uri="{0D108BD9-81ED-4DB2-BD59-A6C34878D82A}">
                    <a16:rowId xmlns:a16="http://schemas.microsoft.com/office/drawing/2014/main" val="1743597726"/>
                  </a:ext>
                </a:extLst>
              </a:tr>
            </a:tbl>
          </a:graphicData>
        </a:graphic>
      </p:graphicFrame>
    </p:spTree>
    <p:extLst>
      <p:ext uri="{BB962C8B-B14F-4D97-AF65-F5344CB8AC3E}">
        <p14:creationId xmlns:p14="http://schemas.microsoft.com/office/powerpoint/2010/main" val="506093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F918D-31A7-4B84-8F90-F1F9CDC8250C}"/>
              </a:ext>
            </a:extLst>
          </p:cNvPr>
          <p:cNvSpPr>
            <a:spLocks noGrp="1"/>
          </p:cNvSpPr>
          <p:nvPr>
            <p:ph type="title"/>
          </p:nvPr>
        </p:nvSpPr>
        <p:spPr/>
        <p:txBody>
          <a:bodyPr>
            <a:noAutofit/>
          </a:bodyPr>
          <a:lstStyle/>
          <a:p>
            <a:pPr>
              <a:spcAft>
                <a:spcPct val="0"/>
              </a:spcAft>
            </a:pPr>
            <a:r>
              <a:rPr lang="es-PE" sz="4000" dirty="0">
                <a:solidFill>
                  <a:schemeClr val="tx1"/>
                </a:solidFill>
                <a:latin typeface="Arial" panose="020B0604020202020204" pitchFamily="34" charset="0"/>
                <a:cs typeface="Arial" panose="020B0604020202020204" pitchFamily="34" charset="0"/>
              </a:rPr>
              <a:t>Tareas de la Actividad</a:t>
            </a:r>
            <a:br>
              <a:rPr lang="es-PE" sz="4000" dirty="0">
                <a:solidFill>
                  <a:schemeClr val="tx1"/>
                </a:solidFill>
                <a:latin typeface="Arial" panose="020B0604020202020204" pitchFamily="34" charset="0"/>
                <a:cs typeface="Arial" panose="020B0604020202020204" pitchFamily="34" charset="0"/>
              </a:rPr>
            </a:br>
            <a:r>
              <a:rPr lang="es-PE" sz="4000" b="1" dirty="0">
                <a:solidFill>
                  <a:schemeClr val="tx1"/>
                </a:solidFill>
                <a:latin typeface="Arial" panose="020B0604020202020204" pitchFamily="34" charset="0"/>
                <a:cs typeface="Arial" panose="020B0604020202020204" pitchFamily="34" charset="0"/>
              </a:rPr>
              <a:t>Realizar las Revisiones de QA</a:t>
            </a:r>
            <a:endParaRPr lang="es-ES" sz="4000" dirty="0">
              <a:solidFill>
                <a:schemeClr val="tx1"/>
              </a:solidFill>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A340C5E4-690C-49D5-884C-041255C370CE}"/>
              </a:ext>
            </a:extLst>
          </p:cNvPr>
          <p:cNvGraphicFramePr>
            <a:graphicFrameLocks noGrp="1"/>
          </p:cNvGraphicFramePr>
          <p:nvPr>
            <p:extLst>
              <p:ext uri="{D42A27DB-BD31-4B8C-83A1-F6EECF244321}">
                <p14:modId xmlns:p14="http://schemas.microsoft.com/office/powerpoint/2010/main" val="3471613097"/>
              </p:ext>
            </p:extLst>
          </p:nvPr>
        </p:nvGraphicFramePr>
        <p:xfrm>
          <a:off x="793750" y="2082800"/>
          <a:ext cx="7556499" cy="377063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744776136"/>
                    </a:ext>
                  </a:extLst>
                </a:gridCol>
                <a:gridCol w="1060450">
                  <a:extLst>
                    <a:ext uri="{9D8B030D-6E8A-4147-A177-3AD203B41FA5}">
                      <a16:colId xmlns:a16="http://schemas.microsoft.com/office/drawing/2014/main" val="2882054753"/>
                    </a:ext>
                  </a:extLst>
                </a:gridCol>
                <a:gridCol w="1066800">
                  <a:extLst>
                    <a:ext uri="{9D8B030D-6E8A-4147-A177-3AD203B41FA5}">
                      <a16:colId xmlns:a16="http://schemas.microsoft.com/office/drawing/2014/main" val="2850009375"/>
                    </a:ext>
                  </a:extLst>
                </a:gridCol>
                <a:gridCol w="2381250">
                  <a:extLst>
                    <a:ext uri="{9D8B030D-6E8A-4147-A177-3AD203B41FA5}">
                      <a16:colId xmlns:a16="http://schemas.microsoft.com/office/drawing/2014/main" val="386354187"/>
                    </a:ext>
                  </a:extLst>
                </a:gridCol>
                <a:gridCol w="1266825">
                  <a:extLst>
                    <a:ext uri="{9D8B030D-6E8A-4147-A177-3AD203B41FA5}">
                      <a16:colId xmlns:a16="http://schemas.microsoft.com/office/drawing/2014/main" val="871688212"/>
                    </a:ext>
                  </a:extLst>
                </a:gridCol>
                <a:gridCol w="1400174">
                  <a:extLst>
                    <a:ext uri="{9D8B030D-6E8A-4147-A177-3AD203B41FA5}">
                      <a16:colId xmlns:a16="http://schemas.microsoft.com/office/drawing/2014/main" val="3997883730"/>
                    </a:ext>
                  </a:extLst>
                </a:gridCol>
              </a:tblGrid>
              <a:tr h="370840">
                <a:tc>
                  <a:txBody>
                    <a:bodyPr/>
                    <a:lstStyle/>
                    <a:p>
                      <a:pPr algn="ctr"/>
                      <a:r>
                        <a:rPr lang="es-ES" sz="11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Herramientas</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Salidas</a:t>
                      </a:r>
                    </a:p>
                  </a:txBody>
                  <a:tcPr anchor="ctr">
                    <a:solidFill>
                      <a:schemeClr val="bg1">
                        <a:lumMod val="85000"/>
                      </a:schemeClr>
                    </a:solidFill>
                  </a:tcPr>
                </a:tc>
                <a:extLst>
                  <a:ext uri="{0D108BD9-81ED-4DB2-BD59-A6C34878D82A}">
                    <a16:rowId xmlns:a16="http://schemas.microsoft.com/office/drawing/2014/main" val="3600525232"/>
                  </a:ext>
                </a:extLst>
              </a:tr>
              <a:tr h="370840">
                <a:tc>
                  <a:txBody>
                    <a:bodyPr/>
                    <a:lstStyle/>
                    <a:p>
                      <a:pPr algn="ctr"/>
                      <a:r>
                        <a:rPr lang="es-ES" sz="1100" dirty="0">
                          <a:latin typeface="Arial" panose="020B0604020202020204" pitchFamily="34" charset="0"/>
                          <a:cs typeface="Arial" panose="020B0604020202020204" pitchFamily="34"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pitchFamily="34" charset="0"/>
                          <a:cs typeface="Arial" pitchFamily="34" charset="0"/>
                        </a:rPr>
                        <a:t>Seguimiento</a:t>
                      </a:r>
                    </a:p>
                  </a:txBody>
                  <a:tcPr/>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100" b="0" i="0" u="none" strike="noStrike" cap="none" normalizeH="0" baseline="0" dirty="0">
                          <a:ln>
                            <a:noFill/>
                          </a:ln>
                          <a:solidFill>
                            <a:schemeClr val="tx1"/>
                          </a:solidFill>
                          <a:effectLst/>
                          <a:latin typeface="Arial" pitchFamily="34" charset="0"/>
                          <a:cs typeface="Arial" pitchFamily="34" charset="0"/>
                        </a:rPr>
                        <a:t>El Analista de Calidad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100" b="0" i="0" u="none" strike="noStrike" cap="none" normalizeH="0" baseline="0" dirty="0">
                          <a:ln>
                            <a:noFill/>
                          </a:ln>
                          <a:solidFill>
                            <a:schemeClr val="tx1"/>
                          </a:solidFill>
                          <a:effectLst/>
                          <a:latin typeface="Arial" pitchFamily="34" charset="0"/>
                          <a:cs typeface="Arial" pitchFamily="34" charset="0"/>
                        </a:rPr>
                        <a:t>El Analista de Calidad actualizará la hoja de “Seguimiento de NC” 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100" b="0" i="0" u="none" strike="noStrike" cap="none" normalizeH="0" baseline="0" dirty="0">
                          <a:ln>
                            <a:noFill/>
                          </a:ln>
                          <a:solidFill>
                            <a:schemeClr val="tx1"/>
                          </a:solidFill>
                          <a:effectLst/>
                          <a:latin typeface="Arial" pitchFamily="34" charset="0"/>
                          <a:cs typeface="Arial" pitchFamily="34" charset="0"/>
                        </a:rPr>
                        <a:t>El Analista de Calidad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100" b="0" i="0" u="none" strike="noStrike" cap="none" normalizeH="0" baseline="0" dirty="0">
                          <a:ln>
                            <a:noFill/>
                          </a:ln>
                          <a:solidFill>
                            <a:schemeClr val="tx1"/>
                          </a:solidFill>
                          <a:effectLst/>
                          <a:latin typeface="Arial" pitchFamily="34" charset="0"/>
                          <a:cs typeface="Arial" pitchFamily="34" charset="0"/>
                        </a:rPr>
                        <a:t>El Analista de Calidad debe tener conocimiento de cuales fueron las No Conformidades que se acordaron no realizar.</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100" b="0" i="0" u="none" strike="noStrike" cap="none" normalizeH="0" baseline="0" dirty="0">
                          <a:ln>
                            <a:noFill/>
                          </a:ln>
                          <a:solidFill>
                            <a:schemeClr val="tx1"/>
                          </a:solidFill>
                          <a:effectLst/>
                          <a:latin typeface="Arial" pitchFamily="34" charset="0"/>
                          <a:cs typeface="Arial" pitchFamily="34" charset="0"/>
                        </a:rPr>
                        <a:t>Luego ir al paso 1</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7.0.1.29.02.R06 Herramienta de Gestión QA-Producto.</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100" b="0" i="0" u="none" strike="noStrike" cap="none" normalizeH="0" baseline="0" dirty="0">
                          <a:ln>
                            <a:noFill/>
                          </a:ln>
                          <a:solidFill>
                            <a:schemeClr val="tx1"/>
                          </a:solidFill>
                          <a:effectLst/>
                          <a:latin typeface="Arial" pitchFamily="34" charset="0"/>
                        </a:rPr>
                        <a:t>Seguimiento de N Conformidades</a:t>
                      </a:r>
                      <a:endParaRPr kumimoji="0" lang="es-ES" sz="1100" b="0" i="0" u="none" strike="noStrike" cap="none" normalizeH="0" baseline="0" dirty="0">
                        <a:ln>
                          <a:noFill/>
                        </a:ln>
                        <a:solidFill>
                          <a:schemeClr val="tx1"/>
                        </a:solidFill>
                        <a:effectLst/>
                        <a:latin typeface="Arial" pitchFamily="34" charset="0"/>
                      </a:endParaRPr>
                    </a:p>
                  </a:txBody>
                  <a:tcPr/>
                </a:tc>
                <a:extLst>
                  <a:ext uri="{0D108BD9-81ED-4DB2-BD59-A6C34878D82A}">
                    <a16:rowId xmlns:a16="http://schemas.microsoft.com/office/drawing/2014/main" val="3947571967"/>
                  </a:ext>
                </a:extLst>
              </a:tr>
            </a:tbl>
          </a:graphicData>
        </a:graphic>
      </p:graphicFrame>
    </p:spTree>
    <p:extLst>
      <p:ext uri="{BB962C8B-B14F-4D97-AF65-F5344CB8AC3E}">
        <p14:creationId xmlns:p14="http://schemas.microsoft.com/office/powerpoint/2010/main" val="369333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D9FF7-8956-427B-9361-81E89EE123FC}"/>
              </a:ext>
            </a:extLst>
          </p:cNvPr>
          <p:cNvSpPr>
            <a:spLocks noGrp="1"/>
          </p:cNvSpPr>
          <p:nvPr>
            <p:ph type="title"/>
          </p:nvPr>
        </p:nvSpPr>
        <p:spPr/>
        <p:txBody>
          <a:bodyPr>
            <a:normAutofit/>
          </a:bodyPr>
          <a:lstStyle/>
          <a:p>
            <a:pPr>
              <a:spcAft>
                <a:spcPct val="0"/>
              </a:spcAft>
            </a:pPr>
            <a:r>
              <a:rPr lang="es-PE" sz="4000" dirty="0">
                <a:solidFill>
                  <a:schemeClr val="tx1"/>
                </a:solidFill>
                <a:latin typeface="Arial" panose="020B0604020202020204" pitchFamily="34" charset="0"/>
                <a:cs typeface="Arial" panose="020B0604020202020204" pitchFamily="34" charset="0"/>
              </a:rPr>
              <a:t>Tareas de la Actividad</a:t>
            </a:r>
            <a:br>
              <a:rPr lang="es-PE" sz="4000" dirty="0">
                <a:solidFill>
                  <a:schemeClr val="tx1"/>
                </a:solidFill>
                <a:latin typeface="Arial" panose="020B0604020202020204" pitchFamily="34" charset="0"/>
                <a:cs typeface="Arial" panose="020B0604020202020204" pitchFamily="34" charset="0"/>
              </a:rPr>
            </a:br>
            <a:r>
              <a:rPr lang="es-PE" sz="4000" b="1" dirty="0">
                <a:solidFill>
                  <a:schemeClr val="tx1"/>
                </a:solidFill>
                <a:latin typeface="Arial" panose="020B0604020202020204" pitchFamily="34" charset="0"/>
                <a:cs typeface="Arial" panose="020B0604020202020204" pitchFamily="34" charset="0"/>
              </a:rPr>
              <a:t>Realizar las Revisiones de QA</a:t>
            </a:r>
            <a:endParaRPr lang="es-ES" sz="4000" dirty="0">
              <a:solidFill>
                <a:schemeClr val="tx1"/>
              </a:solidFill>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100FBAE8-E396-49F7-BCA7-B8FCD9D372C8}"/>
              </a:ext>
            </a:extLst>
          </p:cNvPr>
          <p:cNvGraphicFramePr>
            <a:graphicFrameLocks noGrp="1"/>
          </p:cNvGraphicFramePr>
          <p:nvPr>
            <p:extLst>
              <p:ext uri="{D42A27DB-BD31-4B8C-83A1-F6EECF244321}">
                <p14:modId xmlns:p14="http://schemas.microsoft.com/office/powerpoint/2010/main" val="3020022827"/>
              </p:ext>
            </p:extLst>
          </p:nvPr>
        </p:nvGraphicFramePr>
        <p:xfrm>
          <a:off x="793750" y="2403475"/>
          <a:ext cx="7556499" cy="294132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744776136"/>
                    </a:ext>
                  </a:extLst>
                </a:gridCol>
                <a:gridCol w="1060450">
                  <a:extLst>
                    <a:ext uri="{9D8B030D-6E8A-4147-A177-3AD203B41FA5}">
                      <a16:colId xmlns:a16="http://schemas.microsoft.com/office/drawing/2014/main" val="2882054753"/>
                    </a:ext>
                  </a:extLst>
                </a:gridCol>
                <a:gridCol w="1066800">
                  <a:extLst>
                    <a:ext uri="{9D8B030D-6E8A-4147-A177-3AD203B41FA5}">
                      <a16:colId xmlns:a16="http://schemas.microsoft.com/office/drawing/2014/main" val="2850009375"/>
                    </a:ext>
                  </a:extLst>
                </a:gridCol>
                <a:gridCol w="2381250">
                  <a:extLst>
                    <a:ext uri="{9D8B030D-6E8A-4147-A177-3AD203B41FA5}">
                      <a16:colId xmlns:a16="http://schemas.microsoft.com/office/drawing/2014/main" val="386354187"/>
                    </a:ext>
                  </a:extLst>
                </a:gridCol>
                <a:gridCol w="1441450">
                  <a:extLst>
                    <a:ext uri="{9D8B030D-6E8A-4147-A177-3AD203B41FA5}">
                      <a16:colId xmlns:a16="http://schemas.microsoft.com/office/drawing/2014/main" val="871688212"/>
                    </a:ext>
                  </a:extLst>
                </a:gridCol>
                <a:gridCol w="1225549">
                  <a:extLst>
                    <a:ext uri="{9D8B030D-6E8A-4147-A177-3AD203B41FA5}">
                      <a16:colId xmlns:a16="http://schemas.microsoft.com/office/drawing/2014/main" val="3997883730"/>
                    </a:ext>
                  </a:extLst>
                </a:gridCol>
              </a:tblGrid>
              <a:tr h="370840">
                <a:tc>
                  <a:txBody>
                    <a:bodyPr/>
                    <a:lstStyle/>
                    <a:p>
                      <a:pPr algn="ctr"/>
                      <a:r>
                        <a:rPr lang="es-ES" sz="11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Rol del Responsable</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Nombre del Subproceso</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Descripción del Subproceso</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Herramientas</a:t>
                      </a:r>
                    </a:p>
                  </a:txBody>
                  <a:tcPr anchor="ctr">
                    <a:solidFill>
                      <a:schemeClr val="bg1">
                        <a:lumMod val="85000"/>
                      </a:schemeClr>
                    </a:solidFill>
                  </a:tcPr>
                </a:tc>
                <a:tc>
                  <a:txBody>
                    <a:bodyPr/>
                    <a:lstStyle/>
                    <a:p>
                      <a:pPr algn="ctr"/>
                      <a:r>
                        <a:rPr lang="es-ES" sz="1100" b="1" dirty="0">
                          <a:latin typeface="Arial" panose="020B0604020202020204" pitchFamily="34" charset="0"/>
                          <a:cs typeface="Arial" panose="020B0604020202020204" pitchFamily="34" charset="0"/>
                        </a:rPr>
                        <a:t>Salidas</a:t>
                      </a:r>
                    </a:p>
                  </a:txBody>
                  <a:tcPr anchor="ctr">
                    <a:solidFill>
                      <a:schemeClr val="bg1">
                        <a:lumMod val="85000"/>
                      </a:schemeClr>
                    </a:solidFill>
                  </a:tcPr>
                </a:tc>
                <a:extLst>
                  <a:ext uri="{0D108BD9-81ED-4DB2-BD59-A6C34878D82A}">
                    <a16:rowId xmlns:a16="http://schemas.microsoft.com/office/drawing/2014/main" val="3600525232"/>
                  </a:ext>
                </a:extLst>
              </a:tr>
              <a:tr h="370840">
                <a:tc>
                  <a:txBody>
                    <a:bodyPr/>
                    <a:lstStyle/>
                    <a:p>
                      <a:pPr algn="ctr"/>
                      <a:r>
                        <a:rPr lang="es-ES" sz="1100" dirty="0">
                          <a:latin typeface="Arial" panose="020B0604020202020204" pitchFamily="34" charset="0"/>
                          <a:cs typeface="Arial" panose="020B0604020202020204" pitchFamily="34"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chemeClr val="tx1"/>
                          </a:solidFill>
                          <a:effectLst/>
                          <a:latin typeface="Arial" pitchFamily="34" charset="0"/>
                        </a:rPr>
                        <a:t>Revisar Documentos vs. </a:t>
                      </a:r>
                      <a:r>
                        <a:rPr kumimoji="0" lang="es-PE" sz="1100" b="0" i="0" u="none" strike="noStrike" cap="none" normalizeH="0" baseline="0" dirty="0" err="1">
                          <a:ln>
                            <a:noFill/>
                          </a:ln>
                          <a:solidFill>
                            <a:schemeClr val="tx1"/>
                          </a:solidFill>
                          <a:effectLst/>
                          <a:latin typeface="Arial" pitchFamily="34" charset="0"/>
                        </a:rPr>
                        <a:t>Checklist</a:t>
                      </a:r>
                      <a:endParaRPr kumimoji="0" lang="es-ES" sz="1100" b="0" i="0" u="none" strike="noStrike" cap="none" normalizeH="0" baseline="0" dirty="0">
                        <a:ln>
                          <a:noFill/>
                        </a:ln>
                        <a:solidFill>
                          <a:schemeClr val="tx1"/>
                        </a:solidFill>
                        <a:effectLst/>
                        <a:latin typeface="Arial" pitchFamily="34" charset="0"/>
                      </a:endParaRPr>
                    </a:p>
                  </a:txBody>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PE" sz="1100" b="0" i="0" u="none" strike="noStrike" cap="none" normalizeH="0" baseline="0" dirty="0">
                          <a:ln>
                            <a:noFill/>
                          </a:ln>
                          <a:solidFill>
                            <a:schemeClr val="tx1"/>
                          </a:solidFill>
                          <a:effectLst/>
                          <a:latin typeface="Arial" pitchFamily="34" charset="0"/>
                        </a:rPr>
                        <a:t>El Analista de Calidad revisará los documentos utilizando el </a:t>
                      </a:r>
                      <a:r>
                        <a:rPr kumimoji="0" lang="es-PE" sz="1100" b="0" i="0" u="none" strike="noStrike" cap="none" normalizeH="0" baseline="0" dirty="0" err="1">
                          <a:ln>
                            <a:noFill/>
                          </a:ln>
                          <a:solidFill>
                            <a:schemeClr val="tx1"/>
                          </a:solidFill>
                          <a:effectLst/>
                          <a:latin typeface="Arial" pitchFamily="34" charset="0"/>
                        </a:rPr>
                        <a:t>Checklist</a:t>
                      </a:r>
                      <a:r>
                        <a:rPr kumimoji="0" lang="es-PE" sz="1100" b="0" i="0" u="none" strike="noStrike" cap="none" normalizeH="0" baseline="0" dirty="0">
                          <a:ln>
                            <a:noFill/>
                          </a:ln>
                          <a:solidFill>
                            <a:schemeClr val="tx1"/>
                          </a:solidFill>
                          <a:effectLst/>
                          <a:latin typeface="Arial" pitchFamily="34" charset="0"/>
                        </a:rPr>
                        <a:t> de Aseguramiento de Calidad.</a:t>
                      </a:r>
                    </a:p>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endParaRPr kumimoji="0" lang="es-PE" sz="1100" b="0" i="0" u="none" strike="noStrike" cap="none" normalizeH="0" baseline="0" dirty="0">
                        <a:ln>
                          <a:noFill/>
                        </a:ln>
                        <a:solidFill>
                          <a:schemeClr val="tx1"/>
                        </a:solidFill>
                        <a:effectLst/>
                        <a:latin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rPr>
                        <a:t>7.0.1.29.02.R22 </a:t>
                      </a:r>
                      <a:r>
                        <a:rPr kumimoji="0" lang="es-PE" sz="1100" b="0" i="0" u="none" strike="noStrike" cap="none" normalizeH="0" baseline="0" dirty="0" err="1">
                          <a:ln>
                            <a:noFill/>
                          </a:ln>
                          <a:solidFill>
                            <a:schemeClr val="tx1"/>
                          </a:solidFill>
                          <a:effectLst/>
                          <a:latin typeface="Arial" pitchFamily="34" charset="0"/>
                        </a:rPr>
                        <a:t>Checklist</a:t>
                      </a:r>
                      <a:r>
                        <a:rPr kumimoji="0" lang="es-PE" sz="1100" b="0" i="0" u="none" strike="noStrike" cap="none" normalizeH="0" baseline="0" dirty="0">
                          <a:ln>
                            <a:noFill/>
                          </a:ln>
                          <a:solidFill>
                            <a:schemeClr val="tx1"/>
                          </a:solidFill>
                          <a:effectLst/>
                          <a:latin typeface="Arial" pitchFamily="34" charset="0"/>
                        </a:rPr>
                        <a:t> de Aseguramiento de Calidad</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100" b="0" i="0" u="none" strike="noStrike" cap="none" normalizeH="0" baseline="0" dirty="0">
                          <a:ln>
                            <a:noFill/>
                          </a:ln>
                          <a:solidFill>
                            <a:schemeClr val="tx1"/>
                          </a:solidFill>
                          <a:effectLst/>
                          <a:latin typeface="Arial" pitchFamily="34" charset="0"/>
                        </a:rPr>
                        <a:t>Entregables revisados</a:t>
                      </a:r>
                      <a:endParaRPr kumimoji="0" lang="es-ES" sz="1100" b="0" i="0" u="none" strike="noStrike" cap="none" normalizeH="0" baseline="0" dirty="0">
                        <a:ln>
                          <a:noFill/>
                        </a:ln>
                        <a:solidFill>
                          <a:schemeClr val="tx1"/>
                        </a:solidFill>
                        <a:effectLst/>
                        <a:latin typeface="Arial" pitchFamily="34" charset="0"/>
                      </a:endParaRPr>
                    </a:p>
                  </a:txBody>
                  <a:tcPr/>
                </a:tc>
                <a:extLst>
                  <a:ext uri="{0D108BD9-81ED-4DB2-BD59-A6C34878D82A}">
                    <a16:rowId xmlns:a16="http://schemas.microsoft.com/office/drawing/2014/main" val="3947571967"/>
                  </a:ext>
                </a:extLst>
              </a:tr>
              <a:tr h="370840">
                <a:tc>
                  <a:txBody>
                    <a:bodyPr/>
                    <a:lstStyle/>
                    <a:p>
                      <a:pPr algn="ctr"/>
                      <a:r>
                        <a:rPr lang="es-ES" sz="1100" dirty="0">
                          <a:latin typeface="Arial" panose="020B0604020202020204" pitchFamily="34" charset="0"/>
                          <a:cs typeface="Arial" panose="020B0604020202020204" pitchFamily="34"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1100" b="0" i="0" u="none" strike="noStrike" cap="none" normalizeH="0" baseline="0" dirty="0">
                          <a:ln>
                            <a:noFill/>
                          </a:ln>
                          <a:solidFill>
                            <a:schemeClr val="tx1"/>
                          </a:solidFill>
                          <a:effectLst/>
                          <a:latin typeface="Arial" pitchFamily="34" charset="0"/>
                          <a:cs typeface="Arial" pitchFamily="34" charset="0"/>
                        </a:rPr>
                        <a:t>Analista de Calidad (QA)</a:t>
                      </a:r>
                      <a:endParaRPr kumimoji="0" lang="es-ES" sz="1100" b="0" i="0" u="none" strike="noStrike" cap="none" normalizeH="0" baseline="0" dirty="0">
                        <a:ln>
                          <a:noFill/>
                        </a:ln>
                        <a:solidFill>
                          <a:schemeClr val="tx1"/>
                        </a:solidFill>
                        <a:effectLst/>
                        <a:latin typeface="Arial" pitchFamily="34" charset="0"/>
                        <a:cs typeface="Arial" pitchFamily="34" charset="0"/>
                      </a:endParaRPr>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chemeClr val="tx1"/>
                          </a:solidFill>
                          <a:effectLst/>
                          <a:latin typeface="Arial" pitchFamily="34" charset="0"/>
                        </a:rPr>
                        <a:t>Poner a disposición para entrega al cliente</a:t>
                      </a:r>
                      <a:endParaRPr kumimoji="0" lang="es-ES" sz="1100" b="0" i="0" u="none" strike="noStrike" cap="none" normalizeH="0" baseline="0" dirty="0">
                        <a:ln>
                          <a:noFill/>
                        </a:ln>
                        <a:solidFill>
                          <a:schemeClr val="tx1"/>
                        </a:solidFill>
                        <a:effectLst/>
                        <a:latin typeface="Arial" pitchFamily="34" charset="0"/>
                      </a:endParaRPr>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chemeClr val="tx1"/>
                          </a:solidFill>
                          <a:effectLst/>
                          <a:latin typeface="Arial" pitchFamily="34" charset="0"/>
                          <a:cs typeface="Times New Roman" pitchFamily="18"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kumimoji="0" lang="es-ES" sz="1100" b="0" i="0" u="none" strike="noStrike" cap="none" normalizeH="0" baseline="0" dirty="0">
                          <a:ln>
                            <a:noFill/>
                          </a:ln>
                          <a:solidFill>
                            <a:schemeClr val="tx1"/>
                          </a:solidFill>
                          <a:effectLst/>
                          <a:latin typeface="Arial" pitchFamily="34"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0" i="0" u="none" strike="noStrike" cap="none" normalizeH="0" baseline="0" dirty="0">
                          <a:ln>
                            <a:noFill/>
                          </a:ln>
                          <a:solidFill>
                            <a:schemeClr val="tx1"/>
                          </a:solidFill>
                          <a:effectLst/>
                          <a:latin typeface="Arial" pitchFamily="34" charset="0"/>
                          <a:cs typeface="Arial" pitchFamily="34" charset="0"/>
                        </a:rPr>
                        <a:t>GitHub</a:t>
                      </a:r>
                    </a:p>
                  </a:txBody>
                  <a:tcPr/>
                </a:tc>
                <a:tc>
                  <a:txBody>
                    <a:bodyPr/>
                    <a:lstStyle/>
                    <a:p>
                      <a:pPr marL="0" marR="0" lvl="0" indent="0" algn="l" defTabSz="914400" rtl="0" eaLnBrk="1" fontAlgn="base" latinLnBrk="0" hangingPunct="1">
                        <a:lnSpc>
                          <a:spcPct val="100000"/>
                        </a:lnSpc>
                        <a:spcBef>
                          <a:spcPts val="600"/>
                        </a:spcBef>
                        <a:spcAft>
                          <a:spcPts val="600"/>
                        </a:spcAft>
                        <a:buClrTx/>
                        <a:buSzTx/>
                        <a:buFont typeface="Arial" pitchFamily="34" charset="0"/>
                        <a:buNone/>
                        <a:tabLst/>
                      </a:pPr>
                      <a:r>
                        <a:rPr kumimoji="0" lang="es-ES_tradnl" sz="1100" b="0" i="0" u="none" strike="noStrike" cap="none" normalizeH="0" baseline="0" dirty="0">
                          <a:ln>
                            <a:noFill/>
                          </a:ln>
                          <a:solidFill>
                            <a:schemeClr val="tx1"/>
                          </a:solidFill>
                          <a:effectLst/>
                          <a:latin typeface="Arial" pitchFamily="34" charset="0"/>
                        </a:rPr>
                        <a:t>Entregables conformes.</a:t>
                      </a:r>
                      <a:endParaRPr kumimoji="0" lang="es-ES" sz="1100" b="0" i="0" u="none" strike="noStrike" cap="none" normalizeH="0" baseline="0" dirty="0">
                        <a:ln>
                          <a:noFill/>
                        </a:ln>
                        <a:solidFill>
                          <a:schemeClr val="tx1"/>
                        </a:solidFill>
                        <a:effectLst/>
                        <a:latin typeface="Arial" pitchFamily="34" charset="0"/>
                      </a:endParaRPr>
                    </a:p>
                  </a:txBody>
                  <a:tcPr/>
                </a:tc>
                <a:extLst>
                  <a:ext uri="{0D108BD9-81ED-4DB2-BD59-A6C34878D82A}">
                    <a16:rowId xmlns:a16="http://schemas.microsoft.com/office/drawing/2014/main" val="3165460359"/>
                  </a:ext>
                </a:extLst>
              </a:tr>
            </a:tbl>
          </a:graphicData>
        </a:graphic>
      </p:graphicFrame>
    </p:spTree>
    <p:extLst>
      <p:ext uri="{BB962C8B-B14F-4D97-AF65-F5344CB8AC3E}">
        <p14:creationId xmlns:p14="http://schemas.microsoft.com/office/powerpoint/2010/main" val="281564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810478"/>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6. </a:t>
            </a:r>
            <a:r>
              <a:rPr lang="en-US" sz="4400" dirty="0" err="1">
                <a:ea typeface="ＭＳ Ｐゴシック" pitchFamily="112" charset="-128"/>
              </a:rPr>
              <a:t>Métricas</a:t>
            </a:r>
            <a:r>
              <a:rPr lang="en-US" sz="4400" dirty="0">
                <a:ea typeface="ＭＳ Ｐゴシック" pitchFamily="112" charset="-128"/>
              </a:rPr>
              <a:t> del </a:t>
            </a:r>
            <a:r>
              <a:rPr lang="en-US" sz="4400" dirty="0" err="1">
                <a:ea typeface="ＭＳ Ｐゴシック" pitchFamily="112" charset="-128"/>
              </a:rPr>
              <a:t>proceso</a:t>
            </a:r>
            <a:endParaRPr lang="en-US" sz="4400" dirty="0">
              <a:ea typeface="ＭＳ Ｐゴシック" pitchFamily="112" charset="-128"/>
            </a:endParaRPr>
          </a:p>
        </p:txBody>
      </p:sp>
    </p:spTree>
    <p:extLst>
      <p:ext uri="{BB962C8B-B14F-4D97-AF65-F5344CB8AC3E}">
        <p14:creationId xmlns:p14="http://schemas.microsoft.com/office/powerpoint/2010/main" val="185995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2775D-0D1B-400B-A650-74CAED1C86A4}"/>
              </a:ext>
            </a:extLst>
          </p:cNvPr>
          <p:cNvSpPr>
            <a:spLocks noGrp="1"/>
          </p:cNvSpPr>
          <p:nvPr>
            <p:ph type="title"/>
          </p:nvPr>
        </p:nvSpPr>
        <p:spPr/>
        <p:txBody>
          <a:bodyPr>
            <a:normAutofit/>
          </a:bodyPr>
          <a:lstStyle/>
          <a:p>
            <a:r>
              <a:rPr lang="es-PE" sz="4400" dirty="0">
                <a:solidFill>
                  <a:schemeClr val="tx1"/>
                </a:solidFill>
                <a:latin typeface="Arial" panose="020B0604020202020204" pitchFamily="34" charset="0"/>
                <a:cs typeface="Arial" panose="020B0604020202020204" pitchFamily="34" charset="0"/>
              </a:rPr>
              <a:t>Métricas del proceso</a:t>
            </a:r>
            <a:endParaRPr lang="es-ES" sz="4400" dirty="0">
              <a:solidFill>
                <a:schemeClr val="tx1"/>
              </a:solidFill>
              <a:latin typeface="Arial" panose="020B0604020202020204" pitchFamily="34" charset="0"/>
              <a:cs typeface="Arial" panose="020B0604020202020204" pitchFamily="34" charset="0"/>
            </a:endParaRPr>
          </a:p>
        </p:txBody>
      </p:sp>
      <p:sp>
        <p:nvSpPr>
          <p:cNvPr id="3" name="Rectangle 155">
            <a:extLst>
              <a:ext uri="{FF2B5EF4-FFF2-40B4-BE49-F238E27FC236}">
                <a16:creationId xmlns:a16="http://schemas.microsoft.com/office/drawing/2014/main" id="{F41405BC-0EDC-40AD-BD8C-3BCCFA630EE9}"/>
              </a:ext>
            </a:extLst>
          </p:cNvPr>
          <p:cNvSpPr>
            <a:spLocks noChangeArrowheads="1"/>
          </p:cNvSpPr>
          <p:nvPr/>
        </p:nvSpPr>
        <p:spPr bwMode="auto">
          <a:xfrm>
            <a:off x="2263775" y="2384424"/>
            <a:ext cx="4232275" cy="1930401"/>
          </a:xfrm>
          <a:prstGeom prst="rect">
            <a:avLst/>
          </a:prstGeom>
          <a:solidFill>
            <a:srgbClr val="FFB089"/>
          </a:solidFill>
          <a:ln w="9525" algn="ctr">
            <a:solidFill>
              <a:srgbClr val="993300"/>
            </a:solidFill>
            <a:miter lim="800000"/>
            <a:headEnd/>
            <a:tailEnd/>
          </a:ln>
        </p:spPr>
        <p:txBody>
          <a:bodyPr wrap="none" anchor="ctr"/>
          <a:lstStyle/>
          <a:p>
            <a:endParaRPr lang="es-ES"/>
          </a:p>
        </p:txBody>
      </p:sp>
      <p:sp>
        <p:nvSpPr>
          <p:cNvPr id="6" name="AutoShape 156">
            <a:hlinkClick r:id="rId2" action="ppaction://hlinkfile"/>
            <a:extLst>
              <a:ext uri="{FF2B5EF4-FFF2-40B4-BE49-F238E27FC236}">
                <a16:creationId xmlns:a16="http://schemas.microsoft.com/office/drawing/2014/main" id="{CFC48318-F639-4DDA-BE91-15FDBFF6152E}"/>
              </a:ext>
            </a:extLst>
          </p:cNvPr>
          <p:cNvSpPr>
            <a:spLocks noChangeArrowheads="1"/>
          </p:cNvSpPr>
          <p:nvPr/>
        </p:nvSpPr>
        <p:spPr bwMode="auto">
          <a:xfrm>
            <a:off x="2654299" y="2909569"/>
            <a:ext cx="3459163"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algn="ctr">
              <a:spcBef>
                <a:spcPct val="0"/>
              </a:spcBef>
              <a:spcAft>
                <a:spcPct val="0"/>
              </a:spcAft>
              <a:buFontTx/>
              <a:buNone/>
            </a:pPr>
            <a:r>
              <a:rPr lang="es-PE" b="1" dirty="0">
                <a:solidFill>
                  <a:srgbClr val="A50021"/>
                </a:solidFill>
                <a:hlinkClick r:id="rId3" action="ppaction://hlinkfile"/>
              </a:rPr>
              <a:t>Ficha de </a:t>
            </a:r>
            <a:r>
              <a:rPr lang="es-ES" b="1" dirty="0" err="1">
                <a:solidFill>
                  <a:srgbClr val="A50021"/>
                </a:solidFill>
                <a:hlinkClick r:id="rId3" action="ppaction://hlinkfile"/>
              </a:rPr>
              <a:t>Num</a:t>
            </a:r>
            <a:r>
              <a:rPr lang="es-ES" b="1" dirty="0">
                <a:solidFill>
                  <a:srgbClr val="A50021"/>
                </a:solidFill>
                <a:hlinkClick r:id="rId3" action="ppaction://hlinkfile"/>
              </a:rPr>
              <a:t> de </a:t>
            </a:r>
            <a:r>
              <a:rPr lang="es-ES" b="1" dirty="0" err="1">
                <a:solidFill>
                  <a:srgbClr val="A50021"/>
                </a:solidFill>
                <a:hlinkClick r:id="rId3" action="ppaction://hlinkfile"/>
              </a:rPr>
              <a:t>NConformidades</a:t>
            </a:r>
            <a:r>
              <a:rPr lang="es-ES" b="1" dirty="0">
                <a:solidFill>
                  <a:srgbClr val="A50021"/>
                </a:solidFill>
                <a:hlinkClick r:id="rId3" action="ppaction://hlinkfile"/>
              </a:rPr>
              <a:t> QA del Producto</a:t>
            </a:r>
            <a:endParaRPr lang="es-ES" b="1" dirty="0">
              <a:solidFill>
                <a:srgbClr val="A50021"/>
              </a:solidFill>
            </a:endParaRPr>
          </a:p>
        </p:txBody>
      </p:sp>
    </p:spTree>
    <p:extLst>
      <p:ext uri="{BB962C8B-B14F-4D97-AF65-F5344CB8AC3E}">
        <p14:creationId xmlns:p14="http://schemas.microsoft.com/office/powerpoint/2010/main" val="2754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264695" y="2097674"/>
            <a:ext cx="8544768" cy="759375"/>
          </a:xfrm>
          <a:prstGeom prst="rect">
            <a:avLst/>
          </a:prstGeom>
          <a:noFill/>
          <a:ln w="9525">
            <a:noFill/>
            <a:miter lim="800000"/>
            <a:headEnd/>
            <a:tailEnd/>
          </a:ln>
        </p:spPr>
        <p:txBody>
          <a:bodyPr wrap="square">
            <a:spAutoFit/>
          </a:bodyPr>
          <a:lstStyle/>
          <a:p>
            <a:pPr algn="ctr" defTabSz="914400" eaLnBrk="0" fontAlgn="base" hangingPunct="0">
              <a:lnSpc>
                <a:spcPts val="5600"/>
              </a:lnSpc>
              <a:spcBef>
                <a:spcPct val="50000"/>
              </a:spcBef>
              <a:spcAft>
                <a:spcPct val="0"/>
              </a:spcAft>
            </a:pPr>
            <a:r>
              <a:rPr lang="es-PE" sz="4400" dirty="0">
                <a:latin typeface="Arial" panose="020B0604020202020204" pitchFamily="34" charset="0"/>
                <a:ea typeface="ＭＳ Ｐゴシック" pitchFamily="112" charset="-128"/>
                <a:cs typeface="Arial" panose="020B0604020202020204" pitchFamily="34" charset="0"/>
              </a:rPr>
              <a:t>1. Objetivo y Alcance del Proceso</a:t>
            </a:r>
          </a:p>
        </p:txBody>
      </p:sp>
    </p:spTree>
    <p:extLst>
      <p:ext uri="{BB962C8B-B14F-4D97-AF65-F5344CB8AC3E}">
        <p14:creationId xmlns:p14="http://schemas.microsoft.com/office/powerpoint/2010/main" val="36111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810478"/>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7. </a:t>
            </a:r>
            <a:r>
              <a:rPr lang="en-US" sz="4400" dirty="0" err="1">
                <a:ea typeface="ＭＳ Ｐゴシック" pitchFamily="112" charset="-128"/>
              </a:rPr>
              <a:t>Artefactos</a:t>
            </a:r>
            <a:r>
              <a:rPr lang="en-US" sz="4400" dirty="0">
                <a:ea typeface="ＭＳ Ｐゴシック" pitchFamily="112" charset="-128"/>
              </a:rPr>
              <a:t> del </a:t>
            </a:r>
            <a:r>
              <a:rPr lang="en-US" sz="4400" dirty="0" err="1">
                <a:ea typeface="ＭＳ Ｐゴシック" pitchFamily="112" charset="-128"/>
              </a:rPr>
              <a:t>proceso</a:t>
            </a:r>
            <a:endParaRPr lang="en-US" sz="4400" dirty="0">
              <a:ea typeface="ＭＳ Ｐゴシック" pitchFamily="112" charset="-128"/>
            </a:endParaRPr>
          </a:p>
        </p:txBody>
      </p:sp>
    </p:spTree>
    <p:extLst>
      <p:ext uri="{BB962C8B-B14F-4D97-AF65-F5344CB8AC3E}">
        <p14:creationId xmlns:p14="http://schemas.microsoft.com/office/powerpoint/2010/main" val="85814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FF2EE-999D-46E3-B50C-C7BD173561A2}"/>
              </a:ext>
            </a:extLst>
          </p:cNvPr>
          <p:cNvSpPr>
            <a:spLocks noGrp="1"/>
          </p:cNvSpPr>
          <p:nvPr>
            <p:ph type="title"/>
          </p:nvPr>
        </p:nvSpPr>
        <p:spPr/>
        <p:txBody>
          <a:bodyPr>
            <a:normAutofit/>
          </a:bodyPr>
          <a:lstStyle/>
          <a:p>
            <a:r>
              <a:rPr lang="es-PE" sz="4400" dirty="0">
                <a:solidFill>
                  <a:schemeClr val="tx1"/>
                </a:solidFill>
                <a:latin typeface="Arial" panose="020B0604020202020204" pitchFamily="34" charset="0"/>
                <a:cs typeface="Arial" panose="020B0604020202020204" pitchFamily="34" charset="0"/>
              </a:rPr>
              <a:t>Artefactos del proceso</a:t>
            </a:r>
            <a:endParaRPr lang="es-ES" sz="4400" dirty="0">
              <a:solidFill>
                <a:schemeClr val="tx1"/>
              </a:solidFill>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E34E192E-7F8D-4F05-9BE2-3E4AAAB813FC}"/>
              </a:ext>
            </a:extLst>
          </p:cNvPr>
          <p:cNvGraphicFramePr>
            <a:graphicFrameLocks noGrp="1"/>
          </p:cNvGraphicFramePr>
          <p:nvPr>
            <p:extLst>
              <p:ext uri="{D42A27DB-BD31-4B8C-83A1-F6EECF244321}">
                <p14:modId xmlns:p14="http://schemas.microsoft.com/office/powerpoint/2010/main" val="4010476457"/>
              </p:ext>
            </p:extLst>
          </p:nvPr>
        </p:nvGraphicFramePr>
        <p:xfrm>
          <a:off x="822960" y="2372360"/>
          <a:ext cx="7543800" cy="2748280"/>
        </p:xfrm>
        <a:graphic>
          <a:graphicData uri="http://schemas.openxmlformats.org/drawingml/2006/table">
            <a:tbl>
              <a:tblPr firstRow="1" bandRow="1">
                <a:tableStyleId>{5940675A-B579-460E-94D1-54222C63F5DA}</a:tableStyleId>
              </a:tblPr>
              <a:tblGrid>
                <a:gridCol w="402939">
                  <a:extLst>
                    <a:ext uri="{9D8B030D-6E8A-4147-A177-3AD203B41FA5}">
                      <a16:colId xmlns:a16="http://schemas.microsoft.com/office/drawing/2014/main" val="2292227420"/>
                    </a:ext>
                  </a:extLst>
                </a:gridCol>
                <a:gridCol w="2412651">
                  <a:extLst>
                    <a:ext uri="{9D8B030D-6E8A-4147-A177-3AD203B41FA5}">
                      <a16:colId xmlns:a16="http://schemas.microsoft.com/office/drawing/2014/main" val="3820674980"/>
                    </a:ext>
                  </a:extLst>
                </a:gridCol>
                <a:gridCol w="1466850">
                  <a:extLst>
                    <a:ext uri="{9D8B030D-6E8A-4147-A177-3AD203B41FA5}">
                      <a16:colId xmlns:a16="http://schemas.microsoft.com/office/drawing/2014/main" val="3096443643"/>
                    </a:ext>
                  </a:extLst>
                </a:gridCol>
                <a:gridCol w="1524000">
                  <a:extLst>
                    <a:ext uri="{9D8B030D-6E8A-4147-A177-3AD203B41FA5}">
                      <a16:colId xmlns:a16="http://schemas.microsoft.com/office/drawing/2014/main" val="2489754806"/>
                    </a:ext>
                  </a:extLst>
                </a:gridCol>
                <a:gridCol w="1737360">
                  <a:extLst>
                    <a:ext uri="{9D8B030D-6E8A-4147-A177-3AD203B41FA5}">
                      <a16:colId xmlns:a16="http://schemas.microsoft.com/office/drawing/2014/main" val="626397006"/>
                    </a:ext>
                  </a:extLst>
                </a:gridCol>
              </a:tblGrid>
              <a:tr h="370840">
                <a:tc>
                  <a:txBody>
                    <a:bodyPr/>
                    <a:lstStyle/>
                    <a:p>
                      <a:pPr algn="ctr"/>
                      <a:r>
                        <a:rPr lang="es-ES" sz="12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Artefacto</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Subproceso</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Actividad</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Tarea</a:t>
                      </a:r>
                    </a:p>
                  </a:txBody>
                  <a:tcPr anchor="ctr">
                    <a:solidFill>
                      <a:schemeClr val="bg1">
                        <a:lumMod val="85000"/>
                      </a:schemeClr>
                    </a:solidFill>
                  </a:tcPr>
                </a:tc>
                <a:extLst>
                  <a:ext uri="{0D108BD9-81ED-4DB2-BD59-A6C34878D82A}">
                    <a16:rowId xmlns:a16="http://schemas.microsoft.com/office/drawing/2014/main" val="4240271211"/>
                  </a:ext>
                </a:extLst>
              </a:tr>
              <a:tr h="370840">
                <a:tc>
                  <a:txBody>
                    <a:bodyPr/>
                    <a:lstStyle/>
                    <a:p>
                      <a:r>
                        <a:rPr lang="es-ES" sz="1200" dirty="0">
                          <a:solidFill>
                            <a:schemeClr val="tx1"/>
                          </a:solidFill>
                          <a:latin typeface="Arial" panose="020B0604020202020204" pitchFamily="34" charset="0"/>
                          <a:cs typeface="Arial" panose="020B0604020202020204" pitchFamily="34" charset="0"/>
                        </a:rPr>
                        <a:t>1</a:t>
                      </a:r>
                    </a:p>
                  </a:txBody>
                  <a:tcPr/>
                </a:tc>
                <a:tc>
                  <a:txBody>
                    <a:bodyPr/>
                    <a:lstStyle/>
                    <a:p>
                      <a:pPr lvl="0" rtl="0">
                        <a:spcBef>
                          <a:spcPts val="700"/>
                        </a:spcBef>
                        <a:spcAft>
                          <a:spcPts val="700"/>
                        </a:spcAft>
                      </a:pPr>
                      <a:r>
                        <a:rPr lang="es-ES" sz="1200" dirty="0">
                          <a:solidFill>
                            <a:schemeClr val="tx1"/>
                          </a:solidFill>
                          <a:latin typeface="Arial" panose="020B0604020202020204" pitchFamily="34" charset="0"/>
                          <a:cs typeface="Arial" panose="020B0604020202020204" pitchFamily="34" charset="0"/>
                        </a:rPr>
                        <a:t>7.0.1.29.02.R06 Herramienta de Gestión QA-Producto.</a:t>
                      </a:r>
                    </a:p>
                  </a:txBody>
                  <a:tcPr anchor="ctr"/>
                </a:tc>
                <a:tc>
                  <a:txBody>
                    <a:bodyPr/>
                    <a:lstStyle/>
                    <a:p>
                      <a:pPr lvl="0" rtl="0">
                        <a:spcBef>
                          <a:spcPct val="20000"/>
                        </a:spcBef>
                      </a:pPr>
                      <a:r>
                        <a:rPr lang="es-ES" sz="1200" dirty="0">
                          <a:solidFill>
                            <a:schemeClr val="tx1"/>
                          </a:solidFill>
                          <a:latin typeface="Arial" panose="020B0604020202020204" pitchFamily="34" charset="0"/>
                          <a:cs typeface="Arial" panose="020B0604020202020204" pitchFamily="34" charset="0"/>
                        </a:rPr>
                        <a:t>Planificación de Actividades de QA.</a:t>
                      </a:r>
                    </a:p>
                  </a:txBody>
                  <a:tcPr anchor="ctr"/>
                </a:tc>
                <a:tc>
                  <a:txBody>
                    <a:bodyPr/>
                    <a:lstStyle/>
                    <a:p>
                      <a:endParaRPr lang="es-ES" sz="1200" dirty="0">
                        <a:solidFill>
                          <a:schemeClr val="tx1"/>
                        </a:solidFill>
                        <a:latin typeface="Arial" panose="020B0604020202020204" pitchFamily="34" charset="0"/>
                        <a:cs typeface="Arial" panose="020B0604020202020204" pitchFamily="34" charset="0"/>
                      </a:endParaRPr>
                    </a:p>
                  </a:txBody>
                  <a:tcPr anchor="ctr"/>
                </a:tc>
                <a:tc>
                  <a:txBody>
                    <a:bodyPr/>
                    <a:lstStyle/>
                    <a:p>
                      <a:endParaRPr lang="es-E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52660986"/>
                  </a:ext>
                </a:extLst>
              </a:tr>
              <a:tr h="370840">
                <a:tc rowSpan="2">
                  <a:txBody>
                    <a:bodyPr/>
                    <a:lstStyle/>
                    <a:p>
                      <a:r>
                        <a:rPr lang="es-ES" sz="1200" dirty="0">
                          <a:solidFill>
                            <a:schemeClr val="tx1"/>
                          </a:solidFill>
                          <a:latin typeface="Arial" panose="020B0604020202020204" pitchFamily="34" charset="0"/>
                          <a:cs typeface="Arial" panose="020B0604020202020204" pitchFamily="34" charset="0"/>
                        </a:rPr>
                        <a:t>2</a:t>
                      </a:r>
                    </a:p>
                    <a:p>
                      <a:endParaRPr lang="es-ES" sz="1200" dirty="0">
                        <a:solidFill>
                          <a:schemeClr val="tx1"/>
                        </a:solidFill>
                        <a:latin typeface="Arial" panose="020B0604020202020204" pitchFamily="34" charset="0"/>
                        <a:cs typeface="Arial" panose="020B0604020202020204" pitchFamily="34" charset="0"/>
                      </a:endParaRPr>
                    </a:p>
                  </a:txBody>
                  <a:tcPr/>
                </a:tc>
                <a:tc>
                  <a:txBody>
                    <a:bodyPr/>
                    <a:lstStyle/>
                    <a:p>
                      <a:pPr lvl="0" rtl="0">
                        <a:spcBef>
                          <a:spcPts val="700"/>
                        </a:spcBef>
                        <a:spcAft>
                          <a:spcPts val="700"/>
                        </a:spcAft>
                      </a:pPr>
                      <a:r>
                        <a:rPr kumimoji="0" lang="es-PE" sz="1200" b="0" i="0" u="none" strike="noStrike" cap="none" normalizeH="0" baseline="0" dirty="0">
                          <a:ln>
                            <a:noFill/>
                          </a:ln>
                          <a:solidFill>
                            <a:schemeClr val="tx1"/>
                          </a:solidFill>
                          <a:effectLst/>
                          <a:latin typeface="Arial" pitchFamily="34" charset="0"/>
                          <a:cs typeface="Arial" pitchFamily="34" charset="0"/>
                        </a:rPr>
                        <a:t>7.0.1.29.02.R06 </a:t>
                      </a:r>
                      <a:r>
                        <a:rPr lang="es-ES" sz="1200" dirty="0">
                          <a:solidFill>
                            <a:schemeClr val="tx1"/>
                          </a:solidFill>
                          <a:latin typeface="Arial" panose="020B0604020202020204" pitchFamily="34" charset="0"/>
                          <a:cs typeface="Arial" panose="020B0604020202020204" pitchFamily="34" charset="0"/>
                        </a:rPr>
                        <a:t>Herramienta de Gestión QA-Producto</a:t>
                      </a: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tx1"/>
                          </a:solidFill>
                          <a:latin typeface="Arial" panose="020B0604020202020204" pitchFamily="34" charset="0"/>
                          <a:cs typeface="Arial" panose="020B0604020202020204" pitchFamily="34" charset="0"/>
                        </a:rPr>
                        <a:t>Ejecución de Plan de QA</a:t>
                      </a:r>
                      <a:r>
                        <a:rPr kumimoji="0" lang="es-E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lang="es-ES" sz="12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tx1"/>
                          </a:solidFill>
                          <a:latin typeface="Arial" panose="020B0604020202020204" pitchFamily="34" charset="0"/>
                          <a:cs typeface="Arial" panose="020B0604020202020204" pitchFamily="34" charset="0"/>
                        </a:rPr>
                        <a:t>Todas las Actividades del Subproceso</a:t>
                      </a:r>
                    </a:p>
                  </a:txBody>
                  <a:tcPr anchor="ctr"/>
                </a:tc>
                <a:tc>
                  <a:txBody>
                    <a:bodyPr/>
                    <a:lstStyle/>
                    <a:p>
                      <a:pPr lvl="0" rtl="0">
                        <a:spcBef>
                          <a:spcPct val="20000"/>
                        </a:spcBef>
                        <a:buChar char="•"/>
                      </a:pPr>
                      <a:r>
                        <a:rPr lang="es-ES" sz="1200" dirty="0">
                          <a:solidFill>
                            <a:schemeClr val="tx1"/>
                          </a:solidFill>
                          <a:latin typeface="Arial" panose="020B0604020202020204" pitchFamily="34" charset="0"/>
                          <a:cs typeface="Arial" panose="020B0604020202020204" pitchFamily="34" charset="0"/>
                        </a:rPr>
                        <a:t>Levantamiento de NC</a:t>
                      </a:r>
                    </a:p>
                    <a:p>
                      <a:pPr lvl="0" rtl="0">
                        <a:spcBef>
                          <a:spcPct val="20000"/>
                        </a:spcBef>
                        <a:buChar char="•"/>
                      </a:pPr>
                      <a:r>
                        <a:rPr lang="es-ES" sz="1200" dirty="0">
                          <a:solidFill>
                            <a:schemeClr val="tx1"/>
                          </a:solidFill>
                          <a:latin typeface="Arial" panose="020B0604020202020204" pitchFamily="34" charset="0"/>
                          <a:cs typeface="Arial" panose="020B0604020202020204" pitchFamily="34" charset="0"/>
                        </a:rPr>
                        <a:t>Seguimiento</a:t>
                      </a:r>
                    </a:p>
                  </a:txBody>
                  <a:tcPr anchor="ctr"/>
                </a:tc>
                <a:extLst>
                  <a:ext uri="{0D108BD9-81ED-4DB2-BD59-A6C34878D82A}">
                    <a16:rowId xmlns:a16="http://schemas.microsoft.com/office/drawing/2014/main" val="2956665310"/>
                  </a:ext>
                </a:extLst>
              </a:tr>
              <a:tr h="370840">
                <a:tc vMerge="1">
                  <a:txBody>
                    <a:bodyPr/>
                    <a:lstStyle/>
                    <a:p>
                      <a:endParaRPr lang="es-ES" sz="12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7.0.1.29.02.R22 </a:t>
                      </a:r>
                      <a:r>
                        <a:rPr kumimoji="0" lang="es-E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CheckList</a:t>
                      </a:r>
                      <a:r>
                        <a:rPr kumimoji="0" lang="es-E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 Aceptación de requerimientos.</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cap="none" normalizeH="0" baseline="0" dirty="0">
                        <a:ln>
                          <a:noFill/>
                        </a:ln>
                        <a:solidFill>
                          <a:schemeClr val="tx1"/>
                        </a:solidFill>
                        <a:effectLst/>
                        <a:latin typeface="Arial" charset="0"/>
                      </a:endParaRPr>
                    </a:p>
                  </a:txBody>
                  <a:tcPr anchor="ctr"/>
                </a:tc>
                <a:tc>
                  <a:txBody>
                    <a:bodyPr/>
                    <a:lstStyle/>
                    <a:p>
                      <a:endParaRPr lang="es-ES" sz="12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tx1"/>
                          </a:solidFill>
                          <a:latin typeface="Arial" panose="020B0604020202020204" pitchFamily="34" charset="0"/>
                          <a:cs typeface="Arial" panose="020B0604020202020204" pitchFamily="34" charset="0"/>
                        </a:rPr>
                        <a:t>Revisar Documentos vs. </a:t>
                      </a:r>
                      <a:r>
                        <a:rPr lang="es-ES" sz="1200" dirty="0" err="1">
                          <a:solidFill>
                            <a:schemeClr val="tx1"/>
                          </a:solidFill>
                          <a:latin typeface="Arial" panose="020B0604020202020204" pitchFamily="34" charset="0"/>
                          <a:cs typeface="Arial" panose="020B0604020202020204" pitchFamily="34" charset="0"/>
                        </a:rPr>
                        <a:t>Checklist</a:t>
                      </a:r>
                      <a:r>
                        <a:rPr lang="es-ES" sz="1200" dirty="0">
                          <a:solidFill>
                            <a:schemeClr val="tx1"/>
                          </a:solidFill>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1242554800"/>
                  </a:ext>
                </a:extLst>
              </a:tr>
              <a:tr h="370840">
                <a:tc>
                  <a:txBody>
                    <a:bodyPr/>
                    <a:lstStyle/>
                    <a:p>
                      <a:r>
                        <a:rPr lang="es-ES" sz="1200" dirty="0">
                          <a:solidFill>
                            <a:schemeClr val="tx1"/>
                          </a:solidFill>
                          <a:latin typeface="Arial" panose="020B0604020202020204" pitchFamily="34" charset="0"/>
                          <a:cs typeface="Arial" panose="020B0604020202020204" pitchFamily="34" charset="0"/>
                        </a:rPr>
                        <a:t>3</a:t>
                      </a:r>
                    </a:p>
                  </a:txBody>
                  <a:tcPr/>
                </a:tc>
                <a:tc>
                  <a:txBody>
                    <a:bodyPr/>
                    <a:lstStyle/>
                    <a:p>
                      <a:pPr lvl="0" rtl="0">
                        <a:spcBef>
                          <a:spcPts val="700"/>
                        </a:spcBef>
                        <a:spcAft>
                          <a:spcPts val="700"/>
                        </a:spcAft>
                      </a:pPr>
                      <a:r>
                        <a:rPr lang="es-ES" sz="1200" dirty="0">
                          <a:solidFill>
                            <a:schemeClr val="tx1"/>
                          </a:solidFill>
                          <a:latin typeface="Arial" panose="020B0604020202020204" pitchFamily="34" charset="0"/>
                          <a:cs typeface="Arial" panose="020B0604020202020204" pitchFamily="34" charset="0"/>
                        </a:rPr>
                        <a:t>7.0.1.29.02.R06 Herramienta de Gestión QA-Producto</a:t>
                      </a:r>
                    </a:p>
                  </a:txBody>
                  <a:tcPr anchor="ctr"/>
                </a:tc>
                <a:tc>
                  <a:txBody>
                    <a:bodyPr/>
                    <a:lstStyle/>
                    <a:p>
                      <a:pPr lvl="0" rtl="0">
                        <a:spcBef>
                          <a:spcPct val="20000"/>
                        </a:spcBef>
                      </a:pPr>
                      <a:r>
                        <a:rPr lang="es-ES" sz="1200" dirty="0">
                          <a:solidFill>
                            <a:schemeClr val="tx1"/>
                          </a:solidFill>
                          <a:latin typeface="Arial" panose="020B0604020202020204" pitchFamily="34" charset="0"/>
                          <a:cs typeface="Arial" panose="020B0604020202020204" pitchFamily="34" charset="0"/>
                        </a:rPr>
                        <a:t>Elaboración de Informe de Resultados QA.</a:t>
                      </a:r>
                    </a:p>
                  </a:txBody>
                  <a:tcPr anchor="ctr"/>
                </a:tc>
                <a:tc>
                  <a:txBody>
                    <a:bodyPr/>
                    <a:lstStyle/>
                    <a:p>
                      <a:pPr lvl="0" rtl="0">
                        <a:spcBef>
                          <a:spcPct val="20000"/>
                        </a:spcBef>
                      </a:pPr>
                      <a:r>
                        <a:rPr lang="es-ES" sz="1200" dirty="0">
                          <a:solidFill>
                            <a:schemeClr val="tx1"/>
                          </a:solidFill>
                          <a:latin typeface="Arial" panose="020B0604020202020204" pitchFamily="34" charset="0"/>
                          <a:cs typeface="Arial" panose="020B0604020202020204" pitchFamily="34" charset="0"/>
                        </a:rPr>
                        <a:t>Todas las Actividades del Subproceso.</a:t>
                      </a:r>
                    </a:p>
                  </a:txBody>
                  <a:tcPr anchor="ctr"/>
                </a:tc>
                <a:tc>
                  <a:txBody>
                    <a:bodyPr/>
                    <a:lstStyle/>
                    <a:p>
                      <a:endParaRPr lang="es-E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75611776"/>
                  </a:ext>
                </a:extLst>
              </a:tr>
            </a:tbl>
          </a:graphicData>
        </a:graphic>
      </p:graphicFrame>
    </p:spTree>
    <p:extLst>
      <p:ext uri="{BB962C8B-B14F-4D97-AF65-F5344CB8AC3E}">
        <p14:creationId xmlns:p14="http://schemas.microsoft.com/office/powerpoint/2010/main" val="98037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810478"/>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8. </a:t>
            </a:r>
            <a:r>
              <a:rPr lang="en-US" sz="4400" dirty="0" err="1">
                <a:ea typeface="ＭＳ Ｐゴシック" pitchFamily="112" charset="-128"/>
              </a:rPr>
              <a:t>Historial</a:t>
            </a:r>
            <a:r>
              <a:rPr lang="en-US" sz="4400" dirty="0">
                <a:ea typeface="ＭＳ Ｐゴシック" pitchFamily="112" charset="-128"/>
              </a:rPr>
              <a:t> de </a:t>
            </a:r>
            <a:r>
              <a:rPr lang="en-US" sz="4400" dirty="0" err="1">
                <a:ea typeface="ＭＳ Ｐゴシック" pitchFamily="112" charset="-128"/>
              </a:rPr>
              <a:t>Revisiones</a:t>
            </a:r>
            <a:endParaRPr lang="en-US" sz="4400" dirty="0">
              <a:ea typeface="ＭＳ Ｐゴシック" pitchFamily="112" charset="-128"/>
            </a:endParaRPr>
          </a:p>
        </p:txBody>
      </p:sp>
    </p:spTree>
    <p:extLst>
      <p:ext uri="{BB962C8B-B14F-4D97-AF65-F5344CB8AC3E}">
        <p14:creationId xmlns:p14="http://schemas.microsoft.com/office/powerpoint/2010/main" val="156211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9AB0D-6023-49D8-BD76-E09A514FB4EA}"/>
              </a:ext>
            </a:extLst>
          </p:cNvPr>
          <p:cNvSpPr>
            <a:spLocks noGrp="1"/>
          </p:cNvSpPr>
          <p:nvPr>
            <p:ph type="title"/>
          </p:nvPr>
        </p:nvSpPr>
        <p:spPr/>
        <p:txBody>
          <a:bodyPr>
            <a:normAutofit/>
          </a:bodyPr>
          <a:lstStyle/>
          <a:p>
            <a:r>
              <a:rPr lang="es-PE" sz="4400" b="1" dirty="0">
                <a:solidFill>
                  <a:schemeClr val="tx1"/>
                </a:solidFill>
              </a:rPr>
              <a:t>Historial de revisiones</a:t>
            </a:r>
            <a:endParaRPr lang="es-ES" sz="4400" dirty="0">
              <a:solidFill>
                <a:schemeClr val="tx1"/>
              </a:solidFill>
            </a:endParaRPr>
          </a:p>
        </p:txBody>
      </p:sp>
      <p:graphicFrame>
        <p:nvGraphicFramePr>
          <p:cNvPr id="3" name="Tabla 2">
            <a:extLst>
              <a:ext uri="{FF2B5EF4-FFF2-40B4-BE49-F238E27FC236}">
                <a16:creationId xmlns:a16="http://schemas.microsoft.com/office/drawing/2014/main" id="{BFDC4974-6C44-40D0-8156-8B839FAE5DAC}"/>
              </a:ext>
            </a:extLst>
          </p:cNvPr>
          <p:cNvGraphicFramePr>
            <a:graphicFrameLocks noGrp="1"/>
          </p:cNvGraphicFramePr>
          <p:nvPr>
            <p:extLst>
              <p:ext uri="{D42A27DB-BD31-4B8C-83A1-F6EECF244321}">
                <p14:modId xmlns:p14="http://schemas.microsoft.com/office/powerpoint/2010/main" val="3437336454"/>
              </p:ext>
            </p:extLst>
          </p:nvPr>
        </p:nvGraphicFramePr>
        <p:xfrm>
          <a:off x="822960" y="2406441"/>
          <a:ext cx="7861301" cy="3093720"/>
        </p:xfrm>
        <a:graphic>
          <a:graphicData uri="http://schemas.openxmlformats.org/drawingml/2006/table">
            <a:tbl>
              <a:tblPr firstRow="1" bandRow="1">
                <a:tableStyleId>{5940675A-B579-460E-94D1-54222C63F5DA}</a:tableStyleId>
              </a:tblPr>
              <a:tblGrid>
                <a:gridCol w="403281">
                  <a:extLst>
                    <a:ext uri="{9D8B030D-6E8A-4147-A177-3AD203B41FA5}">
                      <a16:colId xmlns:a16="http://schemas.microsoft.com/office/drawing/2014/main" val="1937022020"/>
                    </a:ext>
                  </a:extLst>
                </a:gridCol>
                <a:gridCol w="1021646">
                  <a:extLst>
                    <a:ext uri="{9D8B030D-6E8A-4147-A177-3AD203B41FA5}">
                      <a16:colId xmlns:a16="http://schemas.microsoft.com/office/drawing/2014/main" val="3653890860"/>
                    </a:ext>
                  </a:extLst>
                </a:gridCol>
                <a:gridCol w="1229373">
                  <a:extLst>
                    <a:ext uri="{9D8B030D-6E8A-4147-A177-3AD203B41FA5}">
                      <a16:colId xmlns:a16="http://schemas.microsoft.com/office/drawing/2014/main" val="1852165579"/>
                    </a:ext>
                  </a:extLst>
                </a:gridCol>
                <a:gridCol w="2108200">
                  <a:extLst>
                    <a:ext uri="{9D8B030D-6E8A-4147-A177-3AD203B41FA5}">
                      <a16:colId xmlns:a16="http://schemas.microsoft.com/office/drawing/2014/main" val="453804321"/>
                    </a:ext>
                  </a:extLst>
                </a:gridCol>
                <a:gridCol w="1028700">
                  <a:extLst>
                    <a:ext uri="{9D8B030D-6E8A-4147-A177-3AD203B41FA5}">
                      <a16:colId xmlns:a16="http://schemas.microsoft.com/office/drawing/2014/main" val="219010716"/>
                    </a:ext>
                  </a:extLst>
                </a:gridCol>
                <a:gridCol w="2070101">
                  <a:extLst>
                    <a:ext uri="{9D8B030D-6E8A-4147-A177-3AD203B41FA5}">
                      <a16:colId xmlns:a16="http://schemas.microsoft.com/office/drawing/2014/main" val="2480853592"/>
                    </a:ext>
                  </a:extLst>
                </a:gridCol>
              </a:tblGrid>
              <a:tr h="439420">
                <a:tc>
                  <a:txBody>
                    <a:bodyPr/>
                    <a:lstStyle/>
                    <a:p>
                      <a:pPr algn="ctr"/>
                      <a:r>
                        <a:rPr lang="es-ES" sz="1200" b="1" dirty="0">
                          <a:latin typeface="Arial" panose="020B0604020202020204" pitchFamily="34" charset="0"/>
                          <a:cs typeface="Arial" panose="020B0604020202020204" pitchFamily="34" charset="0"/>
                        </a:rPr>
                        <a:t>#</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Versión</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Fecha</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Autor/Rol</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Estado</a:t>
                      </a:r>
                    </a:p>
                  </a:txBody>
                  <a:tcPr anchor="ctr">
                    <a:solidFill>
                      <a:schemeClr val="bg1">
                        <a:lumMod val="85000"/>
                      </a:schemeClr>
                    </a:solidFill>
                  </a:tcPr>
                </a:tc>
                <a:tc>
                  <a:txBody>
                    <a:bodyPr/>
                    <a:lstStyle/>
                    <a:p>
                      <a:pPr algn="ctr"/>
                      <a:r>
                        <a:rPr lang="es-ES" sz="1200" b="1" dirty="0">
                          <a:latin typeface="Arial" panose="020B0604020202020204" pitchFamily="34" charset="0"/>
                          <a:cs typeface="Arial" panose="020B0604020202020204" pitchFamily="34" charset="0"/>
                        </a:rPr>
                        <a:t>Responsable de recisión y/o aprobación/ Rol</a:t>
                      </a:r>
                    </a:p>
                  </a:txBody>
                  <a:tcPr anchor="ctr">
                    <a:solidFill>
                      <a:schemeClr val="bg1">
                        <a:lumMod val="85000"/>
                      </a:schemeClr>
                    </a:solidFill>
                  </a:tcPr>
                </a:tc>
                <a:extLst>
                  <a:ext uri="{0D108BD9-81ED-4DB2-BD59-A6C34878D82A}">
                    <a16:rowId xmlns:a16="http://schemas.microsoft.com/office/drawing/2014/main" val="3447128471"/>
                  </a:ext>
                </a:extLst>
              </a:tr>
              <a:tr h="439420">
                <a:tc>
                  <a:txBody>
                    <a:bodyPr/>
                    <a:lstStyle/>
                    <a:p>
                      <a:pPr algn="ctr"/>
                      <a:r>
                        <a:rPr lang="es-ES" sz="1200" dirty="0">
                          <a:latin typeface="Arial" panose="020B0604020202020204" pitchFamily="34" charset="0"/>
                          <a:cs typeface="Arial" panose="020B0604020202020204" pitchFamily="34" charset="0"/>
                        </a:rPr>
                        <a:t>1</a:t>
                      </a:r>
                    </a:p>
                  </a:txBody>
                  <a:tcPr anchor="ctr"/>
                </a:tc>
                <a:tc>
                  <a:txBody>
                    <a:bodyPr/>
                    <a:lstStyle/>
                    <a:p>
                      <a:pPr algn="ctr"/>
                      <a:r>
                        <a:rPr lang="es-ES" sz="1200" dirty="0">
                          <a:latin typeface="Arial" panose="020B0604020202020204" pitchFamily="34" charset="0"/>
                          <a:cs typeface="Arial" panose="020B0604020202020204" pitchFamily="34" charset="0"/>
                        </a:rPr>
                        <a:t>1.0</a:t>
                      </a: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solidFill>
                      <a:srgbClr val="FFFF00"/>
                    </a:solidFill>
                  </a:tcPr>
                </a:tc>
                <a:tc>
                  <a:txBody>
                    <a:bodyPr/>
                    <a:lstStyle/>
                    <a:p>
                      <a:pPr algn="ctr"/>
                      <a:r>
                        <a:rPr lang="es-ES" sz="1200" dirty="0">
                          <a:latin typeface="Arial" panose="020B0604020202020204" pitchFamily="34" charset="0"/>
                          <a:cs typeface="Arial" panose="020B0604020202020204" pitchFamily="34" charset="0"/>
                        </a:rPr>
                        <a:t>Frank </a:t>
                      </a:r>
                      <a:r>
                        <a:rPr lang="es-ES" sz="1200" dirty="0" err="1">
                          <a:latin typeface="Arial" panose="020B0604020202020204" pitchFamily="34" charset="0"/>
                          <a:cs typeface="Arial" panose="020B0604020202020204" pitchFamily="34" charset="0"/>
                        </a:rPr>
                        <a:t>Cochachin</a:t>
                      </a:r>
                      <a:r>
                        <a:rPr lang="es-ES" sz="1200" dirty="0">
                          <a:latin typeface="Arial" panose="020B0604020202020204" pitchFamily="34" charset="0"/>
                          <a:cs typeface="Arial" panose="020B0604020202020204" pitchFamily="34" charset="0"/>
                        </a:rPr>
                        <a:t> Quito</a:t>
                      </a:r>
                    </a:p>
                  </a:txBody>
                  <a:tcPr anchor="ctr">
                    <a:solidFill>
                      <a:schemeClr val="bg1"/>
                    </a:solidFill>
                  </a:tcPr>
                </a:tc>
                <a:tc>
                  <a:txBody>
                    <a:bodyPr/>
                    <a:lstStyle/>
                    <a:p>
                      <a:pPr algn="ctr"/>
                      <a:r>
                        <a:rPr lang="es-ES" sz="1200" dirty="0">
                          <a:latin typeface="Arial" panose="020B0604020202020204" pitchFamily="34" charset="0"/>
                          <a:cs typeface="Arial" panose="020B0604020202020204" pitchFamily="34" charset="0"/>
                        </a:rPr>
                        <a:t>Revisado</a:t>
                      </a:r>
                    </a:p>
                  </a:txBody>
                  <a:tcPr anchor="ctr"/>
                </a:tc>
                <a:tc>
                  <a:txBody>
                    <a:bodyPr/>
                    <a:lstStyle/>
                    <a:p>
                      <a:pPr algn="ctr"/>
                      <a:r>
                        <a:rPr lang="es-ES" sz="1200" dirty="0">
                          <a:latin typeface="Arial" panose="020B0604020202020204" pitchFamily="34" charset="0"/>
                          <a:cs typeface="Arial" panose="020B0604020202020204" pitchFamily="34" charset="0"/>
                        </a:rPr>
                        <a:t>Manuel Tarazona</a:t>
                      </a:r>
                    </a:p>
                  </a:txBody>
                  <a:tcPr anchor="ctr"/>
                </a:tc>
                <a:extLst>
                  <a:ext uri="{0D108BD9-81ED-4DB2-BD59-A6C34878D82A}">
                    <a16:rowId xmlns:a16="http://schemas.microsoft.com/office/drawing/2014/main" val="3178011258"/>
                  </a:ext>
                </a:extLst>
              </a:tr>
              <a:tr h="439420">
                <a:tc>
                  <a:txBody>
                    <a:bodyPr/>
                    <a:lstStyle/>
                    <a:p>
                      <a:pPr algn="ctr"/>
                      <a:r>
                        <a:rPr lang="es-ES" sz="1200" dirty="0">
                          <a:latin typeface="Arial" panose="020B0604020202020204" pitchFamily="34" charset="0"/>
                          <a:cs typeface="Arial" panose="020B0604020202020204" pitchFamily="34" charset="0"/>
                        </a:rPr>
                        <a:t>2</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38888192"/>
                  </a:ext>
                </a:extLst>
              </a:tr>
              <a:tr h="439420">
                <a:tc>
                  <a:txBody>
                    <a:bodyPr/>
                    <a:lstStyle/>
                    <a:p>
                      <a:pPr algn="ctr"/>
                      <a:r>
                        <a:rPr lang="es-ES" sz="1200" dirty="0">
                          <a:latin typeface="Arial" panose="020B0604020202020204" pitchFamily="34" charset="0"/>
                          <a:cs typeface="Arial" panose="020B0604020202020204" pitchFamily="34" charset="0"/>
                        </a:rPr>
                        <a:t>3</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97025248"/>
                  </a:ext>
                </a:extLst>
              </a:tr>
              <a:tr h="439420">
                <a:tc>
                  <a:txBody>
                    <a:bodyPr/>
                    <a:lstStyle/>
                    <a:p>
                      <a:pPr algn="ctr"/>
                      <a:r>
                        <a:rPr lang="es-ES" sz="1200" dirty="0">
                          <a:latin typeface="Arial" panose="020B0604020202020204" pitchFamily="34" charset="0"/>
                          <a:cs typeface="Arial" panose="020B0604020202020204" pitchFamily="34" charset="0"/>
                        </a:rPr>
                        <a:t>4</a:t>
                      </a: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64003132"/>
                  </a:ext>
                </a:extLst>
              </a:tr>
              <a:tr h="439420">
                <a:tc>
                  <a:txBody>
                    <a:bodyPr/>
                    <a:lstStyle/>
                    <a:p>
                      <a:pPr algn="ctr"/>
                      <a:r>
                        <a:rPr lang="es-ES" sz="1200" dirty="0">
                          <a:latin typeface="Arial" panose="020B0604020202020204" pitchFamily="34" charset="0"/>
                          <a:cs typeface="Arial" panose="020B0604020202020204" pitchFamily="34" charset="0"/>
                        </a:rPr>
                        <a:t>5</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6041139"/>
                  </a:ext>
                </a:extLst>
              </a:tr>
              <a:tr h="439420">
                <a:tc>
                  <a:txBody>
                    <a:bodyPr/>
                    <a:lstStyle/>
                    <a:p>
                      <a:pPr algn="ctr"/>
                      <a:r>
                        <a:rPr lang="es-ES" sz="1200" dirty="0">
                          <a:latin typeface="Arial" panose="020B0604020202020204" pitchFamily="34" charset="0"/>
                          <a:cs typeface="Arial" panose="020B0604020202020204" pitchFamily="34" charset="0"/>
                        </a:rPr>
                        <a:t>6</a:t>
                      </a: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tc>
                  <a:txBody>
                    <a:bodyPr/>
                    <a:lstStyle/>
                    <a:p>
                      <a:pPr algn="ctr"/>
                      <a:endParaRPr lang="es-E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04335886"/>
                  </a:ext>
                </a:extLst>
              </a:tr>
            </a:tbl>
          </a:graphicData>
        </a:graphic>
      </p:graphicFrame>
    </p:spTree>
    <p:extLst>
      <p:ext uri="{BB962C8B-B14F-4D97-AF65-F5344CB8AC3E}">
        <p14:creationId xmlns:p14="http://schemas.microsoft.com/office/powerpoint/2010/main" val="105618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390293" y="2153430"/>
            <a:ext cx="8363414" cy="1836593"/>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ea typeface="ＭＳ Ｐゴシック" pitchFamily="112" charset="-128"/>
              </a:rPr>
              <a:t>Anexo</a:t>
            </a:r>
          </a:p>
          <a:p>
            <a:pPr algn="ctr" eaLnBrk="0" hangingPunct="0">
              <a:lnSpc>
                <a:spcPts val="5600"/>
              </a:lnSpc>
              <a:spcBef>
                <a:spcPct val="50000"/>
              </a:spcBef>
            </a:pPr>
            <a:r>
              <a:rPr lang="en-US" sz="4400" dirty="0">
                <a:ea typeface="ＭＳ Ｐゴシック" pitchFamily="112" charset="-128"/>
              </a:rPr>
              <a:t>Paleta de </a:t>
            </a:r>
            <a:r>
              <a:rPr lang="en-US" sz="4400" dirty="0" err="1">
                <a:ea typeface="ＭＳ Ｐゴシック" pitchFamily="112" charset="-128"/>
              </a:rPr>
              <a:t>íconos</a:t>
            </a:r>
            <a:endParaRPr lang="en-US" sz="4400" dirty="0">
              <a:ea typeface="ＭＳ Ｐゴシック" pitchFamily="112" charset="-128"/>
            </a:endParaRPr>
          </a:p>
        </p:txBody>
      </p:sp>
    </p:spTree>
    <p:extLst>
      <p:ext uri="{BB962C8B-B14F-4D97-AF65-F5344CB8AC3E}">
        <p14:creationId xmlns:p14="http://schemas.microsoft.com/office/powerpoint/2010/main" val="376885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66E7F-BC32-4AD4-AB55-0C48A1058264}"/>
              </a:ext>
            </a:extLst>
          </p:cNvPr>
          <p:cNvSpPr>
            <a:spLocks noGrp="1"/>
          </p:cNvSpPr>
          <p:nvPr>
            <p:ph type="title"/>
          </p:nvPr>
        </p:nvSpPr>
        <p:spPr/>
        <p:txBody>
          <a:bodyPr>
            <a:normAutofit/>
          </a:bodyPr>
          <a:lstStyle/>
          <a:p>
            <a:r>
              <a:rPr lang="es-ES" sz="4400" dirty="0">
                <a:solidFill>
                  <a:srgbClr val="000000"/>
                </a:solidFill>
                <a:latin typeface="Arial" panose="020B0604020202020204" pitchFamily="34" charset="0"/>
                <a:cs typeface="Arial" panose="020B0604020202020204" pitchFamily="34" charset="0"/>
              </a:rPr>
              <a:t>Paleta de íconos</a:t>
            </a:r>
            <a:endParaRPr lang="es-ES" sz="4400" dirty="0">
              <a:latin typeface="Arial" panose="020B0604020202020204" pitchFamily="34" charset="0"/>
              <a:cs typeface="Arial" panose="020B0604020202020204" pitchFamily="34" charset="0"/>
            </a:endParaRPr>
          </a:p>
        </p:txBody>
      </p:sp>
      <p:pic>
        <p:nvPicPr>
          <p:cNvPr id="4" name="Imagen 3" descr="Imagen que contiene captura de pantalla&#10;&#10;Descripción generada con confianza alta">
            <a:extLst>
              <a:ext uri="{FF2B5EF4-FFF2-40B4-BE49-F238E27FC236}">
                <a16:creationId xmlns:a16="http://schemas.microsoft.com/office/drawing/2014/main" id="{DCE80F0D-7A35-4413-8E0E-FC511B2CE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5" y="1738755"/>
            <a:ext cx="7294440" cy="4599690"/>
          </a:xfrm>
          <a:prstGeom prst="rect">
            <a:avLst/>
          </a:prstGeom>
        </p:spPr>
      </p:pic>
    </p:spTree>
    <p:extLst>
      <p:ext uri="{BB962C8B-B14F-4D97-AF65-F5344CB8AC3E}">
        <p14:creationId xmlns:p14="http://schemas.microsoft.com/office/powerpoint/2010/main" val="351024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33536-2B74-49AA-8770-501866C9B232}"/>
              </a:ext>
            </a:extLst>
          </p:cNvPr>
          <p:cNvSpPr>
            <a:spLocks noGrp="1"/>
          </p:cNvSpPr>
          <p:nvPr>
            <p:ph type="title"/>
          </p:nvPr>
        </p:nvSpPr>
        <p:spPr>
          <a:xfrm>
            <a:off x="822960" y="286604"/>
            <a:ext cx="7781394" cy="1450757"/>
          </a:xfrm>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Objetivo y alcance del proceso</a:t>
            </a:r>
            <a:endParaRPr lang="es-ES" sz="44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D1B97E29-B667-4A70-ADDE-9C097F73021E}"/>
              </a:ext>
            </a:extLst>
          </p:cNvPr>
          <p:cNvSpPr txBox="1"/>
          <p:nvPr/>
        </p:nvSpPr>
        <p:spPr>
          <a:xfrm>
            <a:off x="2698230" y="2012097"/>
            <a:ext cx="5906124" cy="1969770"/>
          </a:xfrm>
          <a:prstGeom prst="rect">
            <a:avLst/>
          </a:prstGeom>
          <a:noFill/>
        </p:spPr>
        <p:txBody>
          <a:bodyPr wrap="square" rtlCol="0">
            <a:spAutoFit/>
          </a:bodyPr>
          <a:lstStyle/>
          <a:p>
            <a:pPr algn="just"/>
            <a:r>
              <a:rPr lang="es-ES" sz="2000" b="1" dirty="0">
                <a:latin typeface="Arial" panose="020B0604020202020204" pitchFamily="34" charset="0"/>
                <a:cs typeface="Arial" panose="020B0604020202020204" pitchFamily="34" charset="0"/>
              </a:rPr>
              <a:t>Objetivo</a:t>
            </a:r>
          </a:p>
          <a:p>
            <a:pPr algn="just"/>
            <a:endParaRPr lang="es-ES" sz="2000" b="1"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Definir y establecer las actividades de aseguramiento de calidad a realizar, en la elaboración del sistema </a:t>
            </a:r>
            <a:r>
              <a:rPr lang="es-ES" sz="1600" dirty="0" err="1">
                <a:latin typeface="Arial" panose="020B0604020202020204" pitchFamily="34" charset="0"/>
                <a:cs typeface="Arial" panose="020B0604020202020204" pitchFamily="34" charset="0"/>
              </a:rPr>
              <a:t>My</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HelpDesk</a:t>
            </a:r>
            <a:r>
              <a:rPr lang="es-ES" sz="1600" dirty="0">
                <a:latin typeface="Arial" panose="020B0604020202020204" pitchFamily="34" charset="0"/>
                <a:cs typeface="Arial" panose="020B0604020202020204" pitchFamily="34" charset="0"/>
              </a:rPr>
              <a:t>   cumplan con los estándares de calidad establecidos en el contrato.</a:t>
            </a:r>
          </a:p>
          <a:p>
            <a:pPr algn="just"/>
            <a:endParaRPr lang="es-ES" dirty="0">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C802E039-14D6-44F9-9315-7D624A6B8E5A}"/>
              </a:ext>
            </a:extLst>
          </p:cNvPr>
          <p:cNvSpPr txBox="1"/>
          <p:nvPr/>
        </p:nvSpPr>
        <p:spPr>
          <a:xfrm>
            <a:off x="2698230" y="4398026"/>
            <a:ext cx="5906124" cy="1505540"/>
          </a:xfrm>
          <a:prstGeom prst="rect">
            <a:avLst/>
          </a:prstGeom>
          <a:noFill/>
        </p:spPr>
        <p:txBody>
          <a:bodyPr wrap="square" rtlCol="0">
            <a:spAutoFit/>
          </a:bodyPr>
          <a:lstStyle/>
          <a:p>
            <a:pPr algn="just"/>
            <a:r>
              <a:rPr lang="es-ES" sz="2000" b="1" dirty="0">
                <a:latin typeface="Arial" panose="020B0604020202020204" pitchFamily="34" charset="0"/>
                <a:cs typeface="Arial" panose="020B0604020202020204" pitchFamily="34" charset="0"/>
              </a:rPr>
              <a:t>Alcance</a:t>
            </a:r>
          </a:p>
          <a:p>
            <a:pPr algn="just"/>
            <a:endParaRPr lang="es-ES" dirty="0">
              <a:latin typeface="Arial" panose="020B0604020202020204" pitchFamily="34" charset="0"/>
              <a:cs typeface="Arial" panose="020B0604020202020204" pitchFamily="34" charset="0"/>
            </a:endParaRPr>
          </a:p>
          <a:p>
            <a:pPr lvl="0" algn="just" defTabSz="914400">
              <a:spcBef>
                <a:spcPts val="700"/>
              </a:spcBef>
              <a:spcAft>
                <a:spcPts val="700"/>
              </a:spcAft>
            </a:pPr>
            <a:r>
              <a:rPr lang="es-ES" sz="1600" dirty="0">
                <a:solidFill>
                  <a:prstClr val="black"/>
                </a:solidFill>
                <a:latin typeface="Arial" panose="020B0604020202020204" pitchFamily="34" charset="0"/>
                <a:cs typeface="Arial" panose="020B0604020202020204" pitchFamily="34" charset="0"/>
              </a:rPr>
              <a:t>Los entregables y productos de trabajo de la empresa Business </a:t>
            </a:r>
            <a:r>
              <a:rPr lang="es-ES" sz="1600" dirty="0" err="1">
                <a:solidFill>
                  <a:prstClr val="black"/>
                </a:solidFill>
                <a:latin typeface="Arial" panose="020B0604020202020204" pitchFamily="34" charset="0"/>
                <a:cs typeface="Arial" panose="020B0604020202020204" pitchFamily="34" charset="0"/>
              </a:rPr>
              <a:t>System</a:t>
            </a:r>
            <a:r>
              <a:rPr lang="es-ES" sz="1600" dirty="0">
                <a:solidFill>
                  <a:prstClr val="black"/>
                </a:solidFill>
                <a:latin typeface="Arial" panose="020B0604020202020204" pitchFamily="34" charset="0"/>
                <a:cs typeface="Arial" panose="020B0604020202020204" pitchFamily="34" charset="0"/>
              </a:rPr>
              <a:t>, encargada de la creación del sistema </a:t>
            </a:r>
            <a:r>
              <a:rPr lang="es-ES" sz="1600" dirty="0" err="1">
                <a:solidFill>
                  <a:prstClr val="black"/>
                </a:solidFill>
                <a:latin typeface="Arial" panose="020B0604020202020204" pitchFamily="34" charset="0"/>
                <a:cs typeface="Arial" panose="020B0604020202020204" pitchFamily="34" charset="0"/>
              </a:rPr>
              <a:t>My</a:t>
            </a:r>
            <a:r>
              <a:rPr lang="es-ES" sz="1600" dirty="0">
                <a:solidFill>
                  <a:prstClr val="black"/>
                </a:solidFill>
                <a:latin typeface="Arial" panose="020B0604020202020204" pitchFamily="34" charset="0"/>
                <a:cs typeface="Arial" panose="020B0604020202020204" pitchFamily="34" charset="0"/>
              </a:rPr>
              <a:t> </a:t>
            </a:r>
            <a:r>
              <a:rPr lang="es-ES" sz="1600" dirty="0" err="1">
                <a:solidFill>
                  <a:prstClr val="black"/>
                </a:solidFill>
                <a:latin typeface="Arial" panose="020B0604020202020204" pitchFamily="34" charset="0"/>
                <a:cs typeface="Arial" panose="020B0604020202020204" pitchFamily="34" charset="0"/>
              </a:rPr>
              <a:t>HelpDesk</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039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467645" y="2130570"/>
            <a:ext cx="8208710" cy="759375"/>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2. </a:t>
            </a:r>
            <a:r>
              <a:rPr lang="en-US" sz="4400" dirty="0" err="1">
                <a:latin typeface="Arial" panose="020B0604020202020204" pitchFamily="34" charset="0"/>
                <a:ea typeface="ＭＳ Ｐゴシック" pitchFamily="112" charset="-128"/>
                <a:cs typeface="Arial" panose="020B0604020202020204" pitchFamily="34" charset="0"/>
              </a:rPr>
              <a:t>Términos</a:t>
            </a:r>
            <a:r>
              <a:rPr lang="en-US" sz="4400" dirty="0">
                <a:latin typeface="Arial" panose="020B0604020202020204" pitchFamily="34" charset="0"/>
                <a:ea typeface="ＭＳ Ｐゴシック" pitchFamily="112" charset="-128"/>
                <a:cs typeface="Arial" panose="020B0604020202020204" pitchFamily="34" charset="0"/>
              </a:rPr>
              <a:t> y </a:t>
            </a:r>
            <a:r>
              <a:rPr lang="en-US" sz="4400" dirty="0" err="1">
                <a:latin typeface="Arial" panose="020B0604020202020204" pitchFamily="34" charset="0"/>
                <a:ea typeface="ＭＳ Ｐゴシック" pitchFamily="112" charset="-128"/>
                <a:cs typeface="Arial" panose="020B0604020202020204" pitchFamily="34" charset="0"/>
              </a:rPr>
              <a:t>definiciones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226965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E345A-6C7E-4363-BCB9-88EACD5BA155}"/>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Términos y definiciones</a:t>
            </a:r>
            <a:endParaRPr lang="es-ES" sz="4400" dirty="0">
              <a:solidFill>
                <a:schemeClr val="tx1"/>
              </a:solidFill>
              <a:latin typeface="Arial" panose="020B0604020202020204" pitchFamily="34" charset="0"/>
              <a:cs typeface="Arial" panose="020B0604020202020204" pitchFamily="34" charset="0"/>
            </a:endParaRPr>
          </a:p>
        </p:txBody>
      </p:sp>
      <p:graphicFrame>
        <p:nvGraphicFramePr>
          <p:cNvPr id="3" name="Tabla 2">
            <a:extLst>
              <a:ext uri="{FF2B5EF4-FFF2-40B4-BE49-F238E27FC236}">
                <a16:creationId xmlns:a16="http://schemas.microsoft.com/office/drawing/2014/main" id="{0CBC68DE-0179-4C39-A72B-157B447D643E}"/>
              </a:ext>
            </a:extLst>
          </p:cNvPr>
          <p:cNvGraphicFramePr>
            <a:graphicFrameLocks noGrp="1"/>
          </p:cNvGraphicFramePr>
          <p:nvPr>
            <p:extLst>
              <p:ext uri="{D42A27DB-BD31-4B8C-83A1-F6EECF244321}">
                <p14:modId xmlns:p14="http://schemas.microsoft.com/office/powerpoint/2010/main" val="4058928049"/>
              </p:ext>
            </p:extLst>
          </p:nvPr>
        </p:nvGraphicFramePr>
        <p:xfrm>
          <a:off x="822960" y="2200180"/>
          <a:ext cx="7552721" cy="3417483"/>
        </p:xfrm>
        <a:graphic>
          <a:graphicData uri="http://schemas.openxmlformats.org/drawingml/2006/table">
            <a:tbl>
              <a:tblPr firstRow="1" bandRow="1">
                <a:tableStyleId>{5940675A-B579-460E-94D1-54222C63F5DA}</a:tableStyleId>
              </a:tblPr>
              <a:tblGrid>
                <a:gridCol w="713678">
                  <a:extLst>
                    <a:ext uri="{9D8B030D-6E8A-4147-A177-3AD203B41FA5}">
                      <a16:colId xmlns:a16="http://schemas.microsoft.com/office/drawing/2014/main" val="1421212906"/>
                    </a:ext>
                  </a:extLst>
                </a:gridCol>
                <a:gridCol w="1706137">
                  <a:extLst>
                    <a:ext uri="{9D8B030D-6E8A-4147-A177-3AD203B41FA5}">
                      <a16:colId xmlns:a16="http://schemas.microsoft.com/office/drawing/2014/main" val="2513336619"/>
                    </a:ext>
                  </a:extLst>
                </a:gridCol>
                <a:gridCol w="5132906">
                  <a:extLst>
                    <a:ext uri="{9D8B030D-6E8A-4147-A177-3AD203B41FA5}">
                      <a16:colId xmlns:a16="http://schemas.microsoft.com/office/drawing/2014/main" val="1339955349"/>
                    </a:ext>
                  </a:extLst>
                </a:gridCol>
              </a:tblGrid>
              <a:tr h="4467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Términos</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PE"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Definiciones</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2527565574"/>
                  </a:ext>
                </a:extLst>
              </a:tr>
              <a:tr h="440179">
                <a:tc>
                  <a:txBody>
                    <a:bodyPr/>
                    <a:lstStyle/>
                    <a:p>
                      <a:pPr algn="ctr"/>
                      <a:r>
                        <a:rPr lang="es-ES" sz="1400" dirty="0">
                          <a:latin typeface="Arial" panose="020B0604020202020204" pitchFamily="34" charset="0"/>
                          <a:cs typeface="Arial" panose="020B0604020202020204" pitchFamily="34" charset="0"/>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u="none" strike="noStrike" kern="1200" cap="none" normalizeH="0" baseline="0" dirty="0">
                          <a:ln>
                            <a:noFill/>
                          </a:ln>
                          <a:effectLst/>
                          <a:latin typeface="Arial" panose="020B0604020202020204" pitchFamily="34" charset="0"/>
                          <a:cs typeface="Arial" panose="020B0604020202020204" pitchFamily="34" charset="0"/>
                        </a:rPr>
                        <a:t>Business </a:t>
                      </a:r>
                      <a:r>
                        <a:rPr kumimoji="0" lang="es-ES" sz="1400" u="none" strike="noStrike" kern="1200" cap="none" normalizeH="0" baseline="0" dirty="0" err="1">
                          <a:ln>
                            <a:noFill/>
                          </a:ln>
                          <a:effectLst/>
                          <a:latin typeface="Arial" panose="020B0604020202020204" pitchFamily="34" charset="0"/>
                          <a:cs typeface="Arial" panose="020B0604020202020204" pitchFamily="34" charset="0"/>
                        </a:rPr>
                        <a:t>System</a:t>
                      </a:r>
                      <a:endParaRPr kumimoji="0" lang="es-ES" sz="1400" b="0" i="0" u="none" strike="noStrike" kern="1200" cap="none" normalizeH="0" baseline="0" dirty="0">
                        <a:ln>
                          <a:noFill/>
                        </a:ln>
                        <a:solidFill>
                          <a:srgbClr val="000066"/>
                        </a:solidFill>
                        <a:effectLst/>
                        <a:latin typeface="Arial" panose="020B0604020202020204" pitchFamily="34" charset="0"/>
                        <a:ea typeface="+mn-ea"/>
                        <a:cs typeface="Arial" panose="020B0604020202020204" pitchFamily="34"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Empresa encargada de la creación del sistema </a:t>
                      </a:r>
                      <a:r>
                        <a:rPr kumimoji="0" lang="es-E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My</a:t>
                      </a:r>
                      <a:r>
                        <a:rPr kumimoji="0" lang="es-E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HelpDesk</a:t>
                      </a:r>
                      <a:r>
                        <a:rPr kumimoji="0" lang="es-E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3153948778"/>
                  </a:ext>
                </a:extLst>
              </a:tr>
              <a:tr h="652842">
                <a:tc>
                  <a:txBody>
                    <a:bodyPr/>
                    <a:lstStyle/>
                    <a:p>
                      <a:pPr algn="ctr"/>
                      <a:r>
                        <a:rPr lang="es-ES" sz="1400" dirty="0">
                          <a:latin typeface="Arial" panose="020B0604020202020204" pitchFamily="34" charset="0"/>
                          <a:cs typeface="Arial" panose="020B060402020202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u="none" strike="noStrike" cap="none" normalizeH="0" baseline="0" dirty="0">
                          <a:ln>
                            <a:noFill/>
                          </a:ln>
                          <a:effectLst/>
                          <a:latin typeface="Arial" panose="020B0604020202020204" pitchFamily="34" charset="0"/>
                          <a:cs typeface="Arial" panose="020B0604020202020204" pitchFamily="34" charset="0"/>
                        </a:rPr>
                        <a:t>Proceso</a:t>
                      </a:r>
                      <a:endParaRPr kumimoji="0" lang="es-ES" sz="1400" b="0" i="0" u="none" strike="noStrike" cap="none" normalizeH="0" baseline="0" dirty="0">
                        <a:ln>
                          <a:noFill/>
                        </a:ln>
                        <a:solidFill>
                          <a:srgbClr val="000066"/>
                        </a:solidFill>
                        <a:effectLst/>
                        <a:latin typeface="Arial" panose="020B0604020202020204" pitchFamily="34" charset="0"/>
                        <a:cs typeface="Arial" panose="020B0604020202020204" pitchFamily="34" charset="0"/>
                      </a:endParaRPr>
                    </a:p>
                  </a:txBody>
                  <a:tcPr anchor="ctr"/>
                </a:tc>
                <a:tc>
                  <a:txBody>
                    <a:bodyPr/>
                    <a:lstStyle/>
                    <a:p>
                      <a:pPr algn="just"/>
                      <a:r>
                        <a:rPr lang="es-ES" sz="1400" dirty="0">
                          <a:latin typeface="Arial" panose="020B0604020202020204" pitchFamily="34" charset="0"/>
                          <a:cs typeface="Arial" panose="020B0604020202020204" pitchFamily="34" charset="0"/>
                        </a:rPr>
                        <a:t>Conjunto de actividades, métodos, prácticas y transformaciones que las personas usan con un propósito específico, y que a partir de ciertas entradas generan productos o servicios en línea.</a:t>
                      </a:r>
                    </a:p>
                  </a:txBody>
                  <a:tcPr anchor="ctr"/>
                </a:tc>
                <a:extLst>
                  <a:ext uri="{0D108BD9-81ED-4DB2-BD59-A6C34878D82A}">
                    <a16:rowId xmlns:a16="http://schemas.microsoft.com/office/drawing/2014/main" val="1344927303"/>
                  </a:ext>
                </a:extLst>
              </a:tr>
              <a:tr h="652842">
                <a:tc>
                  <a:txBody>
                    <a:bodyPr/>
                    <a:lstStyle/>
                    <a:p>
                      <a:pPr algn="ctr"/>
                      <a:r>
                        <a:rPr lang="es-ES" sz="1400" dirty="0">
                          <a:latin typeface="Arial" panose="020B0604020202020204" pitchFamily="34" charset="0"/>
                          <a:cs typeface="Arial" panose="020B060402020202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u="none" strike="noStrike" cap="none" normalizeH="0" baseline="0" dirty="0">
                          <a:ln>
                            <a:noFill/>
                          </a:ln>
                          <a:solidFill>
                            <a:schemeClr val="tx1"/>
                          </a:solidFill>
                          <a:effectLst/>
                          <a:latin typeface="Arial" panose="020B0604020202020204" pitchFamily="34" charset="0"/>
                          <a:cs typeface="Arial" panose="020B0604020202020204" pitchFamily="34" charset="0"/>
                        </a:rPr>
                        <a:t>Proyectos</a:t>
                      </a:r>
                      <a:endParaRPr kumimoji="0" lang="es-E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s-ES" sz="14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Unidades de trabajo sujetas a Revisiones de QA, las cuales son ejecutadas por la fábrica.</a:t>
                      </a:r>
                    </a:p>
                  </a:txBody>
                  <a:tcPr anchor="ctr"/>
                </a:tc>
                <a:extLst>
                  <a:ext uri="{0D108BD9-81ED-4DB2-BD59-A6C34878D82A}">
                    <a16:rowId xmlns:a16="http://schemas.microsoft.com/office/drawing/2014/main" val="1156641657"/>
                  </a:ext>
                </a:extLst>
              </a:tr>
              <a:tr h="355300">
                <a:tc>
                  <a:txBody>
                    <a:bodyPr/>
                    <a:lstStyle/>
                    <a:p>
                      <a:pPr algn="ctr"/>
                      <a:r>
                        <a:rPr lang="es-ES" sz="1400" dirty="0">
                          <a:latin typeface="Arial" panose="020B0604020202020204" pitchFamily="34" charset="0"/>
                          <a:cs typeface="Arial" panose="020B0604020202020204" pitchFamily="34" charset="0"/>
                        </a:rPr>
                        <a:t>4</a:t>
                      </a:r>
                    </a:p>
                  </a:txBody>
                  <a:tcPr anchor="ctr"/>
                </a:tc>
                <a:tc>
                  <a:txBody>
                    <a:bodyPr/>
                    <a:lstStyle/>
                    <a:p>
                      <a:r>
                        <a:rPr lang="es-ES" sz="1400" dirty="0">
                          <a:latin typeface="Arial" panose="020B0604020202020204" pitchFamily="34" charset="0"/>
                          <a:cs typeface="Arial" panose="020B0604020202020204" pitchFamily="34" charset="0"/>
                        </a:rPr>
                        <a:t>QA</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0" i="0" u="none" strike="noStrike" cap="none" normalizeH="0" baseline="0" dirty="0">
                          <a:ln>
                            <a:noFill/>
                          </a:ln>
                          <a:solidFill>
                            <a:schemeClr val="tx1"/>
                          </a:solidFill>
                          <a:effectLst/>
                          <a:latin typeface="Arial" charset="0"/>
                        </a:rPr>
                        <a:t>Aseguramiento de la Calidad</a:t>
                      </a:r>
                    </a:p>
                  </a:txBody>
                  <a:tcPr anchor="ctr"/>
                </a:tc>
                <a:extLst>
                  <a:ext uri="{0D108BD9-81ED-4DB2-BD59-A6C34878D82A}">
                    <a16:rowId xmlns:a16="http://schemas.microsoft.com/office/drawing/2014/main" val="2717667173"/>
                  </a:ext>
                </a:extLst>
              </a:tr>
              <a:tr h="577515">
                <a:tc>
                  <a:txBody>
                    <a:bodyPr/>
                    <a:lstStyle/>
                    <a:p>
                      <a:pPr algn="ctr"/>
                      <a:r>
                        <a:rPr lang="es-ES" sz="1400" dirty="0">
                          <a:latin typeface="Arial" panose="020B0604020202020204" pitchFamily="34" charset="0"/>
                          <a:cs typeface="Arial" panose="020B0604020202020204" pitchFamily="34" charset="0"/>
                        </a:rPr>
                        <a:t>5</a:t>
                      </a:r>
                    </a:p>
                  </a:txBody>
                  <a:tcPr anchor="ctr"/>
                </a:tc>
                <a:tc>
                  <a:txBody>
                    <a:bodyPr/>
                    <a:lstStyle/>
                    <a:p>
                      <a:r>
                        <a:rPr lang="es-ES" sz="1400" dirty="0">
                          <a:latin typeface="Arial" panose="020B0604020202020204" pitchFamily="34" charset="0"/>
                          <a:cs typeface="Arial" panose="020B0604020202020204" pitchFamily="34" charset="0"/>
                        </a:rPr>
                        <a:t>NC</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400" dirty="0">
                          <a:solidFill>
                            <a:schemeClr val="tx1"/>
                          </a:solidFill>
                          <a:latin typeface="Arial" panose="020B0604020202020204" pitchFamily="34" charset="0"/>
                          <a:cs typeface="Arial" panose="020B0604020202020204" pitchFamily="34" charset="0"/>
                        </a:rPr>
                        <a:t>No Conformidades encontradas en la Revisión de Calidad de los artefactos y productos de la empresa.</a:t>
                      </a:r>
                    </a:p>
                  </a:txBody>
                  <a:tcPr anchor="ctr"/>
                </a:tc>
                <a:extLst>
                  <a:ext uri="{0D108BD9-81ED-4DB2-BD59-A6C34878D82A}">
                    <a16:rowId xmlns:a16="http://schemas.microsoft.com/office/drawing/2014/main" val="99657280"/>
                  </a:ext>
                </a:extLst>
              </a:tr>
            </a:tbl>
          </a:graphicData>
        </a:graphic>
      </p:graphicFrame>
    </p:spTree>
    <p:extLst>
      <p:ext uri="{BB962C8B-B14F-4D97-AF65-F5344CB8AC3E}">
        <p14:creationId xmlns:p14="http://schemas.microsoft.com/office/powerpoint/2010/main" val="50852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2785929-1C16-4AC5-A0B3-BA06DE7DDB6B}"/>
              </a:ext>
            </a:extLst>
          </p:cNvPr>
          <p:cNvSpPr txBox="1">
            <a:spLocks noChangeArrowheads="1"/>
          </p:cNvSpPr>
          <p:nvPr/>
        </p:nvSpPr>
        <p:spPr bwMode="auto">
          <a:xfrm>
            <a:off x="657922" y="2119976"/>
            <a:ext cx="8207298" cy="759375"/>
          </a:xfrm>
          <a:prstGeom prst="rect">
            <a:avLst/>
          </a:prstGeom>
          <a:noFill/>
          <a:ln w="9525">
            <a:noFill/>
            <a:miter lim="800000"/>
            <a:headEnd/>
            <a:tailEnd/>
          </a:ln>
        </p:spPr>
        <p:txBody>
          <a:bodyPr wrap="square">
            <a:spAutoFit/>
          </a:bodyPr>
          <a:lstStyle/>
          <a:p>
            <a:pPr algn="ctr" eaLnBrk="0" hangingPunct="0">
              <a:lnSpc>
                <a:spcPts val="5600"/>
              </a:lnSpc>
              <a:spcBef>
                <a:spcPct val="50000"/>
              </a:spcBef>
            </a:pPr>
            <a:r>
              <a:rPr lang="en-US" sz="4400" dirty="0">
                <a:latin typeface="Arial" panose="020B0604020202020204" pitchFamily="34" charset="0"/>
                <a:ea typeface="ＭＳ Ｐゴシック" pitchFamily="112" charset="-128"/>
                <a:cs typeface="Arial" panose="020B0604020202020204" pitchFamily="34" charset="0"/>
              </a:rPr>
              <a:t>3. Roles y </a:t>
            </a:r>
            <a:r>
              <a:rPr lang="en-US" sz="4400" dirty="0" err="1">
                <a:latin typeface="Arial" panose="020B0604020202020204" pitchFamily="34" charset="0"/>
                <a:ea typeface="ＭＳ Ｐゴシック" pitchFamily="112" charset="-128"/>
                <a:cs typeface="Arial" panose="020B0604020202020204" pitchFamily="34" charset="0"/>
              </a:rPr>
              <a:t>responsabilidades</a:t>
            </a:r>
            <a:endParaRPr lang="en-US" sz="4400" dirty="0">
              <a:latin typeface="Arial" panose="020B0604020202020204" pitchFamily="34" charset="0"/>
              <a:ea typeface="ＭＳ Ｐゴシック" pitchFamily="112" charset="-128"/>
              <a:cs typeface="Arial" panose="020B0604020202020204" pitchFamily="34" charset="0"/>
            </a:endParaRPr>
          </a:p>
        </p:txBody>
      </p:sp>
    </p:spTree>
    <p:extLst>
      <p:ext uri="{BB962C8B-B14F-4D97-AF65-F5344CB8AC3E}">
        <p14:creationId xmlns:p14="http://schemas.microsoft.com/office/powerpoint/2010/main" val="140450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4059B-56AA-4F49-ACCA-DF5270EB59D8}"/>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Roles y responsabilidades</a:t>
            </a:r>
            <a:endParaRPr lang="es-ES" sz="4400" dirty="0">
              <a:solidFill>
                <a:schemeClr val="tx1"/>
              </a:solidFill>
              <a:latin typeface="Arial" panose="020B0604020202020204" pitchFamily="34" charset="0"/>
              <a:cs typeface="Arial" panose="020B0604020202020204" pitchFamily="34" charset="0"/>
            </a:endParaRPr>
          </a:p>
        </p:txBody>
      </p:sp>
      <p:sp>
        <p:nvSpPr>
          <p:cNvPr id="3" name="Flecha: pentágono 2">
            <a:extLst>
              <a:ext uri="{FF2B5EF4-FFF2-40B4-BE49-F238E27FC236}">
                <a16:creationId xmlns:a16="http://schemas.microsoft.com/office/drawing/2014/main" id="{CA127CDE-1058-4788-A60C-30D54831ACA6}"/>
              </a:ext>
            </a:extLst>
          </p:cNvPr>
          <p:cNvSpPr/>
          <p:nvPr/>
        </p:nvSpPr>
        <p:spPr>
          <a:xfrm>
            <a:off x="888380" y="4986192"/>
            <a:ext cx="1862254" cy="92555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s-PE" sz="1400" b="1" dirty="0">
                <a:solidFill>
                  <a:srgbClr val="000066"/>
                </a:solidFill>
                <a:latin typeface="Arial" charset="0"/>
              </a:rPr>
              <a:t>Jefe de Proyecto</a:t>
            </a:r>
          </a:p>
          <a:p>
            <a:pPr lvl="0" algn="ctr" defTabSz="914400" fontAlgn="base">
              <a:spcBef>
                <a:spcPct val="0"/>
              </a:spcBef>
              <a:spcAft>
                <a:spcPct val="0"/>
              </a:spcAft>
              <a:defRPr/>
            </a:pPr>
            <a:r>
              <a:rPr lang="es-PE" sz="1400" b="1" dirty="0">
                <a:solidFill>
                  <a:srgbClr val="000066"/>
                </a:solidFill>
                <a:latin typeface="Arial" charset="0"/>
              </a:rPr>
              <a:t>(JP)</a:t>
            </a:r>
            <a:endParaRPr lang="es-ES" sz="1400" b="1" dirty="0">
              <a:solidFill>
                <a:srgbClr val="000066"/>
              </a:solidFill>
              <a:latin typeface="Arial" charset="0"/>
            </a:endParaRPr>
          </a:p>
        </p:txBody>
      </p:sp>
      <p:sp>
        <p:nvSpPr>
          <p:cNvPr id="4" name="Flecha: pentágono 3">
            <a:extLst>
              <a:ext uri="{FF2B5EF4-FFF2-40B4-BE49-F238E27FC236}">
                <a16:creationId xmlns:a16="http://schemas.microsoft.com/office/drawing/2014/main" id="{27C5A7D3-CDBD-46D0-992D-A8D5F5707C7B}"/>
              </a:ext>
            </a:extLst>
          </p:cNvPr>
          <p:cNvSpPr/>
          <p:nvPr/>
        </p:nvSpPr>
        <p:spPr>
          <a:xfrm>
            <a:off x="822959" y="2191843"/>
            <a:ext cx="1862254" cy="92555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s-PE" sz="1400" b="1" dirty="0">
                <a:solidFill>
                  <a:srgbClr val="000066"/>
                </a:solidFill>
                <a:latin typeface="Arial" charset="0"/>
              </a:rPr>
              <a:t>Analista Funcional</a:t>
            </a:r>
          </a:p>
          <a:p>
            <a:pPr lvl="0" algn="ctr" defTabSz="914400" fontAlgn="base">
              <a:spcBef>
                <a:spcPct val="0"/>
              </a:spcBef>
              <a:spcAft>
                <a:spcPct val="0"/>
              </a:spcAft>
              <a:defRPr/>
            </a:pPr>
            <a:r>
              <a:rPr lang="es-PE" sz="1400" b="1" dirty="0">
                <a:solidFill>
                  <a:srgbClr val="000066"/>
                </a:solidFill>
                <a:latin typeface="Arial" charset="0"/>
              </a:rPr>
              <a:t>(AF)</a:t>
            </a:r>
            <a:endParaRPr lang="es-ES" sz="1400" b="1" dirty="0">
              <a:solidFill>
                <a:srgbClr val="000066"/>
              </a:solidFill>
              <a:latin typeface="Arial" charset="0"/>
            </a:endParaRPr>
          </a:p>
        </p:txBody>
      </p:sp>
      <p:sp>
        <p:nvSpPr>
          <p:cNvPr id="5" name="AutoShape 6">
            <a:extLst>
              <a:ext uri="{FF2B5EF4-FFF2-40B4-BE49-F238E27FC236}">
                <a16:creationId xmlns:a16="http://schemas.microsoft.com/office/drawing/2014/main" id="{1CAD71AC-DBB4-4C06-A253-B86652819859}"/>
              </a:ext>
            </a:extLst>
          </p:cNvPr>
          <p:cNvSpPr>
            <a:spLocks noChangeArrowheads="1"/>
          </p:cNvSpPr>
          <p:nvPr/>
        </p:nvSpPr>
        <p:spPr bwMode="auto">
          <a:xfrm>
            <a:off x="2816055" y="5248471"/>
            <a:ext cx="5616125" cy="400991"/>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marL="179388" indent="-179388">
              <a:lnSpc>
                <a:spcPct val="80000"/>
              </a:lnSpc>
              <a:spcBef>
                <a:spcPct val="25000"/>
              </a:spcBef>
              <a:spcAft>
                <a:spcPct val="25000"/>
              </a:spcAft>
              <a:buFontTx/>
              <a:buChar char="•"/>
            </a:pPr>
            <a:r>
              <a:rPr lang="es-ES" sz="1400" dirty="0">
                <a:solidFill>
                  <a:srgbClr val="000066"/>
                </a:solidFill>
                <a:latin typeface="Arial" panose="020B0604020202020204" pitchFamily="34" charset="0"/>
                <a:cs typeface="Arial" panose="020B0604020202020204" pitchFamily="34" charset="0"/>
              </a:rPr>
              <a:t>Aprobar las acciones correctivas.</a:t>
            </a:r>
          </a:p>
        </p:txBody>
      </p:sp>
      <p:sp>
        <p:nvSpPr>
          <p:cNvPr id="6" name="AutoShape 6">
            <a:extLst>
              <a:ext uri="{FF2B5EF4-FFF2-40B4-BE49-F238E27FC236}">
                <a16:creationId xmlns:a16="http://schemas.microsoft.com/office/drawing/2014/main" id="{EB957A10-3F95-4C87-864F-B197A5A70F84}"/>
              </a:ext>
            </a:extLst>
          </p:cNvPr>
          <p:cNvSpPr>
            <a:spLocks noChangeArrowheads="1"/>
          </p:cNvSpPr>
          <p:nvPr/>
        </p:nvSpPr>
        <p:spPr bwMode="auto">
          <a:xfrm>
            <a:off x="2750634" y="2498010"/>
            <a:ext cx="5616125" cy="400991"/>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algn="just" defTabSz="914400" fontAlgn="base">
              <a:spcBef>
                <a:spcPct val="0"/>
              </a:spcBef>
              <a:spcAft>
                <a:spcPct val="0"/>
              </a:spcAft>
              <a:buFontTx/>
              <a:buChar char="•"/>
            </a:pPr>
            <a:r>
              <a:rPr lang="es-ES" sz="1400" dirty="0">
                <a:solidFill>
                  <a:srgbClr val="000066"/>
                </a:solidFill>
                <a:latin typeface="Arial" charset="0"/>
              </a:rPr>
              <a:t>Planificar y realizar las revisiones de QA.</a:t>
            </a:r>
          </a:p>
        </p:txBody>
      </p:sp>
      <p:sp>
        <p:nvSpPr>
          <p:cNvPr id="7" name="Flecha: pentágono 6">
            <a:extLst>
              <a:ext uri="{FF2B5EF4-FFF2-40B4-BE49-F238E27FC236}">
                <a16:creationId xmlns:a16="http://schemas.microsoft.com/office/drawing/2014/main" id="{BB8F083B-4925-4ACE-93F1-8086B90ED5AF}"/>
              </a:ext>
            </a:extLst>
          </p:cNvPr>
          <p:cNvSpPr/>
          <p:nvPr/>
        </p:nvSpPr>
        <p:spPr>
          <a:xfrm>
            <a:off x="822959" y="3571876"/>
            <a:ext cx="1862254" cy="92555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s-PE" sz="1400" b="1" dirty="0">
                <a:solidFill>
                  <a:srgbClr val="000066"/>
                </a:solidFill>
                <a:latin typeface="Arial" charset="0"/>
              </a:rPr>
              <a:t>Analista de Calidad</a:t>
            </a:r>
          </a:p>
          <a:p>
            <a:pPr lvl="0" algn="ctr" defTabSz="914400" fontAlgn="base">
              <a:spcBef>
                <a:spcPct val="0"/>
              </a:spcBef>
              <a:spcAft>
                <a:spcPct val="0"/>
              </a:spcAft>
              <a:defRPr/>
            </a:pPr>
            <a:r>
              <a:rPr lang="es-PE" sz="1400" b="1" dirty="0">
                <a:solidFill>
                  <a:srgbClr val="000066"/>
                </a:solidFill>
                <a:latin typeface="Arial" charset="0"/>
              </a:rPr>
              <a:t>(QA)</a:t>
            </a:r>
            <a:endParaRPr lang="es-ES" sz="1400" b="1" dirty="0">
              <a:solidFill>
                <a:srgbClr val="000066"/>
              </a:solidFill>
              <a:latin typeface="Arial" charset="0"/>
            </a:endParaRPr>
          </a:p>
        </p:txBody>
      </p:sp>
      <p:sp>
        <p:nvSpPr>
          <p:cNvPr id="8" name="AutoShape 6">
            <a:extLst>
              <a:ext uri="{FF2B5EF4-FFF2-40B4-BE49-F238E27FC236}">
                <a16:creationId xmlns:a16="http://schemas.microsoft.com/office/drawing/2014/main" id="{12A95A9A-9405-46B0-B6AA-17C8B5F72BF8}"/>
              </a:ext>
            </a:extLst>
          </p:cNvPr>
          <p:cNvSpPr>
            <a:spLocks noChangeArrowheads="1"/>
          </p:cNvSpPr>
          <p:nvPr/>
        </p:nvSpPr>
        <p:spPr bwMode="auto">
          <a:xfrm>
            <a:off x="2750633" y="3720418"/>
            <a:ext cx="5616125" cy="619384"/>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algn="just" defTabSz="914400" fontAlgn="base">
              <a:spcBef>
                <a:spcPct val="0"/>
              </a:spcBef>
              <a:spcAft>
                <a:spcPct val="0"/>
              </a:spcAft>
              <a:buFontTx/>
              <a:buChar char="•"/>
            </a:pPr>
            <a:r>
              <a:rPr lang="es-ES" sz="1400" dirty="0">
                <a:solidFill>
                  <a:srgbClr val="000066"/>
                </a:solidFill>
                <a:latin typeface="Arial" charset="0"/>
              </a:rPr>
              <a:t>Elaborar y proporcionar los entregables para el Aseguramiento de la Calidad que realiza el Analista.</a:t>
            </a:r>
          </a:p>
        </p:txBody>
      </p:sp>
    </p:spTree>
    <p:extLst>
      <p:ext uri="{BB962C8B-B14F-4D97-AF65-F5344CB8AC3E}">
        <p14:creationId xmlns:p14="http://schemas.microsoft.com/office/powerpoint/2010/main" val="143430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4059B-56AA-4F49-ACCA-DF5270EB59D8}"/>
              </a:ext>
            </a:extLst>
          </p:cNvPr>
          <p:cNvSpPr>
            <a:spLocks noGrp="1"/>
          </p:cNvSpPr>
          <p:nvPr>
            <p:ph type="title"/>
          </p:nvPr>
        </p:nvSpPr>
        <p:spPr/>
        <p:txBody>
          <a:bodyPr>
            <a:normAutofit/>
          </a:bodyPr>
          <a:lstStyle/>
          <a:p>
            <a:pPr algn="ctr"/>
            <a:r>
              <a:rPr lang="es-PE" sz="4400" dirty="0">
                <a:solidFill>
                  <a:schemeClr val="tx1"/>
                </a:solidFill>
                <a:latin typeface="Arial" panose="020B0604020202020204" pitchFamily="34" charset="0"/>
                <a:cs typeface="Arial" panose="020B0604020202020204" pitchFamily="34" charset="0"/>
              </a:rPr>
              <a:t>Roles y responsabilidades</a:t>
            </a:r>
            <a:endParaRPr lang="es-ES" sz="4400" dirty="0">
              <a:solidFill>
                <a:schemeClr val="tx1"/>
              </a:solidFill>
              <a:latin typeface="Arial" panose="020B0604020202020204" pitchFamily="34" charset="0"/>
              <a:cs typeface="Arial" panose="020B0604020202020204" pitchFamily="34" charset="0"/>
            </a:endParaRPr>
          </a:p>
        </p:txBody>
      </p:sp>
      <p:sp>
        <p:nvSpPr>
          <p:cNvPr id="3" name="Flecha: pentágono 2">
            <a:extLst>
              <a:ext uri="{FF2B5EF4-FFF2-40B4-BE49-F238E27FC236}">
                <a16:creationId xmlns:a16="http://schemas.microsoft.com/office/drawing/2014/main" id="{CA127CDE-1058-4788-A60C-30D54831ACA6}"/>
              </a:ext>
            </a:extLst>
          </p:cNvPr>
          <p:cNvSpPr/>
          <p:nvPr/>
        </p:nvSpPr>
        <p:spPr>
          <a:xfrm>
            <a:off x="822959" y="4986790"/>
            <a:ext cx="1862254" cy="92555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s-PE" sz="1400" b="1" dirty="0">
                <a:solidFill>
                  <a:srgbClr val="000066"/>
                </a:solidFill>
                <a:latin typeface="Arial" charset="0"/>
              </a:rPr>
              <a:t>Analista Programador</a:t>
            </a:r>
            <a:endParaRPr lang="es-ES" sz="1400" b="1" dirty="0">
              <a:solidFill>
                <a:srgbClr val="000066"/>
              </a:solidFill>
              <a:latin typeface="Arial" charset="0"/>
            </a:endParaRPr>
          </a:p>
        </p:txBody>
      </p:sp>
      <p:sp>
        <p:nvSpPr>
          <p:cNvPr id="4" name="Flecha: pentágono 3">
            <a:extLst>
              <a:ext uri="{FF2B5EF4-FFF2-40B4-BE49-F238E27FC236}">
                <a16:creationId xmlns:a16="http://schemas.microsoft.com/office/drawing/2014/main" id="{27C5A7D3-CDBD-46D0-992D-A8D5F5707C7B}"/>
              </a:ext>
            </a:extLst>
          </p:cNvPr>
          <p:cNvSpPr/>
          <p:nvPr/>
        </p:nvSpPr>
        <p:spPr>
          <a:xfrm>
            <a:off x="822959" y="2191843"/>
            <a:ext cx="1862254" cy="92555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s-PE" sz="1400" b="1" dirty="0">
                <a:solidFill>
                  <a:srgbClr val="000066"/>
                </a:solidFill>
                <a:latin typeface="Arial" charset="0"/>
              </a:rPr>
              <a:t>Responsable del Producto</a:t>
            </a:r>
            <a:endParaRPr lang="es-ES" sz="1400" b="1" dirty="0">
              <a:solidFill>
                <a:srgbClr val="000066"/>
              </a:solidFill>
              <a:latin typeface="Arial" charset="0"/>
            </a:endParaRPr>
          </a:p>
        </p:txBody>
      </p:sp>
      <p:sp>
        <p:nvSpPr>
          <p:cNvPr id="5" name="AutoShape 6">
            <a:extLst>
              <a:ext uri="{FF2B5EF4-FFF2-40B4-BE49-F238E27FC236}">
                <a16:creationId xmlns:a16="http://schemas.microsoft.com/office/drawing/2014/main" id="{1CAD71AC-DBB4-4C06-A253-B86652819859}"/>
              </a:ext>
            </a:extLst>
          </p:cNvPr>
          <p:cNvSpPr>
            <a:spLocks noChangeArrowheads="1"/>
          </p:cNvSpPr>
          <p:nvPr/>
        </p:nvSpPr>
        <p:spPr bwMode="auto">
          <a:xfrm>
            <a:off x="2750633" y="5096248"/>
            <a:ext cx="5616125" cy="706636"/>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marL="179388" indent="-179388">
              <a:lnSpc>
                <a:spcPct val="80000"/>
              </a:lnSpc>
              <a:spcBef>
                <a:spcPct val="25000"/>
              </a:spcBef>
              <a:spcAft>
                <a:spcPct val="25000"/>
              </a:spcAft>
              <a:buFontTx/>
              <a:buChar char="•"/>
            </a:pPr>
            <a:r>
              <a:rPr lang="es-ES" sz="1400" dirty="0">
                <a:solidFill>
                  <a:srgbClr val="000066"/>
                </a:solidFill>
                <a:latin typeface="Arial" panose="020B0604020202020204" pitchFamily="34" charset="0"/>
                <a:cs typeface="Arial" panose="020B0604020202020204" pitchFamily="34" charset="0"/>
              </a:rPr>
              <a:t>Es el responsable de la elaboración del producto(entregable) de proyecto interno, así como de su corrección en caso se encuentren no conformidades.</a:t>
            </a:r>
          </a:p>
        </p:txBody>
      </p:sp>
      <p:sp>
        <p:nvSpPr>
          <p:cNvPr id="6" name="AutoShape 6">
            <a:extLst>
              <a:ext uri="{FF2B5EF4-FFF2-40B4-BE49-F238E27FC236}">
                <a16:creationId xmlns:a16="http://schemas.microsoft.com/office/drawing/2014/main" id="{EB957A10-3F95-4C87-864F-B197A5A70F84}"/>
              </a:ext>
            </a:extLst>
          </p:cNvPr>
          <p:cNvSpPr>
            <a:spLocks noChangeArrowheads="1"/>
          </p:cNvSpPr>
          <p:nvPr/>
        </p:nvSpPr>
        <p:spPr bwMode="auto">
          <a:xfrm>
            <a:off x="2750634" y="2191843"/>
            <a:ext cx="5616125" cy="1152935"/>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algn="just" defTabSz="914400" fontAlgn="base">
              <a:spcBef>
                <a:spcPct val="0"/>
              </a:spcBef>
              <a:spcAft>
                <a:spcPct val="0"/>
              </a:spcAft>
              <a:buFontTx/>
              <a:buChar char="•"/>
            </a:pPr>
            <a:r>
              <a:rPr lang="es-ES" sz="1400" dirty="0">
                <a:solidFill>
                  <a:srgbClr val="000066"/>
                </a:solidFill>
                <a:latin typeface="Arial" charset="0"/>
              </a:rPr>
              <a:t>Es el responsable de la elaboración del producto o de su corrección en caso se encuentren no conformidades.</a:t>
            </a:r>
          </a:p>
          <a:p>
            <a:pPr lvl="0" algn="just" defTabSz="914400" fontAlgn="base">
              <a:spcBef>
                <a:spcPct val="0"/>
              </a:spcBef>
              <a:spcAft>
                <a:spcPct val="0"/>
              </a:spcAft>
              <a:buFontTx/>
              <a:buChar char="•"/>
            </a:pPr>
            <a:r>
              <a:rPr lang="es-ES" sz="1400" dirty="0">
                <a:solidFill>
                  <a:srgbClr val="000066"/>
                </a:solidFill>
                <a:latin typeface="Arial" charset="0"/>
              </a:rPr>
              <a:t>De acuerdo al producto el responsable del producto (entregable) puede ser el Jefe de Proyecto (JP), el Analista de Calidad (QA) o el Analista Programador (AP).</a:t>
            </a:r>
          </a:p>
        </p:txBody>
      </p:sp>
      <p:sp>
        <p:nvSpPr>
          <p:cNvPr id="7" name="Flecha: pentágono 6">
            <a:extLst>
              <a:ext uri="{FF2B5EF4-FFF2-40B4-BE49-F238E27FC236}">
                <a16:creationId xmlns:a16="http://schemas.microsoft.com/office/drawing/2014/main" id="{BB8F083B-4925-4ACE-93F1-8086B90ED5AF}"/>
              </a:ext>
            </a:extLst>
          </p:cNvPr>
          <p:cNvSpPr/>
          <p:nvPr/>
        </p:nvSpPr>
        <p:spPr>
          <a:xfrm>
            <a:off x="822959" y="3571876"/>
            <a:ext cx="1862254" cy="92555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fontAlgn="base">
              <a:spcBef>
                <a:spcPct val="0"/>
              </a:spcBef>
              <a:spcAft>
                <a:spcPct val="0"/>
              </a:spcAft>
              <a:defRPr/>
            </a:pPr>
            <a:r>
              <a:rPr lang="es-PE" sz="1400" b="1" dirty="0">
                <a:solidFill>
                  <a:srgbClr val="000066"/>
                </a:solidFill>
                <a:latin typeface="Arial" charset="0"/>
              </a:rPr>
              <a:t>Cliente</a:t>
            </a:r>
            <a:endParaRPr lang="es-ES" sz="1400" b="1" dirty="0">
              <a:solidFill>
                <a:srgbClr val="000066"/>
              </a:solidFill>
              <a:latin typeface="Arial" charset="0"/>
            </a:endParaRPr>
          </a:p>
        </p:txBody>
      </p:sp>
      <p:sp>
        <p:nvSpPr>
          <p:cNvPr id="8" name="AutoShape 6">
            <a:extLst>
              <a:ext uri="{FF2B5EF4-FFF2-40B4-BE49-F238E27FC236}">
                <a16:creationId xmlns:a16="http://schemas.microsoft.com/office/drawing/2014/main" id="{12A95A9A-9405-46B0-B6AA-17C8B5F72BF8}"/>
              </a:ext>
            </a:extLst>
          </p:cNvPr>
          <p:cNvSpPr>
            <a:spLocks noChangeArrowheads="1"/>
          </p:cNvSpPr>
          <p:nvPr/>
        </p:nvSpPr>
        <p:spPr bwMode="auto">
          <a:xfrm>
            <a:off x="2750633" y="3720418"/>
            <a:ext cx="5616125" cy="619384"/>
          </a:xfrm>
          <a:prstGeom prst="roundRect">
            <a:avLst>
              <a:gd name="adj" fmla="val 16667"/>
            </a:avLst>
          </a:prstGeom>
          <a:solidFill>
            <a:schemeClr val="accent3">
              <a:lumMod val="20000"/>
              <a:lumOff val="80000"/>
            </a:schemeClr>
          </a:solidFill>
          <a:ln w="9525" algn="ctr">
            <a:solidFill>
              <a:schemeClr val="tx2"/>
            </a:solidFill>
            <a:round/>
            <a:headEnd/>
            <a:tailEnd/>
          </a:ln>
        </p:spPr>
        <p:txBody>
          <a:bodyPr anchor="ctr"/>
          <a:lstStyle/>
          <a:p>
            <a:pPr lvl="0" indent="180975" algn="just" defTabSz="914400" fontAlgn="base">
              <a:spcBef>
                <a:spcPct val="0"/>
              </a:spcBef>
              <a:spcAft>
                <a:spcPct val="0"/>
              </a:spcAft>
              <a:buFontTx/>
              <a:buChar char="•"/>
            </a:pPr>
            <a:r>
              <a:rPr lang="es-ES" sz="1400" dirty="0">
                <a:solidFill>
                  <a:srgbClr val="000066"/>
                </a:solidFill>
                <a:latin typeface="Arial" charset="0"/>
              </a:rPr>
              <a:t>Rol autorizado por el cliente para revisar/aprobar el entregable.</a:t>
            </a:r>
          </a:p>
        </p:txBody>
      </p:sp>
    </p:spTree>
    <p:extLst>
      <p:ext uri="{BB962C8B-B14F-4D97-AF65-F5344CB8AC3E}">
        <p14:creationId xmlns:p14="http://schemas.microsoft.com/office/powerpoint/2010/main" val="3210459593"/>
      </p:ext>
    </p:extLst>
  </p:cSld>
  <p:clrMapOvr>
    <a:masterClrMapping/>
  </p:clrMapOvr>
</p:sld>
</file>

<file path=ppt/theme/theme1.xml><?xml version="1.0" encoding="utf-8"?>
<a:theme xmlns:a="http://schemas.openxmlformats.org/drawingml/2006/main" name="Retrospección">
  <a:themeElements>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623</TotalTime>
  <Words>2005</Words>
  <Application>Microsoft Office PowerPoint</Application>
  <PresentationFormat>Presentación en pantalla (4:3)</PresentationFormat>
  <Paragraphs>347</Paragraphs>
  <Slides>35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ＭＳ Ｐゴシック</vt:lpstr>
      <vt:lpstr>Arial</vt:lpstr>
      <vt:lpstr>Calibri</vt:lpstr>
      <vt:lpstr>Calibri Light</vt:lpstr>
      <vt:lpstr>Times New Roman</vt:lpstr>
      <vt:lpstr>Wingdings</vt:lpstr>
      <vt:lpstr>Retrospección</vt:lpstr>
      <vt:lpstr>Proceso de Aseguramiento de la Calidad</vt:lpstr>
      <vt:lpstr>Contenido</vt:lpstr>
      <vt:lpstr>Presentación de PowerPoint</vt:lpstr>
      <vt:lpstr>Objetivo y alcance del proceso</vt:lpstr>
      <vt:lpstr>Presentación de PowerPoint</vt:lpstr>
      <vt:lpstr>Términos y definiciones</vt:lpstr>
      <vt:lpstr>Presentación de PowerPoint</vt:lpstr>
      <vt:lpstr>Roles y responsabilidades</vt:lpstr>
      <vt:lpstr>Roles y responsabilidades</vt:lpstr>
      <vt:lpstr>Presentación de PowerPoint</vt:lpstr>
      <vt:lpstr>Entradas y salidas del proceso</vt:lpstr>
      <vt:lpstr>Presentación de PowerPoint</vt:lpstr>
      <vt:lpstr>Subprocesos del Proceso de Aseguramiento de la Calidad</vt:lpstr>
      <vt:lpstr>Presentación de PowerPoint</vt:lpstr>
      <vt:lpstr>Presentación de PowerPoint</vt:lpstr>
      <vt:lpstr>Presentación de PowerPoint</vt:lpstr>
      <vt:lpstr>Actividades del Subproceso Ejecución de Plan de QA</vt:lpstr>
      <vt:lpstr>Actividades del Subproceso Ejecución de Plan de QA</vt:lpstr>
      <vt:lpstr>Actividades del Subproceso Ejecución de Plan de QA</vt:lpstr>
      <vt:lpstr>Actividades del Subproceso Elaboración de Informe de Resultados QA</vt:lpstr>
      <vt:lpstr>Actividades del Subproceso  Ejecución de Plan de QA</vt:lpstr>
      <vt:lpstr>Actividades del Subproceso  Ejecución de Plan de QA</vt:lpstr>
      <vt:lpstr>Presentación de PowerPoint</vt:lpstr>
      <vt:lpstr>Tareas de la Actividad Realizar las Revisiones de QA</vt:lpstr>
      <vt:lpstr>Tareas de la Actividad Realizar las Revisiones de QA</vt:lpstr>
      <vt:lpstr>Tareas de la Actividad Realizar las Revisiones de QA</vt:lpstr>
      <vt:lpstr>Tareas de la Actividad Realizar las Revisiones de QA</vt:lpstr>
      <vt:lpstr>Presentación de PowerPoint</vt:lpstr>
      <vt:lpstr>Métricas del proceso</vt:lpstr>
      <vt:lpstr>Presentación de PowerPoint</vt:lpstr>
      <vt:lpstr>Artefactos del proceso</vt:lpstr>
      <vt:lpstr>Presentación de PowerPoint</vt:lpstr>
      <vt:lpstr>Historial de revisiones</vt:lpstr>
      <vt:lpstr>Presentación de PowerPoint</vt:lpstr>
      <vt:lpstr>Paleta de íconos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Cambios a Requerimientos</dc:title>
  <dc:creator>Susana</dc:creator>
  <cp:lastModifiedBy>Susana</cp:lastModifiedBy>
  <cp:revision>43</cp:revision>
  <dcterms:created xsi:type="dcterms:W3CDTF">2018-10-15T13:50:05Z</dcterms:created>
  <dcterms:modified xsi:type="dcterms:W3CDTF">2018-10-16T04:56:30Z</dcterms:modified>
</cp:coreProperties>
</file>