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58" r:id="rId3"/>
    <p:sldId id="259" r:id="rId4"/>
    <p:sldId id="260" r:id="rId5"/>
    <p:sldId id="261" r:id="rId6"/>
    <p:sldId id="268" r:id="rId7"/>
    <p:sldId id="262" r:id="rId8"/>
    <p:sldId id="269" r:id="rId9"/>
    <p:sldId id="270" r:id="rId10"/>
    <p:sldId id="271" r:id="rId11"/>
    <p:sldId id="263" r:id="rId12"/>
    <p:sldId id="272" r:id="rId13"/>
    <p:sldId id="264" r:id="rId14"/>
    <p:sldId id="273" r:id="rId15"/>
    <p:sldId id="279" r:id="rId16"/>
    <p:sldId id="280" r:id="rId17"/>
    <p:sldId id="265" r:id="rId18"/>
    <p:sldId id="276" r:id="rId19"/>
    <p:sldId id="266" r:id="rId20"/>
    <p:sldId id="281" r:id="rId21"/>
    <p:sldId id="267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2" autoAdjust="0"/>
    <p:restoredTop sz="94660"/>
  </p:normalViewPr>
  <p:slideViewPr>
    <p:cSldViewPr snapToGrid="0">
      <p:cViewPr varScale="1">
        <p:scale>
          <a:sx n="73" d="100"/>
          <a:sy n="73" d="100"/>
        </p:scale>
        <p:origin x="14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4524-3F85-4E39-8421-4B005A19C120}" type="datetimeFigureOut">
              <a:rPr lang="es-ES" smtClean="0"/>
              <a:t>17/10/2018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E510-EAE0-4388-936D-AF8BF4AC80B0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96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4524-3F85-4E39-8421-4B005A19C120}" type="datetimeFigureOut">
              <a:rPr lang="es-ES" smtClean="0"/>
              <a:t>17/10/2018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E510-EAE0-4388-936D-AF8BF4AC80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002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4524-3F85-4E39-8421-4B005A19C120}" type="datetimeFigureOut">
              <a:rPr lang="es-ES" smtClean="0"/>
              <a:t>17/10/2018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E510-EAE0-4388-936D-AF8BF4AC80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754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4524-3F85-4E39-8421-4B005A19C120}" type="datetimeFigureOut">
              <a:rPr lang="es-ES" smtClean="0"/>
              <a:t>17/10/2018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E510-EAE0-4388-936D-AF8BF4AC80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6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4524-3F85-4E39-8421-4B005A19C120}" type="datetimeFigureOut">
              <a:rPr lang="es-ES" smtClean="0"/>
              <a:t>17/10/2018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E510-EAE0-4388-936D-AF8BF4AC80B0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860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4524-3F85-4E39-8421-4B005A19C120}" type="datetimeFigureOut">
              <a:rPr lang="es-ES" smtClean="0"/>
              <a:t>17/10/2018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E510-EAE0-4388-936D-AF8BF4AC80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689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4524-3F85-4E39-8421-4B005A19C120}" type="datetimeFigureOut">
              <a:rPr lang="es-ES" smtClean="0"/>
              <a:t>17/10/2018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E510-EAE0-4388-936D-AF8BF4AC80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586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4524-3F85-4E39-8421-4B005A19C120}" type="datetimeFigureOut">
              <a:rPr lang="es-ES" smtClean="0"/>
              <a:t>17/10/2018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E510-EAE0-4388-936D-AF8BF4AC80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389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4524-3F85-4E39-8421-4B005A19C120}" type="datetimeFigureOut">
              <a:rPr lang="es-ES" smtClean="0"/>
              <a:t>17/10/2018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E510-EAE0-4388-936D-AF8BF4AC80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622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13D4524-3F85-4E39-8421-4B005A19C120}" type="datetimeFigureOut">
              <a:rPr lang="es-ES" smtClean="0"/>
              <a:t>17/10/2018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08E510-EAE0-4388-936D-AF8BF4AC80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706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4524-3F85-4E39-8421-4B005A19C120}" type="datetimeFigureOut">
              <a:rPr lang="es-ES" smtClean="0"/>
              <a:t>17/10/2018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E510-EAE0-4388-936D-AF8BF4AC80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863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13D4524-3F85-4E39-8421-4B005A19C120}" type="datetimeFigureOut">
              <a:rPr lang="es-ES" smtClean="0"/>
              <a:t>17/10/2018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08E510-EAE0-4388-936D-AF8BF4AC80B0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12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file:///C:\Documents%20and%20Settings\gmd.C-GMDSA-3876\FileNet\Configuraci&#243;n%20local\Archivos%20temporales%20de%20Internet\Capacitaci&#243;n%20CMMI\7.0.1.9.R22%20Plantilla%20de%20Lista%20incidencias.xls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86F99-C8CA-4466-B68D-D645668D3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PE" b="1" dirty="0">
                <a:solidFill>
                  <a:schemeClr val="tx1"/>
                </a:solidFill>
                <a:ea typeface="ＭＳ Ｐゴシック" pitchFamily="112" charset="-128"/>
              </a:rPr>
              <a:t>Proceso de Gestión de Cambios a Requerimientos</a:t>
            </a:r>
            <a:endParaRPr lang="es-E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999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4059B-56AA-4F49-ACCA-DF5270EB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Roles y responsabilidades</a:t>
            </a:r>
            <a:endParaRPr lang="es-ES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27C5A7D3-CDBD-46D0-992D-A8D5F5707C7B}"/>
              </a:ext>
            </a:extLst>
          </p:cNvPr>
          <p:cNvSpPr/>
          <p:nvPr/>
        </p:nvSpPr>
        <p:spPr>
          <a:xfrm>
            <a:off x="822960" y="3105860"/>
            <a:ext cx="1862254" cy="92555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PE" sz="1400" b="1" dirty="0">
                <a:solidFill>
                  <a:srgbClr val="000066"/>
                </a:solidFill>
                <a:latin typeface="Arial" charset="0"/>
              </a:rPr>
              <a:t>Analista Programador</a:t>
            </a:r>
            <a:endParaRPr lang="es-ES" sz="1400" b="1" dirty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EB957A10-3F95-4C87-864F-B197A5A70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0635" y="3049646"/>
            <a:ext cx="5616125" cy="1037981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anchor="ctr"/>
          <a:lstStyle/>
          <a:p>
            <a:pPr indent="180975" algn="just" defTabSz="91440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sz="1400" dirty="0">
                <a:solidFill>
                  <a:srgbClr val="000066"/>
                </a:solidFill>
                <a:latin typeface="Arial" charset="0"/>
              </a:rPr>
              <a:t>Participa en el diseño técnico del sistema</a:t>
            </a:r>
            <a:r>
              <a:rPr lang="es-ES" dirty="0"/>
              <a:t>.</a:t>
            </a:r>
          </a:p>
          <a:p>
            <a:pPr lvl="0" indent="180975" algn="just" defTabSz="91440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sz="1400" dirty="0">
                <a:solidFill>
                  <a:srgbClr val="000066"/>
                </a:solidFill>
                <a:latin typeface="Arial" charset="0"/>
              </a:rPr>
              <a:t>Efectúa la programación cumpliendo los requerimientos especificados.</a:t>
            </a:r>
          </a:p>
          <a:p>
            <a:pPr lvl="0" indent="180975" algn="just" defTabSz="91440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sz="1400" dirty="0">
                <a:solidFill>
                  <a:srgbClr val="000066"/>
                </a:solidFill>
                <a:latin typeface="Arial" charset="0"/>
              </a:rPr>
              <a:t>Elabora la documentación técnica del sistema.</a:t>
            </a:r>
          </a:p>
        </p:txBody>
      </p:sp>
    </p:spTree>
    <p:extLst>
      <p:ext uri="{BB962C8B-B14F-4D97-AF65-F5344CB8AC3E}">
        <p14:creationId xmlns:p14="http://schemas.microsoft.com/office/powerpoint/2010/main" val="684411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82785929-1C16-4AC5-A0B3-BA06DE7DD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363" y="2153430"/>
            <a:ext cx="8679273" cy="75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400" dirty="0">
                <a:latin typeface="Arial" panose="020B0604020202020204" pitchFamily="34" charset="0"/>
                <a:ea typeface="ＭＳ Ｐゴシック" pitchFamily="112" charset="-128"/>
                <a:cs typeface="Arial" panose="020B0604020202020204" pitchFamily="34" charset="0"/>
              </a:rPr>
              <a:t>4. Entradas y </a:t>
            </a:r>
            <a:r>
              <a:rPr lang="en-US" sz="4400" dirty="0" err="1">
                <a:latin typeface="Arial" panose="020B0604020202020204" pitchFamily="34" charset="0"/>
                <a:ea typeface="ＭＳ Ｐゴシック" pitchFamily="112" charset="-128"/>
                <a:cs typeface="Arial" panose="020B0604020202020204" pitchFamily="34" charset="0"/>
              </a:rPr>
              <a:t>salidas</a:t>
            </a:r>
            <a:r>
              <a:rPr lang="en-US" sz="4400" dirty="0">
                <a:latin typeface="Arial" panose="020B0604020202020204" pitchFamily="34" charset="0"/>
                <a:ea typeface="ＭＳ Ｐゴシック" pitchFamily="112" charset="-128"/>
                <a:cs typeface="Arial" panose="020B0604020202020204" pitchFamily="34" charset="0"/>
              </a:rPr>
              <a:t> del </a:t>
            </a:r>
            <a:r>
              <a:rPr lang="en-US" sz="4400" dirty="0" err="1">
                <a:latin typeface="Arial" panose="020B0604020202020204" pitchFamily="34" charset="0"/>
                <a:ea typeface="ＭＳ Ｐゴシック" pitchFamily="112" charset="-128"/>
                <a:cs typeface="Arial" panose="020B0604020202020204" pitchFamily="34" charset="0"/>
              </a:rPr>
              <a:t>proceso</a:t>
            </a:r>
            <a:endParaRPr lang="en-US" sz="4400" dirty="0">
              <a:latin typeface="Arial" panose="020B0604020202020204" pitchFamily="34" charset="0"/>
              <a:ea typeface="ＭＳ Ｐゴシック" pitchFamily="112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33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93100-8942-4E12-B131-BDD87DCD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876540" cy="1450757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Entradas y salidas del proceso</a:t>
            </a:r>
            <a:endParaRPr lang="es-ES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4E0FEECA-F962-413A-973F-21E49B4C87D2}"/>
              </a:ext>
            </a:extLst>
          </p:cNvPr>
          <p:cNvSpPr/>
          <p:nvPr/>
        </p:nvSpPr>
        <p:spPr>
          <a:xfrm>
            <a:off x="822960" y="2565400"/>
            <a:ext cx="2555244" cy="2781300"/>
          </a:xfrm>
          <a:prstGeom prst="rightArrow">
            <a:avLst>
              <a:gd name="adj1" fmla="val 50000"/>
              <a:gd name="adj2" fmla="val 30365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Entradas: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del Proyecto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Solicitud de Cambios a Requerimientos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0E2DBF38-9724-4618-99C3-A490964644C9}"/>
              </a:ext>
            </a:extLst>
          </p:cNvPr>
          <p:cNvSpPr/>
          <p:nvPr/>
        </p:nvSpPr>
        <p:spPr>
          <a:xfrm>
            <a:off x="5996932" y="2565400"/>
            <a:ext cx="2369828" cy="2781300"/>
          </a:xfrm>
          <a:prstGeom prst="rightArrow">
            <a:avLst>
              <a:gd name="adj1" fmla="val 50000"/>
              <a:gd name="adj2" fmla="val 30365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E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Salidas: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s-E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Registro de Requerimientos del proyecto.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62D431D-531D-46F7-95D0-28ECF9C6485F}"/>
              </a:ext>
            </a:extLst>
          </p:cNvPr>
          <p:cNvSpPr/>
          <p:nvPr/>
        </p:nvSpPr>
        <p:spPr>
          <a:xfrm>
            <a:off x="3426458" y="3098165"/>
            <a:ext cx="2476500" cy="171577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Proceso de Gestión de Cambios a Requerimientos</a:t>
            </a:r>
          </a:p>
        </p:txBody>
      </p:sp>
    </p:spTree>
    <p:extLst>
      <p:ext uri="{BB962C8B-B14F-4D97-AF65-F5344CB8AC3E}">
        <p14:creationId xmlns:p14="http://schemas.microsoft.com/office/powerpoint/2010/main" val="781176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82785929-1C16-4AC5-A0B3-BA06DE7DD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741" y="2120949"/>
            <a:ext cx="7928518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400" dirty="0">
                <a:latin typeface="Arial" panose="020B0604020202020204" pitchFamily="34" charset="0"/>
                <a:ea typeface="ＭＳ Ｐゴシック" pitchFamily="112" charset="-128"/>
                <a:cs typeface="Arial" panose="020B0604020202020204" pitchFamily="34" charset="0"/>
              </a:rPr>
              <a:t>5. </a:t>
            </a:r>
            <a:r>
              <a:rPr lang="en-US" sz="4400" dirty="0" err="1">
                <a:latin typeface="Arial" panose="020B0604020202020204" pitchFamily="34" charset="0"/>
                <a:ea typeface="ＭＳ Ｐゴシック" pitchFamily="112" charset="-128"/>
                <a:cs typeface="Arial" panose="020B0604020202020204" pitchFamily="34" charset="0"/>
              </a:rPr>
              <a:t>Proceso</a:t>
            </a:r>
            <a:r>
              <a:rPr lang="en-US" sz="4400" dirty="0">
                <a:latin typeface="Arial" panose="020B0604020202020204" pitchFamily="34" charset="0"/>
                <a:ea typeface="ＭＳ Ｐゴシック" pitchFamily="112" charset="-128"/>
                <a:cs typeface="Arial" panose="020B0604020202020204" pitchFamily="34" charset="0"/>
              </a:rPr>
              <a:t> de </a:t>
            </a:r>
            <a:r>
              <a:rPr lang="en-US" sz="4400" dirty="0" err="1">
                <a:latin typeface="Arial" panose="020B0604020202020204" pitchFamily="34" charset="0"/>
                <a:ea typeface="ＭＳ Ｐゴシック" pitchFamily="112" charset="-128"/>
                <a:cs typeface="Arial" panose="020B0604020202020204" pitchFamily="34" charset="0"/>
              </a:rPr>
              <a:t>Gestión</a:t>
            </a:r>
            <a:r>
              <a:rPr lang="en-US" sz="4400" dirty="0">
                <a:latin typeface="Arial" panose="020B0604020202020204" pitchFamily="34" charset="0"/>
                <a:ea typeface="ＭＳ Ｐゴシック" pitchFamily="112" charset="-128"/>
                <a:cs typeface="Arial" panose="020B0604020202020204" pitchFamily="34" charset="0"/>
              </a:rPr>
              <a:t> de </a:t>
            </a:r>
            <a:r>
              <a:rPr lang="en-US" sz="4400" dirty="0" err="1">
                <a:latin typeface="Arial" panose="020B0604020202020204" pitchFamily="34" charset="0"/>
                <a:ea typeface="ＭＳ Ｐゴシック" pitchFamily="112" charset="-128"/>
                <a:cs typeface="Arial" panose="020B0604020202020204" pitchFamily="34" charset="0"/>
              </a:rPr>
              <a:t>Cambios</a:t>
            </a:r>
            <a:r>
              <a:rPr lang="en-US" sz="4400" dirty="0">
                <a:latin typeface="Arial" panose="020B0604020202020204" pitchFamily="34" charset="0"/>
                <a:ea typeface="ＭＳ Ｐゴシック" pitchFamily="112" charset="-128"/>
                <a:cs typeface="Arial" panose="020B0604020202020204" pitchFamily="34" charset="0"/>
              </a:rPr>
              <a:t> a </a:t>
            </a:r>
            <a:r>
              <a:rPr lang="en-US" sz="4400" dirty="0" err="1">
                <a:latin typeface="Arial" panose="020B0604020202020204" pitchFamily="34" charset="0"/>
                <a:ea typeface="ＭＳ Ｐゴシック" pitchFamily="112" charset="-128"/>
                <a:cs typeface="Arial" panose="020B0604020202020204" pitchFamily="34" charset="0"/>
              </a:rPr>
              <a:t>Requerimientos</a:t>
            </a:r>
            <a:endParaRPr lang="en-US" sz="4400" dirty="0">
              <a:latin typeface="Arial" panose="020B0604020202020204" pitchFamily="34" charset="0"/>
              <a:ea typeface="ＭＳ Ｐゴシック" pitchFamily="112" charset="-128"/>
              <a:cs typeface="Arial" panose="020B0604020202020204" pitchFamily="34" charset="0"/>
            </a:endParaRPr>
          </a:p>
          <a:p>
            <a:pPr lvl="1" eaLnBrk="0" hangingPunct="0">
              <a:lnSpc>
                <a:spcPts val="5600"/>
              </a:lnSpc>
              <a:spcBef>
                <a:spcPct val="50000"/>
              </a:spcBef>
            </a:pPr>
            <a:r>
              <a:rPr lang="es-PE" sz="4400" dirty="0">
                <a:latin typeface="Arial" panose="020B0604020202020204" pitchFamily="34" charset="0"/>
                <a:ea typeface="ＭＳ Ｐゴシック" pitchFamily="112" charset="-128"/>
                <a:cs typeface="Arial" panose="020B0604020202020204" pitchFamily="34" charset="0"/>
              </a:rPr>
              <a:t>5.1 Subprocesos</a:t>
            </a:r>
            <a:endParaRPr lang="en-US" sz="4400" dirty="0">
              <a:latin typeface="Arial" panose="020B0604020202020204" pitchFamily="34" charset="0"/>
              <a:ea typeface="ＭＳ Ｐゴシック" pitchFamily="112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98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C97AF-DF8A-4DF5-B249-89D4039D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914640" cy="1450757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Subprocesos del Gestión de Cambios a Requerimientos</a:t>
            </a:r>
            <a:endParaRPr lang="es-ES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4AF6FAC-9B6B-4079-9718-B8C92A46B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258683"/>
              </p:ext>
            </p:extLst>
          </p:nvPr>
        </p:nvGraphicFramePr>
        <p:xfrm>
          <a:off x="1978396" y="2947499"/>
          <a:ext cx="803186" cy="1362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3186">
                  <a:extLst>
                    <a:ext uri="{9D8B030D-6E8A-4147-A177-3AD203B41FA5}">
                      <a16:colId xmlns:a16="http://schemas.microsoft.com/office/drawing/2014/main" val="1872686194"/>
                    </a:ext>
                  </a:extLst>
                </a:gridCol>
              </a:tblGrid>
              <a:tr h="342984"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/>
                        <a:t>(1) Proveedor de Cambios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806629"/>
                  </a:ext>
                </a:extLst>
              </a:tr>
              <a:tr h="537049">
                <a:tc>
                  <a:txBody>
                    <a:bodyPr/>
                    <a:lstStyle/>
                    <a:p>
                      <a:pPr algn="ctr"/>
                      <a:r>
                        <a:rPr lang="es-ES" sz="800" dirty="0"/>
                        <a:t>Solicitud cambio formal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406948"/>
                  </a:ext>
                </a:extLst>
              </a:tr>
              <a:tr h="482513"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/>
                        <a:t>Plantilla solicitud de cambio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57694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AAB92D3D-15E3-4085-8FC7-785B92FDD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315584"/>
              </p:ext>
            </p:extLst>
          </p:nvPr>
        </p:nvGraphicFramePr>
        <p:xfrm>
          <a:off x="678179" y="3100325"/>
          <a:ext cx="927092" cy="10568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7092">
                  <a:extLst>
                    <a:ext uri="{9D8B030D-6E8A-4147-A177-3AD203B41FA5}">
                      <a16:colId xmlns:a16="http://schemas.microsoft.com/office/drawing/2014/main" val="3520122744"/>
                    </a:ext>
                  </a:extLst>
                </a:gridCol>
              </a:tblGrid>
              <a:tr h="40912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738233"/>
                  </a:ext>
                </a:extLst>
              </a:tr>
              <a:tr h="647773"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/>
                        <a:t>Plan de Proyecto (Sección Gestión de Cambios a REQM)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009240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E6B66621-3023-4D6A-84BF-27DFC0D60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447242"/>
              </p:ext>
            </p:extLst>
          </p:nvPr>
        </p:nvGraphicFramePr>
        <p:xfrm>
          <a:off x="588007" y="1903490"/>
          <a:ext cx="1107437" cy="876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7437">
                  <a:extLst>
                    <a:ext uri="{9D8B030D-6E8A-4147-A177-3AD203B41FA5}">
                      <a16:colId xmlns:a16="http://schemas.microsoft.com/office/drawing/2014/main" val="3520122744"/>
                    </a:ext>
                  </a:extLst>
                </a:gridCol>
              </a:tblGrid>
              <a:tr h="528198"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738233"/>
                  </a:ext>
                </a:extLst>
              </a:tr>
              <a:tr h="348102"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/>
                        <a:t>Proceso de Gestión de Proyectos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009240"/>
                  </a:ext>
                </a:extLst>
              </a:tr>
            </a:tbl>
          </a:graphicData>
        </a:graphic>
      </p:graphicFrame>
      <p:sp>
        <p:nvSpPr>
          <p:cNvPr id="13" name="Flecha: cheurón 12">
            <a:extLst>
              <a:ext uri="{FF2B5EF4-FFF2-40B4-BE49-F238E27FC236}">
                <a16:creationId xmlns:a16="http://schemas.microsoft.com/office/drawing/2014/main" id="{2128EAC2-C806-4BEE-8185-73E512BFD378}"/>
              </a:ext>
            </a:extLst>
          </p:cNvPr>
          <p:cNvSpPr/>
          <p:nvPr/>
        </p:nvSpPr>
        <p:spPr>
          <a:xfrm>
            <a:off x="830576" y="1988942"/>
            <a:ext cx="723900" cy="381000"/>
          </a:xfrm>
          <a:prstGeom prst="chevr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84DAA61-8A23-469B-B575-796A94F1D8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930906" y="3108640"/>
            <a:ext cx="434340" cy="356270"/>
          </a:xfrm>
          <a:prstGeom prst="rect">
            <a:avLst/>
          </a:prstGeom>
        </p:spPr>
      </p:pic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DE75DED4-63CA-4D42-B2E1-3C96D1402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734265"/>
              </p:ext>
            </p:extLst>
          </p:nvPr>
        </p:nvGraphicFramePr>
        <p:xfrm>
          <a:off x="3065652" y="2929954"/>
          <a:ext cx="803187" cy="1380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3187">
                  <a:extLst>
                    <a:ext uri="{9D8B030D-6E8A-4147-A177-3AD203B41FA5}">
                      <a16:colId xmlns:a16="http://schemas.microsoft.com/office/drawing/2014/main" val="1872686194"/>
                    </a:ext>
                  </a:extLst>
                </a:gridCol>
              </a:tblGrid>
              <a:tr h="356690"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/>
                        <a:t>(2) Analista Funcional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806629"/>
                  </a:ext>
                </a:extLst>
              </a:tr>
              <a:tr h="547192">
                <a:tc>
                  <a:txBody>
                    <a:bodyPr/>
                    <a:lstStyle/>
                    <a:p>
                      <a:pPr algn="ctr"/>
                      <a:r>
                        <a:rPr lang="es-ES" sz="800" dirty="0"/>
                        <a:t>Informar impacto por evaluar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406948"/>
                  </a:ext>
                </a:extLst>
              </a:tr>
              <a:tr h="476208"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/>
                        <a:t>Plantilla solicitud de cambio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57694"/>
                  </a:ext>
                </a:extLst>
              </a:tr>
            </a:tbl>
          </a:graphicData>
        </a:graphic>
      </p:graphicFrame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4928898F-B8EC-49F9-9117-04D12E99F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339495"/>
              </p:ext>
            </p:extLst>
          </p:nvPr>
        </p:nvGraphicFramePr>
        <p:xfrm>
          <a:off x="5278763" y="2921148"/>
          <a:ext cx="803187" cy="1397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3187">
                  <a:extLst>
                    <a:ext uri="{9D8B030D-6E8A-4147-A177-3AD203B41FA5}">
                      <a16:colId xmlns:a16="http://schemas.microsoft.com/office/drawing/2014/main" val="1872686194"/>
                    </a:ext>
                  </a:extLst>
                </a:gridCol>
              </a:tblGrid>
              <a:tr h="347400"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/>
                        <a:t>(4) Analista Funcional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806629"/>
                  </a:ext>
                </a:extLst>
              </a:tr>
              <a:tr h="561576">
                <a:tc>
                  <a:txBody>
                    <a:bodyPr/>
                    <a:lstStyle/>
                    <a:p>
                      <a:pPr algn="ctr"/>
                      <a:r>
                        <a:rPr lang="es-ES" sz="800" dirty="0"/>
                        <a:t>Evaluar impacto de cambio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406948"/>
                  </a:ext>
                </a:extLst>
              </a:tr>
              <a:tr h="488726"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/>
                        <a:t>Matriz de Trazabilidad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57694"/>
                  </a:ext>
                </a:extLst>
              </a:tr>
            </a:tbl>
          </a:graphicData>
        </a:graphic>
      </p:graphicFrame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A8E2A4C0-2DFB-4A4A-8708-A709B44E9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419248"/>
              </p:ext>
            </p:extLst>
          </p:nvPr>
        </p:nvGraphicFramePr>
        <p:xfrm>
          <a:off x="7399744" y="2888617"/>
          <a:ext cx="924544" cy="13869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4544">
                  <a:extLst>
                    <a:ext uri="{9D8B030D-6E8A-4147-A177-3AD203B41FA5}">
                      <a16:colId xmlns:a16="http://schemas.microsoft.com/office/drawing/2014/main" val="1872686194"/>
                    </a:ext>
                  </a:extLst>
                </a:gridCol>
              </a:tblGrid>
              <a:tr h="376560"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/>
                        <a:t>(6) Coordinador de la EMPRESA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806629"/>
                  </a:ext>
                </a:extLst>
              </a:tr>
              <a:tr h="540226">
                <a:tc>
                  <a:txBody>
                    <a:bodyPr/>
                    <a:lstStyle/>
                    <a:p>
                      <a:pPr algn="ctr"/>
                      <a:r>
                        <a:rPr lang="es-ES" sz="800" dirty="0"/>
                        <a:t>Formalizar el cambio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406948"/>
                  </a:ext>
                </a:extLst>
              </a:tr>
              <a:tr h="470145"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/>
                        <a:t>Acta de Reunión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57694"/>
                  </a:ext>
                </a:extLst>
              </a:tr>
            </a:tbl>
          </a:graphicData>
        </a:graphic>
      </p:graphicFrame>
      <p:sp>
        <p:nvSpPr>
          <p:cNvPr id="19" name="Rombo 18">
            <a:extLst>
              <a:ext uri="{FF2B5EF4-FFF2-40B4-BE49-F238E27FC236}">
                <a16:creationId xmlns:a16="http://schemas.microsoft.com/office/drawing/2014/main" id="{1D4F79F8-9E9D-4B1D-8689-2FB87F1FA960}"/>
              </a:ext>
            </a:extLst>
          </p:cNvPr>
          <p:cNvSpPr/>
          <p:nvPr/>
        </p:nvSpPr>
        <p:spPr>
          <a:xfrm>
            <a:off x="4128854" y="3206966"/>
            <a:ext cx="988291" cy="826066"/>
          </a:xfrm>
          <a:prstGeom prst="diamond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</a:rPr>
              <a:t>3. Evaluar solicitud de cambio?</a:t>
            </a:r>
          </a:p>
        </p:txBody>
      </p:sp>
      <p:sp>
        <p:nvSpPr>
          <p:cNvPr id="20" name="Rombo 19">
            <a:extLst>
              <a:ext uri="{FF2B5EF4-FFF2-40B4-BE49-F238E27FC236}">
                <a16:creationId xmlns:a16="http://schemas.microsoft.com/office/drawing/2014/main" id="{EF34EEF2-170E-4C8B-B0A6-E2A4F640CD2B}"/>
              </a:ext>
            </a:extLst>
          </p:cNvPr>
          <p:cNvSpPr/>
          <p:nvPr/>
        </p:nvSpPr>
        <p:spPr>
          <a:xfrm>
            <a:off x="6243568" y="3162066"/>
            <a:ext cx="988291" cy="826066"/>
          </a:xfrm>
          <a:prstGeom prst="diamond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</a:rPr>
              <a:t>5. Aprueba solicitud de cambio?</a:t>
            </a:r>
          </a:p>
        </p:txBody>
      </p:sp>
      <p:graphicFrame>
        <p:nvGraphicFramePr>
          <p:cNvPr id="22" name="Tabla 21">
            <a:extLst>
              <a:ext uri="{FF2B5EF4-FFF2-40B4-BE49-F238E27FC236}">
                <a16:creationId xmlns:a16="http://schemas.microsoft.com/office/drawing/2014/main" id="{552FA633-1885-4CD6-8990-A72B06CEC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132733"/>
              </p:ext>
            </p:extLst>
          </p:nvPr>
        </p:nvGraphicFramePr>
        <p:xfrm>
          <a:off x="7402219" y="4560597"/>
          <a:ext cx="927092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7092">
                  <a:extLst>
                    <a:ext uri="{9D8B030D-6E8A-4147-A177-3AD203B41FA5}">
                      <a16:colId xmlns:a16="http://schemas.microsoft.com/office/drawing/2014/main" val="3520122744"/>
                    </a:ext>
                  </a:extLst>
                </a:gridCol>
              </a:tblGrid>
              <a:tr h="361474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738233"/>
                  </a:ext>
                </a:extLst>
              </a:tr>
              <a:tr h="331351"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/>
                        <a:t>Registro de Requerimientos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009240"/>
                  </a:ext>
                </a:extLst>
              </a:tr>
            </a:tbl>
          </a:graphicData>
        </a:graphic>
      </p:graphicFrame>
      <p:pic>
        <p:nvPicPr>
          <p:cNvPr id="23" name="Imagen 22">
            <a:extLst>
              <a:ext uri="{FF2B5EF4-FFF2-40B4-BE49-F238E27FC236}">
                <a16:creationId xmlns:a16="http://schemas.microsoft.com/office/drawing/2014/main" id="{0C26B1BA-DE96-46AD-BAAD-B81254AD54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7637743" y="4564702"/>
            <a:ext cx="434340" cy="356270"/>
          </a:xfrm>
          <a:prstGeom prst="rect">
            <a:avLst/>
          </a:prstGeom>
        </p:spPr>
      </p:pic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AB13D6DE-8897-457D-91A0-FF63612A5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815267"/>
              </p:ext>
            </p:extLst>
          </p:nvPr>
        </p:nvGraphicFramePr>
        <p:xfrm>
          <a:off x="7326467" y="5426804"/>
          <a:ext cx="1107437" cy="876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7437">
                  <a:extLst>
                    <a:ext uri="{9D8B030D-6E8A-4147-A177-3AD203B41FA5}">
                      <a16:colId xmlns:a16="http://schemas.microsoft.com/office/drawing/2014/main" val="3520122744"/>
                    </a:ext>
                  </a:extLst>
                </a:gridCol>
              </a:tblGrid>
              <a:tr h="528198"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738233"/>
                  </a:ext>
                </a:extLst>
              </a:tr>
              <a:tr h="348102"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/>
                        <a:t>Proceso de Gestión de Proyectos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009240"/>
                  </a:ext>
                </a:extLst>
              </a:tr>
            </a:tbl>
          </a:graphicData>
        </a:graphic>
      </p:graphicFrame>
      <p:sp>
        <p:nvSpPr>
          <p:cNvPr id="25" name="Flecha: cheurón 24">
            <a:extLst>
              <a:ext uri="{FF2B5EF4-FFF2-40B4-BE49-F238E27FC236}">
                <a16:creationId xmlns:a16="http://schemas.microsoft.com/office/drawing/2014/main" id="{A81D5D83-3BCD-4BA8-815F-5798D36343D7}"/>
              </a:ext>
            </a:extLst>
          </p:cNvPr>
          <p:cNvSpPr/>
          <p:nvPr/>
        </p:nvSpPr>
        <p:spPr>
          <a:xfrm>
            <a:off x="7518235" y="5579352"/>
            <a:ext cx="723900" cy="381000"/>
          </a:xfrm>
          <a:prstGeom prst="chevr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A9A8E69F-D6CF-418D-A722-75829DEEE12D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1141725" y="2779790"/>
            <a:ext cx="0" cy="320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FE035BA-0CB8-4FC0-AE17-94706ACE3199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1605271" y="3628771"/>
            <a:ext cx="3731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F67AF6AB-2BAC-4E11-B760-F92F6D4D9353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2781582" y="3619999"/>
            <a:ext cx="284070" cy="8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22CFF736-EF4A-41CE-854B-45B75E3B9523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3868839" y="3619999"/>
            <a:ext cx="2600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AD671876-CDF4-4F21-B56E-7EF17ECE9437}"/>
              </a:ext>
            </a:extLst>
          </p:cNvPr>
          <p:cNvCxnSpPr>
            <a:cxnSpLocks/>
            <a:stCxn id="19" idx="3"/>
            <a:endCxn id="16" idx="1"/>
          </p:cNvCxnSpPr>
          <p:nvPr/>
        </p:nvCxnSpPr>
        <p:spPr>
          <a:xfrm>
            <a:off x="5117145" y="3619999"/>
            <a:ext cx="161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FBD31202-168D-49C2-BD28-C1422A5DB65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13561" y="3575099"/>
            <a:ext cx="130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0CBFD294-7DF8-429F-89DF-21951E3D07B9}"/>
              </a:ext>
            </a:extLst>
          </p:cNvPr>
          <p:cNvCxnSpPr>
            <a:stCxn id="20" idx="3"/>
            <a:endCxn id="17" idx="1"/>
          </p:cNvCxnSpPr>
          <p:nvPr/>
        </p:nvCxnSpPr>
        <p:spPr>
          <a:xfrm>
            <a:off x="7231859" y="3575099"/>
            <a:ext cx="167885" cy="6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18AF7D27-2D74-4002-966F-43648F60F6D0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>
            <a:off x="7862016" y="4275548"/>
            <a:ext cx="3749" cy="285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FB881171-0FC9-4902-83E3-ADDD6B6B6BA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7865765" y="5261637"/>
            <a:ext cx="14420" cy="304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angular 83">
            <a:extLst>
              <a:ext uri="{FF2B5EF4-FFF2-40B4-BE49-F238E27FC236}">
                <a16:creationId xmlns:a16="http://schemas.microsoft.com/office/drawing/2014/main" id="{E0AE8BC1-6B46-43CE-B960-731A9CA40A14}"/>
              </a:ext>
            </a:extLst>
          </p:cNvPr>
          <p:cNvCxnSpPr>
            <a:stCxn id="19" idx="2"/>
            <a:endCxn id="22" idx="1"/>
          </p:cNvCxnSpPr>
          <p:nvPr/>
        </p:nvCxnSpPr>
        <p:spPr>
          <a:xfrm rot="16200000" flipH="1">
            <a:off x="5573567" y="3082464"/>
            <a:ext cx="878085" cy="27792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BD2E1DC0-17DB-49B7-AF74-7106238FD892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737713" y="3988132"/>
            <a:ext cx="1" cy="922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>
            <a:extLst>
              <a:ext uri="{FF2B5EF4-FFF2-40B4-BE49-F238E27FC236}">
                <a16:creationId xmlns:a16="http://schemas.microsoft.com/office/drawing/2014/main" id="{A9907097-3F73-431D-BB0B-633D2CCBCB88}"/>
              </a:ext>
            </a:extLst>
          </p:cNvPr>
          <p:cNvSpPr txBox="1"/>
          <p:nvPr/>
        </p:nvSpPr>
        <p:spPr>
          <a:xfrm>
            <a:off x="6737713" y="4318850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b="1" dirty="0"/>
              <a:t>No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00926AAC-4C1F-44D5-A8BF-0BDBABA87EC0}"/>
              </a:ext>
            </a:extLst>
          </p:cNvPr>
          <p:cNvSpPr txBox="1"/>
          <p:nvPr/>
        </p:nvSpPr>
        <p:spPr>
          <a:xfrm>
            <a:off x="4622999" y="4326659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b="1" dirty="0"/>
              <a:t>No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F6815270-979B-419D-A4C0-CB64A1D4099A}"/>
              </a:ext>
            </a:extLst>
          </p:cNvPr>
          <p:cNvSpPr txBox="1"/>
          <p:nvPr/>
        </p:nvSpPr>
        <p:spPr>
          <a:xfrm>
            <a:off x="5034187" y="3357188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b="1" dirty="0"/>
              <a:t>Si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94EBAA6E-71B5-4C5C-A2CE-CDF82FDA2C73}"/>
              </a:ext>
            </a:extLst>
          </p:cNvPr>
          <p:cNvSpPr txBox="1"/>
          <p:nvPr/>
        </p:nvSpPr>
        <p:spPr>
          <a:xfrm>
            <a:off x="7143815" y="3357188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b="1" dirty="0"/>
              <a:t>Si</a:t>
            </a:r>
          </a:p>
        </p:txBody>
      </p:sp>
    </p:spTree>
    <p:extLst>
      <p:ext uri="{BB962C8B-B14F-4D97-AF65-F5344CB8AC3E}">
        <p14:creationId xmlns:p14="http://schemas.microsoft.com/office/powerpoint/2010/main" val="1295270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FFADD-AD65-4FE5-A06E-4E91C49A86B1}"/>
              </a:ext>
            </a:extLst>
          </p:cNvPr>
          <p:cNvSpPr txBox="1">
            <a:spLocks/>
          </p:cNvSpPr>
          <p:nvPr/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Subprocesos del Gestión de Cambios a Requerimientos</a:t>
            </a:r>
            <a:endParaRPr lang="es-E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F299AEF4-73EE-485E-A312-F35CCDB83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875746"/>
              </p:ext>
            </p:extLst>
          </p:nvPr>
        </p:nvGraphicFramePr>
        <p:xfrm>
          <a:off x="469900" y="1450756"/>
          <a:ext cx="8356599" cy="49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681">
                  <a:extLst>
                    <a:ext uri="{9D8B030D-6E8A-4147-A177-3AD203B41FA5}">
                      <a16:colId xmlns:a16="http://schemas.microsoft.com/office/drawing/2014/main" val="1631161647"/>
                    </a:ext>
                  </a:extLst>
                </a:gridCol>
                <a:gridCol w="1147004">
                  <a:extLst>
                    <a:ext uri="{9D8B030D-6E8A-4147-A177-3AD203B41FA5}">
                      <a16:colId xmlns:a16="http://schemas.microsoft.com/office/drawing/2014/main" val="3236327411"/>
                    </a:ext>
                  </a:extLst>
                </a:gridCol>
                <a:gridCol w="1111535">
                  <a:extLst>
                    <a:ext uri="{9D8B030D-6E8A-4147-A177-3AD203B41FA5}">
                      <a16:colId xmlns:a16="http://schemas.microsoft.com/office/drawing/2014/main" val="1583319652"/>
                    </a:ext>
                  </a:extLst>
                </a:gridCol>
                <a:gridCol w="4086421">
                  <a:extLst>
                    <a:ext uri="{9D8B030D-6E8A-4147-A177-3AD203B41FA5}">
                      <a16:colId xmlns:a16="http://schemas.microsoft.com/office/drawing/2014/main" val="2900013869"/>
                    </a:ext>
                  </a:extLst>
                </a:gridCol>
                <a:gridCol w="1631958">
                  <a:extLst>
                    <a:ext uri="{9D8B030D-6E8A-4147-A177-3AD203B41FA5}">
                      <a16:colId xmlns:a16="http://schemas.microsoft.com/office/drawing/2014/main" val="3200794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 del Responsable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del Subproceso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 del Subproceso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Herramienta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83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Proveedor de cambios a requerimientos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Solicitar cambio formal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 Analista Funcional </a:t>
                      </a:r>
                      <a:r>
                        <a:rPr kumimoji="0" lang="es-PE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recepciona</a:t>
                      </a: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los requerimientos emitidos por los canales autorizados, según el </a:t>
                      </a:r>
                      <a:r>
                        <a:rPr kumimoji="0" lang="es-PE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checklist</a:t>
                      </a: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de aceptación de requerimiento y luego r</a:t>
                      </a:r>
                      <a:r>
                        <a:rPr kumimoji="0" lang="es-E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egistra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la solicitud de cambio en la Plantilla de Registro de Cambios a Requerimientos de Proyectos.</a:t>
                      </a:r>
                    </a:p>
                    <a:p>
                      <a:pPr algn="l"/>
                      <a:endParaRPr lang="es-E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Plantilla: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Solicitud de Cambios a Requerimientos de Proyectos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Registro de Cambios a Requerimientos de Proyectos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54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 Funcional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Informar impacto por evaluar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Estimar cual es el impacto en los planes de trabajo vigentes por la actividad de evaluación de impacto de un cambio, antes de realizar la evaluación.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Determinar las actividades impactadas en los planes de trabajo vigentes y las fechas comprometidas por el estudio de impacto.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Plantilla: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Solicitud de Cambios a Requerimientos de Proyectos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Lista maestra de requerimientos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452596"/>
                  </a:ext>
                </a:extLst>
              </a:tr>
              <a:tr h="347564"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Aprobador de cambios en requerimientos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Evaluar solicitud de cambio?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Esta actividad refleja lo que el canal autorizado decide para aprobar la evaluación del impacto del cambio con respecto a una Solicitud de Cambio.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 se autoriza la evaluación de la solicitud de cambio, se envía la conformidad registrado en acta vía correo electrónico.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Plantilla acta de reunión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467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947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FFADD-AD65-4FE5-A06E-4E91C49A86B1}"/>
              </a:ext>
            </a:extLst>
          </p:cNvPr>
          <p:cNvSpPr txBox="1">
            <a:spLocks/>
          </p:cNvSpPr>
          <p:nvPr/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Subprocesos del Gestión de Cambios a Requerimientos</a:t>
            </a:r>
            <a:endParaRPr lang="es-E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F299AEF4-73EE-485E-A312-F35CCDB83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524797"/>
              </p:ext>
            </p:extLst>
          </p:nvPr>
        </p:nvGraphicFramePr>
        <p:xfrm>
          <a:off x="777240" y="1737361"/>
          <a:ext cx="7589520" cy="3694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014">
                  <a:extLst>
                    <a:ext uri="{9D8B030D-6E8A-4147-A177-3AD203B41FA5}">
                      <a16:colId xmlns:a16="http://schemas.microsoft.com/office/drawing/2014/main" val="1631161647"/>
                    </a:ext>
                  </a:extLst>
                </a:gridCol>
                <a:gridCol w="1142077">
                  <a:extLst>
                    <a:ext uri="{9D8B030D-6E8A-4147-A177-3AD203B41FA5}">
                      <a16:colId xmlns:a16="http://schemas.microsoft.com/office/drawing/2014/main" val="3236327411"/>
                    </a:ext>
                  </a:extLst>
                </a:gridCol>
                <a:gridCol w="1224891">
                  <a:extLst>
                    <a:ext uri="{9D8B030D-6E8A-4147-A177-3AD203B41FA5}">
                      <a16:colId xmlns:a16="http://schemas.microsoft.com/office/drawing/2014/main" val="1583319652"/>
                    </a:ext>
                  </a:extLst>
                </a:gridCol>
                <a:gridCol w="3188982">
                  <a:extLst>
                    <a:ext uri="{9D8B030D-6E8A-4147-A177-3AD203B41FA5}">
                      <a16:colId xmlns:a16="http://schemas.microsoft.com/office/drawing/2014/main" val="2900013869"/>
                    </a:ext>
                  </a:extLst>
                </a:gridCol>
                <a:gridCol w="1674556">
                  <a:extLst>
                    <a:ext uri="{9D8B030D-6E8A-4147-A177-3AD203B41FA5}">
                      <a16:colId xmlns:a16="http://schemas.microsoft.com/office/drawing/2014/main" val="3200794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 del Responsable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del Subproceso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 del Subproceso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Herramienta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83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 Funcional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Evaluar impacto del cambio de 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Estimar cual es el impacto en los planes de trabajo vigentes por la actividad de evaluación de impacto de un cambio, antes de realizar la evaluación.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Determinar las actividades impactadas en los planes de trabajo vigentes y las fechas comprometidas por el estudio de impacto.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Plantilla Matriz de Trazabilidad a Documentos.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4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Aprobador de cambios en requerimientos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Solicitud de cambio de requerimiento es aprobada formalmente?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Esta actividad refleja la decisión del canal autorizado sobre la incorporación de los cambios en requerimientos en el alcance del proyecto.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344505"/>
                  </a:ext>
                </a:extLst>
              </a:tr>
              <a:tr h="347564"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Aprobador de cambios en requerimientos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Formalizar el cambio de requerimiento.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Si el canal autorizado acepta el cambio, se envía la conformidad a través de un acta.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Plantilla acta de reunión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467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962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82785929-1C16-4AC5-A0B3-BA06DE7DD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93" y="2153430"/>
            <a:ext cx="8363414" cy="810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400" dirty="0">
                <a:ea typeface="ＭＳ Ｐゴシック" pitchFamily="112" charset="-128"/>
              </a:rPr>
              <a:t>6. </a:t>
            </a:r>
            <a:r>
              <a:rPr lang="en-US" sz="4400" dirty="0" err="1">
                <a:ea typeface="ＭＳ Ｐゴシック" pitchFamily="112" charset="-128"/>
              </a:rPr>
              <a:t>Métricas</a:t>
            </a:r>
            <a:r>
              <a:rPr lang="en-US" sz="4400" dirty="0">
                <a:ea typeface="ＭＳ Ｐゴシック" pitchFamily="112" charset="-128"/>
              </a:rPr>
              <a:t> del </a:t>
            </a:r>
            <a:r>
              <a:rPr lang="en-US" sz="4400" dirty="0" err="1">
                <a:ea typeface="ＭＳ Ｐゴシック" pitchFamily="112" charset="-128"/>
              </a:rPr>
              <a:t>proceso</a:t>
            </a:r>
            <a:endParaRPr lang="en-US" sz="4400" dirty="0">
              <a:ea typeface="ＭＳ Ｐゴシック" pitchFamily="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995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2775D-0D1B-400B-A650-74CAED1C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Métricas del proceso</a:t>
            </a:r>
            <a:endParaRPr lang="es-ES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55">
            <a:extLst>
              <a:ext uri="{FF2B5EF4-FFF2-40B4-BE49-F238E27FC236}">
                <a16:creationId xmlns:a16="http://schemas.microsoft.com/office/drawing/2014/main" id="{F41405BC-0EDC-40AD-BD8C-3BCCFA630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3775" y="2384425"/>
            <a:ext cx="4392613" cy="2089150"/>
          </a:xfrm>
          <a:prstGeom prst="rect">
            <a:avLst/>
          </a:prstGeom>
          <a:solidFill>
            <a:srgbClr val="FFB089"/>
          </a:solidFill>
          <a:ln w="9525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" name="AutoShape 154">
            <a:hlinkClick r:id="rId2" action="ppaction://hlinkfile"/>
            <a:extLst>
              <a:ext uri="{FF2B5EF4-FFF2-40B4-BE49-F238E27FC236}">
                <a16:creationId xmlns:a16="http://schemas.microsoft.com/office/drawing/2014/main" id="{AB269EF1-8FE2-44FE-B05B-ACCA7705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056" y="2997200"/>
            <a:ext cx="3671888" cy="863600"/>
          </a:xfrm>
          <a:prstGeom prst="foldedCorner">
            <a:avLst>
              <a:gd name="adj" fmla="val 12500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997A00"/>
            </a:prstShdw>
          </a:effectLst>
        </p:spPr>
        <p:txBody>
          <a:bodyPr anchor="ctr"/>
          <a:lstStyle/>
          <a:p>
            <a:pPr algn="ctr"/>
            <a:r>
              <a:rPr lang="es-PE" b="1" dirty="0">
                <a:latin typeface="Arial" panose="020B0604020202020204" pitchFamily="34" charset="0"/>
                <a:cs typeface="Arial" panose="020B0604020202020204" pitchFamily="34" charset="0"/>
              </a:rPr>
              <a:t>Volatilidad de requerimientos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219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82785929-1C16-4AC5-A0B3-BA06DE7DD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93" y="2153430"/>
            <a:ext cx="8363414" cy="810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400" dirty="0">
                <a:ea typeface="ＭＳ Ｐゴシック" pitchFamily="112" charset="-128"/>
              </a:rPr>
              <a:t>7. </a:t>
            </a:r>
            <a:r>
              <a:rPr lang="en-US" sz="4400" dirty="0" err="1">
                <a:ea typeface="ＭＳ Ｐゴシック" pitchFamily="112" charset="-128"/>
              </a:rPr>
              <a:t>Artefactos</a:t>
            </a:r>
            <a:r>
              <a:rPr lang="en-US" sz="4400" dirty="0">
                <a:ea typeface="ＭＳ Ｐゴシック" pitchFamily="112" charset="-128"/>
              </a:rPr>
              <a:t> del </a:t>
            </a:r>
            <a:r>
              <a:rPr lang="en-US" sz="4400" dirty="0" err="1">
                <a:ea typeface="ＭＳ Ｐゴシック" pitchFamily="112" charset="-128"/>
              </a:rPr>
              <a:t>proceso</a:t>
            </a:r>
            <a:endParaRPr lang="en-US" sz="4400" dirty="0">
              <a:ea typeface="ＭＳ Ｐゴシック" pitchFamily="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814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00A6E-E60B-4CDA-AEDF-FB87A1ED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Contenido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E347861-B8EF-4756-9A26-1B3BF4E87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755" y="1737361"/>
            <a:ext cx="4150610" cy="4461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Objetivo y alcance del proceso</a:t>
            </a: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Términos y definiciones</a:t>
            </a: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Roles y responsabilidades</a:t>
            </a: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Entradas y salidas del proceso</a:t>
            </a: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Descripción del proceso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	5.1 Subprocesos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	5.2 Actividades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	5.3 Tareas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6. Métricas del proceso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7. Artefactos del proceso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8. Historial de revisiones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81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FF2EE-999D-46E3-B50C-C7BD1735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Artefactos del proceso</a:t>
            </a:r>
            <a:endParaRPr lang="es-ES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34E192E-7F8D-4F05-9BE2-3E4AAAB81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680592"/>
              </p:ext>
            </p:extLst>
          </p:nvPr>
        </p:nvGraphicFramePr>
        <p:xfrm>
          <a:off x="822960" y="2324100"/>
          <a:ext cx="7543800" cy="366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501">
                  <a:extLst>
                    <a:ext uri="{9D8B030D-6E8A-4147-A177-3AD203B41FA5}">
                      <a16:colId xmlns:a16="http://schemas.microsoft.com/office/drawing/2014/main" val="2292227420"/>
                    </a:ext>
                  </a:extLst>
                </a:gridCol>
                <a:gridCol w="2436019">
                  <a:extLst>
                    <a:ext uri="{9D8B030D-6E8A-4147-A177-3AD203B41FA5}">
                      <a16:colId xmlns:a16="http://schemas.microsoft.com/office/drawing/2014/main" val="3820674980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3096443643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489754806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626397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Artefacto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Subproceso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Tarea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27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Plan de gestión de requerimientos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Definir la organización para gestionar los cambios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2660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LMR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Definir los requerimientos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6665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CheckList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de Aceptación de requerimientos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Definir los requerimientos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554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Solicitud de cambios a requerimientos de proyectos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Manejo de cambios a requerimientos.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Solicitar cambio formal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561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Registro de cambios a requerimientos de proyectos.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Manejo de cambios a requerimientos.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Solicitar cambio formal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664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Matriz de trazabilidad.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Manejo de cambios a requerimientos.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Evaluar impacto del cambio de requerimiento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160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37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82785929-1C16-4AC5-A0B3-BA06DE7DD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93" y="2153430"/>
            <a:ext cx="8363414" cy="810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400" dirty="0">
                <a:ea typeface="ＭＳ Ｐゴシック" pitchFamily="112" charset="-128"/>
              </a:rPr>
              <a:t>8. </a:t>
            </a:r>
            <a:r>
              <a:rPr lang="en-US" sz="4400" dirty="0" err="1">
                <a:ea typeface="ＭＳ Ｐゴシック" pitchFamily="112" charset="-128"/>
              </a:rPr>
              <a:t>Historial</a:t>
            </a:r>
            <a:r>
              <a:rPr lang="en-US" sz="4400" dirty="0">
                <a:ea typeface="ＭＳ Ｐゴシック" pitchFamily="112" charset="-128"/>
              </a:rPr>
              <a:t> de </a:t>
            </a:r>
            <a:r>
              <a:rPr lang="en-US" sz="4400" dirty="0" err="1">
                <a:ea typeface="ＭＳ Ｐゴシック" pitchFamily="112" charset="-128"/>
              </a:rPr>
              <a:t>Revisiones</a:t>
            </a:r>
            <a:endParaRPr lang="en-US" sz="4400" dirty="0">
              <a:ea typeface="ＭＳ Ｐゴシック" pitchFamily="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211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9AB0D-6023-49D8-BD76-E09A514F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400" b="1" dirty="0">
                <a:solidFill>
                  <a:schemeClr val="tx1"/>
                </a:solidFill>
              </a:rPr>
              <a:t>Historial de revisiones</a:t>
            </a:r>
            <a:endParaRPr lang="es-ES" sz="44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FDC4974-6C44-40D0-8156-8B839FAE5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709765"/>
              </p:ext>
            </p:extLst>
          </p:nvPr>
        </p:nvGraphicFramePr>
        <p:xfrm>
          <a:off x="939800" y="2044700"/>
          <a:ext cx="7861301" cy="3111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81">
                  <a:extLst>
                    <a:ext uri="{9D8B030D-6E8A-4147-A177-3AD203B41FA5}">
                      <a16:colId xmlns:a16="http://schemas.microsoft.com/office/drawing/2014/main" val="1937022020"/>
                    </a:ext>
                  </a:extLst>
                </a:gridCol>
                <a:gridCol w="1021646">
                  <a:extLst>
                    <a:ext uri="{9D8B030D-6E8A-4147-A177-3AD203B41FA5}">
                      <a16:colId xmlns:a16="http://schemas.microsoft.com/office/drawing/2014/main" val="3653890860"/>
                    </a:ext>
                  </a:extLst>
                </a:gridCol>
                <a:gridCol w="1229373">
                  <a:extLst>
                    <a:ext uri="{9D8B030D-6E8A-4147-A177-3AD203B41FA5}">
                      <a16:colId xmlns:a16="http://schemas.microsoft.com/office/drawing/2014/main" val="1852165579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45380432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19010716"/>
                    </a:ext>
                  </a:extLst>
                </a:gridCol>
                <a:gridCol w="2070101">
                  <a:extLst>
                    <a:ext uri="{9D8B030D-6E8A-4147-A177-3AD203B41FA5}">
                      <a16:colId xmlns:a16="http://schemas.microsoft.com/office/drawing/2014/main" val="2480853592"/>
                    </a:ext>
                  </a:extLst>
                </a:gridCol>
              </a:tblGrid>
              <a:tr h="439420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Autor/Rol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Responsable de recisión y/o aprobación/ Rol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7128471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Revisado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Susana</a:t>
                      </a:r>
                      <a:r>
                        <a:rPr lang="es-E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Gonzales</a:t>
                      </a:r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(Analista Funcional)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011258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888192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025248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4003132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041139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4335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18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82785929-1C16-4AC5-A0B3-BA06DE7DD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537" y="2097674"/>
            <a:ext cx="8474926" cy="75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400" eaLnBrk="0" fontAlgn="base" hangingPunct="0">
              <a:lnSpc>
                <a:spcPts val="5600"/>
              </a:lnSpc>
              <a:spcBef>
                <a:spcPct val="50000"/>
              </a:spcBef>
              <a:spcAft>
                <a:spcPct val="0"/>
              </a:spcAft>
            </a:pPr>
            <a:r>
              <a:rPr lang="es-PE" sz="4400" dirty="0">
                <a:latin typeface="Arial" panose="020B0604020202020204" pitchFamily="34" charset="0"/>
                <a:ea typeface="ＭＳ Ｐゴシック" pitchFamily="112" charset="-128"/>
                <a:cs typeface="Arial" panose="020B0604020202020204" pitchFamily="34" charset="0"/>
              </a:rPr>
              <a:t>1. Objetivo y alcance del proceso</a:t>
            </a:r>
          </a:p>
        </p:txBody>
      </p:sp>
    </p:spTree>
    <p:extLst>
      <p:ext uri="{BB962C8B-B14F-4D97-AF65-F5344CB8AC3E}">
        <p14:creationId xmlns:p14="http://schemas.microsoft.com/office/powerpoint/2010/main" val="36111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33536-2B74-49AA-8770-501866C9B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781394" cy="1450757"/>
          </a:xfrm>
        </p:spPr>
        <p:txBody>
          <a:bodyPr>
            <a:normAutofit/>
          </a:bodyPr>
          <a:lstStyle/>
          <a:p>
            <a:pPr algn="ctr"/>
            <a:r>
              <a:rPr lang="es-PE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y alcance del proceso</a:t>
            </a:r>
            <a:endParaRPr lang="es-E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1B97E29-B667-4A70-ADDE-9C097F73021E}"/>
              </a:ext>
            </a:extLst>
          </p:cNvPr>
          <p:cNvSpPr txBox="1"/>
          <p:nvPr/>
        </p:nvSpPr>
        <p:spPr>
          <a:xfrm>
            <a:off x="2698230" y="2012097"/>
            <a:ext cx="590612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</a:p>
          <a:p>
            <a:pPr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-177800" algn="just">
              <a:buFontTx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Definir el mecanismo de gestión de requerimientos de proyectos </a:t>
            </a:r>
            <a:r>
              <a:rPr lang="es-PE" sz="1600" dirty="0" err="1"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600" dirty="0" err="1">
                <a:latin typeface="Arial" panose="020B0604020202020204" pitchFamily="34" charset="0"/>
                <a:cs typeface="Arial" panose="020B0604020202020204" pitchFamily="34" charset="0"/>
              </a:rPr>
              <a:t>HelpDesk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-177800" algn="just">
              <a:buFontTx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Establecer el procedimiento de gestión de cambios a requerimientos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02E039-14D6-44F9-9315-7D624A6B8E5A}"/>
              </a:ext>
            </a:extLst>
          </p:cNvPr>
          <p:cNvSpPr txBox="1"/>
          <p:nvPr/>
        </p:nvSpPr>
        <p:spPr>
          <a:xfrm>
            <a:off x="2698230" y="4398026"/>
            <a:ext cx="590612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Alcance</a:t>
            </a:r>
          </a:p>
          <a:p>
            <a:pPr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-177800" algn="just">
              <a:buFontTx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Este proceso aplica a los proyectos definidos dentro del servicio </a:t>
            </a:r>
            <a:r>
              <a:rPr lang="es-PE" sz="1600" dirty="0" err="1"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600" dirty="0" err="1">
                <a:latin typeface="Arial" panose="020B0604020202020204" pitchFamily="34" charset="0"/>
                <a:cs typeface="Arial" panose="020B0604020202020204" pitchFamily="34" charset="0"/>
              </a:rPr>
              <a:t>HelpDesk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 ofrecido por la empresa de Soluciones Informáticas Business </a:t>
            </a:r>
            <a:r>
              <a:rPr lang="es-PE" sz="1600" dirty="0" err="1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039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82785929-1C16-4AC5-A0B3-BA06DE7DD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45" y="2130570"/>
            <a:ext cx="8208710" cy="75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400" dirty="0">
                <a:latin typeface="Arial" panose="020B0604020202020204" pitchFamily="34" charset="0"/>
                <a:ea typeface="ＭＳ Ｐゴシック" pitchFamily="112" charset="-128"/>
                <a:cs typeface="Arial" panose="020B0604020202020204" pitchFamily="34" charset="0"/>
              </a:rPr>
              <a:t>2. </a:t>
            </a:r>
            <a:r>
              <a:rPr lang="en-US" sz="4400" dirty="0" err="1">
                <a:latin typeface="Arial" panose="020B0604020202020204" pitchFamily="34" charset="0"/>
                <a:ea typeface="ＭＳ Ｐゴシック" pitchFamily="112" charset="-128"/>
                <a:cs typeface="Arial" panose="020B0604020202020204" pitchFamily="34" charset="0"/>
              </a:rPr>
              <a:t>Términos</a:t>
            </a:r>
            <a:r>
              <a:rPr lang="en-US" sz="4400" dirty="0">
                <a:latin typeface="Arial" panose="020B0604020202020204" pitchFamily="34" charset="0"/>
                <a:ea typeface="ＭＳ Ｐゴシック" pitchFamily="112" charset="-128"/>
                <a:cs typeface="Arial" panose="020B0604020202020204" pitchFamily="34" charset="0"/>
              </a:rPr>
              <a:t> y </a:t>
            </a:r>
            <a:r>
              <a:rPr lang="en-US" sz="4400" dirty="0" err="1">
                <a:latin typeface="Arial" panose="020B0604020202020204" pitchFamily="34" charset="0"/>
                <a:ea typeface="ＭＳ Ｐゴシック" pitchFamily="112" charset="-128"/>
                <a:cs typeface="Arial" panose="020B0604020202020204" pitchFamily="34" charset="0"/>
              </a:rPr>
              <a:t>definiciones</a:t>
            </a:r>
            <a:endParaRPr lang="en-US" sz="4400" dirty="0">
              <a:latin typeface="Arial" panose="020B0604020202020204" pitchFamily="34" charset="0"/>
              <a:ea typeface="ＭＳ Ｐゴシック" pitchFamily="112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65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E345A-6C7E-4363-BCB9-88EACD5BA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Términos y definiciones</a:t>
            </a:r>
            <a:endParaRPr lang="es-ES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0CBC68DE-0179-4C39-A72B-157B447D6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327837"/>
              </p:ext>
            </p:extLst>
          </p:nvPr>
        </p:nvGraphicFramePr>
        <p:xfrm>
          <a:off x="814039" y="2043770"/>
          <a:ext cx="7552721" cy="3740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678">
                  <a:extLst>
                    <a:ext uri="{9D8B030D-6E8A-4147-A177-3AD203B41FA5}">
                      <a16:colId xmlns:a16="http://schemas.microsoft.com/office/drawing/2014/main" val="1421212906"/>
                    </a:ext>
                  </a:extLst>
                </a:gridCol>
                <a:gridCol w="1706137">
                  <a:extLst>
                    <a:ext uri="{9D8B030D-6E8A-4147-A177-3AD203B41FA5}">
                      <a16:colId xmlns:a16="http://schemas.microsoft.com/office/drawing/2014/main" val="2513336619"/>
                    </a:ext>
                  </a:extLst>
                </a:gridCol>
                <a:gridCol w="5132906">
                  <a:extLst>
                    <a:ext uri="{9D8B030D-6E8A-4147-A177-3AD203B41FA5}">
                      <a16:colId xmlns:a16="http://schemas.microsoft.com/office/drawing/2014/main" val="1339955349"/>
                    </a:ext>
                  </a:extLst>
                </a:gridCol>
              </a:tblGrid>
              <a:tr h="3314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Términos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Definiciones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565574"/>
                  </a:ext>
                </a:extLst>
              </a:tr>
              <a:tr h="65284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de Gestión de Requerimientos</a:t>
                      </a:r>
                      <a:endParaRPr kumimoji="0" lang="es-E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 el documento define los lineamientos para el manejo de los requerimientos. Define los canales formales para proveer, aprobar u autorizar los requerimientos, los ciclos de aprobación y autorización. También define el proceso de gestión de los cambios en los requerimientos.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3948778"/>
                  </a:ext>
                </a:extLst>
              </a:tr>
              <a:tr h="65284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Cambio a requerimiento</a:t>
                      </a: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Cualquier modificación en los requerimientos acordados. Los requerimientos nuevos son considerados también cambios.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4927303"/>
                  </a:ext>
                </a:extLst>
              </a:tr>
              <a:tr h="65284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Requerimientos acordados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Son los requerimientos que han sido aprobados y autorizados, en lo  que constituye el alcance del requerimiento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641657"/>
                  </a:ext>
                </a:extLst>
              </a:tr>
              <a:tr h="65284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Aprobador de requerimientos</a:t>
                      </a:r>
                    </a:p>
                    <a:p>
                      <a:endParaRPr lang="es-E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 refiere a la aprobación que reciben los requerimientos en las capas funcionales del servicio, es decir, a nivel de usuarios según lo que se defina en el Plan de Gestión de Requerimientos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667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52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82785929-1C16-4AC5-A0B3-BA06DE7DD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922" y="2119976"/>
            <a:ext cx="8207298" cy="75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400" dirty="0">
                <a:latin typeface="Arial" panose="020B0604020202020204" pitchFamily="34" charset="0"/>
                <a:ea typeface="ＭＳ Ｐゴシック" pitchFamily="112" charset="-128"/>
                <a:cs typeface="Arial" panose="020B0604020202020204" pitchFamily="34" charset="0"/>
              </a:rPr>
              <a:t>3. Roles y </a:t>
            </a:r>
            <a:r>
              <a:rPr lang="en-US" sz="4400" dirty="0" err="1">
                <a:latin typeface="Arial" panose="020B0604020202020204" pitchFamily="34" charset="0"/>
                <a:ea typeface="ＭＳ Ｐゴシック" pitchFamily="112" charset="-128"/>
                <a:cs typeface="Arial" panose="020B0604020202020204" pitchFamily="34" charset="0"/>
              </a:rPr>
              <a:t>responsabilidades</a:t>
            </a:r>
            <a:endParaRPr lang="en-US" sz="4400" dirty="0">
              <a:latin typeface="Arial" panose="020B0604020202020204" pitchFamily="34" charset="0"/>
              <a:ea typeface="ＭＳ Ｐゴシック" pitchFamily="112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50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4059B-56AA-4F49-ACCA-DF5270EB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Roles y responsabilidades</a:t>
            </a:r>
            <a:endParaRPr lang="es-ES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lecha: pentágono 2">
            <a:extLst>
              <a:ext uri="{FF2B5EF4-FFF2-40B4-BE49-F238E27FC236}">
                <a16:creationId xmlns:a16="http://schemas.microsoft.com/office/drawing/2014/main" id="{7973BD78-FBB5-4D97-B8A8-2B1794462F69}"/>
              </a:ext>
            </a:extLst>
          </p:cNvPr>
          <p:cNvSpPr/>
          <p:nvPr/>
        </p:nvSpPr>
        <p:spPr>
          <a:xfrm>
            <a:off x="822960" y="2464419"/>
            <a:ext cx="1862254" cy="92555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PE" sz="1400" b="1" dirty="0">
                <a:solidFill>
                  <a:srgbClr val="000066"/>
                </a:solidFill>
                <a:latin typeface="Arial" charset="0"/>
              </a:rPr>
              <a:t>Proveedor de cambios a requerimientos (usuario final)</a:t>
            </a:r>
            <a:endParaRPr lang="es-ES" sz="1400" b="1" dirty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E1858141-75C7-4837-87FF-DE4FAA82350B}"/>
              </a:ext>
            </a:extLst>
          </p:cNvPr>
          <p:cNvSpPr/>
          <p:nvPr/>
        </p:nvSpPr>
        <p:spPr>
          <a:xfrm>
            <a:off x="819246" y="4033024"/>
            <a:ext cx="1862254" cy="92555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PE" sz="1400" b="1" dirty="0">
                <a:solidFill>
                  <a:srgbClr val="000066"/>
                </a:solidFill>
                <a:latin typeface="Arial" charset="0"/>
              </a:rPr>
              <a:t>Aprobador de cambios (usuario líder)</a:t>
            </a:r>
            <a:endParaRPr lang="es-ES" sz="1400" b="1" dirty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F8E77858-D7F1-47FF-BA04-4F98879AB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0635" y="2464418"/>
            <a:ext cx="5616125" cy="925551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anchor="ctr"/>
          <a:lstStyle/>
          <a:p>
            <a:pPr lvl="0" indent="180975" defTabSz="91440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sz="1400" dirty="0">
                <a:solidFill>
                  <a:srgbClr val="000066"/>
                </a:solidFill>
                <a:latin typeface="Arial" charset="0"/>
              </a:rPr>
              <a:t>Solicita cambios a los requerimientos acordados.</a:t>
            </a:r>
          </a:p>
          <a:p>
            <a:pPr lvl="0" indent="180975" defTabSz="91440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sz="1400" dirty="0">
                <a:solidFill>
                  <a:srgbClr val="000066"/>
                </a:solidFill>
                <a:latin typeface="Arial" charset="0"/>
              </a:rPr>
              <a:t>Solicita nuevos requerimientos.</a:t>
            </a:r>
          </a:p>
          <a:p>
            <a:pPr lvl="0" indent="180975" defTabSz="91440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sz="1400" dirty="0">
                <a:solidFill>
                  <a:srgbClr val="000066"/>
                </a:solidFill>
                <a:latin typeface="Arial" charset="0"/>
              </a:rPr>
              <a:t>Resuelve consultas acerca de los cambios solicitados en los requerimientos.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A9CCE91E-C351-412C-AD76-161FBF770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0635" y="4232340"/>
            <a:ext cx="5616125" cy="726235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anchor="ctr"/>
          <a:lstStyle/>
          <a:p>
            <a:pPr lvl="0" indent="180975" defTabSz="91440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sz="1400" dirty="0">
                <a:solidFill>
                  <a:srgbClr val="000066"/>
                </a:solidFill>
                <a:latin typeface="Arial" charset="0"/>
              </a:rPr>
              <a:t>Autoriza la presentación de una solicitud de cambio.</a:t>
            </a:r>
          </a:p>
          <a:p>
            <a:pPr lvl="0" indent="180975" defTabSz="91440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sz="1400" dirty="0">
                <a:solidFill>
                  <a:srgbClr val="000066"/>
                </a:solidFill>
                <a:latin typeface="Arial" charset="0"/>
              </a:rPr>
              <a:t>Autoriza la solicitud de un cambio.</a:t>
            </a:r>
          </a:p>
        </p:txBody>
      </p:sp>
    </p:spTree>
    <p:extLst>
      <p:ext uri="{BB962C8B-B14F-4D97-AF65-F5344CB8AC3E}">
        <p14:creationId xmlns:p14="http://schemas.microsoft.com/office/powerpoint/2010/main" val="339023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4059B-56AA-4F49-ACCA-DF5270EB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Roles y responsabilidades</a:t>
            </a:r>
            <a:endParaRPr lang="es-ES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lecha: pentágono 2">
            <a:extLst>
              <a:ext uri="{FF2B5EF4-FFF2-40B4-BE49-F238E27FC236}">
                <a16:creationId xmlns:a16="http://schemas.microsoft.com/office/drawing/2014/main" id="{CA127CDE-1058-4788-A60C-30D54831ACA6}"/>
              </a:ext>
            </a:extLst>
          </p:cNvPr>
          <p:cNvSpPr/>
          <p:nvPr/>
        </p:nvSpPr>
        <p:spPr>
          <a:xfrm>
            <a:off x="822960" y="2163336"/>
            <a:ext cx="1862254" cy="92555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PE" sz="1400" b="1" dirty="0">
                <a:solidFill>
                  <a:srgbClr val="000066"/>
                </a:solidFill>
                <a:latin typeface="Arial" charset="0"/>
              </a:rPr>
              <a:t>Jefe de Proyecto</a:t>
            </a:r>
            <a:endParaRPr lang="es-ES" sz="1400" b="1" dirty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27C5A7D3-CDBD-46D0-992D-A8D5F5707C7B}"/>
              </a:ext>
            </a:extLst>
          </p:cNvPr>
          <p:cNvSpPr/>
          <p:nvPr/>
        </p:nvSpPr>
        <p:spPr>
          <a:xfrm>
            <a:off x="822960" y="4392162"/>
            <a:ext cx="1862254" cy="92555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PE" sz="1400" b="1" dirty="0">
                <a:solidFill>
                  <a:srgbClr val="000066"/>
                </a:solidFill>
                <a:latin typeface="Arial" charset="0"/>
              </a:rPr>
              <a:t>Analista Funcional</a:t>
            </a:r>
            <a:endParaRPr lang="es-ES" sz="1400" b="1" dirty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1CAD71AC-DBB4-4C06-A253-B86652819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0635" y="2425615"/>
            <a:ext cx="5616125" cy="400991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anchor="ctr"/>
          <a:lstStyle/>
          <a:p>
            <a:pPr marL="179388" indent="-179388">
              <a:lnSpc>
                <a:spcPct val="80000"/>
              </a:lnSpc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s-ES" sz="14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la organización para gestionar los requerimientos.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EB957A10-3F95-4C87-864F-B197A5A70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0635" y="3428999"/>
            <a:ext cx="5616125" cy="2851879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anchor="ctr"/>
          <a:lstStyle/>
          <a:p>
            <a:pPr lvl="0" indent="180975" algn="just" defTabSz="91440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sz="1400" dirty="0">
                <a:solidFill>
                  <a:srgbClr val="000066"/>
                </a:solidFill>
                <a:latin typeface="Arial" charset="0"/>
              </a:rPr>
              <a:t>Identifica los requerimientos de usuario.</a:t>
            </a:r>
          </a:p>
          <a:p>
            <a:pPr lvl="0" indent="180975" algn="just" defTabSz="91440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sz="1400" dirty="0">
                <a:solidFill>
                  <a:srgbClr val="000066"/>
                </a:solidFill>
                <a:latin typeface="Arial" charset="0"/>
              </a:rPr>
              <a:t>Tipifica los requerimientos según la “Plantilla de Lista Maestra de Requerimientos para Proyectos.</a:t>
            </a:r>
          </a:p>
          <a:p>
            <a:pPr lvl="0" indent="180975" algn="just" defTabSz="91440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sz="1400" dirty="0">
                <a:solidFill>
                  <a:srgbClr val="000066"/>
                </a:solidFill>
                <a:latin typeface="Arial" charset="0"/>
              </a:rPr>
              <a:t>Expone los requerimientos definidos con la finalidad de obtener aprobación del Proveedor de requerimientos.</a:t>
            </a:r>
          </a:p>
          <a:p>
            <a:pPr lvl="0" indent="180975" algn="just" defTabSz="91440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sz="1400" dirty="0">
                <a:solidFill>
                  <a:srgbClr val="000066"/>
                </a:solidFill>
                <a:latin typeface="Arial" charset="0"/>
              </a:rPr>
              <a:t>Registra y aplica las observaciones que se realicen a los requerimientos en proceso de aprobación.</a:t>
            </a:r>
          </a:p>
          <a:p>
            <a:pPr lvl="0" indent="180975" algn="just" defTabSz="91440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sz="1400" dirty="0">
                <a:solidFill>
                  <a:srgbClr val="000066"/>
                </a:solidFill>
                <a:latin typeface="Arial" charset="0"/>
              </a:rPr>
              <a:t>Prepara y presenta los requerimientos para autorización formal.</a:t>
            </a:r>
          </a:p>
          <a:p>
            <a:pPr lvl="0" indent="180975" algn="just" defTabSz="91440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sz="1400" dirty="0">
                <a:solidFill>
                  <a:srgbClr val="000066"/>
                </a:solidFill>
                <a:latin typeface="Arial" charset="0"/>
              </a:rPr>
              <a:t>Es responsable de la evaluación del impacto de un cambio en los requerimientos, indicando qué actividades del cronograma se verán afectadas por el cambio.</a:t>
            </a:r>
          </a:p>
        </p:txBody>
      </p:sp>
    </p:spTree>
    <p:extLst>
      <p:ext uri="{BB962C8B-B14F-4D97-AF65-F5344CB8AC3E}">
        <p14:creationId xmlns:p14="http://schemas.microsoft.com/office/powerpoint/2010/main" val="14343050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290</TotalTime>
  <Words>1098</Words>
  <Application>Microsoft Office PowerPoint</Application>
  <PresentationFormat>Presentación en pantalla (4:3)</PresentationFormat>
  <Paragraphs>194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ＭＳ Ｐゴシック</vt:lpstr>
      <vt:lpstr>Arial</vt:lpstr>
      <vt:lpstr>Calibri</vt:lpstr>
      <vt:lpstr>Calibri Light</vt:lpstr>
      <vt:lpstr>Wingdings</vt:lpstr>
      <vt:lpstr>Retrospección</vt:lpstr>
      <vt:lpstr>Proceso de Gestión de Cambios a Requerimientos</vt:lpstr>
      <vt:lpstr>Contenido</vt:lpstr>
      <vt:lpstr>Presentación de PowerPoint</vt:lpstr>
      <vt:lpstr>Objetivo y alcance del proceso</vt:lpstr>
      <vt:lpstr>Presentación de PowerPoint</vt:lpstr>
      <vt:lpstr>Términos y definiciones</vt:lpstr>
      <vt:lpstr>Presentación de PowerPoint</vt:lpstr>
      <vt:lpstr>Roles y responsabilidades</vt:lpstr>
      <vt:lpstr>Roles y responsabilidades</vt:lpstr>
      <vt:lpstr>Roles y responsabilidades</vt:lpstr>
      <vt:lpstr>Presentación de PowerPoint</vt:lpstr>
      <vt:lpstr>Entradas y salidas del proceso</vt:lpstr>
      <vt:lpstr>Presentación de PowerPoint</vt:lpstr>
      <vt:lpstr>Subprocesos del Gestión de Cambios a Requerimientos</vt:lpstr>
      <vt:lpstr>Presentación de PowerPoint</vt:lpstr>
      <vt:lpstr>Presentación de PowerPoint</vt:lpstr>
      <vt:lpstr>Presentación de PowerPoint</vt:lpstr>
      <vt:lpstr>Métricas del proceso</vt:lpstr>
      <vt:lpstr>Presentación de PowerPoint</vt:lpstr>
      <vt:lpstr>Artefactos del proceso</vt:lpstr>
      <vt:lpstr>Presentación de PowerPoint</vt:lpstr>
      <vt:lpstr>Historial de revisiones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 de Gestión de Cambios a Requerimientos</dc:title>
  <dc:creator>Susana</dc:creator>
  <cp:lastModifiedBy>Frank Ronald</cp:lastModifiedBy>
  <cp:revision>24</cp:revision>
  <dcterms:created xsi:type="dcterms:W3CDTF">2018-10-15T13:50:05Z</dcterms:created>
  <dcterms:modified xsi:type="dcterms:W3CDTF">2018-10-18T01:59:13Z</dcterms:modified>
</cp:coreProperties>
</file>