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37"/>
  </p:notesMasterIdLst>
  <p:sldIdLst>
    <p:sldId id="256" r:id="rId2"/>
    <p:sldId id="258" r:id="rId3"/>
    <p:sldId id="259" r:id="rId4"/>
    <p:sldId id="260" r:id="rId5"/>
    <p:sldId id="261" r:id="rId6"/>
    <p:sldId id="268" r:id="rId7"/>
    <p:sldId id="262" r:id="rId8"/>
    <p:sldId id="269" r:id="rId9"/>
    <p:sldId id="283" r:id="rId10"/>
    <p:sldId id="284" r:id="rId11"/>
    <p:sldId id="263" r:id="rId12"/>
    <p:sldId id="272" r:id="rId13"/>
    <p:sldId id="264" r:id="rId14"/>
    <p:sldId id="273" r:id="rId15"/>
    <p:sldId id="279"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65" r:id="rId31"/>
    <p:sldId id="276" r:id="rId32"/>
    <p:sldId id="266" r:id="rId33"/>
    <p:sldId id="281" r:id="rId34"/>
    <p:sldId id="267" r:id="rId35"/>
    <p:sldId id="28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12" autoAdjust="0"/>
    <p:restoredTop sz="94660"/>
  </p:normalViewPr>
  <p:slideViewPr>
    <p:cSldViewPr snapToGrid="0">
      <p:cViewPr varScale="1">
        <p:scale>
          <a:sx n="95" d="100"/>
          <a:sy n="95"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A345D-AC0D-4E98-A140-7212A2479E04}" type="datetimeFigureOut">
              <a:rPr lang="es-ES" smtClean="0"/>
              <a:t>17/10/2018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2C879-92DE-4DA8-9306-0F2864A5A557}" type="slidenum">
              <a:rPr lang="es-ES" smtClean="0"/>
              <a:t>‹Nº›</a:t>
            </a:fld>
            <a:endParaRPr lang="es-ES"/>
          </a:p>
        </p:txBody>
      </p:sp>
    </p:spTree>
    <p:extLst>
      <p:ext uri="{BB962C8B-B14F-4D97-AF65-F5344CB8AC3E}">
        <p14:creationId xmlns:p14="http://schemas.microsoft.com/office/powerpoint/2010/main" val="153037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96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352002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37975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0956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860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3D4524-3F85-4E39-8421-4B005A19C120}" type="datetimeFigureOut">
              <a:rPr lang="es-ES" smtClean="0"/>
              <a:t>17/10/2018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19689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3D4524-3F85-4E39-8421-4B005A19C120}" type="datetimeFigureOut">
              <a:rPr lang="es-ES" smtClean="0"/>
              <a:t>17/10/2018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18586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3D4524-3F85-4E39-8421-4B005A19C120}" type="datetimeFigureOut">
              <a:rPr lang="es-ES" smtClean="0"/>
              <a:t>17/10/2018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66389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3D4524-3F85-4E39-8421-4B005A19C120}" type="datetimeFigureOut">
              <a:rPr lang="es-ES" smtClean="0"/>
              <a:t>17/10/2018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56622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13D4524-3F85-4E39-8421-4B005A19C120}" type="datetimeFigureOut">
              <a:rPr lang="es-ES" smtClean="0"/>
              <a:t>17/10/2018</a:t>
            </a:fld>
            <a:endParaRPr lang="es-E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08E510-EAE0-4388-936D-AF8BF4AC80B0}" type="slidenum">
              <a:rPr lang="es-ES" smtClean="0"/>
              <a:t>‹Nº›</a:t>
            </a:fld>
            <a:endParaRPr lang="es-ES"/>
          </a:p>
        </p:txBody>
      </p:sp>
    </p:spTree>
    <p:extLst>
      <p:ext uri="{BB962C8B-B14F-4D97-AF65-F5344CB8AC3E}">
        <p14:creationId xmlns:p14="http://schemas.microsoft.com/office/powerpoint/2010/main" val="301706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13D4524-3F85-4E39-8421-4B005A19C120}" type="datetimeFigureOut">
              <a:rPr lang="es-ES" smtClean="0"/>
              <a:t>17/10/2018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51863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13D4524-3F85-4E39-8421-4B005A19C120}" type="datetimeFigureOut">
              <a:rPr lang="es-ES" smtClean="0"/>
              <a:t>17/10/2018</a:t>
            </a:fld>
            <a:endParaRPr lang="es-E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208E510-EAE0-4388-936D-AF8BF4AC80B0}" type="slidenum">
              <a:rPr lang="es-ES" smtClean="0"/>
              <a:t>‹Nº›</a:t>
            </a:fld>
            <a:endParaRPr lang="es-E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12642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FileNet/Configuraci&#243;n%20local/Archivos%20temporales%20de%20Internet/Capacitaci&#243;n%20CMMI/7.0.1.9.R22%20Plantilla%20de%20Lista%20incidencias.xls"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86F99-C8CA-4466-B68D-D645668D38AA}"/>
              </a:ext>
            </a:extLst>
          </p:cNvPr>
          <p:cNvSpPr>
            <a:spLocks noGrp="1"/>
          </p:cNvSpPr>
          <p:nvPr>
            <p:ph type="ctrTitle"/>
          </p:nvPr>
        </p:nvSpPr>
        <p:spPr/>
        <p:txBody>
          <a:bodyPr>
            <a:normAutofit/>
          </a:bodyPr>
          <a:lstStyle/>
          <a:p>
            <a:pPr algn="ctr"/>
            <a:r>
              <a:rPr lang="es-ES" b="1" dirty="0"/>
              <a:t>Proceso de Gestión de </a:t>
            </a:r>
            <a:br>
              <a:rPr lang="es-ES" b="1" dirty="0"/>
            </a:br>
            <a:r>
              <a:rPr lang="es-ES" b="1" dirty="0"/>
              <a:t>Proyectos</a:t>
            </a:r>
            <a:endParaRPr lang="es-ES" b="1" dirty="0">
              <a:solidFill>
                <a:schemeClr val="tx1"/>
              </a:solidFill>
            </a:endParaRPr>
          </a:p>
        </p:txBody>
      </p:sp>
    </p:spTree>
    <p:extLst>
      <p:ext uri="{BB962C8B-B14F-4D97-AF65-F5344CB8AC3E}">
        <p14:creationId xmlns:p14="http://schemas.microsoft.com/office/powerpoint/2010/main" val="50199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10" name="AutoShape 6">
            <a:extLst>
              <a:ext uri="{FF2B5EF4-FFF2-40B4-BE49-F238E27FC236}">
                <a16:creationId xmlns:a16="http://schemas.microsoft.com/office/drawing/2014/main" id="{F810914F-6293-4340-AE11-73309924B92B}"/>
              </a:ext>
            </a:extLst>
          </p:cNvPr>
          <p:cNvSpPr>
            <a:spLocks noChangeArrowheads="1"/>
          </p:cNvSpPr>
          <p:nvPr/>
        </p:nvSpPr>
        <p:spPr bwMode="auto">
          <a:xfrm>
            <a:off x="2633572" y="3496940"/>
            <a:ext cx="5733188" cy="1873789"/>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400" dirty="0">
                <a:solidFill>
                  <a:srgbClr val="000066"/>
                </a:solidFill>
                <a:latin typeface="Arial" charset="0"/>
              </a:rPr>
              <a:t>Elaborar y/o actualizar los manuales y otros documentos relacionados con el Desarrollo del proyecto.</a:t>
            </a:r>
          </a:p>
          <a:p>
            <a:pPr lvl="0" indent="180975" defTabSz="914400" fontAlgn="base">
              <a:spcBef>
                <a:spcPct val="0"/>
              </a:spcBef>
              <a:spcAft>
                <a:spcPct val="0"/>
              </a:spcAft>
              <a:buFontTx/>
              <a:buChar char="•"/>
            </a:pPr>
            <a:r>
              <a:rPr lang="es-ES" sz="1400" dirty="0">
                <a:solidFill>
                  <a:srgbClr val="000066"/>
                </a:solidFill>
                <a:latin typeface="Arial" charset="0"/>
              </a:rPr>
              <a:t>Informar al Analista funcional sobre el avance de las actividades de actualización de manuales y sobre problemas funcionales encontrados durante la actualización de la documentación de los sistemas asociados al servicio.</a:t>
            </a:r>
          </a:p>
          <a:p>
            <a:pPr lvl="0" indent="180975" defTabSz="914400" fontAlgn="base">
              <a:spcBef>
                <a:spcPct val="0"/>
              </a:spcBef>
              <a:spcAft>
                <a:spcPct val="0"/>
              </a:spcAft>
              <a:buFontTx/>
              <a:buChar char="•"/>
            </a:pPr>
            <a:r>
              <a:rPr lang="es-ES" sz="1400" dirty="0">
                <a:solidFill>
                  <a:srgbClr val="000066"/>
                </a:solidFill>
                <a:latin typeface="Arial" charset="0"/>
              </a:rPr>
              <a:t>Brindar soporte en las tareas de documentación que el analista de sistemas le asigne.</a:t>
            </a:r>
          </a:p>
        </p:txBody>
      </p:sp>
      <p:sp>
        <p:nvSpPr>
          <p:cNvPr id="11" name="Flecha: pentágono 10">
            <a:extLst>
              <a:ext uri="{FF2B5EF4-FFF2-40B4-BE49-F238E27FC236}">
                <a16:creationId xmlns:a16="http://schemas.microsoft.com/office/drawing/2014/main" id="{CCC3101E-B0D6-4156-9FF5-6E1E2B65B46C}"/>
              </a:ext>
            </a:extLst>
          </p:cNvPr>
          <p:cNvSpPr/>
          <p:nvPr/>
        </p:nvSpPr>
        <p:spPr>
          <a:xfrm>
            <a:off x="822958" y="4063331"/>
            <a:ext cx="1668027"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Documentador</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12" name="Flecha: pentágono 11">
            <a:extLst>
              <a:ext uri="{FF2B5EF4-FFF2-40B4-BE49-F238E27FC236}">
                <a16:creationId xmlns:a16="http://schemas.microsoft.com/office/drawing/2014/main" id="{C029D272-37A5-403D-9D7E-F57B55DBBD54}"/>
              </a:ext>
            </a:extLst>
          </p:cNvPr>
          <p:cNvSpPr/>
          <p:nvPr/>
        </p:nvSpPr>
        <p:spPr>
          <a:xfrm>
            <a:off x="822958" y="2421487"/>
            <a:ext cx="1668027"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Programador</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13" name="AutoShape 6">
            <a:extLst>
              <a:ext uri="{FF2B5EF4-FFF2-40B4-BE49-F238E27FC236}">
                <a16:creationId xmlns:a16="http://schemas.microsoft.com/office/drawing/2014/main" id="{7C2664AA-B08B-485B-958D-9B08C1093A24}"/>
              </a:ext>
            </a:extLst>
          </p:cNvPr>
          <p:cNvSpPr>
            <a:spLocks noChangeArrowheads="1"/>
          </p:cNvSpPr>
          <p:nvPr/>
        </p:nvSpPr>
        <p:spPr bwMode="auto">
          <a:xfrm>
            <a:off x="2633572" y="2345962"/>
            <a:ext cx="5733188" cy="741005"/>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400" dirty="0">
                <a:solidFill>
                  <a:srgbClr val="000066"/>
                </a:solidFill>
                <a:latin typeface="Arial" charset="0"/>
              </a:rPr>
              <a:t>Revisa y aprueba el Plan del Proyecto.</a:t>
            </a:r>
          </a:p>
          <a:p>
            <a:pPr lvl="0" indent="180975" defTabSz="914400" fontAlgn="base">
              <a:spcBef>
                <a:spcPct val="0"/>
              </a:spcBef>
              <a:spcAft>
                <a:spcPct val="0"/>
              </a:spcAft>
              <a:buFontTx/>
              <a:buChar char="•"/>
            </a:pPr>
            <a:r>
              <a:rPr lang="es-ES" sz="1400" dirty="0">
                <a:solidFill>
                  <a:srgbClr val="000066"/>
                </a:solidFill>
                <a:latin typeface="Arial" charset="0"/>
              </a:rPr>
              <a:t>Participa en el </a:t>
            </a:r>
            <a:r>
              <a:rPr lang="es-ES" sz="1400" dirty="0" err="1">
                <a:solidFill>
                  <a:srgbClr val="000066"/>
                </a:solidFill>
                <a:latin typeface="Arial" charset="0"/>
              </a:rPr>
              <a:t>kick</a:t>
            </a:r>
            <a:r>
              <a:rPr lang="es-ES" sz="1400" dirty="0">
                <a:solidFill>
                  <a:srgbClr val="000066"/>
                </a:solidFill>
                <a:latin typeface="Arial" charset="0"/>
              </a:rPr>
              <a:t> off meeting externo.</a:t>
            </a:r>
          </a:p>
        </p:txBody>
      </p:sp>
    </p:spTree>
    <p:extLst>
      <p:ext uri="{BB962C8B-B14F-4D97-AF65-F5344CB8AC3E}">
        <p14:creationId xmlns:p14="http://schemas.microsoft.com/office/powerpoint/2010/main" val="164213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232363" y="2153430"/>
            <a:ext cx="8679273" cy="759375"/>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4. Entradas y </a:t>
            </a:r>
            <a:r>
              <a:rPr lang="en-US" sz="4400" dirty="0" err="1">
                <a:latin typeface="Arial" panose="020B0604020202020204" pitchFamily="34" charset="0"/>
                <a:ea typeface="ＭＳ Ｐゴシック" pitchFamily="112" charset="-128"/>
                <a:cs typeface="Arial" panose="020B0604020202020204" pitchFamily="34" charset="0"/>
              </a:rPr>
              <a:t>Salidas</a:t>
            </a:r>
            <a:r>
              <a:rPr lang="en-US" sz="4400" dirty="0">
                <a:latin typeface="Arial" panose="020B0604020202020204" pitchFamily="34" charset="0"/>
                <a:ea typeface="ＭＳ Ｐゴシック" pitchFamily="112" charset="-128"/>
                <a:cs typeface="Arial" panose="020B0604020202020204" pitchFamily="34" charset="0"/>
              </a:rPr>
              <a:t> del </a:t>
            </a:r>
            <a:r>
              <a:rPr lang="en-US" sz="4400" dirty="0" err="1">
                <a:latin typeface="Arial" panose="020B0604020202020204" pitchFamily="34" charset="0"/>
                <a:ea typeface="ＭＳ Ｐゴシック" pitchFamily="112" charset="-128"/>
                <a:cs typeface="Arial" panose="020B0604020202020204" pitchFamily="34" charset="0"/>
              </a:rPr>
              <a:t>Proceso</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25393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93100-8942-4E12-B131-BDD87DCDC309}"/>
              </a:ext>
            </a:extLst>
          </p:cNvPr>
          <p:cNvSpPr>
            <a:spLocks noGrp="1"/>
          </p:cNvSpPr>
          <p:nvPr>
            <p:ph type="title"/>
          </p:nvPr>
        </p:nvSpPr>
        <p:spPr>
          <a:xfrm>
            <a:off x="822960" y="286604"/>
            <a:ext cx="7876540" cy="1450757"/>
          </a:xfrm>
        </p:spPr>
        <p:txBody>
          <a:bodyPr>
            <a:normAutofit/>
          </a:bodyPr>
          <a:lstStyle/>
          <a:p>
            <a:r>
              <a:rPr lang="es-PE" sz="4400" dirty="0">
                <a:solidFill>
                  <a:schemeClr val="tx1"/>
                </a:solidFill>
                <a:latin typeface="Arial" panose="020B0604020202020204" pitchFamily="34" charset="0"/>
                <a:cs typeface="Arial" panose="020B0604020202020204" pitchFamily="34" charset="0"/>
              </a:rPr>
              <a:t>Entradas y Salidas del Proceso</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a la derecha 2">
            <a:extLst>
              <a:ext uri="{FF2B5EF4-FFF2-40B4-BE49-F238E27FC236}">
                <a16:creationId xmlns:a16="http://schemas.microsoft.com/office/drawing/2014/main" id="{4E0FEECA-F962-413A-973F-21E49B4C87D2}"/>
              </a:ext>
            </a:extLst>
          </p:cNvPr>
          <p:cNvSpPr/>
          <p:nvPr/>
        </p:nvSpPr>
        <p:spPr>
          <a:xfrm>
            <a:off x="822960" y="2565400"/>
            <a:ext cx="2555244" cy="2781300"/>
          </a:xfrm>
          <a:prstGeom prst="rightArrow">
            <a:avLst>
              <a:gd name="adj1" fmla="val 50000"/>
              <a:gd name="adj2" fmla="val 3036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tx1"/>
                </a:solidFill>
                <a:latin typeface="Arial" panose="020B0604020202020204" pitchFamily="34" charset="0"/>
                <a:cs typeface="Arial" panose="020B0604020202020204" pitchFamily="34" charset="0"/>
              </a:rPr>
              <a:t>Entradas:</a:t>
            </a:r>
          </a:p>
          <a:p>
            <a:pPr marL="285750" indent="-285750" algn="just">
              <a:buFont typeface="Wingdings" panose="05000000000000000000" pitchFamily="2" charset="2"/>
              <a:buChar char="§"/>
            </a:pPr>
            <a:r>
              <a:rPr lang="es-ES" sz="1400" dirty="0">
                <a:solidFill>
                  <a:schemeClr val="tx1"/>
                </a:solidFill>
                <a:latin typeface="Arial" panose="020B0604020202020204" pitchFamily="34" charset="0"/>
                <a:cs typeface="Arial" panose="020B0604020202020204" pitchFamily="34" charset="0"/>
              </a:rPr>
              <a:t>Ficha de Datos</a:t>
            </a:r>
          </a:p>
          <a:p>
            <a:pPr marL="285750" indent="-285750" algn="just">
              <a:buFont typeface="Wingdings" panose="05000000000000000000" pitchFamily="2" charset="2"/>
              <a:buChar char="§"/>
            </a:pPr>
            <a:r>
              <a:rPr lang="es-ES" sz="1400" dirty="0">
                <a:solidFill>
                  <a:schemeClr val="tx1"/>
                </a:solidFill>
                <a:latin typeface="Arial" panose="020B0604020202020204" pitchFamily="34" charset="0"/>
                <a:cs typeface="Arial" panose="020B0604020202020204" pitchFamily="34" charset="0"/>
              </a:rPr>
              <a:t>Propuesta Aprobada</a:t>
            </a:r>
          </a:p>
        </p:txBody>
      </p:sp>
      <p:sp>
        <p:nvSpPr>
          <p:cNvPr id="4" name="Flecha: a la derecha 3">
            <a:extLst>
              <a:ext uri="{FF2B5EF4-FFF2-40B4-BE49-F238E27FC236}">
                <a16:creationId xmlns:a16="http://schemas.microsoft.com/office/drawing/2014/main" id="{0E2DBF38-9724-4618-99C3-A490964644C9}"/>
              </a:ext>
            </a:extLst>
          </p:cNvPr>
          <p:cNvSpPr/>
          <p:nvPr/>
        </p:nvSpPr>
        <p:spPr>
          <a:xfrm>
            <a:off x="5996932" y="2565400"/>
            <a:ext cx="2369828" cy="2781300"/>
          </a:xfrm>
          <a:prstGeom prst="rightArrow">
            <a:avLst>
              <a:gd name="adj1" fmla="val 50000"/>
              <a:gd name="adj2" fmla="val 3036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b="1" dirty="0">
                <a:solidFill>
                  <a:prstClr val="black"/>
                </a:solidFill>
                <a:latin typeface="Arial" panose="020B0604020202020204" pitchFamily="34" charset="0"/>
                <a:cs typeface="Arial" panose="020B0604020202020204" pitchFamily="34" charset="0"/>
              </a:rPr>
              <a:t>Salidas:</a:t>
            </a:r>
          </a:p>
          <a:p>
            <a:pPr marL="285750" lvl="0" indent="-285750" algn="just">
              <a:buFont typeface="Wingdings" panose="05000000000000000000" pitchFamily="2" charset="2"/>
              <a:buChar char="§"/>
            </a:pPr>
            <a:r>
              <a:rPr lang="es-ES" sz="1400" dirty="0">
                <a:solidFill>
                  <a:prstClr val="black"/>
                </a:solidFill>
                <a:latin typeface="Arial" panose="020B0604020202020204" pitchFamily="34" charset="0"/>
                <a:cs typeface="Arial" panose="020B0604020202020204" pitchFamily="34" charset="0"/>
              </a:rPr>
              <a:t>Plan del Proyecto</a:t>
            </a:r>
          </a:p>
          <a:p>
            <a:pPr marL="285750" lvl="0" indent="-285750" algn="just">
              <a:buFont typeface="Wingdings" panose="05000000000000000000" pitchFamily="2" charset="2"/>
              <a:buChar char="§"/>
            </a:pPr>
            <a:r>
              <a:rPr lang="es-ES" sz="1400" dirty="0">
                <a:solidFill>
                  <a:prstClr val="black"/>
                </a:solidFill>
                <a:latin typeface="Arial" panose="020B0604020202020204" pitchFamily="34" charset="0"/>
                <a:cs typeface="Arial" panose="020B0604020202020204" pitchFamily="34" charset="0"/>
              </a:rPr>
              <a:t>Entregables comprometidos</a:t>
            </a:r>
          </a:p>
        </p:txBody>
      </p:sp>
      <p:sp>
        <p:nvSpPr>
          <p:cNvPr id="5" name="Rectángulo: esquinas redondeadas 4">
            <a:extLst>
              <a:ext uri="{FF2B5EF4-FFF2-40B4-BE49-F238E27FC236}">
                <a16:creationId xmlns:a16="http://schemas.microsoft.com/office/drawing/2014/main" id="{262D431D-531D-46F7-95D0-28ECF9C6485F}"/>
              </a:ext>
            </a:extLst>
          </p:cNvPr>
          <p:cNvSpPr/>
          <p:nvPr/>
        </p:nvSpPr>
        <p:spPr>
          <a:xfrm>
            <a:off x="3426458" y="3098165"/>
            <a:ext cx="2476500" cy="1715770"/>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Proceso de Gestión de Proyectos</a:t>
            </a:r>
          </a:p>
        </p:txBody>
      </p:sp>
    </p:spTree>
    <p:extLst>
      <p:ext uri="{BB962C8B-B14F-4D97-AF65-F5344CB8AC3E}">
        <p14:creationId xmlns:p14="http://schemas.microsoft.com/office/powerpoint/2010/main" val="78117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5.1 Subprocesos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9819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30576" y="201935"/>
            <a:ext cx="7914640" cy="1450757"/>
          </a:xfrm>
        </p:spPr>
        <p:txBody>
          <a:bodyPr>
            <a:normAutofit/>
          </a:bodyPr>
          <a:lstStyle/>
          <a:p>
            <a:r>
              <a:rPr lang="es-PE" sz="3600" dirty="0">
                <a:solidFill>
                  <a:schemeClr val="tx1"/>
                </a:solidFill>
                <a:latin typeface="Arial" panose="020B0604020202020204" pitchFamily="34" charset="0"/>
                <a:cs typeface="Arial" panose="020B0604020202020204" pitchFamily="34" charset="0"/>
              </a:rPr>
              <a:t>5. Proceso de Gestión de Proyectos</a:t>
            </a:r>
            <a:br>
              <a:rPr lang="es-PE" sz="3600" dirty="0">
                <a:solidFill>
                  <a:schemeClr val="tx1"/>
                </a:solidFill>
                <a:latin typeface="Arial" panose="020B0604020202020204" pitchFamily="34" charset="0"/>
                <a:cs typeface="Arial" panose="020B0604020202020204" pitchFamily="34" charset="0"/>
              </a:rPr>
            </a:br>
            <a:r>
              <a:rPr lang="es-PE" sz="3600" dirty="0">
                <a:solidFill>
                  <a:schemeClr val="tx1"/>
                </a:solidFill>
                <a:latin typeface="Arial" panose="020B0604020202020204" pitchFamily="34" charset="0"/>
                <a:cs typeface="Arial" panose="020B0604020202020204" pitchFamily="34" charset="0"/>
              </a:rPr>
              <a:t>5.1 Subproceso</a:t>
            </a:r>
            <a:endParaRPr lang="es-ES" sz="3600" dirty="0">
              <a:solidFill>
                <a:schemeClr val="tx1"/>
              </a:solidFill>
              <a:latin typeface="Arial" panose="020B0604020202020204" pitchFamily="34" charset="0"/>
              <a:cs typeface="Arial" panose="020B0604020202020204" pitchFamily="34" charset="0"/>
            </a:endParaRPr>
          </a:p>
        </p:txBody>
      </p:sp>
      <p:pic>
        <p:nvPicPr>
          <p:cNvPr id="4" name="Imagen 3" descr="Imagen que contiene captura de pantalla&#10;&#10;Descripción generada con confianza muy alta">
            <a:extLst>
              <a:ext uri="{FF2B5EF4-FFF2-40B4-BE49-F238E27FC236}">
                <a16:creationId xmlns:a16="http://schemas.microsoft.com/office/drawing/2014/main" id="{D9752A42-7978-46F5-959B-307CD69B0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61" y="1914211"/>
            <a:ext cx="7806878" cy="4154994"/>
          </a:xfrm>
          <a:prstGeom prst="rect">
            <a:avLst/>
          </a:prstGeom>
        </p:spPr>
      </p:pic>
    </p:spTree>
    <p:extLst>
      <p:ext uri="{BB962C8B-B14F-4D97-AF65-F5344CB8AC3E}">
        <p14:creationId xmlns:p14="http://schemas.microsoft.com/office/powerpoint/2010/main" val="129527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FFADD-AD65-4FE5-A06E-4E91C49A86B1}"/>
              </a:ext>
            </a:extLst>
          </p:cNvPr>
          <p:cNvSpPr txBox="1">
            <a:spLocks/>
          </p:cNvSpPr>
          <p:nvPr/>
        </p:nvSpPr>
        <p:spPr>
          <a:xfrm>
            <a:off x="822960" y="286605"/>
            <a:ext cx="7543800" cy="97948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PE" sz="3600" dirty="0">
                <a:solidFill>
                  <a:schemeClr val="tx1"/>
                </a:solidFill>
                <a:latin typeface="Arial" panose="020B0604020202020204" pitchFamily="34" charset="0"/>
                <a:cs typeface="Arial" panose="020B0604020202020204" pitchFamily="34" charset="0"/>
              </a:rPr>
              <a:t>Subproceso del Proceso de Gestión de Proyectos</a:t>
            </a:r>
            <a:endParaRPr lang="es-ES" sz="3600" dirty="0">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F299AEF4-73EE-485E-A312-F35CCDB83E66}"/>
              </a:ext>
            </a:extLst>
          </p:cNvPr>
          <p:cNvGraphicFramePr>
            <a:graphicFrameLocks noGrp="1"/>
          </p:cNvGraphicFramePr>
          <p:nvPr>
            <p:extLst>
              <p:ext uri="{D42A27DB-BD31-4B8C-83A1-F6EECF244321}">
                <p14:modId xmlns:p14="http://schemas.microsoft.com/office/powerpoint/2010/main" val="443615369"/>
              </p:ext>
            </p:extLst>
          </p:nvPr>
        </p:nvGraphicFramePr>
        <p:xfrm>
          <a:off x="416560" y="1621578"/>
          <a:ext cx="8356599" cy="4480560"/>
        </p:xfrm>
        <a:graphic>
          <a:graphicData uri="http://schemas.openxmlformats.org/drawingml/2006/table">
            <a:tbl>
              <a:tblPr firstRow="1" bandRow="1">
                <a:tableStyleId>{5940675A-B579-460E-94D1-54222C63F5DA}</a:tableStyleId>
              </a:tblPr>
              <a:tblGrid>
                <a:gridCol w="379681">
                  <a:extLst>
                    <a:ext uri="{9D8B030D-6E8A-4147-A177-3AD203B41FA5}">
                      <a16:colId xmlns:a16="http://schemas.microsoft.com/office/drawing/2014/main" val="1631161647"/>
                    </a:ext>
                  </a:extLst>
                </a:gridCol>
                <a:gridCol w="1147004">
                  <a:extLst>
                    <a:ext uri="{9D8B030D-6E8A-4147-A177-3AD203B41FA5}">
                      <a16:colId xmlns:a16="http://schemas.microsoft.com/office/drawing/2014/main" val="3236327411"/>
                    </a:ext>
                  </a:extLst>
                </a:gridCol>
                <a:gridCol w="1111535">
                  <a:extLst>
                    <a:ext uri="{9D8B030D-6E8A-4147-A177-3AD203B41FA5}">
                      <a16:colId xmlns:a16="http://schemas.microsoft.com/office/drawing/2014/main" val="1583319652"/>
                    </a:ext>
                  </a:extLst>
                </a:gridCol>
                <a:gridCol w="2900794">
                  <a:extLst>
                    <a:ext uri="{9D8B030D-6E8A-4147-A177-3AD203B41FA5}">
                      <a16:colId xmlns:a16="http://schemas.microsoft.com/office/drawing/2014/main" val="2900013869"/>
                    </a:ext>
                  </a:extLst>
                </a:gridCol>
                <a:gridCol w="2817585">
                  <a:extLst>
                    <a:ext uri="{9D8B030D-6E8A-4147-A177-3AD203B41FA5}">
                      <a16:colId xmlns:a16="http://schemas.microsoft.com/office/drawing/2014/main" val="3200794737"/>
                    </a:ext>
                  </a:extLst>
                </a:gridCol>
              </a:tblGrid>
              <a:tr h="370840">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370840">
                <a:tc>
                  <a:txBody>
                    <a:bodyPr/>
                    <a:lstStyle/>
                    <a:p>
                      <a:r>
                        <a:rPr lang="es-ES" sz="1000"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Planificación</a:t>
                      </a:r>
                      <a:r>
                        <a:rPr kumimoji="0" 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s-ES" sz="1000" b="0" i="0" u="none" strike="noStrike" cap="none" normalizeH="0" baseline="0" dirty="0">
                        <a:ln>
                          <a:noFill/>
                        </a:ln>
                        <a:solidFill>
                          <a:schemeClr val="tx1"/>
                        </a:solidFill>
                        <a:effectLst/>
                        <a:latin typeface="Arial"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En esta etapa se crea el Plan del Proyecto, el cual debe ser aprobado por el cliente a través de un Acta de Reunión, dando así conformidad al plan y visto para el inicio del proyecto.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De existir observaciones al Plan, estas quedarán registradas en un acta de reunión.</a:t>
                      </a:r>
                    </a:p>
                    <a:p>
                      <a:pPr algn="l"/>
                      <a:endParaRPr lang="es-ES" sz="1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WBS.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Cronograma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LMR(Lista maestro de requerimientos).</a:t>
                      </a:r>
                    </a:p>
                  </a:txBody>
                  <a:tcPr/>
                </a:tc>
                <a:extLst>
                  <a:ext uri="{0D108BD9-81ED-4DB2-BD59-A6C34878D82A}">
                    <a16:rowId xmlns:a16="http://schemas.microsoft.com/office/drawing/2014/main" val="759548103"/>
                  </a:ext>
                </a:extLst>
              </a:tr>
              <a:tr h="370840">
                <a:tc>
                  <a:txBody>
                    <a:bodyPr/>
                    <a:lstStyle/>
                    <a:p>
                      <a:r>
                        <a:rPr lang="es-ES" sz="1000"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Ejecución, Seguimiento y Control</a:t>
                      </a: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Jefe de Proyecto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seguimiento se realiza bajo el esquema de reuniones, efectuándose el control de cambios al Plan del Proyecto de ser necesario.</a:t>
                      </a: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LMR(Lista maestro de requerimientos).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Informe quincenal.</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Solicitud de cambios a requerimientos.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Cronograma de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reuniones.</a:t>
                      </a:r>
                    </a:p>
                  </a:txBody>
                  <a:tcPr/>
                </a:tc>
                <a:extLst>
                  <a:ext uri="{0D108BD9-81ED-4DB2-BD59-A6C34878D82A}">
                    <a16:rowId xmlns:a16="http://schemas.microsoft.com/office/drawing/2014/main" val="2728452596"/>
                  </a:ext>
                </a:extLst>
              </a:tr>
              <a:tr h="347564">
                <a:tc>
                  <a:txBody>
                    <a:bodyPr/>
                    <a:lstStyle/>
                    <a:p>
                      <a:r>
                        <a:rPr lang="es-ES" sz="1000" dirty="0">
                          <a:solidFill>
                            <a:schemeClr val="tx1"/>
                          </a:solidFill>
                          <a:latin typeface="Arial" panose="020B0604020202020204" pitchFamily="34" charset="0"/>
                          <a:cs typeface="Arial" panose="020B0604020202020204"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Aprobador de cambios en requerimientos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Evaluar solicitud de cambio?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rPr>
                        <a:t>Esta actividad refleja lo que el canal autorizado decide para aprobar la evaluación del impacto del cambio con respecto a una Solicitud de Cambio.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rPr>
                        <a:t>Si se autoriza la evaluación de la solicitud de cambio, se envía la conformidad registrado en acta vía correo electrónico.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Plantillas: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Acta de Aceptación y Cierre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a:t>
                      </a:r>
                      <a:r>
                        <a:rPr lang="es-ES" sz="1000" dirty="0" err="1">
                          <a:solidFill>
                            <a:schemeClr val="tx1"/>
                          </a:solidFill>
                          <a:latin typeface="Arial" panose="020B0604020202020204" pitchFamily="34" charset="0"/>
                          <a:cs typeface="Arial" panose="020B0604020202020204" pitchFamily="34" charset="0"/>
                        </a:rPr>
                        <a:t>Relatorio</a:t>
                      </a:r>
                      <a:r>
                        <a:rPr lang="es-ES" sz="1000" dirty="0">
                          <a:solidFill>
                            <a:schemeClr val="tx1"/>
                          </a:solidFill>
                          <a:latin typeface="Arial" panose="020B0604020202020204" pitchFamily="34" charset="0"/>
                          <a:cs typeface="Arial" panose="020B0604020202020204" pitchFamily="34" charset="0"/>
                        </a:rPr>
                        <a:t>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Oportunidades de mejora.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Lecciones Aprendidas.</a:t>
                      </a:r>
                    </a:p>
                  </a:txBody>
                  <a:tcPr/>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301594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5.2 Actividades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19660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30576" y="201935"/>
            <a:ext cx="7914640" cy="1450757"/>
          </a:xfrm>
        </p:spPr>
        <p:txBody>
          <a:bodyPr>
            <a:normAutofit/>
          </a:bodyPr>
          <a:lstStyle/>
          <a:p>
            <a:r>
              <a:rPr lang="es-PE" sz="3600" dirty="0">
                <a:solidFill>
                  <a:schemeClr val="tx1"/>
                </a:solidFill>
                <a:latin typeface="Arial" panose="020B0604020202020204" pitchFamily="34" charset="0"/>
                <a:cs typeface="Arial" panose="020B0604020202020204" pitchFamily="34" charset="0"/>
              </a:rPr>
              <a:t>5. Proceso de Gestión de Proyectos</a:t>
            </a:r>
            <a:br>
              <a:rPr lang="es-PE" sz="3600" dirty="0">
                <a:solidFill>
                  <a:schemeClr val="tx1"/>
                </a:solidFill>
                <a:latin typeface="Arial" panose="020B0604020202020204" pitchFamily="34" charset="0"/>
                <a:cs typeface="Arial" panose="020B0604020202020204" pitchFamily="34" charset="0"/>
              </a:rPr>
            </a:br>
            <a:r>
              <a:rPr lang="es-PE" sz="3600" dirty="0">
                <a:solidFill>
                  <a:schemeClr val="tx1"/>
                </a:solidFill>
                <a:latin typeface="Arial" panose="020B0604020202020204" pitchFamily="34" charset="0"/>
                <a:cs typeface="Arial" panose="020B0604020202020204" pitchFamily="34" charset="0"/>
              </a:rPr>
              <a:t>5.2 Actividades</a:t>
            </a:r>
            <a:endParaRPr lang="es-ES" sz="3600" dirty="0">
              <a:solidFill>
                <a:schemeClr val="tx1"/>
              </a:solidFill>
              <a:latin typeface="Arial" panose="020B0604020202020204" pitchFamily="34" charset="0"/>
              <a:cs typeface="Arial" panose="020B0604020202020204" pitchFamily="34" charset="0"/>
            </a:endParaRPr>
          </a:p>
        </p:txBody>
      </p:sp>
      <p:pic>
        <p:nvPicPr>
          <p:cNvPr id="4" name="Imagen 3" descr="Imagen que contiene captura de pantalla&#10;&#10;Descripción generada con confianza alta">
            <a:extLst>
              <a:ext uri="{FF2B5EF4-FFF2-40B4-BE49-F238E27FC236}">
                <a16:creationId xmlns:a16="http://schemas.microsoft.com/office/drawing/2014/main" id="{9EFEE728-470F-4663-B5B2-6D78ADBA2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41" y="2033208"/>
            <a:ext cx="8102718" cy="3965809"/>
          </a:xfrm>
          <a:prstGeom prst="rect">
            <a:avLst/>
          </a:prstGeom>
        </p:spPr>
      </p:pic>
    </p:spTree>
    <p:extLst>
      <p:ext uri="{BB962C8B-B14F-4D97-AF65-F5344CB8AC3E}">
        <p14:creationId xmlns:p14="http://schemas.microsoft.com/office/powerpoint/2010/main" val="864288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FFADD-AD65-4FE5-A06E-4E91C49A86B1}"/>
              </a:ext>
            </a:extLst>
          </p:cNvPr>
          <p:cNvSpPr txBox="1">
            <a:spLocks/>
          </p:cNvSpPr>
          <p:nvPr/>
        </p:nvSpPr>
        <p:spPr>
          <a:xfrm>
            <a:off x="822960" y="286605"/>
            <a:ext cx="7543800" cy="97948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PE" sz="3600" dirty="0">
                <a:solidFill>
                  <a:schemeClr val="tx1"/>
                </a:solidFill>
                <a:latin typeface="Arial" panose="020B0604020202020204" pitchFamily="34" charset="0"/>
                <a:cs typeface="Arial" panose="020B0604020202020204" pitchFamily="34" charset="0"/>
              </a:rPr>
              <a:t>Actividades del Subproceso de Planificación</a:t>
            </a:r>
            <a:endParaRPr lang="es-ES" sz="3600" dirty="0">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F299AEF4-73EE-485E-A312-F35CCDB83E66}"/>
              </a:ext>
            </a:extLst>
          </p:cNvPr>
          <p:cNvGraphicFramePr>
            <a:graphicFrameLocks noGrp="1"/>
          </p:cNvGraphicFramePr>
          <p:nvPr>
            <p:extLst>
              <p:ext uri="{D42A27DB-BD31-4B8C-83A1-F6EECF244321}">
                <p14:modId xmlns:p14="http://schemas.microsoft.com/office/powerpoint/2010/main" val="3042505808"/>
              </p:ext>
            </p:extLst>
          </p:nvPr>
        </p:nvGraphicFramePr>
        <p:xfrm>
          <a:off x="416560" y="1923028"/>
          <a:ext cx="8356599" cy="4073662"/>
        </p:xfrm>
        <a:graphic>
          <a:graphicData uri="http://schemas.openxmlformats.org/drawingml/2006/table">
            <a:tbl>
              <a:tblPr firstRow="1" bandRow="1">
                <a:tableStyleId>{5940675A-B579-460E-94D1-54222C63F5DA}</a:tableStyleId>
              </a:tblPr>
              <a:tblGrid>
                <a:gridCol w="379681">
                  <a:extLst>
                    <a:ext uri="{9D8B030D-6E8A-4147-A177-3AD203B41FA5}">
                      <a16:colId xmlns:a16="http://schemas.microsoft.com/office/drawing/2014/main" val="1631161647"/>
                    </a:ext>
                  </a:extLst>
                </a:gridCol>
                <a:gridCol w="1147004">
                  <a:extLst>
                    <a:ext uri="{9D8B030D-6E8A-4147-A177-3AD203B41FA5}">
                      <a16:colId xmlns:a16="http://schemas.microsoft.com/office/drawing/2014/main" val="3236327411"/>
                    </a:ext>
                  </a:extLst>
                </a:gridCol>
                <a:gridCol w="1433001">
                  <a:extLst>
                    <a:ext uri="{9D8B030D-6E8A-4147-A177-3AD203B41FA5}">
                      <a16:colId xmlns:a16="http://schemas.microsoft.com/office/drawing/2014/main" val="1583319652"/>
                    </a:ext>
                  </a:extLst>
                </a:gridCol>
                <a:gridCol w="2579328">
                  <a:extLst>
                    <a:ext uri="{9D8B030D-6E8A-4147-A177-3AD203B41FA5}">
                      <a16:colId xmlns:a16="http://schemas.microsoft.com/office/drawing/2014/main" val="2900013869"/>
                    </a:ext>
                  </a:extLst>
                </a:gridCol>
                <a:gridCol w="2817585">
                  <a:extLst>
                    <a:ext uri="{9D8B030D-6E8A-4147-A177-3AD203B41FA5}">
                      <a16:colId xmlns:a16="http://schemas.microsoft.com/office/drawing/2014/main" val="3200794737"/>
                    </a:ext>
                  </a:extLst>
                </a:gridCol>
              </a:tblGrid>
              <a:tr h="370840">
                <a:tc>
                  <a:txBody>
                    <a:bodyPr/>
                    <a:lstStyle/>
                    <a:p>
                      <a:pPr algn="ctr"/>
                      <a:r>
                        <a:rPr lang="es-ES" sz="12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370840">
                <a:tc>
                  <a:txBody>
                    <a:bodyPr/>
                    <a:lstStyle/>
                    <a:p>
                      <a:pPr algn="l"/>
                      <a:r>
                        <a:rPr lang="es-ES" sz="1200"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Planeamiento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Revisión, Ajustes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err="1">
                          <a:ln>
                            <a:noFill/>
                          </a:ln>
                          <a:solidFill>
                            <a:schemeClr val="tx1"/>
                          </a:solidFill>
                          <a:effectLst/>
                          <a:latin typeface="Arial" charset="0"/>
                        </a:rPr>
                        <a:t>Kick</a:t>
                      </a:r>
                      <a:r>
                        <a:rPr kumimoji="0" lang="es-ES" sz="1200" b="0" i="0" u="none" strike="noStrike" cap="none" normalizeH="0" baseline="0" dirty="0">
                          <a:ln>
                            <a:noFill/>
                          </a:ln>
                          <a:solidFill>
                            <a:schemeClr val="tx1"/>
                          </a:solidFill>
                          <a:effectLst/>
                          <a:latin typeface="Arial" charset="0"/>
                        </a:rPr>
                        <a:t> off meeting - interno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El objetivo de esta etapa es la elaboración del Plan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En esta etapa se revisa el Plan del Proyecto conjuntamente con el analista funcional y analista de calidad registrando sus observaciones en acta de reunión, que justificarán las modificaciones y/o correcciones respectivas.</a:t>
                      </a:r>
                    </a:p>
                    <a:p>
                      <a:pPr algn="l"/>
                      <a:endParaRPr lang="es-ES" sz="12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-Presentación </a:t>
                      </a:r>
                      <a:r>
                        <a:rPr kumimoji="0" lang="es-ES" sz="1200" b="0" i="0" u="none" strike="noStrike" cap="none" normalizeH="0" baseline="0" dirty="0" err="1">
                          <a:ln>
                            <a:noFill/>
                          </a:ln>
                          <a:solidFill>
                            <a:schemeClr val="tx1"/>
                          </a:solidFill>
                          <a:effectLst/>
                          <a:latin typeface="Arial" charset="0"/>
                        </a:rPr>
                        <a:t>kick</a:t>
                      </a:r>
                      <a:r>
                        <a:rPr kumimoji="0" lang="es-ES" sz="1200" b="0" i="0" u="none" strike="noStrike" cap="none" normalizeH="0" baseline="0" dirty="0">
                          <a:ln>
                            <a:noFill/>
                          </a:ln>
                          <a:solidFill>
                            <a:schemeClr val="tx1"/>
                          </a:solidFill>
                          <a:effectLst/>
                          <a:latin typeface="Arial" charset="0"/>
                        </a:rPr>
                        <a:t> off meeting – interno.</a:t>
                      </a:r>
                    </a:p>
                  </a:txBody>
                  <a:tcPr/>
                </a:tc>
                <a:extLst>
                  <a:ext uri="{0D108BD9-81ED-4DB2-BD59-A6C34878D82A}">
                    <a16:rowId xmlns:a16="http://schemas.microsoft.com/office/drawing/2014/main" val="759548103"/>
                  </a:ext>
                </a:extLst>
              </a:tr>
              <a:tr h="370840">
                <a:tc>
                  <a:txBody>
                    <a:bodyPr/>
                    <a:lstStyle/>
                    <a:p>
                      <a:pPr algn="l"/>
                      <a:r>
                        <a:rPr lang="es-ES" sz="1200"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Cliente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Conformidad al Plan de Gestión del Proyecto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En esta etapa el cliente envía la conformidad al Plan del Proyecto quedando registrada en Acta de Reunión.</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 Acta de reunión.</a:t>
                      </a:r>
                    </a:p>
                  </a:txBody>
                  <a:tcPr/>
                </a:tc>
                <a:extLst>
                  <a:ext uri="{0D108BD9-81ED-4DB2-BD59-A6C34878D82A}">
                    <a16:rowId xmlns:a16="http://schemas.microsoft.com/office/drawing/2014/main" val="2728452596"/>
                  </a:ext>
                </a:extLst>
              </a:tr>
              <a:tr h="347564">
                <a:tc>
                  <a:txBody>
                    <a:bodyPr/>
                    <a:lstStyle/>
                    <a:p>
                      <a:pPr algn="l"/>
                      <a:r>
                        <a:rPr lang="es-ES" sz="1200" dirty="0">
                          <a:solidFill>
                            <a:schemeClr val="tx1"/>
                          </a:solidFill>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err="1">
                          <a:ln>
                            <a:noFill/>
                          </a:ln>
                          <a:solidFill>
                            <a:schemeClr val="tx1"/>
                          </a:solidFill>
                          <a:effectLst/>
                          <a:latin typeface="Arial" charset="0"/>
                        </a:rPr>
                        <a:t>Kick</a:t>
                      </a:r>
                      <a:r>
                        <a:rPr kumimoji="0" lang="es-ES" sz="1200" b="0" i="0" u="none" strike="noStrike" cap="none" normalizeH="0" baseline="0" dirty="0">
                          <a:ln>
                            <a:noFill/>
                          </a:ln>
                          <a:solidFill>
                            <a:schemeClr val="tx1"/>
                          </a:solidFill>
                          <a:effectLst/>
                          <a:latin typeface="Arial" charset="0"/>
                        </a:rPr>
                        <a:t> off meeting - externo</a:t>
                      </a:r>
                    </a:p>
                  </a:txBody>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err="1">
                          <a:ln>
                            <a:noFill/>
                          </a:ln>
                          <a:effectLst/>
                        </a:rPr>
                        <a:t>Kick</a:t>
                      </a:r>
                      <a:r>
                        <a:rPr kumimoji="0" lang="es-PE" sz="1200" u="none" strike="noStrike" cap="none" normalizeH="0" baseline="0" dirty="0">
                          <a:ln>
                            <a:noFill/>
                          </a:ln>
                          <a:effectLst/>
                        </a:rPr>
                        <a:t> off meeting - externo</a:t>
                      </a:r>
                      <a:endParaRPr kumimoji="0" lang="es-ES" sz="1200" u="none" strike="noStrike" cap="none" normalizeH="0" baseline="0" dirty="0">
                        <a:ln>
                          <a:noFill/>
                        </a:ln>
                        <a:effectLst/>
                      </a:endParaRPr>
                    </a:p>
                  </a:txBody>
                  <a:tcPr marL="68580" marR="68580" marT="34295" marB="34295"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Presentación </a:t>
                      </a:r>
                      <a:r>
                        <a:rPr kumimoji="0" lang="es-ES" sz="1200" u="none" strike="noStrike" cap="none" normalizeH="0" baseline="0" dirty="0" err="1">
                          <a:ln>
                            <a:noFill/>
                          </a:ln>
                          <a:effectLst/>
                        </a:rPr>
                        <a:t>kick</a:t>
                      </a:r>
                      <a:r>
                        <a:rPr kumimoji="0" lang="es-ES" sz="1200" u="none" strike="noStrike" cap="none" normalizeH="0" baseline="0" dirty="0">
                          <a:ln>
                            <a:noFill/>
                          </a:ln>
                          <a:effectLst/>
                        </a:rPr>
                        <a:t> off meeting – externo.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Acta de reunión.</a:t>
                      </a:r>
                    </a:p>
                  </a:txBody>
                  <a:tcPr marL="68580" marR="68580" marT="34295" marB="34295" horzOverflow="overflow"/>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327447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5.3 Tareas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74092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00A6E-E60B-4CDA-AEDF-FB87A1EDE1A7}"/>
              </a:ext>
            </a:extLst>
          </p:cNvPr>
          <p:cNvSpPr>
            <a:spLocks noGrp="1"/>
          </p:cNvSpPr>
          <p:nvPr>
            <p:ph type="title"/>
          </p:nvPr>
        </p:nvSpPr>
        <p:spPr/>
        <p:txBody>
          <a:bodyPr>
            <a:normAutofit/>
          </a:bodyPr>
          <a:lstStyle/>
          <a:p>
            <a:r>
              <a:rPr lang="es-ES" sz="4400" dirty="0">
                <a:solidFill>
                  <a:schemeClr val="tx1"/>
                </a:solidFill>
                <a:latin typeface="Arial" panose="020B0604020202020204" pitchFamily="34" charset="0"/>
                <a:cs typeface="Arial" panose="020B0604020202020204" pitchFamily="34" charset="0"/>
              </a:rPr>
              <a:t>Contenido</a:t>
            </a:r>
          </a:p>
        </p:txBody>
      </p:sp>
      <p:sp>
        <p:nvSpPr>
          <p:cNvPr id="3" name="Rectangle 4">
            <a:extLst>
              <a:ext uri="{FF2B5EF4-FFF2-40B4-BE49-F238E27FC236}">
                <a16:creationId xmlns:a16="http://schemas.microsoft.com/office/drawing/2014/main" id="{BE347861-B8EF-4756-9A26-1B3BF4E8728D}"/>
              </a:ext>
            </a:extLst>
          </p:cNvPr>
          <p:cNvSpPr>
            <a:spLocks noChangeArrowheads="1"/>
          </p:cNvSpPr>
          <p:nvPr/>
        </p:nvSpPr>
        <p:spPr bwMode="auto">
          <a:xfrm>
            <a:off x="4438755" y="1737361"/>
            <a:ext cx="4150610" cy="4461221"/>
          </a:xfrm>
          <a:prstGeom prst="rect">
            <a:avLst/>
          </a:prstGeom>
          <a:noFill/>
          <a:ln w="9525">
            <a:noFill/>
            <a:miter lim="800000"/>
            <a:headEnd/>
            <a:tailEnd/>
          </a:ln>
        </p:spPr>
        <p:txBody>
          <a:bodyPr wrap="square">
            <a:spAutoFit/>
          </a:bodyPr>
          <a:lstStyle/>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Objetivo y alcance del proceso</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Términos y definiciones</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Roles y responsabilidades</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Entradas y salidas del proceso</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Descripción del proceso</a:t>
            </a:r>
          </a:p>
          <a:p>
            <a:pPr marL="342900" indent="-342900" algn="l">
              <a:lnSpc>
                <a:spcPct val="130000"/>
              </a:lnSpc>
            </a:pPr>
            <a:r>
              <a:rPr lang="es-PE" sz="2000" dirty="0">
                <a:latin typeface="Arial" panose="020B0604020202020204" pitchFamily="34" charset="0"/>
                <a:cs typeface="Arial" panose="020B0604020202020204" pitchFamily="34" charset="0"/>
              </a:rPr>
              <a:t>	5.1 Subprocesos</a:t>
            </a:r>
          </a:p>
          <a:p>
            <a:pPr marL="342900" indent="-342900" algn="l">
              <a:lnSpc>
                <a:spcPct val="130000"/>
              </a:lnSpc>
            </a:pPr>
            <a:r>
              <a:rPr lang="es-PE" sz="2000" dirty="0">
                <a:latin typeface="Arial" panose="020B0604020202020204" pitchFamily="34" charset="0"/>
                <a:cs typeface="Arial" panose="020B0604020202020204" pitchFamily="34" charset="0"/>
              </a:rPr>
              <a:t>	5.2 Actividades</a:t>
            </a:r>
          </a:p>
          <a:p>
            <a:pPr marL="342900" indent="-342900" algn="l">
              <a:lnSpc>
                <a:spcPct val="130000"/>
              </a:lnSpc>
            </a:pPr>
            <a:r>
              <a:rPr lang="es-PE" sz="2000" dirty="0">
                <a:latin typeface="Arial" panose="020B0604020202020204" pitchFamily="34" charset="0"/>
                <a:cs typeface="Arial" panose="020B0604020202020204" pitchFamily="34" charset="0"/>
              </a:rPr>
              <a:t>	5.3 Tareas</a:t>
            </a:r>
          </a:p>
          <a:p>
            <a:pPr marL="342900" indent="-342900" algn="l">
              <a:lnSpc>
                <a:spcPct val="130000"/>
              </a:lnSpc>
            </a:pPr>
            <a:r>
              <a:rPr lang="es-PE" sz="2000" dirty="0">
                <a:latin typeface="Arial" panose="020B0604020202020204" pitchFamily="34" charset="0"/>
                <a:cs typeface="Arial" panose="020B0604020202020204" pitchFamily="34" charset="0"/>
              </a:rPr>
              <a:t>6. Métricas del proceso</a:t>
            </a:r>
          </a:p>
          <a:p>
            <a:pPr marL="342900" indent="-342900" algn="l">
              <a:lnSpc>
                <a:spcPct val="130000"/>
              </a:lnSpc>
            </a:pPr>
            <a:r>
              <a:rPr lang="es-PE" sz="2000" dirty="0">
                <a:latin typeface="Arial" panose="020B0604020202020204" pitchFamily="34" charset="0"/>
                <a:cs typeface="Arial" panose="020B0604020202020204" pitchFamily="34" charset="0"/>
              </a:rPr>
              <a:t>7. Artefactos del proceso</a:t>
            </a:r>
          </a:p>
          <a:p>
            <a:pPr marL="342900" indent="-342900" algn="l">
              <a:lnSpc>
                <a:spcPct val="130000"/>
              </a:lnSpc>
            </a:pPr>
            <a:r>
              <a:rPr lang="es-PE" sz="2000" dirty="0">
                <a:latin typeface="Arial" panose="020B0604020202020204" pitchFamily="34" charset="0"/>
                <a:cs typeface="Arial" panose="020B0604020202020204" pitchFamily="34" charset="0"/>
              </a:rPr>
              <a:t>8. Historial de revisiones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1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30576" y="201935"/>
            <a:ext cx="7914640" cy="1450757"/>
          </a:xfrm>
        </p:spPr>
        <p:txBody>
          <a:bodyPr>
            <a:normAutofit/>
          </a:bodyPr>
          <a:lstStyle/>
          <a:p>
            <a:r>
              <a:rPr lang="es-ES" sz="4000" dirty="0">
                <a:solidFill>
                  <a:schemeClr val="tx1"/>
                </a:solidFill>
                <a:latin typeface="Arial" panose="020B0604020202020204" pitchFamily="34" charset="0"/>
                <a:cs typeface="Arial" panose="020B0604020202020204" pitchFamily="34" charset="0"/>
              </a:rPr>
              <a:t>Tareas de la Actividad de Planeamiento</a:t>
            </a:r>
          </a:p>
        </p:txBody>
      </p:sp>
      <p:pic>
        <p:nvPicPr>
          <p:cNvPr id="5" name="Imagen 4" descr="Imagen que contiene captura de pantalla&#10;&#10;Descripción generada con confianza muy alta">
            <a:extLst>
              <a:ext uri="{FF2B5EF4-FFF2-40B4-BE49-F238E27FC236}">
                <a16:creationId xmlns:a16="http://schemas.microsoft.com/office/drawing/2014/main" id="{72F20707-7566-4D1D-AE38-23AA7F0DE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20" y="2319489"/>
            <a:ext cx="8211696" cy="3734948"/>
          </a:xfrm>
          <a:prstGeom prst="rect">
            <a:avLst/>
          </a:prstGeom>
        </p:spPr>
      </p:pic>
    </p:spTree>
    <p:extLst>
      <p:ext uri="{BB962C8B-B14F-4D97-AF65-F5344CB8AC3E}">
        <p14:creationId xmlns:p14="http://schemas.microsoft.com/office/powerpoint/2010/main" val="27189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Tareas de la Actividad de Planeamiento</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3050815111"/>
              </p:ext>
            </p:extLst>
          </p:nvPr>
        </p:nvGraphicFramePr>
        <p:xfrm>
          <a:off x="416560" y="1923028"/>
          <a:ext cx="8356599" cy="4068529"/>
        </p:xfrm>
        <a:graphic>
          <a:graphicData uri="http://schemas.openxmlformats.org/drawingml/2006/table">
            <a:tbl>
              <a:tblPr firstRow="1" bandRow="1">
                <a:tableStyleId>{5940675A-B579-460E-94D1-54222C63F5DA}</a:tableStyleId>
              </a:tblPr>
              <a:tblGrid>
                <a:gridCol w="379681">
                  <a:extLst>
                    <a:ext uri="{9D8B030D-6E8A-4147-A177-3AD203B41FA5}">
                      <a16:colId xmlns:a16="http://schemas.microsoft.com/office/drawing/2014/main" val="1631161647"/>
                    </a:ext>
                  </a:extLst>
                </a:gridCol>
                <a:gridCol w="1243574">
                  <a:extLst>
                    <a:ext uri="{9D8B030D-6E8A-4147-A177-3AD203B41FA5}">
                      <a16:colId xmlns:a16="http://schemas.microsoft.com/office/drawing/2014/main" val="3236327411"/>
                    </a:ext>
                  </a:extLst>
                </a:gridCol>
                <a:gridCol w="1336431">
                  <a:extLst>
                    <a:ext uri="{9D8B030D-6E8A-4147-A177-3AD203B41FA5}">
                      <a16:colId xmlns:a16="http://schemas.microsoft.com/office/drawing/2014/main" val="1583319652"/>
                    </a:ext>
                  </a:extLst>
                </a:gridCol>
                <a:gridCol w="3848519">
                  <a:extLst>
                    <a:ext uri="{9D8B030D-6E8A-4147-A177-3AD203B41FA5}">
                      <a16:colId xmlns:a16="http://schemas.microsoft.com/office/drawing/2014/main" val="2900013869"/>
                    </a:ext>
                  </a:extLst>
                </a:gridCol>
                <a:gridCol w="1548394">
                  <a:extLst>
                    <a:ext uri="{9D8B030D-6E8A-4147-A177-3AD203B41FA5}">
                      <a16:colId xmlns:a16="http://schemas.microsoft.com/office/drawing/2014/main" val="3200794737"/>
                    </a:ext>
                  </a:extLst>
                </a:gridCol>
              </a:tblGrid>
              <a:tr h="370840">
                <a:tc>
                  <a:txBody>
                    <a:bodyPr/>
                    <a:lstStyle/>
                    <a:p>
                      <a:pPr algn="ctr"/>
                      <a:r>
                        <a:rPr lang="es-ES" sz="11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370840">
                <a:tc>
                  <a:txBody>
                    <a:bodyPr/>
                    <a:lstStyle/>
                    <a:p>
                      <a:pPr algn="l"/>
                      <a:r>
                        <a:rPr lang="es-ES" sz="1100" dirty="0">
                          <a:solidFill>
                            <a:schemeClr val="tx1"/>
                          </a:solidFill>
                          <a:latin typeface="Arial" panose="020B0604020202020204" pitchFamily="34" charset="0"/>
                          <a:cs typeface="Arial" panose="020B0604020202020204" pitchFamily="34" charset="0"/>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Elaboración de Plan de Proyecto.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En esta actividad se va a definir el nombre del proyecto, los objetivos del proyecto, se genera el cronograma detallado tomando como base la plantilla predefinida.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Las necesidades  y riegos del proyecto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En esta actividad se actualiza el artefacto Lista Maestra de Requerimientos de acuerdo a la información que se levantará en reuniones de coordinación.</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WBS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LMR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Cronograma de proyecto </a:t>
                      </a:r>
                    </a:p>
                  </a:txBody>
                  <a:tcPr/>
                </a:tc>
                <a:extLst>
                  <a:ext uri="{0D108BD9-81ED-4DB2-BD59-A6C34878D82A}">
                    <a16:rowId xmlns:a16="http://schemas.microsoft.com/office/drawing/2014/main" val="759548103"/>
                  </a:ext>
                </a:extLst>
              </a:tr>
              <a:tr h="370840">
                <a:tc>
                  <a:txBody>
                    <a:bodyPr/>
                    <a:lstStyle/>
                    <a:p>
                      <a:pPr algn="l"/>
                      <a:r>
                        <a:rPr lang="es-ES" sz="1100" dirty="0">
                          <a:solidFill>
                            <a:schemeClr val="tx1"/>
                          </a:solidFill>
                          <a:latin typeface="Arial" panose="020B0604020202020204" pitchFamily="34" charset="0"/>
                          <a:cs typeface="Arial" panose="020B060402020202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Revisión Interna del Plan de Proyecto.</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Revisión del plan de proyecto por el equipo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Ajustes al plan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Elaboración del acta de revisión interna del plan de proyecto.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Sección del Plan de Gestión del Proyectos.</a:t>
                      </a:r>
                    </a:p>
                  </a:txBody>
                  <a:tcPr/>
                </a:tc>
                <a:extLst>
                  <a:ext uri="{0D108BD9-81ED-4DB2-BD59-A6C34878D82A}">
                    <a16:rowId xmlns:a16="http://schemas.microsoft.com/office/drawing/2014/main" val="2728452596"/>
                  </a:ext>
                </a:extLst>
              </a:tr>
              <a:tr h="347564">
                <a:tc>
                  <a:txBody>
                    <a:bodyPr/>
                    <a:lstStyle/>
                    <a:p>
                      <a:pPr algn="l"/>
                      <a:r>
                        <a:rPr lang="es-ES" sz="1100" dirty="0">
                          <a:solidFill>
                            <a:schemeClr val="tx1"/>
                          </a:solidFill>
                          <a:latin typeface="Arial" panose="020B0604020202020204" pitchFamily="34" charset="0"/>
                          <a:cs typeface="Arial" panose="020B060402020202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Gestión de la Configuración.</a:t>
                      </a:r>
                    </a:p>
                  </a:txBody>
                  <a:tcPr anchor="ct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100" u="none" strike="noStrike" cap="none" normalizeH="0" baseline="0" dirty="0">
                          <a:ln>
                            <a:noFill/>
                          </a:ln>
                          <a:effectLst/>
                        </a:rPr>
                        <a:t>- Establecer repositorio de datos.</a:t>
                      </a:r>
                    </a:p>
                    <a:p>
                      <a:pPr marL="0" marR="0" lvl="0" indent="0" algn="l" defTabSz="914400" rtl="0" eaLnBrk="1" fontAlgn="base" latinLnBrk="0" hangingPunct="1">
                        <a:lnSpc>
                          <a:spcPct val="110000"/>
                        </a:lnSpc>
                        <a:spcBef>
                          <a:spcPct val="0"/>
                        </a:spcBef>
                        <a:spcAft>
                          <a:spcPct val="0"/>
                        </a:spcAft>
                        <a:buClrTx/>
                        <a:buSzTx/>
                        <a:buFontTx/>
                        <a:buNone/>
                        <a:tabLst/>
                      </a:pPr>
                      <a:r>
                        <a:rPr kumimoji="0" lang="es-ES" sz="1100" u="none" strike="noStrike" cap="none" normalizeH="0" baseline="0" dirty="0">
                          <a:ln>
                            <a:noFill/>
                          </a:ln>
                          <a:effectLst/>
                        </a:rPr>
                        <a:t>- Asignar Gestor de la configuración.</a:t>
                      </a:r>
                    </a:p>
                  </a:txBody>
                  <a:tcPr marL="68580" marR="68580" marT="34295" marB="34295"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-Secciones de la plantilla Plan de Gestión del Proyecto.</a:t>
                      </a:r>
                    </a:p>
                  </a:txBody>
                  <a:tcPr marL="68580" marR="68580" marT="34295" marB="34295" horzOverflow="overflow"/>
                </a:tc>
                <a:extLst>
                  <a:ext uri="{0D108BD9-81ED-4DB2-BD59-A6C34878D82A}">
                    <a16:rowId xmlns:a16="http://schemas.microsoft.com/office/drawing/2014/main" val="3445467103"/>
                  </a:ext>
                </a:extLst>
              </a:tr>
              <a:tr h="347564">
                <a:tc>
                  <a:txBody>
                    <a:bodyPr/>
                    <a:lstStyle/>
                    <a:p>
                      <a:pPr algn="l"/>
                      <a:r>
                        <a:rPr lang="es-ES" sz="1100" dirty="0">
                          <a:solidFill>
                            <a:schemeClr val="tx1"/>
                          </a:solidFill>
                          <a:latin typeface="Arial" panose="020B0604020202020204" pitchFamily="34" charset="0"/>
                          <a:cs typeface="Arial" panose="020B0604020202020204" pitchFamily="34" charset="0"/>
                        </a:rPr>
                        <a:t>4</a:t>
                      </a:r>
                    </a:p>
                    <a:p>
                      <a:pPr algn="l"/>
                      <a:endParaRPr lang="es-ES" sz="11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Revisión y Ajustes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100" b="0" i="0" u="none" strike="noStrike" cap="none" normalizeH="0" baseline="0" dirty="0">
                        <a:ln>
                          <a:noFill/>
                        </a:ln>
                        <a:solidFill>
                          <a:schemeClr val="tx1"/>
                        </a:solidFill>
                        <a:effectLst/>
                        <a:latin typeface="Arial" charset="0"/>
                      </a:endParaRPr>
                    </a:p>
                  </a:txBody>
                  <a:tcPr anchor="ctr"/>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100" u="none" strike="noStrike" cap="none" normalizeH="0" baseline="0" dirty="0">
                          <a:ln>
                            <a:noFill/>
                          </a:ln>
                          <a:effectLst/>
                          <a:latin typeface="Arial" panose="020B0604020202020204" pitchFamily="34" charset="0"/>
                          <a:cs typeface="Arial" panose="020B0604020202020204" pitchFamily="34" charset="0"/>
                        </a:rPr>
                        <a:t>En esta etapa el Jefe de Proyecto revisa el Plan del Proyecto conjuntamente con los analistas, quedando evidenciado en acta de reunión incluyendo las observaciones identificadas.</a:t>
                      </a:r>
                    </a:p>
                    <a:p>
                      <a:pPr marL="0" marR="0" lvl="0" indent="0" algn="just" defTabSz="914400" rtl="0" eaLnBrk="1" fontAlgn="base" latinLnBrk="0" hangingPunct="1">
                        <a:lnSpc>
                          <a:spcPct val="110000"/>
                        </a:lnSpc>
                        <a:spcBef>
                          <a:spcPct val="0"/>
                        </a:spcBef>
                        <a:spcAft>
                          <a:spcPct val="0"/>
                        </a:spcAft>
                        <a:buClrTx/>
                        <a:buSzTx/>
                        <a:buFontTx/>
                        <a:buNone/>
                        <a:tabLst/>
                      </a:pPr>
                      <a:endParaRPr kumimoji="0" lang="es-ES" sz="1100" u="none" strike="noStrike" cap="none" normalizeH="0" baseline="0" dirty="0">
                        <a:ln>
                          <a:noFill/>
                        </a:ln>
                        <a:effectLst/>
                        <a:latin typeface="Arial" panose="020B0604020202020204" pitchFamily="34" charset="0"/>
                        <a:cs typeface="Arial" panose="020B0604020202020204" pitchFamily="34" charset="0"/>
                      </a:endParaRPr>
                    </a:p>
                  </a:txBody>
                  <a:tcPr marL="68580" marR="68580" marT="34295" marB="3429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Arial" panose="020B0604020202020204" pitchFamily="34" charset="0"/>
                          <a:cs typeface="Arial" panose="020B0604020202020204"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endParaRPr>
                    </a:p>
                  </a:txBody>
                  <a:tcPr marL="68580" marR="68580" marT="34295" marB="34295" horzOverflow="overflow"/>
                </a:tc>
                <a:extLst>
                  <a:ext uri="{0D108BD9-81ED-4DB2-BD59-A6C34878D82A}">
                    <a16:rowId xmlns:a16="http://schemas.microsoft.com/office/drawing/2014/main" val="3418621541"/>
                  </a:ext>
                </a:extLst>
              </a:tr>
            </a:tbl>
          </a:graphicData>
        </a:graphic>
      </p:graphicFrame>
    </p:spTree>
    <p:extLst>
      <p:ext uri="{BB962C8B-B14F-4D97-AF65-F5344CB8AC3E}">
        <p14:creationId xmlns:p14="http://schemas.microsoft.com/office/powerpoint/2010/main" val="50078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5.3 Tareas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8216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35CAD-4616-474D-8328-F26C8A3479A1}"/>
              </a:ext>
            </a:extLst>
          </p:cNvPr>
          <p:cNvSpPr>
            <a:spLocks noGrp="1"/>
          </p:cNvSpPr>
          <p:nvPr>
            <p:ph type="title"/>
          </p:nvPr>
        </p:nvSpPr>
        <p:spPr>
          <a:xfrm>
            <a:off x="800100" y="135878"/>
            <a:ext cx="7543800" cy="1592438"/>
          </a:xfrm>
        </p:spPr>
        <p:txBody>
          <a:bodyPr>
            <a:no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p>
        </p:txBody>
      </p:sp>
      <p:pic>
        <p:nvPicPr>
          <p:cNvPr id="4" name="Imagen 3" descr="Imagen que contiene texto, mapa&#10;&#10;Descripción generada con confianza muy alta">
            <a:extLst>
              <a:ext uri="{FF2B5EF4-FFF2-40B4-BE49-F238E27FC236}">
                <a16:creationId xmlns:a16="http://schemas.microsoft.com/office/drawing/2014/main" id="{F7C22A33-9FCD-4E65-A417-CFCC5975C57E}"/>
              </a:ext>
            </a:extLst>
          </p:cNvPr>
          <p:cNvPicPr>
            <a:picLocks noChangeAspect="1"/>
          </p:cNvPicPr>
          <p:nvPr/>
        </p:nvPicPr>
        <p:blipFill rotWithShape="1">
          <a:blip r:embed="rId2">
            <a:extLst>
              <a:ext uri="{28A0092B-C50C-407E-A947-70E740481C1C}">
                <a14:useLocalDpi xmlns:a14="http://schemas.microsoft.com/office/drawing/2010/main" val="0"/>
              </a:ext>
            </a:extLst>
          </a:blip>
          <a:srcRect l="2015" t="3502" r="1591" b="2179"/>
          <a:stretch/>
        </p:blipFill>
        <p:spPr>
          <a:xfrm>
            <a:off x="1115367" y="1879042"/>
            <a:ext cx="7154426" cy="4411226"/>
          </a:xfrm>
          <a:prstGeom prst="rect">
            <a:avLst/>
          </a:prstGeom>
        </p:spPr>
      </p:pic>
    </p:spTree>
    <p:extLst>
      <p:ext uri="{BB962C8B-B14F-4D97-AF65-F5344CB8AC3E}">
        <p14:creationId xmlns:p14="http://schemas.microsoft.com/office/powerpoint/2010/main" val="8898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168728587"/>
              </p:ext>
            </p:extLst>
          </p:nvPr>
        </p:nvGraphicFramePr>
        <p:xfrm>
          <a:off x="666330" y="1862737"/>
          <a:ext cx="7811339" cy="4385255"/>
        </p:xfrm>
        <a:graphic>
          <a:graphicData uri="http://schemas.openxmlformats.org/drawingml/2006/table">
            <a:tbl>
              <a:tblPr firstRow="1" bandRow="1">
                <a:tableStyleId>{5940675A-B579-460E-94D1-54222C63F5DA}</a:tableStyleId>
              </a:tblPr>
              <a:tblGrid>
                <a:gridCol w="354907">
                  <a:extLst>
                    <a:ext uri="{9D8B030D-6E8A-4147-A177-3AD203B41FA5}">
                      <a16:colId xmlns:a16="http://schemas.microsoft.com/office/drawing/2014/main" val="1631161647"/>
                    </a:ext>
                  </a:extLst>
                </a:gridCol>
                <a:gridCol w="993364">
                  <a:extLst>
                    <a:ext uri="{9D8B030D-6E8A-4147-A177-3AD203B41FA5}">
                      <a16:colId xmlns:a16="http://schemas.microsoft.com/office/drawing/2014/main" val="3236327411"/>
                    </a:ext>
                  </a:extLst>
                </a:gridCol>
                <a:gridCol w="1034398">
                  <a:extLst>
                    <a:ext uri="{9D8B030D-6E8A-4147-A177-3AD203B41FA5}">
                      <a16:colId xmlns:a16="http://schemas.microsoft.com/office/drawing/2014/main" val="1583319652"/>
                    </a:ext>
                  </a:extLst>
                </a:gridCol>
                <a:gridCol w="4147748">
                  <a:extLst>
                    <a:ext uri="{9D8B030D-6E8A-4147-A177-3AD203B41FA5}">
                      <a16:colId xmlns:a16="http://schemas.microsoft.com/office/drawing/2014/main" val="2900013869"/>
                    </a:ext>
                  </a:extLst>
                </a:gridCol>
                <a:gridCol w="1280922">
                  <a:extLst>
                    <a:ext uri="{9D8B030D-6E8A-4147-A177-3AD203B41FA5}">
                      <a16:colId xmlns:a16="http://schemas.microsoft.com/office/drawing/2014/main" val="3200794737"/>
                    </a:ext>
                  </a:extLst>
                </a:gridCol>
              </a:tblGrid>
              <a:tr h="633486">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70459">
                <a:tc>
                  <a:txBody>
                    <a:bodyPr/>
                    <a:lstStyle/>
                    <a:p>
                      <a:pPr algn="l"/>
                      <a:r>
                        <a:rPr lang="es-ES" sz="1000" dirty="0">
                          <a:solidFill>
                            <a:schemeClr val="tx1"/>
                          </a:solidFill>
                          <a:latin typeface="Arial" panose="020B0604020202020204" pitchFamily="34" charset="0"/>
                          <a:cs typeface="Arial" panose="020B0604020202020204" pitchFamily="3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Asignar Trabajo.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 prepara el plan quincenal apoyándose en la plantilla de Plan quincenal, seguidamente asigna tareas a los miembros del equipo de trabajo.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Plantilla de Plan Quincenal</a:t>
                      </a:r>
                    </a:p>
                  </a:txBody>
                  <a:tcPr/>
                </a:tc>
                <a:extLst>
                  <a:ext uri="{0D108BD9-81ED-4DB2-BD59-A6C34878D82A}">
                    <a16:rowId xmlns:a16="http://schemas.microsoft.com/office/drawing/2014/main" val="759548103"/>
                  </a:ext>
                </a:extLst>
              </a:tr>
              <a:tr h="883632">
                <a:tc>
                  <a:txBody>
                    <a:bodyPr/>
                    <a:lstStyle/>
                    <a:p>
                      <a:pPr algn="l"/>
                      <a:r>
                        <a:rPr lang="es-ES" sz="1000" dirty="0">
                          <a:solidFill>
                            <a:schemeClr val="tx1"/>
                          </a:solidFill>
                          <a:latin typeface="Arial" panose="020B0604020202020204" pitchFamily="34" charset="0"/>
                          <a:cs typeface="Arial" panose="020B060402020202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Equipo de Trabajo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Ejecutar trabajo asignado</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Cada miembro del equipo reporta el tiempo empleado en las actividades que realizó, en el Informe de Actividades.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Adicionalmente, durante la ejecución del proyecto realizan reuniones de trabajo con el cliente según se requiera.</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Actas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Informe de actividades</a:t>
                      </a:r>
                    </a:p>
                  </a:txBody>
                  <a:tcPr/>
                </a:tc>
                <a:extLst>
                  <a:ext uri="{0D108BD9-81ED-4DB2-BD59-A6C34878D82A}">
                    <a16:rowId xmlns:a16="http://schemas.microsoft.com/office/drawing/2014/main" val="2728452596"/>
                  </a:ext>
                </a:extLst>
              </a:tr>
              <a:tr h="913268">
                <a:tc>
                  <a:txBody>
                    <a:bodyPr/>
                    <a:lstStyle/>
                    <a:p>
                      <a:pPr algn="l"/>
                      <a:r>
                        <a:rPr lang="es-ES" sz="1000" dirty="0">
                          <a:solidFill>
                            <a:schemeClr val="tx1"/>
                          </a:solidFill>
                          <a:latin typeface="Arial" panose="020B0604020202020204" pitchFamily="34" charset="0"/>
                          <a:cs typeface="Arial" panose="020B06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Revisión de Informes de Estado</a:t>
                      </a:r>
                    </a:p>
                  </a:txBody>
                  <a:tcPr anchor="ct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El Analista Funcional prepara la reunión  y registra y/o actualiza la reunión en el acta de reuniones.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Los analistas informan la situación del proyecto y riesgo presentados, de forma quincenal y/o cuando la situación lo requiera.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Consolidar la información expuesta por los Analistas en un solo informe a nivel de coordinación y se actualizan de requerirse, los artefactos de gestión por proyecto (riesgos, pendientes, métricas). </a:t>
                      </a:r>
                    </a:p>
                  </a:txBody>
                  <a:tcPr marL="68580" marR="68580" marT="34295" marB="34295"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Acta de Reunión.</a:t>
                      </a:r>
                    </a:p>
                  </a:txBody>
                  <a:tcPr marL="68580" marR="68580" marT="34295" marB="34295" horzOverflow="overflow"/>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125558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3716699585"/>
              </p:ext>
            </p:extLst>
          </p:nvPr>
        </p:nvGraphicFramePr>
        <p:xfrm>
          <a:off x="666330" y="2314913"/>
          <a:ext cx="7811339" cy="2980158"/>
        </p:xfrm>
        <a:graphic>
          <a:graphicData uri="http://schemas.openxmlformats.org/drawingml/2006/table">
            <a:tbl>
              <a:tblPr firstRow="1" bandRow="1">
                <a:tableStyleId>{5940675A-B579-460E-94D1-54222C63F5DA}</a:tableStyleId>
              </a:tblPr>
              <a:tblGrid>
                <a:gridCol w="354907">
                  <a:extLst>
                    <a:ext uri="{9D8B030D-6E8A-4147-A177-3AD203B41FA5}">
                      <a16:colId xmlns:a16="http://schemas.microsoft.com/office/drawing/2014/main" val="1631161647"/>
                    </a:ext>
                  </a:extLst>
                </a:gridCol>
                <a:gridCol w="993364">
                  <a:extLst>
                    <a:ext uri="{9D8B030D-6E8A-4147-A177-3AD203B41FA5}">
                      <a16:colId xmlns:a16="http://schemas.microsoft.com/office/drawing/2014/main" val="3236327411"/>
                    </a:ext>
                  </a:extLst>
                </a:gridCol>
                <a:gridCol w="1034398">
                  <a:extLst>
                    <a:ext uri="{9D8B030D-6E8A-4147-A177-3AD203B41FA5}">
                      <a16:colId xmlns:a16="http://schemas.microsoft.com/office/drawing/2014/main" val="1583319652"/>
                    </a:ext>
                  </a:extLst>
                </a:gridCol>
                <a:gridCol w="4147748">
                  <a:extLst>
                    <a:ext uri="{9D8B030D-6E8A-4147-A177-3AD203B41FA5}">
                      <a16:colId xmlns:a16="http://schemas.microsoft.com/office/drawing/2014/main" val="2900013869"/>
                    </a:ext>
                  </a:extLst>
                </a:gridCol>
                <a:gridCol w="1280922">
                  <a:extLst>
                    <a:ext uri="{9D8B030D-6E8A-4147-A177-3AD203B41FA5}">
                      <a16:colId xmlns:a16="http://schemas.microsoft.com/office/drawing/2014/main" val="3200794737"/>
                    </a:ext>
                  </a:extLst>
                </a:gridCol>
              </a:tblGrid>
              <a:tr h="633486">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70459">
                <a:tc>
                  <a:txBody>
                    <a:bodyPr/>
                    <a:lstStyle/>
                    <a:p>
                      <a:pPr algn="l"/>
                      <a:r>
                        <a:rPr lang="es-ES" sz="1000" dirty="0">
                          <a:solidFill>
                            <a:schemeClr val="tx1"/>
                          </a:solidFill>
                          <a:latin typeface="Arial" panose="020B0604020202020204" pitchFamily="34" charset="0"/>
                          <a:cs typeface="Arial" panose="020B0604020202020204" pitchFamily="34" charset="0"/>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Comité Operativo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En la reunión se presenta y revisa con el cliente, el acta de reunión preliminar. Es de frecuencia quincenal y cuando la situación lo requiera. Se actualizaran las plantillas que correspondan según sea el resultado de la reunión.</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 actualizado.</a:t>
                      </a:r>
                    </a:p>
                  </a:txBody>
                  <a:tcPr/>
                </a:tc>
                <a:extLst>
                  <a:ext uri="{0D108BD9-81ED-4DB2-BD59-A6C34878D82A}">
                    <a16:rowId xmlns:a16="http://schemas.microsoft.com/office/drawing/2014/main" val="759548103"/>
                  </a:ext>
                </a:extLst>
              </a:tr>
              <a:tr h="883632">
                <a:tc>
                  <a:txBody>
                    <a:bodyPr/>
                    <a:lstStyle/>
                    <a:p>
                      <a:pPr algn="l"/>
                      <a:r>
                        <a:rPr lang="es-ES" sz="1000" dirty="0">
                          <a:solidFill>
                            <a:schemeClr val="tx1"/>
                          </a:solidFill>
                          <a:latin typeface="Arial" panose="020B0604020202020204" pitchFamily="34" charset="0"/>
                          <a:cs typeface="Arial" panose="020B0604020202020204" pitchFamily="34" charset="0"/>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Comité de seguimiento del servicio</a:t>
                      </a:r>
                    </a:p>
                  </a:txBody>
                  <a:tcPr anchor="ct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Jefe de Proyecto se reúne  con el cliente con el objetivo de analizar el servicio desde la perspectiva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Esta reunión es de frecuencia mensual  a requerimiento de ambas partes.</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Actas de reunión</a:t>
                      </a:r>
                    </a:p>
                  </a:txBody>
                  <a:tcPr/>
                </a:tc>
                <a:extLst>
                  <a:ext uri="{0D108BD9-81ED-4DB2-BD59-A6C34878D82A}">
                    <a16:rowId xmlns:a16="http://schemas.microsoft.com/office/drawing/2014/main" val="2728452596"/>
                  </a:ext>
                </a:extLst>
              </a:tr>
            </a:tbl>
          </a:graphicData>
        </a:graphic>
      </p:graphicFrame>
    </p:spTree>
    <p:extLst>
      <p:ext uri="{BB962C8B-B14F-4D97-AF65-F5344CB8AC3E}">
        <p14:creationId xmlns:p14="http://schemas.microsoft.com/office/powerpoint/2010/main" val="1241177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889175825"/>
              </p:ext>
            </p:extLst>
          </p:nvPr>
        </p:nvGraphicFramePr>
        <p:xfrm>
          <a:off x="822960" y="2566121"/>
          <a:ext cx="7811339" cy="2827758"/>
        </p:xfrm>
        <a:graphic>
          <a:graphicData uri="http://schemas.openxmlformats.org/drawingml/2006/table">
            <a:tbl>
              <a:tblPr firstRow="1" bandRow="1">
                <a:tableStyleId>{5940675A-B579-460E-94D1-54222C63F5DA}</a:tableStyleId>
              </a:tblPr>
              <a:tblGrid>
                <a:gridCol w="354907">
                  <a:extLst>
                    <a:ext uri="{9D8B030D-6E8A-4147-A177-3AD203B41FA5}">
                      <a16:colId xmlns:a16="http://schemas.microsoft.com/office/drawing/2014/main" val="1631161647"/>
                    </a:ext>
                  </a:extLst>
                </a:gridCol>
                <a:gridCol w="993364">
                  <a:extLst>
                    <a:ext uri="{9D8B030D-6E8A-4147-A177-3AD203B41FA5}">
                      <a16:colId xmlns:a16="http://schemas.microsoft.com/office/drawing/2014/main" val="3236327411"/>
                    </a:ext>
                  </a:extLst>
                </a:gridCol>
                <a:gridCol w="1034398">
                  <a:extLst>
                    <a:ext uri="{9D8B030D-6E8A-4147-A177-3AD203B41FA5}">
                      <a16:colId xmlns:a16="http://schemas.microsoft.com/office/drawing/2014/main" val="1583319652"/>
                    </a:ext>
                  </a:extLst>
                </a:gridCol>
                <a:gridCol w="3653252">
                  <a:extLst>
                    <a:ext uri="{9D8B030D-6E8A-4147-A177-3AD203B41FA5}">
                      <a16:colId xmlns:a16="http://schemas.microsoft.com/office/drawing/2014/main" val="2900013869"/>
                    </a:ext>
                  </a:extLst>
                </a:gridCol>
                <a:gridCol w="1775418">
                  <a:extLst>
                    <a:ext uri="{9D8B030D-6E8A-4147-A177-3AD203B41FA5}">
                      <a16:colId xmlns:a16="http://schemas.microsoft.com/office/drawing/2014/main" val="3200794737"/>
                    </a:ext>
                  </a:extLst>
                </a:gridCol>
              </a:tblGrid>
              <a:tr h="633486">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70459">
                <a:tc>
                  <a:txBody>
                    <a:bodyPr/>
                    <a:lstStyle/>
                    <a:p>
                      <a:pPr algn="l"/>
                      <a:r>
                        <a:rPr lang="es-ES" sz="1000" dirty="0">
                          <a:solidFill>
                            <a:schemeClr val="tx1"/>
                          </a:solidFill>
                          <a:latin typeface="Arial" panose="020B0604020202020204" pitchFamily="34" charset="0"/>
                          <a:cs typeface="Arial" panose="020B06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Reunión del Comité ejecutivo interno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El Jefe de Proyecto se reúne quincenalmente con los analistas del equipo  y otros de requerirse, en conjunto, revisan la información correspondiente al servicio (métricas, riesgos, pendientes, problemas).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La información resultante es válida para otros comités establecidos en el plan de servicio: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 Comité Gerencial (realizada trimestralmente o a requerimiento).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Tablero de métricas del servicio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 del servicio.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Reunión.</a:t>
                      </a:r>
                    </a:p>
                  </a:txBody>
                  <a:tcPr/>
                </a:tc>
                <a:extLst>
                  <a:ext uri="{0D108BD9-81ED-4DB2-BD59-A6C34878D82A}">
                    <a16:rowId xmlns:a16="http://schemas.microsoft.com/office/drawing/2014/main" val="759548103"/>
                  </a:ext>
                </a:extLst>
              </a:tr>
              <a:tr h="883632">
                <a:tc>
                  <a:txBody>
                    <a:bodyPr/>
                    <a:lstStyle/>
                    <a:p>
                      <a:pPr algn="l"/>
                      <a:r>
                        <a:rPr lang="es-ES" sz="1000" dirty="0">
                          <a:solidFill>
                            <a:schemeClr val="tx1"/>
                          </a:solidFill>
                          <a:latin typeface="Arial" panose="020B0604020202020204" pitchFamily="34" charset="0"/>
                          <a:cs typeface="Arial" panose="020B0604020202020204" pitchFamily="34" charset="0"/>
                        </a:rPr>
                        <a:t>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Procesar cambios al proyecto</a:t>
                      </a:r>
                    </a:p>
                  </a:txBody>
                  <a:tcPr anchor="ct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El cambio se procesa según el Proceso de cambios de configuración y de requerimientos.</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Solicitud de cambios a requerimientos </a:t>
                      </a:r>
                    </a:p>
                  </a:txBody>
                  <a:tcPr/>
                </a:tc>
                <a:extLst>
                  <a:ext uri="{0D108BD9-81ED-4DB2-BD59-A6C34878D82A}">
                    <a16:rowId xmlns:a16="http://schemas.microsoft.com/office/drawing/2014/main" val="2728452596"/>
                  </a:ext>
                </a:extLst>
              </a:tr>
            </a:tbl>
          </a:graphicData>
        </a:graphic>
      </p:graphicFrame>
    </p:spTree>
    <p:extLst>
      <p:ext uri="{BB962C8B-B14F-4D97-AF65-F5344CB8AC3E}">
        <p14:creationId xmlns:p14="http://schemas.microsoft.com/office/powerpoint/2010/main" val="397317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5.2 Actividades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04274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FDA1E-EA18-4F18-8A67-DB71EFA675F1}"/>
              </a:ext>
            </a:extLst>
          </p:cNvPr>
          <p:cNvSpPr>
            <a:spLocks noGrp="1"/>
          </p:cNvSpPr>
          <p:nvPr>
            <p:ph type="title"/>
          </p:nvPr>
        </p:nvSpPr>
        <p:spPr/>
        <p:txBody>
          <a:bodyPr>
            <a:normAutofit/>
          </a:bodyPr>
          <a:lstStyle/>
          <a:p>
            <a:r>
              <a:rPr lang="es-ES" sz="4400" dirty="0">
                <a:solidFill>
                  <a:schemeClr val="tx1"/>
                </a:solidFill>
                <a:latin typeface="Arial" panose="020B0604020202020204" pitchFamily="34" charset="0"/>
                <a:cs typeface="Arial" panose="020B0604020202020204" pitchFamily="34" charset="0"/>
              </a:rPr>
              <a:t>Actividades del Subproceso de Cierre</a:t>
            </a:r>
            <a:endParaRPr lang="es-ES" sz="4400" dirty="0"/>
          </a:p>
        </p:txBody>
      </p:sp>
      <p:pic>
        <p:nvPicPr>
          <p:cNvPr id="4" name="Imagen 3" descr="Imagen que contiene captura de pantalla&#10;&#10;Descripción generada con confianza muy alta">
            <a:extLst>
              <a:ext uri="{FF2B5EF4-FFF2-40B4-BE49-F238E27FC236}">
                <a16:creationId xmlns:a16="http://schemas.microsoft.com/office/drawing/2014/main" id="{EC26250F-16FE-4CCA-A1FC-95431BDCC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890259"/>
            <a:ext cx="7543800" cy="2093723"/>
          </a:xfrm>
          <a:prstGeom prst="rect">
            <a:avLst/>
          </a:prstGeom>
        </p:spPr>
      </p:pic>
    </p:spTree>
    <p:extLst>
      <p:ext uri="{BB962C8B-B14F-4D97-AF65-F5344CB8AC3E}">
        <p14:creationId xmlns:p14="http://schemas.microsoft.com/office/powerpoint/2010/main" val="97606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5F702-4A28-4005-9670-74D0C139DCB9}"/>
              </a:ext>
            </a:extLst>
          </p:cNvPr>
          <p:cNvSpPr>
            <a:spLocks noGrp="1"/>
          </p:cNvSpPr>
          <p:nvPr>
            <p:ph type="title"/>
          </p:nvPr>
        </p:nvSpPr>
        <p:spPr/>
        <p:txBody>
          <a:bodyPr/>
          <a:lstStyle/>
          <a:p>
            <a:r>
              <a:rPr lang="es-ES" dirty="0">
                <a:solidFill>
                  <a:schemeClr val="tx1"/>
                </a:solidFill>
                <a:latin typeface="Arial" panose="020B0604020202020204" pitchFamily="34" charset="0"/>
                <a:cs typeface="Arial" panose="020B0604020202020204" pitchFamily="34" charset="0"/>
              </a:rPr>
              <a:t>Actividades del Subproceso de Cierre</a:t>
            </a:r>
            <a:endParaRPr lang="es-ES" dirty="0"/>
          </a:p>
        </p:txBody>
      </p:sp>
      <p:graphicFrame>
        <p:nvGraphicFramePr>
          <p:cNvPr id="3" name="Tabla 2">
            <a:extLst>
              <a:ext uri="{FF2B5EF4-FFF2-40B4-BE49-F238E27FC236}">
                <a16:creationId xmlns:a16="http://schemas.microsoft.com/office/drawing/2014/main" id="{B5828CCE-79E8-4040-9353-43E5C801683E}"/>
              </a:ext>
            </a:extLst>
          </p:cNvPr>
          <p:cNvGraphicFramePr>
            <a:graphicFrameLocks noGrp="1"/>
          </p:cNvGraphicFramePr>
          <p:nvPr>
            <p:extLst>
              <p:ext uri="{D42A27DB-BD31-4B8C-83A1-F6EECF244321}">
                <p14:modId xmlns:p14="http://schemas.microsoft.com/office/powerpoint/2010/main" val="2745747509"/>
              </p:ext>
            </p:extLst>
          </p:nvPr>
        </p:nvGraphicFramePr>
        <p:xfrm>
          <a:off x="666330" y="1802449"/>
          <a:ext cx="7543800" cy="4387336"/>
        </p:xfrm>
        <a:graphic>
          <a:graphicData uri="http://schemas.openxmlformats.org/drawingml/2006/table">
            <a:tbl>
              <a:tblPr firstRow="1" bandRow="1">
                <a:tableStyleId>{5940675A-B579-460E-94D1-54222C63F5DA}</a:tableStyleId>
              </a:tblPr>
              <a:tblGrid>
                <a:gridCol w="342751">
                  <a:extLst>
                    <a:ext uri="{9D8B030D-6E8A-4147-A177-3AD203B41FA5}">
                      <a16:colId xmlns:a16="http://schemas.microsoft.com/office/drawing/2014/main" val="1631161647"/>
                    </a:ext>
                  </a:extLst>
                </a:gridCol>
                <a:gridCol w="959342">
                  <a:extLst>
                    <a:ext uri="{9D8B030D-6E8A-4147-A177-3AD203B41FA5}">
                      <a16:colId xmlns:a16="http://schemas.microsoft.com/office/drawing/2014/main" val="3236327411"/>
                    </a:ext>
                  </a:extLst>
                </a:gridCol>
                <a:gridCol w="998970">
                  <a:extLst>
                    <a:ext uri="{9D8B030D-6E8A-4147-A177-3AD203B41FA5}">
                      <a16:colId xmlns:a16="http://schemas.microsoft.com/office/drawing/2014/main" val="1583319652"/>
                    </a:ext>
                  </a:extLst>
                </a:gridCol>
                <a:gridCol w="3986157">
                  <a:extLst>
                    <a:ext uri="{9D8B030D-6E8A-4147-A177-3AD203B41FA5}">
                      <a16:colId xmlns:a16="http://schemas.microsoft.com/office/drawing/2014/main" val="2900013869"/>
                    </a:ext>
                  </a:extLst>
                </a:gridCol>
                <a:gridCol w="1256580">
                  <a:extLst>
                    <a:ext uri="{9D8B030D-6E8A-4147-A177-3AD203B41FA5}">
                      <a16:colId xmlns:a16="http://schemas.microsoft.com/office/drawing/2014/main" val="3200794737"/>
                    </a:ext>
                  </a:extLst>
                </a:gridCol>
              </a:tblGrid>
              <a:tr h="594165">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10223">
                <a:tc>
                  <a:txBody>
                    <a:bodyPr/>
                    <a:lstStyle/>
                    <a:p>
                      <a:pPr algn="l"/>
                      <a:r>
                        <a:rPr lang="es-ES" sz="1000" dirty="0">
                          <a:solidFill>
                            <a:schemeClr val="tx1"/>
                          </a:solidFill>
                          <a:latin typeface="Arial" panose="020B0604020202020204" pitchFamily="34" charset="0"/>
                          <a:cs typeface="Arial" panose="020B0604020202020204" pitchFamily="3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Elaborar acta de aceptación y cierre del proyecto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El Jefe de Proyecto elabora el acta de aceptación y cierre del proyecto.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El Jefe de Proyecto y el analista funcional revisan y acuerdan la versión final del acta de aceptación y cierre que luego es entregada al cliente.</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Plantilla Acta de cierre del proyecto</a:t>
                      </a:r>
                    </a:p>
                  </a:txBody>
                  <a:tcPr/>
                </a:tc>
                <a:extLst>
                  <a:ext uri="{0D108BD9-81ED-4DB2-BD59-A6C34878D82A}">
                    <a16:rowId xmlns:a16="http://schemas.microsoft.com/office/drawing/2014/main" val="759548103"/>
                  </a:ext>
                </a:extLst>
              </a:tr>
              <a:tr h="1486581">
                <a:tc>
                  <a:txBody>
                    <a:bodyPr/>
                    <a:lstStyle/>
                    <a:p>
                      <a:pPr algn="l"/>
                      <a:r>
                        <a:rPr lang="es-ES" sz="1000" dirty="0">
                          <a:solidFill>
                            <a:schemeClr val="tx1"/>
                          </a:solidFill>
                          <a:latin typeface="Arial" panose="020B0604020202020204" pitchFamily="34" charset="0"/>
                          <a:cs typeface="Arial" panose="020B060402020202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Elaborar y revisar el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del proyecto</a:t>
                      </a:r>
                    </a:p>
                  </a:txBody>
                  <a:tcPr anchor="ct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Analista Funcional elabora el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del proyecto en base a la plantilla respectiva.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Durante el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Se registra un resumen de la evaluación del personal y una encuesta de satisfacción del cliente.</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Plantilla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del proyecto</a:t>
                      </a:r>
                    </a:p>
                  </a:txBody>
                  <a:tcPr/>
                </a:tc>
                <a:extLst>
                  <a:ext uri="{0D108BD9-81ED-4DB2-BD59-A6C34878D82A}">
                    <a16:rowId xmlns:a16="http://schemas.microsoft.com/office/drawing/2014/main" val="2728452596"/>
                  </a:ext>
                </a:extLst>
              </a:tr>
              <a:tr h="1297988">
                <a:tc>
                  <a:txBody>
                    <a:bodyPr/>
                    <a:lstStyle/>
                    <a:p>
                      <a:pPr algn="l"/>
                      <a:r>
                        <a:rPr lang="es-ES" sz="1000" dirty="0">
                          <a:solidFill>
                            <a:schemeClr val="tx1"/>
                          </a:solidFill>
                          <a:latin typeface="Arial" panose="020B0604020202020204" pitchFamily="34" charset="0"/>
                          <a:cs typeface="Arial" panose="020B06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Gestor de la Configuración</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latin typeface="Arial" panose="020B0604020202020204" pitchFamily="34" charset="0"/>
                          <a:cs typeface="Arial" panose="020B0604020202020204" pitchFamily="34" charset="0"/>
                        </a:rPr>
                        <a:t>Proceso de Gestión de Configuración - Realizar Control de Cambios</a:t>
                      </a:r>
                      <a:endParaRPr kumimoji="0" lang="es-ES" sz="10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anchor="ct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Genera </a:t>
                      </a:r>
                      <a:r>
                        <a:rPr kumimoji="0" lang="es-ES" sz="1000" u="none" strike="noStrike" cap="none" normalizeH="0" baseline="0" dirty="0" err="1">
                          <a:ln>
                            <a:noFill/>
                          </a:ln>
                          <a:effectLst/>
                        </a:rPr>
                        <a:t>baselines</a:t>
                      </a:r>
                      <a:r>
                        <a:rPr kumimoji="0" lang="es-ES" sz="1000" u="none" strike="noStrike" cap="none" normalizeH="0" baseline="0" dirty="0">
                          <a:ln>
                            <a:noFill/>
                          </a:ln>
                          <a:effectLst/>
                        </a:rPr>
                        <a:t> de los entregables del proyecto de acuerdo al Proceso de Gestión de Configuración – Subproceso Realizar Control de Cambios a </a:t>
                      </a:r>
                      <a:r>
                        <a:rPr kumimoji="0" lang="es-ES" sz="1000" u="none" strike="noStrike" cap="none" normalizeH="0" baseline="0" dirty="0" err="1">
                          <a:ln>
                            <a:noFill/>
                          </a:ln>
                          <a:effectLst/>
                        </a:rPr>
                        <a:t>Baselines</a:t>
                      </a:r>
                      <a:r>
                        <a:rPr kumimoji="0" lang="es-ES" sz="1000" u="none" strike="noStrike" cap="none" normalizeH="0" baseline="0" dirty="0">
                          <a:ln>
                            <a:noFill/>
                          </a:ln>
                          <a:effectLst/>
                        </a:rPr>
                        <a:t>.</a:t>
                      </a:r>
                    </a:p>
                  </a:txBody>
                  <a:tcPr marL="68580" marR="68580" marT="34295" marB="34295" anchor="ctr"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000" u="none" strike="noStrike" cap="none" normalizeH="0" baseline="0" dirty="0">
                          <a:ln>
                            <a:noFill/>
                          </a:ln>
                          <a:effectLst/>
                        </a:rPr>
                        <a:t>- Proceso de Gestión de configuración. </a:t>
                      </a:r>
                      <a:endParaRPr kumimoji="0" lang="es-ES" sz="28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000" u="none" strike="noStrike" cap="none" normalizeH="0" baseline="0" dirty="0">
                        <a:ln>
                          <a:noFill/>
                        </a:ln>
                        <a:effectLst/>
                      </a:endParaRPr>
                    </a:p>
                  </a:txBody>
                  <a:tcPr marL="68580" marR="68580" marT="34295" marB="34295" horzOverflow="overflow"/>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162304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34537" y="2097674"/>
            <a:ext cx="8474926" cy="759375"/>
          </a:xfrm>
          <a:prstGeom prst="rect">
            <a:avLst/>
          </a:prstGeom>
          <a:noFill/>
          <a:ln w="9525">
            <a:noFill/>
            <a:miter lim="800000"/>
            <a:headEnd/>
            <a:tailEnd/>
          </a:ln>
        </p:spPr>
        <p:txBody>
          <a:bodyPr wrap="square">
            <a:spAutoFit/>
          </a:bodyPr>
          <a:lstStyle/>
          <a:p>
            <a:pPr algn="ctr" defTabSz="914400" eaLnBrk="0" fontAlgn="base" hangingPunct="0">
              <a:lnSpc>
                <a:spcPts val="5600"/>
              </a:lnSpc>
              <a:spcBef>
                <a:spcPct val="50000"/>
              </a:spcBef>
              <a:spcAft>
                <a:spcPct val="0"/>
              </a:spcAft>
            </a:pPr>
            <a:r>
              <a:rPr lang="es-PE" sz="4400" dirty="0">
                <a:latin typeface="Arial" panose="020B0604020202020204" pitchFamily="34" charset="0"/>
                <a:ea typeface="ＭＳ Ｐゴシック" pitchFamily="112" charset="-128"/>
                <a:cs typeface="Arial" panose="020B0604020202020204" pitchFamily="34" charset="0"/>
              </a:rPr>
              <a:t>1. Objetivo y alcance del proceso</a:t>
            </a:r>
          </a:p>
        </p:txBody>
      </p:sp>
    </p:spTree>
    <p:extLst>
      <p:ext uri="{BB962C8B-B14F-4D97-AF65-F5344CB8AC3E}">
        <p14:creationId xmlns:p14="http://schemas.microsoft.com/office/powerpoint/2010/main" val="3611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6. </a:t>
            </a:r>
            <a:r>
              <a:rPr lang="en-US" sz="4400" dirty="0" err="1">
                <a:ea typeface="ＭＳ Ｐゴシック" pitchFamily="112" charset="-128"/>
              </a:rPr>
              <a:t>Métricas</a:t>
            </a:r>
            <a:r>
              <a:rPr lang="en-US" sz="4400" dirty="0">
                <a:ea typeface="ＭＳ Ｐゴシック" pitchFamily="112" charset="-128"/>
              </a:rPr>
              <a:t> del </a:t>
            </a:r>
            <a:r>
              <a:rPr lang="en-US" sz="4400" dirty="0" err="1">
                <a:ea typeface="ＭＳ Ｐゴシック" pitchFamily="112" charset="-128"/>
              </a:rPr>
              <a:t>proceso</a:t>
            </a:r>
            <a:endParaRPr lang="en-US" sz="4400" dirty="0">
              <a:ea typeface="ＭＳ Ｐゴシック" pitchFamily="112" charset="-128"/>
            </a:endParaRPr>
          </a:p>
        </p:txBody>
      </p:sp>
    </p:spTree>
    <p:extLst>
      <p:ext uri="{BB962C8B-B14F-4D97-AF65-F5344CB8AC3E}">
        <p14:creationId xmlns:p14="http://schemas.microsoft.com/office/powerpoint/2010/main" val="185995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2775D-0D1B-400B-A650-74CAED1C86A4}"/>
              </a:ext>
            </a:extLst>
          </p:cNvPr>
          <p:cNvSpPr>
            <a:spLocks noGrp="1"/>
          </p:cNvSpPr>
          <p:nvPr>
            <p:ph type="title"/>
          </p:nvPr>
        </p:nvSpPr>
        <p:spPr/>
        <p:txBody>
          <a:bodyPr>
            <a:normAutofit/>
          </a:bodyPr>
          <a:lstStyle/>
          <a:p>
            <a:r>
              <a:rPr lang="es-PE" sz="4400" dirty="0">
                <a:solidFill>
                  <a:schemeClr val="tx1"/>
                </a:solidFill>
                <a:latin typeface="Arial" panose="020B0604020202020204" pitchFamily="34" charset="0"/>
                <a:cs typeface="Arial" panose="020B0604020202020204" pitchFamily="34" charset="0"/>
              </a:rPr>
              <a:t>Métricas del proceso</a:t>
            </a:r>
            <a:endParaRPr lang="es-ES" sz="4400" dirty="0">
              <a:solidFill>
                <a:schemeClr val="tx1"/>
              </a:solidFill>
              <a:latin typeface="Arial" panose="020B0604020202020204" pitchFamily="34" charset="0"/>
              <a:cs typeface="Arial" panose="020B0604020202020204" pitchFamily="34" charset="0"/>
            </a:endParaRPr>
          </a:p>
        </p:txBody>
      </p:sp>
      <p:sp>
        <p:nvSpPr>
          <p:cNvPr id="3" name="Rectangle 155">
            <a:extLst>
              <a:ext uri="{FF2B5EF4-FFF2-40B4-BE49-F238E27FC236}">
                <a16:creationId xmlns:a16="http://schemas.microsoft.com/office/drawing/2014/main" id="{F41405BC-0EDC-40AD-BD8C-3BCCFA630EE9}"/>
              </a:ext>
            </a:extLst>
          </p:cNvPr>
          <p:cNvSpPr>
            <a:spLocks noChangeArrowheads="1"/>
          </p:cNvSpPr>
          <p:nvPr/>
        </p:nvSpPr>
        <p:spPr bwMode="auto">
          <a:xfrm>
            <a:off x="2263775" y="2384425"/>
            <a:ext cx="4392613" cy="2089150"/>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5" name="AutoShape 154">
            <a:hlinkClick r:id="rId2" action="ppaction://hlinkfile"/>
            <a:extLst>
              <a:ext uri="{FF2B5EF4-FFF2-40B4-BE49-F238E27FC236}">
                <a16:creationId xmlns:a16="http://schemas.microsoft.com/office/drawing/2014/main" id="{B406FCCB-61DE-48C8-BF7D-4411BF9819F9}"/>
              </a:ext>
            </a:extLst>
          </p:cNvPr>
          <p:cNvSpPr>
            <a:spLocks noChangeArrowheads="1"/>
          </p:cNvSpPr>
          <p:nvPr/>
        </p:nvSpPr>
        <p:spPr bwMode="auto">
          <a:xfrm>
            <a:off x="3127176" y="2920603"/>
            <a:ext cx="2889647" cy="1016793"/>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s-PE" altLang="es-ES" sz="1200" b="1" dirty="0"/>
              <a:t>- Exposición al riesgo</a:t>
            </a:r>
          </a:p>
          <a:p>
            <a:pPr algn="l" eaLnBrk="1" hangingPunct="1"/>
            <a:r>
              <a:rPr lang="es-PE" altLang="es-ES" sz="1200" b="1" dirty="0"/>
              <a:t>- Ratio de Performance en Costo</a:t>
            </a:r>
          </a:p>
          <a:p>
            <a:pPr algn="l" eaLnBrk="1" hangingPunct="1"/>
            <a:r>
              <a:rPr lang="es-PE" altLang="es-ES" sz="1200" b="1" dirty="0"/>
              <a:t>- Desviación del Avance</a:t>
            </a:r>
            <a:endParaRPr lang="es-ES" altLang="es-ES" sz="1200" b="1" dirty="0"/>
          </a:p>
        </p:txBody>
      </p:sp>
    </p:spTree>
    <p:extLst>
      <p:ext uri="{BB962C8B-B14F-4D97-AF65-F5344CB8AC3E}">
        <p14:creationId xmlns:p14="http://schemas.microsoft.com/office/powerpoint/2010/main" val="2754219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7. </a:t>
            </a:r>
            <a:r>
              <a:rPr lang="en-US" sz="4400" dirty="0" err="1">
                <a:ea typeface="ＭＳ Ｐゴシック" pitchFamily="112" charset="-128"/>
              </a:rPr>
              <a:t>Artefactos</a:t>
            </a:r>
            <a:r>
              <a:rPr lang="en-US" sz="4400" dirty="0">
                <a:ea typeface="ＭＳ Ｐゴシック" pitchFamily="112" charset="-128"/>
              </a:rPr>
              <a:t> del </a:t>
            </a:r>
            <a:r>
              <a:rPr lang="en-US" sz="4400" dirty="0" err="1">
                <a:ea typeface="ＭＳ Ｐゴシック" pitchFamily="112" charset="-128"/>
              </a:rPr>
              <a:t>proceso</a:t>
            </a:r>
            <a:endParaRPr lang="en-US" sz="4400" dirty="0">
              <a:ea typeface="ＭＳ Ｐゴシック" pitchFamily="112" charset="-128"/>
            </a:endParaRPr>
          </a:p>
        </p:txBody>
      </p:sp>
    </p:spTree>
    <p:extLst>
      <p:ext uri="{BB962C8B-B14F-4D97-AF65-F5344CB8AC3E}">
        <p14:creationId xmlns:p14="http://schemas.microsoft.com/office/powerpoint/2010/main" val="85814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FF2EE-999D-46E3-B50C-C7BD173561A2}"/>
              </a:ext>
            </a:extLst>
          </p:cNvPr>
          <p:cNvSpPr>
            <a:spLocks noGrp="1"/>
          </p:cNvSpPr>
          <p:nvPr>
            <p:ph type="title"/>
          </p:nvPr>
        </p:nvSpPr>
        <p:spPr/>
        <p:txBody>
          <a:bodyPr>
            <a:normAutofit/>
          </a:bodyPr>
          <a:lstStyle/>
          <a:p>
            <a:r>
              <a:rPr lang="es-PE" sz="4400" dirty="0">
                <a:solidFill>
                  <a:schemeClr val="tx1"/>
                </a:solidFill>
                <a:latin typeface="Arial" panose="020B0604020202020204" pitchFamily="34" charset="0"/>
                <a:cs typeface="Arial" panose="020B0604020202020204" pitchFamily="34" charset="0"/>
              </a:rPr>
              <a:t>Artefactos del proceso</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4" name="Tabla 3">
            <a:extLst>
              <a:ext uri="{FF2B5EF4-FFF2-40B4-BE49-F238E27FC236}">
                <a16:creationId xmlns:a16="http://schemas.microsoft.com/office/drawing/2014/main" id="{4FC3FC24-925A-4AA9-833B-137AC1E24094}"/>
              </a:ext>
            </a:extLst>
          </p:cNvPr>
          <p:cNvGraphicFramePr>
            <a:graphicFrameLocks noGrp="1"/>
          </p:cNvGraphicFramePr>
          <p:nvPr>
            <p:extLst>
              <p:ext uri="{D42A27DB-BD31-4B8C-83A1-F6EECF244321}">
                <p14:modId xmlns:p14="http://schemas.microsoft.com/office/powerpoint/2010/main" val="4020990411"/>
              </p:ext>
            </p:extLst>
          </p:nvPr>
        </p:nvGraphicFramePr>
        <p:xfrm>
          <a:off x="777240" y="1826812"/>
          <a:ext cx="7677945" cy="4429268"/>
        </p:xfrm>
        <a:graphic>
          <a:graphicData uri="http://schemas.openxmlformats.org/drawingml/2006/table">
            <a:tbl>
              <a:tblPr firstRow="1" bandRow="1"/>
              <a:tblGrid>
                <a:gridCol w="598988">
                  <a:extLst>
                    <a:ext uri="{9D8B030D-6E8A-4147-A177-3AD203B41FA5}">
                      <a16:colId xmlns:a16="http://schemas.microsoft.com/office/drawing/2014/main" val="1745420880"/>
                    </a:ext>
                  </a:extLst>
                </a:gridCol>
                <a:gridCol w="2532581">
                  <a:extLst>
                    <a:ext uri="{9D8B030D-6E8A-4147-A177-3AD203B41FA5}">
                      <a16:colId xmlns:a16="http://schemas.microsoft.com/office/drawing/2014/main" val="399047375"/>
                    </a:ext>
                  </a:extLst>
                </a:gridCol>
                <a:gridCol w="1123584">
                  <a:extLst>
                    <a:ext uri="{9D8B030D-6E8A-4147-A177-3AD203B41FA5}">
                      <a16:colId xmlns:a16="http://schemas.microsoft.com/office/drawing/2014/main" val="205352205"/>
                    </a:ext>
                  </a:extLst>
                </a:gridCol>
                <a:gridCol w="1887203">
                  <a:extLst>
                    <a:ext uri="{9D8B030D-6E8A-4147-A177-3AD203B41FA5}">
                      <a16:colId xmlns:a16="http://schemas.microsoft.com/office/drawing/2014/main" val="3211244140"/>
                    </a:ext>
                  </a:extLst>
                </a:gridCol>
                <a:gridCol w="1535589">
                  <a:extLst>
                    <a:ext uri="{9D8B030D-6E8A-4147-A177-3AD203B41FA5}">
                      <a16:colId xmlns:a16="http://schemas.microsoft.com/office/drawing/2014/main" val="4066617149"/>
                    </a:ext>
                  </a:extLst>
                </a:gridCol>
              </a:tblGrid>
              <a:tr h="291052">
                <a:tc>
                  <a:txBody>
                    <a:bodyPr/>
                    <a:lstStyle/>
                    <a:p>
                      <a:pPr algn="ctr"/>
                      <a:r>
                        <a:rPr lang="es-ES" sz="1000" b="1" dirty="0">
                          <a:latin typeface="Arial" panose="020B0604020202020204" pitchFamily="34" charset="0"/>
                          <a:cs typeface="Arial" panose="020B0604020202020204" pitchFamily="34" charset="0"/>
                        </a:rPr>
                        <a:t>#</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Artefacto</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Subproceso</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Actividad</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Tarea</a:t>
                      </a:r>
                    </a:p>
                  </a:txBody>
                  <a:tcPr marL="68580" marR="68580" marT="34290" marB="34290" anchor="ctr">
                    <a:solidFill>
                      <a:schemeClr val="bg1">
                        <a:lumMod val="85000"/>
                      </a:schemeClr>
                    </a:solidFill>
                  </a:tcPr>
                </a:tc>
                <a:extLst>
                  <a:ext uri="{0D108BD9-81ED-4DB2-BD59-A6C34878D82A}">
                    <a16:rowId xmlns:a16="http://schemas.microsoft.com/office/drawing/2014/main" val="2652191242"/>
                  </a:ext>
                </a:extLst>
              </a:tr>
              <a:tr h="237242">
                <a:tc>
                  <a:txBody>
                    <a:bodyPr/>
                    <a:lstStyle/>
                    <a:p>
                      <a:pPr algn="ctr"/>
                      <a:r>
                        <a:rPr lang="es-ES" sz="1000" dirty="0">
                          <a:latin typeface="Arial" panose="020B0604020202020204" pitchFamily="34" charset="0"/>
                          <a:cs typeface="Arial" panose="020B0604020202020204" pitchFamily="34" charset="0"/>
                        </a:rPr>
                        <a:t>1</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Plan de Gestión del Proyecto</a:t>
                      </a:r>
                    </a:p>
                  </a:txBody>
                  <a:tcPr marL="68580" marR="68580" marT="34290" marB="34290">
                    <a:solidFill>
                      <a:schemeClr val="accent4">
                        <a:lumMod val="20000"/>
                        <a:lumOff val="80000"/>
                      </a:schemeClr>
                    </a:solidFill>
                  </a:tcPr>
                </a:tc>
                <a:tc rowSpan="5">
                  <a:txBody>
                    <a:bodyPr/>
                    <a:lstStyle/>
                    <a:p>
                      <a:r>
                        <a:rPr lang="es-ES" sz="1000" dirty="0">
                          <a:latin typeface="Arial" panose="020B0604020202020204" pitchFamily="34" charset="0"/>
                          <a:cs typeface="Arial" panose="020B0604020202020204" pitchFamily="34" charset="0"/>
                        </a:rPr>
                        <a:t>Inicio</a:t>
                      </a:r>
                    </a:p>
                  </a:txBody>
                  <a:tcPr marL="68580" marR="68580" marT="34290" marB="34290">
                    <a:solidFill>
                      <a:schemeClr val="accent4">
                        <a:lumMod val="20000"/>
                        <a:lumOff val="80000"/>
                      </a:schemeClr>
                    </a:solidFill>
                  </a:tcPr>
                </a:tc>
                <a:tc rowSpan="3">
                  <a:txBody>
                    <a:bodyPr/>
                    <a:lstStyle/>
                    <a:p>
                      <a:r>
                        <a:rPr lang="es-ES" sz="1000" dirty="0">
                          <a:latin typeface="Arial" panose="020B0604020202020204" pitchFamily="34" charset="0"/>
                          <a:cs typeface="Arial" panose="020B0604020202020204" pitchFamily="34" charset="0"/>
                        </a:rPr>
                        <a:t>Planeamiento</a:t>
                      </a:r>
                    </a:p>
                  </a:txBody>
                  <a:tcPr marL="68580" marR="68580" marT="34290" marB="34290">
                    <a:solidFill>
                      <a:schemeClr val="accent4">
                        <a:lumMod val="20000"/>
                        <a:lumOff val="80000"/>
                      </a:schemeClr>
                    </a:solidFill>
                  </a:tcPr>
                </a:tc>
                <a:tc rowSpan="3">
                  <a:txBody>
                    <a:bodyPr/>
                    <a:lstStyle/>
                    <a:p>
                      <a:r>
                        <a:rPr lang="es-ES" sz="1000" dirty="0">
                          <a:latin typeface="Arial" panose="020B0604020202020204" pitchFamily="34" charset="0"/>
                          <a:cs typeface="Arial" panose="020B0604020202020204" pitchFamily="34" charset="0"/>
                        </a:rPr>
                        <a:t>Elaboración de Plan de Proyecto</a:t>
                      </a:r>
                    </a:p>
                  </a:txBody>
                  <a:tcPr marL="68580" marR="68580" marT="34290" marB="34290">
                    <a:solidFill>
                      <a:schemeClr val="accent4">
                        <a:lumMod val="20000"/>
                        <a:lumOff val="80000"/>
                      </a:schemeClr>
                    </a:solidFill>
                  </a:tcPr>
                </a:tc>
                <a:extLst>
                  <a:ext uri="{0D108BD9-81ED-4DB2-BD59-A6C34878D82A}">
                    <a16:rowId xmlns:a16="http://schemas.microsoft.com/office/drawing/2014/main" val="2622228223"/>
                  </a:ext>
                </a:extLst>
              </a:tr>
              <a:tr h="237242">
                <a:tc>
                  <a:txBody>
                    <a:bodyPr/>
                    <a:lstStyle/>
                    <a:p>
                      <a:pPr algn="ctr"/>
                      <a:r>
                        <a:rPr lang="es-ES" sz="1000" dirty="0">
                          <a:latin typeface="Arial" panose="020B0604020202020204" pitchFamily="34" charset="0"/>
                          <a:cs typeface="Arial" panose="020B0604020202020204" pitchFamily="34" charset="0"/>
                        </a:rPr>
                        <a:t>2</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Plantilla WBS</a:t>
                      </a:r>
                    </a:p>
                  </a:txBody>
                  <a:tcPr marL="68580" marR="68580" marT="34290" marB="34290">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182026940"/>
                  </a:ext>
                </a:extLst>
              </a:tr>
              <a:tr h="237242">
                <a:tc>
                  <a:txBody>
                    <a:bodyPr/>
                    <a:lstStyle/>
                    <a:p>
                      <a:pPr algn="ctr"/>
                      <a:r>
                        <a:rPr lang="es-ES" sz="1000" dirty="0">
                          <a:latin typeface="Arial" panose="020B0604020202020204" pitchFamily="34" charset="0"/>
                          <a:cs typeface="Arial" panose="020B0604020202020204" pitchFamily="34" charset="0"/>
                        </a:rPr>
                        <a:t>3</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Cronograma de proyecto interno</a:t>
                      </a:r>
                    </a:p>
                  </a:txBody>
                  <a:tcPr marL="68580" marR="68580" marT="34290" marB="34290">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2346458107"/>
                  </a:ext>
                </a:extLst>
              </a:tr>
              <a:tr h="362835">
                <a:tc>
                  <a:txBody>
                    <a:bodyPr/>
                    <a:lstStyle/>
                    <a:p>
                      <a:pPr algn="ctr"/>
                      <a:r>
                        <a:rPr lang="es-ES" sz="1000" dirty="0">
                          <a:latin typeface="Arial" panose="020B0604020202020204" pitchFamily="34" charset="0"/>
                          <a:cs typeface="Arial" panose="020B0604020202020204" pitchFamily="34" charset="0"/>
                        </a:rPr>
                        <a:t>4</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meeting-interno</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meeting-interno</a:t>
                      </a:r>
                    </a:p>
                  </a:txBody>
                  <a:tcPr marL="68580" marR="68580" marT="34290" marB="34290">
                    <a:solidFill>
                      <a:schemeClr val="accent4">
                        <a:lumMod val="20000"/>
                        <a:lumOff val="80000"/>
                      </a:schemeClr>
                    </a:solidFill>
                  </a:tcPr>
                </a:tc>
                <a:tc rowSpan="2">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3901538627"/>
                  </a:ext>
                </a:extLst>
              </a:tr>
              <a:tr h="362835">
                <a:tc>
                  <a:txBody>
                    <a:bodyPr/>
                    <a:lstStyle/>
                    <a:p>
                      <a:pPr algn="ctr"/>
                      <a:r>
                        <a:rPr lang="es-ES" sz="1000" dirty="0">
                          <a:latin typeface="Arial" panose="020B0604020202020204" pitchFamily="34" charset="0"/>
                          <a:cs typeface="Arial" panose="020B0604020202020204" pitchFamily="34" charset="0"/>
                        </a:rPr>
                        <a:t>5</a:t>
                      </a:r>
                    </a:p>
                  </a:txBody>
                  <a:tcPr marL="68580" marR="68580" marT="34290" marB="34290"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meeting-externo</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meeting-externo</a:t>
                      </a:r>
                    </a:p>
                  </a:txBody>
                  <a:tcPr marL="68580" marR="68580" marT="34290" marB="34290">
                    <a:solidFill>
                      <a:schemeClr val="accent4">
                        <a:lumMod val="20000"/>
                        <a:lumOff val="80000"/>
                      </a:schemeClr>
                    </a:solidFill>
                  </a:tcPr>
                </a:tc>
                <a:tc vMerge="1">
                  <a:txBody>
                    <a:bodyPr/>
                    <a:lstStyle/>
                    <a:p>
                      <a:endParaRPr lang="es-ES" sz="1200" dirty="0"/>
                    </a:p>
                  </a:txBody>
                  <a:tcPr/>
                </a:tc>
                <a:extLst>
                  <a:ext uri="{0D108BD9-81ED-4DB2-BD59-A6C34878D82A}">
                    <a16:rowId xmlns:a16="http://schemas.microsoft.com/office/drawing/2014/main" val="4193929389"/>
                  </a:ext>
                </a:extLst>
              </a:tr>
              <a:tr h="237242">
                <a:tc>
                  <a:txBody>
                    <a:bodyPr/>
                    <a:lstStyle/>
                    <a:p>
                      <a:pPr algn="ctr"/>
                      <a:r>
                        <a:rPr lang="es-ES" sz="1000" dirty="0">
                          <a:latin typeface="Arial" panose="020B0604020202020204" pitchFamily="34" charset="0"/>
                          <a:cs typeface="Arial" panose="020B0604020202020204" pitchFamily="34" charset="0"/>
                        </a:rPr>
                        <a:t>6</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Registro de riesgos</a:t>
                      </a:r>
                    </a:p>
                  </a:txBody>
                  <a:tcPr marL="68580" marR="68580" marT="34290" marB="34290">
                    <a:solidFill>
                      <a:schemeClr val="accent4">
                        <a:lumMod val="20000"/>
                        <a:lumOff val="80000"/>
                      </a:schemeClr>
                    </a:solidFill>
                  </a:tcPr>
                </a:tc>
                <a:tc rowSpan="5">
                  <a:txBody>
                    <a:bodyPr/>
                    <a:lstStyle/>
                    <a:p>
                      <a:r>
                        <a:rPr lang="es-ES" sz="1000" dirty="0">
                          <a:latin typeface="Arial" panose="020B0604020202020204" pitchFamily="34" charset="0"/>
                          <a:cs typeface="Arial" panose="020B0604020202020204" pitchFamily="34" charset="0"/>
                        </a:rPr>
                        <a:t>Ejecución, seguimiento y control</a:t>
                      </a:r>
                    </a:p>
                  </a:txBody>
                  <a:tcPr marL="68580" marR="68580" marT="34290" marB="34290">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Revisión de Informes de Estado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4232357555"/>
                  </a:ext>
                </a:extLst>
              </a:tr>
              <a:tr h="237242">
                <a:tc>
                  <a:txBody>
                    <a:bodyPr/>
                    <a:lstStyle/>
                    <a:p>
                      <a:pPr algn="ctr"/>
                      <a:r>
                        <a:rPr lang="es-ES" sz="1000" dirty="0">
                          <a:latin typeface="Arial" panose="020B0604020202020204" pitchFamily="34" charset="0"/>
                          <a:cs typeface="Arial" panose="020B0604020202020204" pitchFamily="34" charset="0"/>
                        </a:rPr>
                        <a:t>7</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Plan Quincenal</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Asignar Trabajo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3416287067"/>
                  </a:ext>
                </a:extLst>
              </a:tr>
              <a:tr h="237242">
                <a:tc>
                  <a:txBody>
                    <a:bodyPr/>
                    <a:lstStyle/>
                    <a:p>
                      <a:pPr algn="ctr"/>
                      <a:r>
                        <a:rPr lang="es-ES" sz="1000" dirty="0">
                          <a:latin typeface="Arial" panose="020B0604020202020204" pitchFamily="34" charset="0"/>
                          <a:cs typeface="Arial" panose="020B0604020202020204" pitchFamily="34" charset="0"/>
                        </a:rPr>
                        <a:t>13</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Acta de reunión externa</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Comité Operativo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1612163706"/>
                  </a:ext>
                </a:extLst>
              </a:tr>
              <a:tr h="237242">
                <a:tc>
                  <a:txBody>
                    <a:bodyPr/>
                    <a:lstStyle/>
                    <a:p>
                      <a:pPr algn="ctr"/>
                      <a:r>
                        <a:rPr lang="es-ES" sz="1000" dirty="0">
                          <a:latin typeface="Arial" panose="020B0604020202020204" pitchFamily="34" charset="0"/>
                          <a:cs typeface="Arial" panose="020B0604020202020204" pitchFamily="34" charset="0"/>
                        </a:rPr>
                        <a:t>16</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Informe de actividades</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Ejecutar trabajo asignado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752257502"/>
                  </a:ext>
                </a:extLst>
              </a:tr>
              <a:tr h="362835">
                <a:tc>
                  <a:txBody>
                    <a:bodyPr/>
                    <a:lstStyle/>
                    <a:p>
                      <a:pPr algn="ctr"/>
                      <a:r>
                        <a:rPr lang="es-ES" sz="1000" dirty="0">
                          <a:latin typeface="Arial" panose="020B0604020202020204" pitchFamily="34" charset="0"/>
                          <a:cs typeface="Arial" panose="020B0604020202020204" pitchFamily="34" charset="0"/>
                        </a:rPr>
                        <a:t>18</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Acta de reunión interna</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Reunión del Comité ejecutivo interno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839925967"/>
                  </a:ext>
                </a:extLst>
              </a:tr>
              <a:tr h="362835">
                <a:tc>
                  <a:txBody>
                    <a:bodyPr/>
                    <a:lstStyle/>
                    <a:p>
                      <a:pPr algn="ctr"/>
                      <a:r>
                        <a:rPr lang="es-ES" sz="1000" dirty="0">
                          <a:latin typeface="Arial" panose="020B0604020202020204" pitchFamily="34" charset="0"/>
                          <a:cs typeface="Arial" panose="020B0604020202020204" pitchFamily="34" charset="0"/>
                        </a:rPr>
                        <a:t>19</a:t>
                      </a:r>
                    </a:p>
                  </a:txBody>
                  <a:tcPr marL="68580" marR="68580" marT="34290" marB="34290" anchor="ctr">
                    <a:solidFill>
                      <a:schemeClr val="accent4">
                        <a:lumMod val="20000"/>
                        <a:lumOff val="80000"/>
                      </a:schemeClr>
                    </a:solidFill>
                  </a:tcPr>
                </a:tc>
                <a:tc>
                  <a:txBody>
                    <a:bodyPr/>
                    <a:lstStyle/>
                    <a:p>
                      <a:r>
                        <a:rPr lang="es-ES" sz="1000" dirty="0" err="1">
                          <a:latin typeface="Arial" panose="020B0604020202020204" pitchFamily="34" charset="0"/>
                          <a:cs typeface="Arial" panose="020B0604020202020204" pitchFamily="34" charset="0"/>
                        </a:rPr>
                        <a:t>Relatorio</a:t>
                      </a:r>
                      <a:r>
                        <a:rPr lang="es-ES" sz="1000" dirty="0">
                          <a:latin typeface="Arial" panose="020B0604020202020204" pitchFamily="34" charset="0"/>
                          <a:cs typeface="Arial" panose="020B0604020202020204" pitchFamily="34" charset="0"/>
                        </a:rPr>
                        <a:t> de proyecto</a:t>
                      </a:r>
                    </a:p>
                  </a:txBody>
                  <a:tcPr marL="68580" marR="68580" marT="34290" marB="34290">
                    <a:solidFill>
                      <a:schemeClr val="accent4">
                        <a:lumMod val="20000"/>
                        <a:lumOff val="80000"/>
                      </a:schemeClr>
                    </a:solidFill>
                  </a:tcPr>
                </a:tc>
                <a:tc rowSpan="4">
                  <a:txBody>
                    <a:bodyPr/>
                    <a:lstStyle/>
                    <a:p>
                      <a:r>
                        <a:rPr lang="es-ES" sz="1000" dirty="0">
                          <a:latin typeface="Arial" panose="020B0604020202020204" pitchFamily="34" charset="0"/>
                          <a:cs typeface="Arial" panose="020B0604020202020204" pitchFamily="34" charset="0"/>
                        </a:rPr>
                        <a:t>Cierre</a:t>
                      </a:r>
                    </a:p>
                  </a:txBody>
                  <a:tcPr marL="68580" marR="68580" marT="34290" marB="34290">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Elaborar y revisar el </a:t>
                      </a:r>
                      <a:r>
                        <a:rPr lang="es-ES" sz="1000" dirty="0" err="1">
                          <a:latin typeface="Arial" panose="020B0604020202020204" pitchFamily="34" charset="0"/>
                          <a:cs typeface="Arial" panose="020B0604020202020204" pitchFamily="34" charset="0"/>
                        </a:rPr>
                        <a:t>relatorio</a:t>
                      </a:r>
                      <a:r>
                        <a:rPr lang="es-ES" sz="1000" dirty="0">
                          <a:latin typeface="Arial" panose="020B0604020202020204" pitchFamily="34" charset="0"/>
                          <a:cs typeface="Arial" panose="020B0604020202020204" pitchFamily="34" charset="0"/>
                        </a:rPr>
                        <a:t> del proyecto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779533648"/>
                  </a:ext>
                </a:extLst>
              </a:tr>
              <a:tr h="362835">
                <a:tc>
                  <a:txBody>
                    <a:bodyPr/>
                    <a:lstStyle/>
                    <a:p>
                      <a:pPr algn="ctr"/>
                      <a:r>
                        <a:rPr lang="es-ES" sz="1000" dirty="0">
                          <a:latin typeface="Arial" panose="020B0604020202020204" pitchFamily="34" charset="0"/>
                          <a:cs typeface="Arial" panose="020B0604020202020204" pitchFamily="34" charset="0"/>
                        </a:rPr>
                        <a:t>20</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Acta de cierre de proyecto</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Elaborar acta de aceptación y cierre del proyecto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345795636"/>
                  </a:ext>
                </a:extLst>
              </a:tr>
              <a:tr h="237242">
                <a:tc>
                  <a:txBody>
                    <a:bodyPr/>
                    <a:lstStyle/>
                    <a:p>
                      <a:pPr algn="ctr"/>
                      <a:r>
                        <a:rPr lang="es-ES" sz="1000" dirty="0">
                          <a:latin typeface="Arial" panose="020B0604020202020204" pitchFamily="34" charset="0"/>
                          <a:cs typeface="Arial" panose="020B0604020202020204" pitchFamily="34" charset="0"/>
                        </a:rPr>
                        <a:t>21</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Formato Oportunidad de Mejora</a:t>
                      </a:r>
                    </a:p>
                  </a:txBody>
                  <a:tcPr marL="68580" marR="68580" marT="34290" marB="34290">
                    <a:solidFill>
                      <a:schemeClr val="accent4">
                        <a:lumMod val="20000"/>
                        <a:lumOff val="80000"/>
                      </a:schemeClr>
                    </a:solidFill>
                  </a:tcPr>
                </a:tc>
                <a:tc vMerge="1">
                  <a:txBody>
                    <a:bodyPr/>
                    <a:lstStyle/>
                    <a:p>
                      <a:endParaRPr lang="es-ES" sz="1200" dirty="0"/>
                    </a:p>
                  </a:txBody>
                  <a:tcPr/>
                </a:tc>
                <a:tc rowSpan="2">
                  <a:txBody>
                    <a:bodyPr/>
                    <a:lstStyle/>
                    <a:p>
                      <a:r>
                        <a:rPr lang="es-ES" sz="1000" dirty="0">
                          <a:latin typeface="Arial" panose="020B0604020202020204" pitchFamily="34" charset="0"/>
                          <a:cs typeface="Arial" panose="020B0604020202020204" pitchFamily="34" charset="0"/>
                        </a:rPr>
                        <a:t>Elaborar y revisar el </a:t>
                      </a:r>
                      <a:r>
                        <a:rPr lang="es-ES" sz="1000" dirty="0" err="1">
                          <a:latin typeface="Arial" panose="020B0604020202020204" pitchFamily="34" charset="0"/>
                          <a:cs typeface="Arial" panose="020B0604020202020204" pitchFamily="34" charset="0"/>
                        </a:rPr>
                        <a:t>relatorio</a:t>
                      </a:r>
                      <a:r>
                        <a:rPr lang="es-ES" sz="1000" dirty="0">
                          <a:latin typeface="Arial" panose="020B0604020202020204" pitchFamily="34" charset="0"/>
                          <a:cs typeface="Arial" panose="020B0604020202020204" pitchFamily="34" charset="0"/>
                        </a:rPr>
                        <a:t> del proyecto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130385867"/>
                  </a:ext>
                </a:extLst>
              </a:tr>
              <a:tr h="237242">
                <a:tc>
                  <a:txBody>
                    <a:bodyPr/>
                    <a:lstStyle/>
                    <a:p>
                      <a:pPr algn="ctr"/>
                      <a:r>
                        <a:rPr lang="es-ES" sz="1000" dirty="0">
                          <a:latin typeface="Arial" panose="020B0604020202020204" pitchFamily="34" charset="0"/>
                          <a:cs typeface="Arial" panose="020B0604020202020204" pitchFamily="34" charset="0"/>
                        </a:rPr>
                        <a:t>22</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Formato Propuesta de Lección Aprendida</a:t>
                      </a:r>
                    </a:p>
                  </a:txBody>
                  <a:tcPr marL="68580" marR="68580" marT="34290" marB="34290">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1397346442"/>
                  </a:ext>
                </a:extLst>
              </a:tr>
            </a:tbl>
          </a:graphicData>
        </a:graphic>
      </p:graphicFrame>
    </p:spTree>
    <p:extLst>
      <p:ext uri="{BB962C8B-B14F-4D97-AF65-F5344CB8AC3E}">
        <p14:creationId xmlns:p14="http://schemas.microsoft.com/office/powerpoint/2010/main" val="98037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8. </a:t>
            </a:r>
            <a:r>
              <a:rPr lang="en-US" sz="4400" dirty="0" err="1">
                <a:ea typeface="ＭＳ Ｐゴシック" pitchFamily="112" charset="-128"/>
              </a:rPr>
              <a:t>Historial</a:t>
            </a:r>
            <a:r>
              <a:rPr lang="en-US" sz="4400" dirty="0">
                <a:ea typeface="ＭＳ Ｐゴシック" pitchFamily="112" charset="-128"/>
              </a:rPr>
              <a:t> de </a:t>
            </a:r>
            <a:r>
              <a:rPr lang="en-US" sz="4400" dirty="0" err="1">
                <a:ea typeface="ＭＳ Ｐゴシック" pitchFamily="112" charset="-128"/>
              </a:rPr>
              <a:t>Revisiones</a:t>
            </a:r>
            <a:endParaRPr lang="en-US" sz="4400" dirty="0">
              <a:ea typeface="ＭＳ Ｐゴシック" pitchFamily="112" charset="-128"/>
            </a:endParaRPr>
          </a:p>
        </p:txBody>
      </p:sp>
    </p:spTree>
    <p:extLst>
      <p:ext uri="{BB962C8B-B14F-4D97-AF65-F5344CB8AC3E}">
        <p14:creationId xmlns:p14="http://schemas.microsoft.com/office/powerpoint/2010/main" val="156211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9AB0D-6023-49D8-BD76-E09A514FB4EA}"/>
              </a:ext>
            </a:extLst>
          </p:cNvPr>
          <p:cNvSpPr>
            <a:spLocks noGrp="1"/>
          </p:cNvSpPr>
          <p:nvPr>
            <p:ph type="title"/>
          </p:nvPr>
        </p:nvSpPr>
        <p:spPr/>
        <p:txBody>
          <a:bodyPr>
            <a:normAutofit/>
          </a:bodyPr>
          <a:lstStyle/>
          <a:p>
            <a:r>
              <a:rPr lang="es-PE" sz="4400" b="1" dirty="0">
                <a:solidFill>
                  <a:schemeClr val="tx1"/>
                </a:solidFill>
              </a:rPr>
              <a:t>Historial de revisiones</a:t>
            </a:r>
            <a:endParaRPr lang="es-ES" sz="4400" dirty="0">
              <a:solidFill>
                <a:schemeClr val="tx1"/>
              </a:solidFill>
            </a:endParaRPr>
          </a:p>
        </p:txBody>
      </p:sp>
      <p:graphicFrame>
        <p:nvGraphicFramePr>
          <p:cNvPr id="3" name="Tabla 2">
            <a:extLst>
              <a:ext uri="{FF2B5EF4-FFF2-40B4-BE49-F238E27FC236}">
                <a16:creationId xmlns:a16="http://schemas.microsoft.com/office/drawing/2014/main" id="{BFDC4974-6C44-40D0-8156-8B839FAE5DAC}"/>
              </a:ext>
            </a:extLst>
          </p:cNvPr>
          <p:cNvGraphicFramePr>
            <a:graphicFrameLocks noGrp="1"/>
          </p:cNvGraphicFramePr>
          <p:nvPr>
            <p:extLst>
              <p:ext uri="{D42A27DB-BD31-4B8C-83A1-F6EECF244321}">
                <p14:modId xmlns:p14="http://schemas.microsoft.com/office/powerpoint/2010/main" val="4052942909"/>
              </p:ext>
            </p:extLst>
          </p:nvPr>
        </p:nvGraphicFramePr>
        <p:xfrm>
          <a:off x="822960" y="2235619"/>
          <a:ext cx="7861301" cy="3129280"/>
        </p:xfrm>
        <a:graphic>
          <a:graphicData uri="http://schemas.openxmlformats.org/drawingml/2006/table">
            <a:tbl>
              <a:tblPr firstRow="1" bandRow="1">
                <a:tableStyleId>{5940675A-B579-460E-94D1-54222C63F5DA}</a:tableStyleId>
              </a:tblPr>
              <a:tblGrid>
                <a:gridCol w="403281">
                  <a:extLst>
                    <a:ext uri="{9D8B030D-6E8A-4147-A177-3AD203B41FA5}">
                      <a16:colId xmlns:a16="http://schemas.microsoft.com/office/drawing/2014/main" val="1937022020"/>
                    </a:ext>
                  </a:extLst>
                </a:gridCol>
                <a:gridCol w="853768">
                  <a:extLst>
                    <a:ext uri="{9D8B030D-6E8A-4147-A177-3AD203B41FA5}">
                      <a16:colId xmlns:a16="http://schemas.microsoft.com/office/drawing/2014/main" val="3653890860"/>
                    </a:ext>
                  </a:extLst>
                </a:gridCol>
                <a:gridCol w="1215850">
                  <a:extLst>
                    <a:ext uri="{9D8B030D-6E8A-4147-A177-3AD203B41FA5}">
                      <a16:colId xmlns:a16="http://schemas.microsoft.com/office/drawing/2014/main" val="1852165579"/>
                    </a:ext>
                  </a:extLst>
                </a:gridCol>
                <a:gridCol w="2289601">
                  <a:extLst>
                    <a:ext uri="{9D8B030D-6E8A-4147-A177-3AD203B41FA5}">
                      <a16:colId xmlns:a16="http://schemas.microsoft.com/office/drawing/2014/main" val="453804321"/>
                    </a:ext>
                  </a:extLst>
                </a:gridCol>
                <a:gridCol w="1028700">
                  <a:extLst>
                    <a:ext uri="{9D8B030D-6E8A-4147-A177-3AD203B41FA5}">
                      <a16:colId xmlns:a16="http://schemas.microsoft.com/office/drawing/2014/main" val="219010716"/>
                    </a:ext>
                  </a:extLst>
                </a:gridCol>
                <a:gridCol w="2070101">
                  <a:extLst>
                    <a:ext uri="{9D8B030D-6E8A-4147-A177-3AD203B41FA5}">
                      <a16:colId xmlns:a16="http://schemas.microsoft.com/office/drawing/2014/main" val="2480853592"/>
                    </a:ext>
                  </a:extLst>
                </a:gridCol>
              </a:tblGrid>
              <a:tr h="439420">
                <a:tc>
                  <a:txBody>
                    <a:bodyPr/>
                    <a:lstStyle/>
                    <a:p>
                      <a:pPr algn="ctr"/>
                      <a:r>
                        <a:rPr lang="es-ES" sz="1200" b="1" dirty="0">
                          <a:latin typeface="Arial" panose="020B0604020202020204" pitchFamily="34" charset="0"/>
                          <a:cs typeface="Arial" panose="020B0604020202020204" pitchFamily="34" charset="0"/>
                        </a:rPr>
                        <a:t>#</a:t>
                      </a:r>
                    </a:p>
                  </a:txBody>
                  <a:tcPr anchor="ctr"/>
                </a:tc>
                <a:tc>
                  <a:txBody>
                    <a:bodyPr/>
                    <a:lstStyle/>
                    <a:p>
                      <a:pPr algn="ctr"/>
                      <a:r>
                        <a:rPr lang="es-ES" sz="1200" b="1" dirty="0">
                          <a:latin typeface="Arial" panose="020B0604020202020204" pitchFamily="34" charset="0"/>
                          <a:cs typeface="Arial" panose="020B0604020202020204" pitchFamily="34" charset="0"/>
                        </a:rPr>
                        <a:t>Versión</a:t>
                      </a:r>
                    </a:p>
                  </a:txBody>
                  <a:tcPr anchor="ctr"/>
                </a:tc>
                <a:tc>
                  <a:txBody>
                    <a:bodyPr/>
                    <a:lstStyle/>
                    <a:p>
                      <a:pPr algn="ctr"/>
                      <a:r>
                        <a:rPr lang="es-ES" sz="1200" b="1" dirty="0">
                          <a:latin typeface="Arial" panose="020B0604020202020204" pitchFamily="34" charset="0"/>
                          <a:cs typeface="Arial" panose="020B0604020202020204" pitchFamily="34" charset="0"/>
                        </a:rPr>
                        <a:t>Fecha</a:t>
                      </a:r>
                    </a:p>
                  </a:txBody>
                  <a:tcPr anchor="ctr"/>
                </a:tc>
                <a:tc>
                  <a:txBody>
                    <a:bodyPr/>
                    <a:lstStyle/>
                    <a:p>
                      <a:pPr algn="ctr"/>
                      <a:r>
                        <a:rPr lang="es-ES" sz="1200" b="1" dirty="0">
                          <a:latin typeface="Arial" panose="020B0604020202020204" pitchFamily="34" charset="0"/>
                          <a:cs typeface="Arial" panose="020B0604020202020204" pitchFamily="34" charset="0"/>
                        </a:rPr>
                        <a:t>Autor/Rol</a:t>
                      </a:r>
                    </a:p>
                  </a:txBody>
                  <a:tcPr anchor="ctr"/>
                </a:tc>
                <a:tc>
                  <a:txBody>
                    <a:bodyPr/>
                    <a:lstStyle/>
                    <a:p>
                      <a:pPr algn="ctr"/>
                      <a:r>
                        <a:rPr lang="es-ES" sz="1200" b="1" dirty="0">
                          <a:latin typeface="Arial" panose="020B0604020202020204" pitchFamily="34" charset="0"/>
                          <a:cs typeface="Arial" panose="020B0604020202020204" pitchFamily="34" charset="0"/>
                        </a:rPr>
                        <a:t>Estado</a:t>
                      </a:r>
                    </a:p>
                  </a:txBody>
                  <a:tcPr anchor="ctr"/>
                </a:tc>
                <a:tc>
                  <a:txBody>
                    <a:bodyPr/>
                    <a:lstStyle/>
                    <a:p>
                      <a:pPr algn="ctr"/>
                      <a:r>
                        <a:rPr lang="es-ES" sz="1200" b="1" dirty="0">
                          <a:latin typeface="Arial" panose="020B0604020202020204" pitchFamily="34" charset="0"/>
                          <a:cs typeface="Arial" panose="020B0604020202020204" pitchFamily="34" charset="0"/>
                        </a:rPr>
                        <a:t>Responsable de recisión y/o aprobación/ Rol</a:t>
                      </a:r>
                    </a:p>
                  </a:txBody>
                  <a:tcPr anchor="ctr"/>
                </a:tc>
                <a:extLst>
                  <a:ext uri="{0D108BD9-81ED-4DB2-BD59-A6C34878D82A}">
                    <a16:rowId xmlns:a16="http://schemas.microsoft.com/office/drawing/2014/main" val="3447128471"/>
                  </a:ext>
                </a:extLst>
              </a:tr>
              <a:tr h="439420">
                <a:tc>
                  <a:txBody>
                    <a:bodyPr/>
                    <a:lstStyle/>
                    <a:p>
                      <a:pPr algn="ctr"/>
                      <a:r>
                        <a:rPr lang="es-ES" sz="1200" dirty="0">
                          <a:latin typeface="Arial" panose="020B0604020202020204" pitchFamily="34" charset="0"/>
                          <a:cs typeface="Arial" panose="020B0604020202020204" pitchFamily="34" charset="0"/>
                        </a:rPr>
                        <a:t>1</a:t>
                      </a:r>
                    </a:p>
                  </a:txBody>
                  <a:tcPr anchor="ctr"/>
                </a:tc>
                <a:tc>
                  <a:txBody>
                    <a:bodyPr/>
                    <a:lstStyle/>
                    <a:p>
                      <a:pPr algn="ctr"/>
                      <a:r>
                        <a:rPr lang="es-ES" sz="1200" dirty="0">
                          <a:latin typeface="Arial" panose="020B0604020202020204" pitchFamily="34" charset="0"/>
                          <a:cs typeface="Arial" panose="020B0604020202020204" pitchFamily="34" charset="0"/>
                        </a:rPr>
                        <a:t>0.1</a:t>
                      </a:r>
                    </a:p>
                  </a:txBody>
                  <a:tcPr anchor="ctr"/>
                </a:tc>
                <a:tc>
                  <a:txBody>
                    <a:bodyPr/>
                    <a:lstStyle/>
                    <a:p>
                      <a:pPr algn="ctr"/>
                      <a:r>
                        <a:rPr lang="es-ES" sz="1200" dirty="0">
                          <a:latin typeface="Arial" panose="020B0604020202020204" pitchFamily="34" charset="0"/>
                          <a:cs typeface="Arial" panose="020B0604020202020204" pitchFamily="34" charset="0"/>
                        </a:rPr>
                        <a:t>24-04-18</a:t>
                      </a:r>
                    </a:p>
                  </a:txBody>
                  <a:tcPr anchor="ctr">
                    <a:solidFill>
                      <a:schemeClr val="bg2"/>
                    </a:solidFill>
                  </a:tcP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(Analista Funcional)</a:t>
                      </a:r>
                    </a:p>
                  </a:txBody>
                  <a:tcPr anchor="ctr">
                    <a:solidFill>
                      <a:schemeClr val="bg2"/>
                    </a:solidFill>
                  </a:tcPr>
                </a:tc>
                <a:tc>
                  <a:txBody>
                    <a:bodyPr/>
                    <a:lstStyle/>
                    <a:p>
                      <a:pPr algn="ctr"/>
                      <a:r>
                        <a:rPr lang="es-ES" sz="1200" dirty="0">
                          <a:latin typeface="Arial" panose="020B0604020202020204" pitchFamily="34" charset="0"/>
                          <a:cs typeface="Arial" panose="020B0604020202020204" pitchFamily="34" charset="0"/>
                        </a:rPr>
                        <a:t>Revisado</a:t>
                      </a:r>
                    </a:p>
                  </a:txBody>
                  <a:tcPr anchor="ct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(Jefe de Proyecto)</a:t>
                      </a:r>
                    </a:p>
                  </a:txBody>
                  <a:tcPr anchor="ctr"/>
                </a:tc>
                <a:extLst>
                  <a:ext uri="{0D108BD9-81ED-4DB2-BD59-A6C34878D82A}">
                    <a16:rowId xmlns:a16="http://schemas.microsoft.com/office/drawing/2014/main" val="3178011258"/>
                  </a:ext>
                </a:extLst>
              </a:tr>
              <a:tr h="439420">
                <a:tc>
                  <a:txBody>
                    <a:bodyPr/>
                    <a:lstStyle/>
                    <a:p>
                      <a:pPr algn="ctr"/>
                      <a:r>
                        <a:rPr lang="es-ES" sz="1200" dirty="0">
                          <a:latin typeface="Arial" panose="020B0604020202020204" pitchFamily="34" charset="0"/>
                          <a:cs typeface="Arial" panose="020B0604020202020204" pitchFamily="34" charset="0"/>
                        </a:rPr>
                        <a:t>2</a:t>
                      </a:r>
                    </a:p>
                  </a:txBody>
                  <a:tcPr anchor="ctr"/>
                </a:tc>
                <a:tc>
                  <a:txBody>
                    <a:bodyPr/>
                    <a:lstStyle/>
                    <a:p>
                      <a:pPr algn="ctr"/>
                      <a:r>
                        <a:rPr lang="es-ES" sz="1200" dirty="0">
                          <a:latin typeface="Arial" panose="020B0604020202020204" pitchFamily="34" charset="0"/>
                          <a:cs typeface="Arial" panose="020B0604020202020204" pitchFamily="34" charset="0"/>
                        </a:rPr>
                        <a:t>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u="none" strike="noStrike" cap="none" normalizeH="0" baseline="0" dirty="0">
                          <a:ln>
                            <a:noFill/>
                          </a:ln>
                          <a:effectLst/>
                          <a:latin typeface="Arial" panose="020B0604020202020204" pitchFamily="34" charset="0"/>
                          <a:cs typeface="Arial" panose="020B0604020202020204" pitchFamily="34" charset="0"/>
                        </a:rPr>
                        <a:t>10-05-18</a:t>
                      </a:r>
                      <a:endParaRPr kumimoji="0" lang="es-ES" sz="12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anchor="ctr"/>
                </a:tc>
                <a:tc>
                  <a:txBody>
                    <a:bodyPr/>
                    <a:lstStyle/>
                    <a:p>
                      <a:pPr algn="ctr"/>
                      <a:r>
                        <a:rPr lang="es-ES" sz="1200" dirty="0">
                          <a:latin typeface="Arial" panose="020B0604020202020204" pitchFamily="34" charset="0"/>
                          <a:cs typeface="Arial" panose="020B0604020202020204" pitchFamily="34" charset="0"/>
                        </a:rPr>
                        <a:t>Susana Gonzales</a:t>
                      </a:r>
                    </a:p>
                    <a:p>
                      <a:pPr algn="ctr"/>
                      <a:r>
                        <a:rPr lang="es-ES" sz="1200" dirty="0">
                          <a:latin typeface="Arial" panose="020B0604020202020204" pitchFamily="34" charset="0"/>
                          <a:cs typeface="Arial" panose="020B0604020202020204" pitchFamily="34" charset="0"/>
                        </a:rPr>
                        <a:t>(Analista Funcional)</a:t>
                      </a:r>
                    </a:p>
                  </a:txBody>
                  <a:tcPr anchor="ctr"/>
                </a:tc>
                <a:tc>
                  <a:txBody>
                    <a:bodyPr/>
                    <a:lstStyle/>
                    <a:p>
                      <a:pPr algn="ctr"/>
                      <a:r>
                        <a:rPr lang="es-ES" sz="1200" dirty="0">
                          <a:latin typeface="Arial" panose="020B0604020202020204" pitchFamily="34" charset="0"/>
                          <a:cs typeface="Arial" panose="020B0604020202020204" pitchFamily="34" charset="0"/>
                        </a:rPr>
                        <a:t>Pendiente</a:t>
                      </a:r>
                    </a:p>
                  </a:txBody>
                  <a:tcPr anchor="ct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(Jefe de Proyecto)</a:t>
                      </a:r>
                    </a:p>
                  </a:txBody>
                  <a:tcPr anchor="ctr"/>
                </a:tc>
                <a:extLst>
                  <a:ext uri="{0D108BD9-81ED-4DB2-BD59-A6C34878D82A}">
                    <a16:rowId xmlns:a16="http://schemas.microsoft.com/office/drawing/2014/main" val="4038888192"/>
                  </a:ext>
                </a:extLst>
              </a:tr>
              <a:tr h="439420">
                <a:tc>
                  <a:txBody>
                    <a:bodyPr/>
                    <a:lstStyle/>
                    <a:p>
                      <a:pPr algn="ctr"/>
                      <a:r>
                        <a:rPr lang="es-ES" sz="1200" dirty="0">
                          <a:latin typeface="Arial" panose="020B0604020202020204" pitchFamily="34" charset="0"/>
                          <a:cs typeface="Arial" panose="020B0604020202020204" pitchFamily="34" charset="0"/>
                        </a:rPr>
                        <a:t>3</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97025248"/>
                  </a:ext>
                </a:extLst>
              </a:tr>
              <a:tr h="439420">
                <a:tc>
                  <a:txBody>
                    <a:bodyPr/>
                    <a:lstStyle/>
                    <a:p>
                      <a:pPr algn="ctr"/>
                      <a:r>
                        <a:rPr lang="es-ES" sz="1200" dirty="0">
                          <a:latin typeface="Arial" panose="020B0604020202020204" pitchFamily="34" charset="0"/>
                          <a:cs typeface="Arial" panose="020B0604020202020204" pitchFamily="34" charset="0"/>
                        </a:rPr>
                        <a:t>4</a:t>
                      </a: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64003132"/>
                  </a:ext>
                </a:extLst>
              </a:tr>
              <a:tr h="439420">
                <a:tc>
                  <a:txBody>
                    <a:bodyPr/>
                    <a:lstStyle/>
                    <a:p>
                      <a:pPr algn="ctr"/>
                      <a:r>
                        <a:rPr lang="es-ES" sz="1200" dirty="0">
                          <a:latin typeface="Arial" panose="020B0604020202020204" pitchFamily="34" charset="0"/>
                          <a:cs typeface="Arial" panose="020B0604020202020204" pitchFamily="34" charset="0"/>
                        </a:rPr>
                        <a:t>5</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6041139"/>
                  </a:ext>
                </a:extLst>
              </a:tr>
              <a:tr h="439420">
                <a:tc>
                  <a:txBody>
                    <a:bodyPr/>
                    <a:lstStyle/>
                    <a:p>
                      <a:pPr algn="ctr"/>
                      <a:r>
                        <a:rPr lang="es-ES" sz="1200" dirty="0">
                          <a:latin typeface="Arial" panose="020B0604020202020204" pitchFamily="34" charset="0"/>
                          <a:cs typeface="Arial" panose="020B0604020202020204" pitchFamily="34" charset="0"/>
                        </a:rPr>
                        <a:t>6</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04335886"/>
                  </a:ext>
                </a:extLst>
              </a:tr>
            </a:tbl>
          </a:graphicData>
        </a:graphic>
      </p:graphicFrame>
    </p:spTree>
    <p:extLst>
      <p:ext uri="{BB962C8B-B14F-4D97-AF65-F5344CB8AC3E}">
        <p14:creationId xmlns:p14="http://schemas.microsoft.com/office/powerpoint/2010/main" val="105618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33536-2B74-49AA-8770-501866C9B232}"/>
              </a:ext>
            </a:extLst>
          </p:cNvPr>
          <p:cNvSpPr>
            <a:spLocks noGrp="1"/>
          </p:cNvSpPr>
          <p:nvPr>
            <p:ph type="title"/>
          </p:nvPr>
        </p:nvSpPr>
        <p:spPr>
          <a:xfrm>
            <a:off x="822960" y="286604"/>
            <a:ext cx="7781394" cy="1450757"/>
          </a:xfrm>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Objetivo y alcance del proceso</a:t>
            </a:r>
            <a:endParaRPr lang="es-ES" sz="44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D1B97E29-B667-4A70-ADDE-9C097F73021E}"/>
              </a:ext>
            </a:extLst>
          </p:cNvPr>
          <p:cNvSpPr txBox="1"/>
          <p:nvPr/>
        </p:nvSpPr>
        <p:spPr>
          <a:xfrm>
            <a:off x="2698230" y="2012097"/>
            <a:ext cx="5906124" cy="1415772"/>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Objetivo</a:t>
            </a:r>
          </a:p>
          <a:p>
            <a:pPr algn="just"/>
            <a:endParaRPr lang="es-ES" dirty="0">
              <a:latin typeface="Arial" panose="020B0604020202020204" pitchFamily="34" charset="0"/>
              <a:cs typeface="Arial" panose="020B0604020202020204" pitchFamily="34" charset="0"/>
            </a:endParaRPr>
          </a:p>
          <a:p>
            <a:pPr marL="177800" indent="-177800" algn="just">
              <a:buFontTx/>
              <a:buChar char="•"/>
            </a:pPr>
            <a:r>
              <a:rPr lang="es-ES" sz="1600" dirty="0">
                <a:latin typeface="Arial" panose="020B0604020202020204" pitchFamily="34" charset="0"/>
                <a:cs typeface="Arial" panose="020B0604020202020204" pitchFamily="34" charset="0"/>
              </a:rPr>
              <a:t>El objetivo general es la optimización del Área de Soporte a través de la automatización del proceso de gestión de incidencias vía web.</a:t>
            </a:r>
          </a:p>
        </p:txBody>
      </p:sp>
      <p:sp>
        <p:nvSpPr>
          <p:cNvPr id="6" name="CuadroTexto 5">
            <a:extLst>
              <a:ext uri="{FF2B5EF4-FFF2-40B4-BE49-F238E27FC236}">
                <a16:creationId xmlns:a16="http://schemas.microsoft.com/office/drawing/2014/main" id="{C802E039-14D6-44F9-9315-7D624A6B8E5A}"/>
              </a:ext>
            </a:extLst>
          </p:cNvPr>
          <p:cNvSpPr txBox="1"/>
          <p:nvPr/>
        </p:nvSpPr>
        <p:spPr>
          <a:xfrm>
            <a:off x="2698230" y="4016189"/>
            <a:ext cx="5906124" cy="1415772"/>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Alcance</a:t>
            </a:r>
          </a:p>
          <a:p>
            <a:pPr algn="just"/>
            <a:endParaRPr lang="es-ES" dirty="0">
              <a:latin typeface="Arial" panose="020B0604020202020204" pitchFamily="34" charset="0"/>
              <a:cs typeface="Arial" panose="020B0604020202020204" pitchFamily="34" charset="0"/>
            </a:endParaRPr>
          </a:p>
          <a:p>
            <a:pPr marL="177800" indent="-177800" algn="just">
              <a:buFontTx/>
              <a:buChar char="•"/>
            </a:pPr>
            <a:r>
              <a:rPr lang="es-PE" sz="1600" dirty="0">
                <a:latin typeface="Arial" panose="020B0604020202020204" pitchFamily="34" charset="0"/>
                <a:cs typeface="Arial" panose="020B0604020202020204" pitchFamily="34" charset="0"/>
              </a:rPr>
              <a:t>Módulo Incidencias – Cliente</a:t>
            </a:r>
          </a:p>
          <a:p>
            <a:pPr marL="177800" indent="-177800" algn="just">
              <a:buFontTx/>
              <a:buChar char="•"/>
            </a:pPr>
            <a:r>
              <a:rPr lang="es-PE" sz="1600" dirty="0">
                <a:latin typeface="Arial" panose="020B0604020202020204" pitchFamily="34" charset="0"/>
                <a:cs typeface="Arial" panose="020B0604020202020204" pitchFamily="34" charset="0"/>
              </a:rPr>
              <a:t>Módulo Incidencias – Técnico</a:t>
            </a:r>
          </a:p>
          <a:p>
            <a:pPr marL="177800" indent="-177800" algn="just">
              <a:buFontTx/>
              <a:buChar char="•"/>
            </a:pPr>
            <a:r>
              <a:rPr lang="es-PE" sz="1600" dirty="0">
                <a:latin typeface="Arial" panose="020B0604020202020204" pitchFamily="34" charset="0"/>
                <a:cs typeface="Arial" panose="020B0604020202020204" pitchFamily="34" charset="0"/>
              </a:rPr>
              <a:t>Módulo FAQ</a:t>
            </a:r>
          </a:p>
        </p:txBody>
      </p:sp>
    </p:spTree>
    <p:extLst>
      <p:ext uri="{BB962C8B-B14F-4D97-AF65-F5344CB8AC3E}">
        <p14:creationId xmlns:p14="http://schemas.microsoft.com/office/powerpoint/2010/main" val="414039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467645" y="2130570"/>
            <a:ext cx="8208710" cy="759375"/>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2. </a:t>
            </a:r>
            <a:r>
              <a:rPr lang="en-US" sz="4400" dirty="0" err="1">
                <a:latin typeface="Arial" panose="020B0604020202020204" pitchFamily="34" charset="0"/>
                <a:ea typeface="ＭＳ Ｐゴシック" pitchFamily="112" charset="-128"/>
                <a:cs typeface="Arial" panose="020B0604020202020204" pitchFamily="34" charset="0"/>
              </a:rPr>
              <a:t>Términos</a:t>
            </a:r>
            <a:r>
              <a:rPr lang="en-US" sz="4400" dirty="0">
                <a:latin typeface="Arial" panose="020B0604020202020204" pitchFamily="34" charset="0"/>
                <a:ea typeface="ＭＳ Ｐゴシック" pitchFamily="112" charset="-128"/>
                <a:cs typeface="Arial" panose="020B0604020202020204" pitchFamily="34" charset="0"/>
              </a:rPr>
              <a:t> y </a:t>
            </a:r>
            <a:r>
              <a:rPr lang="en-US" sz="4400" dirty="0" err="1">
                <a:latin typeface="Arial" panose="020B0604020202020204" pitchFamily="34" charset="0"/>
                <a:ea typeface="ＭＳ Ｐゴシック" pitchFamily="112" charset="-128"/>
                <a:cs typeface="Arial" panose="020B0604020202020204" pitchFamily="34" charset="0"/>
              </a:rPr>
              <a:t>definiciones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226965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E345A-6C7E-4363-BCB9-88EACD5BA155}"/>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Términos y definiciones</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0CBC68DE-0179-4C39-A72B-157B447D643E}"/>
              </a:ext>
            </a:extLst>
          </p:cNvPr>
          <p:cNvGraphicFramePr>
            <a:graphicFrameLocks noGrp="1"/>
          </p:cNvGraphicFramePr>
          <p:nvPr>
            <p:extLst>
              <p:ext uri="{D42A27DB-BD31-4B8C-83A1-F6EECF244321}">
                <p14:modId xmlns:p14="http://schemas.microsoft.com/office/powerpoint/2010/main" val="847857124"/>
              </p:ext>
            </p:extLst>
          </p:nvPr>
        </p:nvGraphicFramePr>
        <p:xfrm>
          <a:off x="1071779" y="2441686"/>
          <a:ext cx="7294981" cy="2678954"/>
        </p:xfrm>
        <a:graphic>
          <a:graphicData uri="http://schemas.openxmlformats.org/drawingml/2006/table">
            <a:tbl>
              <a:tblPr firstRow="1" bandRow="1">
                <a:tableStyleId>{5940675A-B579-460E-94D1-54222C63F5DA}</a:tableStyleId>
              </a:tblPr>
              <a:tblGrid>
                <a:gridCol w="689323">
                  <a:extLst>
                    <a:ext uri="{9D8B030D-6E8A-4147-A177-3AD203B41FA5}">
                      <a16:colId xmlns:a16="http://schemas.microsoft.com/office/drawing/2014/main" val="1421212906"/>
                    </a:ext>
                  </a:extLst>
                </a:gridCol>
                <a:gridCol w="2163960">
                  <a:extLst>
                    <a:ext uri="{9D8B030D-6E8A-4147-A177-3AD203B41FA5}">
                      <a16:colId xmlns:a16="http://schemas.microsoft.com/office/drawing/2014/main" val="2513336619"/>
                    </a:ext>
                  </a:extLst>
                </a:gridCol>
                <a:gridCol w="4441698">
                  <a:extLst>
                    <a:ext uri="{9D8B030D-6E8A-4147-A177-3AD203B41FA5}">
                      <a16:colId xmlns:a16="http://schemas.microsoft.com/office/drawing/2014/main" val="1339955349"/>
                    </a:ext>
                  </a:extLst>
                </a:gridCol>
              </a:tblGrid>
              <a:tr h="3748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Términos</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Definiciones</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2527565574"/>
                  </a:ext>
                </a:extLst>
              </a:tr>
              <a:tr h="738369">
                <a:tc>
                  <a:txBody>
                    <a:bodyPr/>
                    <a:lstStyle/>
                    <a:p>
                      <a:pPr algn="ctr"/>
                      <a:r>
                        <a:rPr lang="es-ES" sz="1400" dirty="0">
                          <a:latin typeface="Arial" panose="020B0604020202020204" pitchFamily="34" charset="0"/>
                          <a:cs typeface="Arial" panose="020B0604020202020204" pitchFamily="34" charset="0"/>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kern="1200" cap="none" normalizeH="0" baseline="0" dirty="0" err="1">
                          <a:ln>
                            <a:noFill/>
                          </a:ln>
                          <a:effectLst/>
                          <a:latin typeface="Arial" panose="020B0604020202020204" pitchFamily="34" charset="0"/>
                          <a:cs typeface="Arial" panose="020B0604020202020204" pitchFamily="34" charset="0"/>
                        </a:rPr>
                        <a:t>Kick</a:t>
                      </a:r>
                      <a:r>
                        <a:rPr kumimoji="0" lang="es-ES" sz="1400" u="none" strike="noStrike" kern="1200" cap="none" normalizeH="0" baseline="0" dirty="0">
                          <a:ln>
                            <a:noFill/>
                          </a:ln>
                          <a:effectLst/>
                          <a:latin typeface="Arial" panose="020B0604020202020204" pitchFamily="34" charset="0"/>
                          <a:cs typeface="Arial" panose="020B0604020202020204" pitchFamily="34" charset="0"/>
                        </a:rPr>
                        <a:t> off Meeting – Interno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Presentación usada en la reunión interna del lanzamiento del proyecto. </a:t>
                      </a:r>
                    </a:p>
                  </a:txBody>
                  <a:tcPr anchor="ctr"/>
                </a:tc>
                <a:extLst>
                  <a:ext uri="{0D108BD9-81ED-4DB2-BD59-A6C34878D82A}">
                    <a16:rowId xmlns:a16="http://schemas.microsoft.com/office/drawing/2014/main" val="3153948778"/>
                  </a:ext>
                </a:extLst>
              </a:tr>
              <a:tr h="738369">
                <a:tc>
                  <a:txBody>
                    <a:bodyPr/>
                    <a:lstStyle/>
                    <a:p>
                      <a:pPr algn="ctr"/>
                      <a:r>
                        <a:rPr lang="es-ES" sz="1400" dirty="0">
                          <a:latin typeface="Arial" panose="020B0604020202020204" pitchFamily="34" charset="0"/>
                          <a:cs typeface="Arial" panose="020B060402020202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cap="none" normalizeH="0" baseline="0" dirty="0" err="1">
                          <a:ln>
                            <a:noFill/>
                          </a:ln>
                          <a:effectLst/>
                          <a:latin typeface="Arial" panose="020B0604020202020204" pitchFamily="34" charset="0"/>
                          <a:cs typeface="Arial" panose="020B0604020202020204" pitchFamily="34" charset="0"/>
                        </a:rPr>
                        <a:t>Kick</a:t>
                      </a:r>
                      <a:r>
                        <a:rPr kumimoji="0" lang="es-ES" sz="1400" u="none" strike="noStrike" cap="none" normalizeH="0" baseline="0" dirty="0">
                          <a:ln>
                            <a:noFill/>
                          </a:ln>
                          <a:effectLst/>
                          <a:latin typeface="Arial" panose="020B0604020202020204" pitchFamily="34" charset="0"/>
                          <a:cs typeface="Arial" panose="020B0604020202020204" pitchFamily="34" charset="0"/>
                        </a:rPr>
                        <a:t> off Meeting – Externo</a:t>
                      </a:r>
                    </a:p>
                  </a:txBody>
                  <a:tcPr anchor="ctr"/>
                </a:tc>
                <a:tc>
                  <a:txBody>
                    <a:bodyPr/>
                    <a:lstStyle/>
                    <a:p>
                      <a:pPr algn="just"/>
                      <a:r>
                        <a:rPr lang="es-ES" sz="1400" dirty="0">
                          <a:latin typeface="Arial" panose="020B0604020202020204" pitchFamily="34" charset="0"/>
                          <a:cs typeface="Arial" panose="020B0604020202020204" pitchFamily="34" charset="0"/>
                        </a:rPr>
                        <a:t>Presentación usada en la reunión con el cliente, en la cual se realiza el lanzamiento del proyecto. </a:t>
                      </a:r>
                    </a:p>
                  </a:txBody>
                  <a:tcPr anchor="ctr"/>
                </a:tc>
                <a:extLst>
                  <a:ext uri="{0D108BD9-81ED-4DB2-BD59-A6C34878D82A}">
                    <a16:rowId xmlns:a16="http://schemas.microsoft.com/office/drawing/2014/main" val="1344927303"/>
                  </a:ext>
                </a:extLst>
              </a:tr>
              <a:tr h="827355">
                <a:tc>
                  <a:txBody>
                    <a:bodyPr/>
                    <a:lstStyle/>
                    <a:p>
                      <a:pPr algn="ctr"/>
                      <a:r>
                        <a:rPr lang="es-ES" sz="1400" dirty="0">
                          <a:latin typeface="Arial" panose="020B0604020202020204" pitchFamily="34" charset="0"/>
                          <a:cs typeface="Arial" panose="020B060402020202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cap="none" normalizeH="0" baseline="0" dirty="0">
                          <a:ln>
                            <a:noFill/>
                          </a:ln>
                          <a:effectLst/>
                          <a:latin typeface="Arial" panose="020B0604020202020204" pitchFamily="34" charset="0"/>
                          <a:cs typeface="Arial" panose="020B0604020202020204" pitchFamily="34" charset="0"/>
                        </a:rPr>
                        <a:t>LMR (Lista Maestra de requerimientos)</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cap="none" normalizeH="0" baseline="0" dirty="0">
                          <a:ln>
                            <a:noFill/>
                          </a:ln>
                          <a:solidFill>
                            <a:schemeClr val="tx1"/>
                          </a:solidFill>
                          <a:effectLst/>
                          <a:latin typeface="Arial" charset="0"/>
                        </a:rPr>
                        <a:t>Describe los requerimientos de usuario, requerimiento de servicios, diccionario de atributos, diccionario de valores y sus usuarios. </a:t>
                      </a:r>
                    </a:p>
                  </a:txBody>
                  <a:tcPr anchor="ctr"/>
                </a:tc>
                <a:extLst>
                  <a:ext uri="{0D108BD9-81ED-4DB2-BD59-A6C34878D82A}">
                    <a16:rowId xmlns:a16="http://schemas.microsoft.com/office/drawing/2014/main" val="1156641657"/>
                  </a:ext>
                </a:extLst>
              </a:tr>
            </a:tbl>
          </a:graphicData>
        </a:graphic>
      </p:graphicFrame>
    </p:spTree>
    <p:extLst>
      <p:ext uri="{BB962C8B-B14F-4D97-AF65-F5344CB8AC3E}">
        <p14:creationId xmlns:p14="http://schemas.microsoft.com/office/powerpoint/2010/main" val="50852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57922" y="2119976"/>
            <a:ext cx="8207298" cy="759375"/>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3. Roles y </a:t>
            </a:r>
            <a:r>
              <a:rPr lang="en-US" sz="4400" dirty="0" err="1">
                <a:latin typeface="Arial" panose="020B0604020202020204" pitchFamily="34" charset="0"/>
                <a:ea typeface="ＭＳ Ｐゴシック" pitchFamily="112" charset="-128"/>
                <a:cs typeface="Arial" panose="020B0604020202020204" pitchFamily="34" charset="0"/>
              </a:rPr>
              <a:t>Responsabilidades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140450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pentágono 2">
            <a:extLst>
              <a:ext uri="{FF2B5EF4-FFF2-40B4-BE49-F238E27FC236}">
                <a16:creationId xmlns:a16="http://schemas.microsoft.com/office/drawing/2014/main" id="{7973BD78-FBB5-4D97-B8A8-2B1794462F69}"/>
              </a:ext>
            </a:extLst>
          </p:cNvPr>
          <p:cNvSpPr/>
          <p:nvPr/>
        </p:nvSpPr>
        <p:spPr>
          <a:xfrm>
            <a:off x="904351" y="2139791"/>
            <a:ext cx="1589944" cy="741005"/>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Cliente</a:t>
            </a:r>
            <a:endParaRPr lang="es-ES" sz="1400" b="1" dirty="0">
              <a:solidFill>
                <a:srgbClr val="000066"/>
              </a:solidFill>
              <a:latin typeface="Arial" charset="0"/>
            </a:endParaRPr>
          </a:p>
        </p:txBody>
      </p:sp>
      <p:sp>
        <p:nvSpPr>
          <p:cNvPr id="4" name="Flecha: pentágono 3">
            <a:extLst>
              <a:ext uri="{FF2B5EF4-FFF2-40B4-BE49-F238E27FC236}">
                <a16:creationId xmlns:a16="http://schemas.microsoft.com/office/drawing/2014/main" id="{E1858141-75C7-4837-87FF-DE4FAA82350B}"/>
              </a:ext>
            </a:extLst>
          </p:cNvPr>
          <p:cNvSpPr/>
          <p:nvPr/>
        </p:nvSpPr>
        <p:spPr>
          <a:xfrm>
            <a:off x="904351" y="3468242"/>
            <a:ext cx="1589944"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Jefe de </a:t>
            </a:r>
          </a:p>
          <a:p>
            <a:pPr lvl="0" algn="ctr" defTabSz="914400" fontAlgn="base">
              <a:spcBef>
                <a:spcPct val="0"/>
              </a:spcBef>
              <a:spcAft>
                <a:spcPct val="0"/>
              </a:spcAft>
              <a:defRPr/>
            </a:pPr>
            <a:r>
              <a:rPr lang="es-ES" sz="1400" b="1" dirty="0">
                <a:solidFill>
                  <a:srgbClr val="000066"/>
                </a:solidFill>
                <a:latin typeface="Arial" charset="0"/>
              </a:rPr>
              <a:t>Proyecto</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5" name="AutoShape 6">
            <a:extLst>
              <a:ext uri="{FF2B5EF4-FFF2-40B4-BE49-F238E27FC236}">
                <a16:creationId xmlns:a16="http://schemas.microsoft.com/office/drawing/2014/main" id="{F8E77858-D7F1-47FF-BA04-4F98879ABE6F}"/>
              </a:ext>
            </a:extLst>
          </p:cNvPr>
          <p:cNvSpPr>
            <a:spLocks noChangeArrowheads="1"/>
          </p:cNvSpPr>
          <p:nvPr/>
        </p:nvSpPr>
        <p:spPr bwMode="auto">
          <a:xfrm>
            <a:off x="2609958" y="2273902"/>
            <a:ext cx="5756802" cy="472781"/>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Revisa y aprueba el Plan del Proyecto.</a:t>
            </a:r>
          </a:p>
          <a:p>
            <a:pPr lvl="0" indent="180975" defTabSz="914400" fontAlgn="base">
              <a:spcBef>
                <a:spcPct val="0"/>
              </a:spcBef>
              <a:spcAft>
                <a:spcPct val="0"/>
              </a:spcAft>
              <a:buFontTx/>
              <a:buChar char="•"/>
            </a:pPr>
            <a:r>
              <a:rPr lang="es-ES" sz="1200" dirty="0">
                <a:solidFill>
                  <a:srgbClr val="000066"/>
                </a:solidFill>
                <a:latin typeface="Arial" charset="0"/>
              </a:rPr>
              <a:t>Participa en el </a:t>
            </a:r>
            <a:r>
              <a:rPr lang="es-ES" sz="1200" dirty="0" err="1">
                <a:solidFill>
                  <a:srgbClr val="000066"/>
                </a:solidFill>
                <a:latin typeface="Arial" charset="0"/>
              </a:rPr>
              <a:t>kick</a:t>
            </a:r>
            <a:r>
              <a:rPr lang="es-ES" sz="1200" dirty="0">
                <a:solidFill>
                  <a:srgbClr val="000066"/>
                </a:solidFill>
                <a:latin typeface="Arial" charset="0"/>
              </a:rPr>
              <a:t> off meeting externo.</a:t>
            </a:r>
          </a:p>
        </p:txBody>
      </p:sp>
      <p:sp>
        <p:nvSpPr>
          <p:cNvPr id="6" name="AutoShape 6">
            <a:extLst>
              <a:ext uri="{FF2B5EF4-FFF2-40B4-BE49-F238E27FC236}">
                <a16:creationId xmlns:a16="http://schemas.microsoft.com/office/drawing/2014/main" id="{A9CCE91E-C351-412C-AD76-161FBF770CF1}"/>
              </a:ext>
            </a:extLst>
          </p:cNvPr>
          <p:cNvSpPr>
            <a:spLocks noChangeArrowheads="1"/>
          </p:cNvSpPr>
          <p:nvPr/>
        </p:nvSpPr>
        <p:spPr bwMode="auto">
          <a:xfrm>
            <a:off x="2609958" y="3355621"/>
            <a:ext cx="5756802" cy="966247"/>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Dirige las reuniones del equipo a su cargo.</a:t>
            </a:r>
          </a:p>
          <a:p>
            <a:pPr lvl="0" indent="180975" defTabSz="914400" fontAlgn="base">
              <a:spcBef>
                <a:spcPct val="0"/>
              </a:spcBef>
              <a:spcAft>
                <a:spcPct val="0"/>
              </a:spcAft>
              <a:buFontTx/>
              <a:buChar char="•"/>
            </a:pPr>
            <a:r>
              <a:rPr lang="es-ES" sz="1200" dirty="0">
                <a:solidFill>
                  <a:srgbClr val="000066"/>
                </a:solidFill>
                <a:latin typeface="Arial" charset="0"/>
              </a:rPr>
              <a:t>Representa a la Empresa ante el cliente.</a:t>
            </a:r>
          </a:p>
          <a:p>
            <a:pPr lvl="0" indent="180975" defTabSz="914400" fontAlgn="base">
              <a:spcBef>
                <a:spcPct val="0"/>
              </a:spcBef>
              <a:spcAft>
                <a:spcPct val="0"/>
              </a:spcAft>
              <a:buFontTx/>
              <a:buChar char="•"/>
            </a:pPr>
            <a:r>
              <a:rPr lang="es-ES" sz="1200" dirty="0">
                <a:solidFill>
                  <a:srgbClr val="000066"/>
                </a:solidFill>
                <a:latin typeface="Arial" charset="0"/>
              </a:rPr>
              <a:t>Identificar problemas, riesgos y tomar acciones de forma preventiva.</a:t>
            </a:r>
          </a:p>
          <a:p>
            <a:pPr lvl="0" indent="180975" defTabSz="914400" fontAlgn="base">
              <a:spcBef>
                <a:spcPct val="0"/>
              </a:spcBef>
              <a:spcAft>
                <a:spcPct val="0"/>
              </a:spcAft>
              <a:buFontTx/>
              <a:buChar char="•"/>
            </a:pPr>
            <a:r>
              <a:rPr lang="es-ES" sz="1200" dirty="0">
                <a:solidFill>
                  <a:srgbClr val="000066"/>
                </a:solidFill>
                <a:latin typeface="Arial" charset="0"/>
              </a:rPr>
              <a:t>Hacer seguimiento de los avances programados de los proyectos a su cargo.</a:t>
            </a:r>
          </a:p>
        </p:txBody>
      </p:sp>
      <p:sp>
        <p:nvSpPr>
          <p:cNvPr id="7" name="Flecha: pentágono 6">
            <a:extLst>
              <a:ext uri="{FF2B5EF4-FFF2-40B4-BE49-F238E27FC236}">
                <a16:creationId xmlns:a16="http://schemas.microsoft.com/office/drawing/2014/main" id="{8DB31A30-D616-45E0-B8B3-5290947022D8}"/>
              </a:ext>
            </a:extLst>
          </p:cNvPr>
          <p:cNvSpPr/>
          <p:nvPr/>
        </p:nvSpPr>
        <p:spPr>
          <a:xfrm>
            <a:off x="904350" y="4906581"/>
            <a:ext cx="158994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Analista de Calidad</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8" name="AutoShape 6">
            <a:extLst>
              <a:ext uri="{FF2B5EF4-FFF2-40B4-BE49-F238E27FC236}">
                <a16:creationId xmlns:a16="http://schemas.microsoft.com/office/drawing/2014/main" id="{45147783-351D-4AA2-BF49-3CFCB41DEE26}"/>
              </a:ext>
            </a:extLst>
          </p:cNvPr>
          <p:cNvSpPr>
            <a:spLocks noChangeArrowheads="1"/>
          </p:cNvSpPr>
          <p:nvPr/>
        </p:nvSpPr>
        <p:spPr bwMode="auto">
          <a:xfrm>
            <a:off x="2609958" y="4793960"/>
            <a:ext cx="5756802" cy="966247"/>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Analizar el control de calidad del desarrollo de los sistemas.</a:t>
            </a:r>
          </a:p>
          <a:p>
            <a:pPr lvl="0" indent="180975" defTabSz="914400" fontAlgn="base">
              <a:spcBef>
                <a:spcPct val="0"/>
              </a:spcBef>
              <a:spcAft>
                <a:spcPct val="0"/>
              </a:spcAft>
              <a:buFontTx/>
              <a:buChar char="•"/>
            </a:pPr>
            <a:r>
              <a:rPr lang="es-ES" sz="1200" dirty="0">
                <a:solidFill>
                  <a:srgbClr val="000066"/>
                </a:solidFill>
                <a:latin typeface="Arial" charset="0"/>
              </a:rPr>
              <a:t>Proponer y optimizar puntos de control en el desarrollo de los sistemas.</a:t>
            </a:r>
          </a:p>
          <a:p>
            <a:pPr lvl="0" indent="180975" defTabSz="914400" fontAlgn="base">
              <a:spcBef>
                <a:spcPct val="0"/>
              </a:spcBef>
              <a:spcAft>
                <a:spcPct val="0"/>
              </a:spcAft>
              <a:buFontTx/>
              <a:buChar char="•"/>
            </a:pPr>
            <a:r>
              <a:rPr lang="es-ES" sz="1200" dirty="0">
                <a:solidFill>
                  <a:srgbClr val="000066"/>
                </a:solidFill>
                <a:latin typeface="Arial" charset="0"/>
              </a:rPr>
              <a:t>Garantizar el cumplimiento de las normas y estándares de calidad.</a:t>
            </a:r>
          </a:p>
          <a:p>
            <a:pPr lvl="0" indent="180975" defTabSz="914400" fontAlgn="base">
              <a:spcBef>
                <a:spcPct val="0"/>
              </a:spcBef>
              <a:spcAft>
                <a:spcPct val="0"/>
              </a:spcAft>
              <a:buFontTx/>
              <a:buChar char="•"/>
            </a:pPr>
            <a:r>
              <a:rPr lang="es-ES" sz="1200" dirty="0">
                <a:solidFill>
                  <a:srgbClr val="000066"/>
                </a:solidFill>
                <a:latin typeface="Arial" charset="0"/>
              </a:rPr>
              <a:t>Realizar auditorías de calidad durante el desarrollo del sistema.</a:t>
            </a:r>
          </a:p>
        </p:txBody>
      </p:sp>
    </p:spTree>
    <p:extLst>
      <p:ext uri="{BB962C8B-B14F-4D97-AF65-F5344CB8AC3E}">
        <p14:creationId xmlns:p14="http://schemas.microsoft.com/office/powerpoint/2010/main" val="339023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4" name="Flecha: pentágono 3">
            <a:extLst>
              <a:ext uri="{FF2B5EF4-FFF2-40B4-BE49-F238E27FC236}">
                <a16:creationId xmlns:a16="http://schemas.microsoft.com/office/drawing/2014/main" id="{E1858141-75C7-4837-87FF-DE4FAA82350B}"/>
              </a:ext>
            </a:extLst>
          </p:cNvPr>
          <p:cNvSpPr/>
          <p:nvPr/>
        </p:nvSpPr>
        <p:spPr>
          <a:xfrm>
            <a:off x="920680" y="3834374"/>
            <a:ext cx="159622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Analista Programador</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5" name="AutoShape 6">
            <a:extLst>
              <a:ext uri="{FF2B5EF4-FFF2-40B4-BE49-F238E27FC236}">
                <a16:creationId xmlns:a16="http://schemas.microsoft.com/office/drawing/2014/main" id="{F8E77858-D7F1-47FF-BA04-4F98879ABE6F}"/>
              </a:ext>
            </a:extLst>
          </p:cNvPr>
          <p:cNvSpPr>
            <a:spLocks noChangeArrowheads="1"/>
          </p:cNvSpPr>
          <p:nvPr/>
        </p:nvSpPr>
        <p:spPr bwMode="auto">
          <a:xfrm>
            <a:off x="2610590" y="2182704"/>
            <a:ext cx="5612730" cy="1051220"/>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Realiza el análisis y documentación de procesos integrales, requerimientos técnicos, requerimientos de negocio.</a:t>
            </a:r>
          </a:p>
          <a:p>
            <a:pPr lvl="0" indent="180975" defTabSz="914400" fontAlgn="base">
              <a:spcBef>
                <a:spcPct val="0"/>
              </a:spcBef>
              <a:spcAft>
                <a:spcPct val="0"/>
              </a:spcAft>
              <a:buFontTx/>
              <a:buChar char="•"/>
            </a:pPr>
            <a:r>
              <a:rPr lang="es-ES" sz="1200" dirty="0">
                <a:solidFill>
                  <a:srgbClr val="000066"/>
                </a:solidFill>
                <a:latin typeface="Arial" charset="0"/>
              </a:rPr>
              <a:t>Implementar soluciones junto con el analista programador.</a:t>
            </a:r>
          </a:p>
          <a:p>
            <a:pPr lvl="0" indent="180975" defTabSz="914400" fontAlgn="base">
              <a:spcBef>
                <a:spcPct val="0"/>
              </a:spcBef>
              <a:spcAft>
                <a:spcPct val="0"/>
              </a:spcAft>
              <a:buFontTx/>
              <a:buChar char="•"/>
            </a:pPr>
            <a:r>
              <a:rPr lang="es-ES" sz="1200" dirty="0">
                <a:solidFill>
                  <a:srgbClr val="000066"/>
                </a:solidFill>
                <a:latin typeface="Arial" charset="0"/>
              </a:rPr>
              <a:t>Verifica que los resultados de los requerimientos sean conformes.</a:t>
            </a:r>
          </a:p>
          <a:p>
            <a:pPr lvl="0" indent="180975" defTabSz="914400" fontAlgn="base">
              <a:spcBef>
                <a:spcPct val="0"/>
              </a:spcBef>
              <a:spcAft>
                <a:spcPct val="0"/>
              </a:spcAft>
              <a:buFontTx/>
              <a:buChar char="•"/>
            </a:pPr>
            <a:r>
              <a:rPr lang="es-ES" sz="1200" dirty="0">
                <a:solidFill>
                  <a:srgbClr val="000066"/>
                </a:solidFill>
                <a:latin typeface="Arial" charset="0"/>
              </a:rPr>
              <a:t>Prepara el informe para el comité interno de su Proyecto.</a:t>
            </a:r>
          </a:p>
        </p:txBody>
      </p:sp>
      <p:sp>
        <p:nvSpPr>
          <p:cNvPr id="6" name="AutoShape 6">
            <a:extLst>
              <a:ext uri="{FF2B5EF4-FFF2-40B4-BE49-F238E27FC236}">
                <a16:creationId xmlns:a16="http://schemas.microsoft.com/office/drawing/2014/main" id="{A9CCE91E-C351-412C-AD76-161FBF770CF1}"/>
              </a:ext>
            </a:extLst>
          </p:cNvPr>
          <p:cNvSpPr>
            <a:spLocks noChangeArrowheads="1"/>
          </p:cNvSpPr>
          <p:nvPr/>
        </p:nvSpPr>
        <p:spPr bwMode="auto">
          <a:xfrm>
            <a:off x="2610590" y="3679267"/>
            <a:ext cx="5612730" cy="1051220"/>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Participar en el diseño técnico del sistema.</a:t>
            </a:r>
          </a:p>
          <a:p>
            <a:pPr lvl="0" indent="180975" defTabSz="914400" fontAlgn="base">
              <a:spcBef>
                <a:spcPct val="0"/>
              </a:spcBef>
              <a:spcAft>
                <a:spcPct val="0"/>
              </a:spcAft>
              <a:buFontTx/>
              <a:buChar char="•"/>
            </a:pPr>
            <a:r>
              <a:rPr lang="es-ES" sz="1200" dirty="0">
                <a:solidFill>
                  <a:srgbClr val="000066"/>
                </a:solidFill>
                <a:latin typeface="Arial" charset="0"/>
              </a:rPr>
              <a:t>Efectuar la programación cumpliendo con los estándares.</a:t>
            </a:r>
          </a:p>
          <a:p>
            <a:pPr lvl="0" indent="180975" defTabSz="914400" fontAlgn="base">
              <a:spcBef>
                <a:spcPct val="0"/>
              </a:spcBef>
              <a:spcAft>
                <a:spcPct val="0"/>
              </a:spcAft>
              <a:buFontTx/>
              <a:buChar char="•"/>
            </a:pPr>
            <a:r>
              <a:rPr lang="es-ES" sz="1200" dirty="0">
                <a:solidFill>
                  <a:srgbClr val="000066"/>
                </a:solidFill>
                <a:latin typeface="Arial" charset="0"/>
              </a:rPr>
              <a:t>Elaborar la documentación técnica del sistema.</a:t>
            </a:r>
          </a:p>
          <a:p>
            <a:pPr lvl="0" indent="180975" defTabSz="914400" fontAlgn="base">
              <a:spcBef>
                <a:spcPct val="0"/>
              </a:spcBef>
              <a:spcAft>
                <a:spcPct val="0"/>
              </a:spcAft>
              <a:buFontTx/>
              <a:buChar char="•"/>
            </a:pPr>
            <a:r>
              <a:rPr lang="es-ES" sz="1200" dirty="0">
                <a:solidFill>
                  <a:srgbClr val="000066"/>
                </a:solidFill>
                <a:latin typeface="Arial" charset="0"/>
              </a:rPr>
              <a:t>Participar en la definición del Documento Prototipo del sistema.</a:t>
            </a:r>
          </a:p>
          <a:p>
            <a:pPr lvl="0" indent="180975" defTabSz="914400" fontAlgn="base">
              <a:spcBef>
                <a:spcPct val="0"/>
              </a:spcBef>
              <a:spcAft>
                <a:spcPct val="0"/>
              </a:spcAft>
              <a:buFontTx/>
              <a:buChar char="•"/>
            </a:pPr>
            <a:r>
              <a:rPr lang="es-ES" sz="1200" dirty="0">
                <a:solidFill>
                  <a:srgbClr val="000066"/>
                </a:solidFill>
                <a:latin typeface="Arial" charset="0"/>
              </a:rPr>
              <a:t>Diseña y ejecutar pruebas de validación para los programas.</a:t>
            </a:r>
          </a:p>
        </p:txBody>
      </p:sp>
      <p:sp>
        <p:nvSpPr>
          <p:cNvPr id="9" name="Flecha: pentágono 8">
            <a:extLst>
              <a:ext uri="{FF2B5EF4-FFF2-40B4-BE49-F238E27FC236}">
                <a16:creationId xmlns:a16="http://schemas.microsoft.com/office/drawing/2014/main" id="{91C67B33-FE1A-4A03-94E5-0B6EE0AA2EC6}"/>
              </a:ext>
            </a:extLst>
          </p:cNvPr>
          <p:cNvSpPr/>
          <p:nvPr/>
        </p:nvSpPr>
        <p:spPr>
          <a:xfrm>
            <a:off x="902584" y="2337811"/>
            <a:ext cx="158994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PE" sz="1400" b="1" dirty="0">
                <a:solidFill>
                  <a:srgbClr val="000066"/>
                </a:solidFill>
                <a:latin typeface="Arial" charset="0"/>
              </a:rPr>
              <a:t>Analista Funcional</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10" name="AutoShape 6">
            <a:extLst>
              <a:ext uri="{FF2B5EF4-FFF2-40B4-BE49-F238E27FC236}">
                <a16:creationId xmlns:a16="http://schemas.microsoft.com/office/drawing/2014/main" id="{67FC8202-A1B6-4EFE-810A-8A7DB3BF0730}"/>
              </a:ext>
            </a:extLst>
          </p:cNvPr>
          <p:cNvSpPr>
            <a:spLocks noChangeArrowheads="1"/>
          </p:cNvSpPr>
          <p:nvPr/>
        </p:nvSpPr>
        <p:spPr bwMode="auto">
          <a:xfrm>
            <a:off x="2610590" y="5175830"/>
            <a:ext cx="5616125" cy="849828"/>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Crear configuraciones o grupos de artefactos en versiones determinadas.</a:t>
            </a:r>
          </a:p>
          <a:p>
            <a:pPr lvl="0" indent="180975" defTabSz="914400" fontAlgn="base">
              <a:spcBef>
                <a:spcPct val="0"/>
              </a:spcBef>
              <a:spcAft>
                <a:spcPct val="0"/>
              </a:spcAft>
              <a:buFontTx/>
              <a:buChar char="•"/>
            </a:pPr>
            <a:r>
              <a:rPr lang="es-ES" sz="1200" dirty="0">
                <a:solidFill>
                  <a:srgbClr val="000066"/>
                </a:solidFill>
                <a:latin typeface="Arial" charset="0"/>
              </a:rPr>
              <a:t>Crear ramificaciones desde corrientes y líneas base.</a:t>
            </a:r>
          </a:p>
          <a:p>
            <a:pPr lvl="0" indent="180975" defTabSz="914400" fontAlgn="base">
              <a:spcBef>
                <a:spcPct val="0"/>
              </a:spcBef>
              <a:spcAft>
                <a:spcPct val="0"/>
              </a:spcAft>
              <a:buFontTx/>
              <a:buChar char="•"/>
            </a:pPr>
            <a:r>
              <a:rPr lang="es-ES" sz="1200" dirty="0">
                <a:solidFill>
                  <a:srgbClr val="000066"/>
                </a:solidFill>
                <a:latin typeface="Arial" charset="0"/>
              </a:rPr>
              <a:t>Comparar y fusionar entre configuraciones.</a:t>
            </a:r>
          </a:p>
          <a:p>
            <a:pPr lvl="0" indent="180975" defTabSz="914400" fontAlgn="base">
              <a:spcBef>
                <a:spcPct val="0"/>
              </a:spcBef>
              <a:spcAft>
                <a:spcPct val="0"/>
              </a:spcAft>
              <a:buFontTx/>
              <a:buChar char="•"/>
            </a:pPr>
            <a:r>
              <a:rPr lang="es-ES" sz="1200" dirty="0">
                <a:solidFill>
                  <a:srgbClr val="000066"/>
                </a:solidFill>
                <a:latin typeface="Arial" charset="0"/>
              </a:rPr>
              <a:t>Informar sobre datos específicos de configuración.</a:t>
            </a:r>
          </a:p>
        </p:txBody>
      </p:sp>
      <p:sp>
        <p:nvSpPr>
          <p:cNvPr id="11" name="Flecha: pentágono 10">
            <a:extLst>
              <a:ext uri="{FF2B5EF4-FFF2-40B4-BE49-F238E27FC236}">
                <a16:creationId xmlns:a16="http://schemas.microsoft.com/office/drawing/2014/main" id="{C41949E2-04A2-42F8-8E75-4A6F9D3C5C61}"/>
              </a:ext>
            </a:extLst>
          </p:cNvPr>
          <p:cNvSpPr/>
          <p:nvPr/>
        </p:nvSpPr>
        <p:spPr>
          <a:xfrm>
            <a:off x="902584" y="5225291"/>
            <a:ext cx="162613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Gestor de la Configuración</a:t>
            </a:r>
          </a:p>
          <a:p>
            <a:pPr lvl="0" algn="ctr" defTabSz="914400" fontAlgn="base">
              <a:spcBef>
                <a:spcPct val="0"/>
              </a:spcBef>
              <a:spcAft>
                <a:spcPct val="0"/>
              </a:spcAft>
              <a:defRPr/>
            </a:pPr>
            <a:endParaRPr lang="es-ES" sz="1400" b="1" dirty="0">
              <a:solidFill>
                <a:srgbClr val="000066"/>
              </a:solidFill>
              <a:latin typeface="Arial" charset="0"/>
            </a:endParaRPr>
          </a:p>
        </p:txBody>
      </p:sp>
    </p:spTree>
    <p:extLst>
      <p:ext uri="{BB962C8B-B14F-4D97-AF65-F5344CB8AC3E}">
        <p14:creationId xmlns:p14="http://schemas.microsoft.com/office/powerpoint/2010/main" val="778873771"/>
      </p:ext>
    </p:extLst>
  </p:cSld>
  <p:clrMapOvr>
    <a:masterClrMapping/>
  </p:clrMapOvr>
</p:sld>
</file>

<file path=ppt/theme/theme1.xml><?xml version="1.0" encoding="utf-8"?>
<a:theme xmlns:a="http://schemas.openxmlformats.org/drawingml/2006/main" name="Retrospección">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372</TotalTime>
  <Words>2335</Words>
  <Application>Microsoft Office PowerPoint</Application>
  <PresentationFormat>Presentación en pantalla (4:3)</PresentationFormat>
  <Paragraphs>396</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ＭＳ Ｐゴシック</vt:lpstr>
      <vt:lpstr>Arial</vt:lpstr>
      <vt:lpstr>Calibri</vt:lpstr>
      <vt:lpstr>Calibri Light</vt:lpstr>
      <vt:lpstr>Wingdings</vt:lpstr>
      <vt:lpstr>Retrospección</vt:lpstr>
      <vt:lpstr>Proceso de Gestión de  Proyectos</vt:lpstr>
      <vt:lpstr>Contenido</vt:lpstr>
      <vt:lpstr>Presentación de PowerPoint</vt:lpstr>
      <vt:lpstr>Objetivo y alcance del proceso</vt:lpstr>
      <vt:lpstr>Presentación de PowerPoint</vt:lpstr>
      <vt:lpstr>Términos y definiciones</vt:lpstr>
      <vt:lpstr>Presentación de PowerPoint</vt:lpstr>
      <vt:lpstr>Roles y Responsabilidades</vt:lpstr>
      <vt:lpstr>Roles y Responsabilidades</vt:lpstr>
      <vt:lpstr>Roles y Responsabilidades</vt:lpstr>
      <vt:lpstr>Presentación de PowerPoint</vt:lpstr>
      <vt:lpstr>Entradas y Salidas del Proceso</vt:lpstr>
      <vt:lpstr>Presentación de PowerPoint</vt:lpstr>
      <vt:lpstr>5. Proceso de Gestión de Proyectos 5.1 Subproceso</vt:lpstr>
      <vt:lpstr>Presentación de PowerPoint</vt:lpstr>
      <vt:lpstr>Presentación de PowerPoint</vt:lpstr>
      <vt:lpstr>5. Proceso de Gestión de Proyectos 5.2 Actividades</vt:lpstr>
      <vt:lpstr>Presentación de PowerPoint</vt:lpstr>
      <vt:lpstr>Presentación de PowerPoint</vt:lpstr>
      <vt:lpstr>Tareas de la Actividad de Planeamiento</vt:lpstr>
      <vt:lpstr>Tareas de la Actividad de Planeamiento</vt:lpstr>
      <vt:lpstr>Presentación de PowerPoint</vt:lpstr>
      <vt:lpstr>Actividades del Subproceso de Ejecución, Seguimiento y Control</vt:lpstr>
      <vt:lpstr>Actividades del Subproceso de Ejecución, Seguimiento y Control</vt:lpstr>
      <vt:lpstr>Actividades del Subproceso de Ejecución, Seguimiento y Control</vt:lpstr>
      <vt:lpstr>Actividades del Subproceso de Ejecución, Seguimiento y Control</vt:lpstr>
      <vt:lpstr>Presentación de PowerPoint</vt:lpstr>
      <vt:lpstr>Actividades del Subproceso de Cierre</vt:lpstr>
      <vt:lpstr>Actividades del Subproceso de Cierre</vt:lpstr>
      <vt:lpstr>Presentación de PowerPoint</vt:lpstr>
      <vt:lpstr>Métricas del proceso</vt:lpstr>
      <vt:lpstr>Presentación de PowerPoint</vt:lpstr>
      <vt:lpstr>Artefactos del proceso</vt:lpstr>
      <vt:lpstr>Presentación de PowerPoint</vt:lpstr>
      <vt:lpstr>Historial de revisiones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Cambios a Requerimientos</dc:title>
  <dc:creator>Susana</dc:creator>
  <cp:lastModifiedBy>Susana</cp:lastModifiedBy>
  <cp:revision>33</cp:revision>
  <dcterms:created xsi:type="dcterms:W3CDTF">2018-10-15T13:50:05Z</dcterms:created>
  <dcterms:modified xsi:type="dcterms:W3CDTF">2018-10-17T15:39:32Z</dcterms:modified>
</cp:coreProperties>
</file>