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3" r:id="rId3"/>
    <p:sldId id="291" r:id="rId4"/>
    <p:sldId id="320" r:id="rId5"/>
    <p:sldId id="261" r:id="rId6"/>
    <p:sldId id="322" r:id="rId7"/>
    <p:sldId id="262" r:id="rId8"/>
    <p:sldId id="321" r:id="rId9"/>
    <p:sldId id="326" r:id="rId10"/>
    <p:sldId id="323" r:id="rId11"/>
    <p:sldId id="327" r:id="rId12"/>
    <p:sldId id="324" r:id="rId13"/>
    <p:sldId id="325" r:id="rId14"/>
    <p:sldId id="266" r:id="rId15"/>
    <p:sldId id="329" r:id="rId16"/>
    <p:sldId id="330" r:id="rId17"/>
    <p:sldId id="331" r:id="rId18"/>
    <p:sldId id="332" r:id="rId19"/>
    <p:sldId id="333" r:id="rId20"/>
    <p:sldId id="334" r:id="rId21"/>
    <p:sldId id="25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729" autoAdjust="0"/>
  </p:normalViewPr>
  <p:slideViewPr>
    <p:cSldViewPr>
      <p:cViewPr varScale="1">
        <p:scale>
          <a:sx n="73" d="100"/>
          <a:sy n="73" d="100"/>
        </p:scale>
        <p:origin x="129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E2141F-277A-4482-94A2-79D3B4B82BBA}" type="datetimeFigureOut">
              <a:rPr lang="en-US" smtClean="0"/>
              <a:t>4/3/2019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B53373-B6F8-4A11-B340-83353DEE9E17}"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B53373-B6F8-4A11-B340-83353DEE9E1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10</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10</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282031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6E728930-32E9-48AF-9F9B-778124D7665F}" type="slidenum">
              <a:rPr lang="en-GB" smtClean="0">
                <a:latin typeface="Calibri" panose="020F0502020204030204" pitchFamily="34" charset="0"/>
              </a:rPr>
              <a:t>11</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DACBF37-E08B-4AC9-ABB7-101964F34B17}" type="slidenum">
              <a:rPr lang="en-GB" sz="1200">
                <a:solidFill>
                  <a:srgbClr val="000000"/>
                </a:solidFill>
                <a:latin typeface="Calibri" panose="020F0502020204030204" pitchFamily="34" charset="0"/>
              </a:rPr>
              <a:t>11</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135639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12</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12</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499901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13</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13</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9969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14</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14</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15</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15</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963530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16</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16</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56964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6E728930-32E9-48AF-9F9B-778124D7665F}" type="slidenum">
              <a:rPr lang="en-GB" smtClean="0">
                <a:latin typeface="Calibri" panose="020F0502020204030204" pitchFamily="34" charset="0"/>
              </a:rPr>
              <a:t>17</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DACBF37-E08B-4AC9-ABB7-101964F34B17}" type="slidenum">
              <a:rPr lang="en-GB" sz="1200">
                <a:solidFill>
                  <a:srgbClr val="000000"/>
                </a:solidFill>
                <a:latin typeface="Calibri" panose="020F0502020204030204" pitchFamily="34" charset="0"/>
              </a:rPr>
              <a:t>17</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002125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18</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18</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803341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19</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19</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4288379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FF85A7C2-F960-4C1D-84C8-5F92DAB92F83}" type="slidenum">
              <a:rPr lang="en-GB" smtClean="0">
                <a:latin typeface="Calibri" panose="020F0502020204030204" pitchFamily="34" charset="0"/>
              </a:rPr>
              <a:t>2</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52116BA5-DA8A-42E1-A725-CC99F58A8CC6}" type="slidenum">
              <a:rPr lang="en-GB" sz="1200">
                <a:solidFill>
                  <a:srgbClr val="000000"/>
                </a:solidFill>
                <a:latin typeface="Calibri" panose="020F0502020204030204" pitchFamily="34" charset="0"/>
              </a:rPr>
              <a:t>2</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2"/>
          <p:cNvSpPr>
            <a:spLocks noGrp="1" noChangeArrowheads="1"/>
          </p:cNvSpPr>
          <p:nvPr>
            <p:ph type="sldNum" sz="quarter"/>
          </p:nvPr>
        </p:nvSpPr>
        <p:spPr>
          <a:noFill/>
        </p:spPr>
        <p:txBody>
          <a:bodyPr/>
          <a:lstStyle/>
          <a:p>
            <a:fld id="{2B579D83-082F-435C-9AB8-05543298A26B}" type="slidenum">
              <a:rPr lang="en-GB" smtClean="0">
                <a:latin typeface="Calibri" panose="020F0502020204030204" pitchFamily="34" charset="0"/>
              </a:rPr>
              <a:t>20</a:t>
            </a:fld>
            <a:endParaRPr lang="en-GB">
              <a:latin typeface="Calibri" panose="020F0502020204030204" pitchFamily="34" charset="0"/>
            </a:endParaRPr>
          </a:p>
        </p:txBody>
      </p:sp>
      <p:sp>
        <p:nvSpPr>
          <p:cNvPr id="45059"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41624B0F-D983-4EED-B5C1-4B960F8EDEC8}" type="slidenum">
              <a:rPr lang="en-GB" sz="1200">
                <a:solidFill>
                  <a:srgbClr val="000000"/>
                </a:solidFill>
                <a:latin typeface="Calibri" panose="020F0502020204030204" pitchFamily="34" charset="0"/>
              </a:rPr>
              <a:t>20</a:t>
            </a:fld>
            <a:endParaRPr lang="en-GB" sz="1200">
              <a:solidFill>
                <a:srgbClr val="000000"/>
              </a:solidFill>
              <a:latin typeface="Calibri" panose="020F0502020204030204" pitchFamily="34" charset="0"/>
            </a:endParaRPr>
          </a:p>
        </p:txBody>
      </p:sp>
      <p:sp>
        <p:nvSpPr>
          <p:cNvPr id="45060"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45061"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966811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B53373-B6F8-4A11-B340-83353DEE9E17}" type="slidenum">
              <a:rPr lang="en-US" smtClean="0"/>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6E728930-32E9-48AF-9F9B-778124D7665F}" type="slidenum">
              <a:rPr lang="en-GB" smtClean="0">
                <a:latin typeface="Calibri" panose="020F0502020204030204" pitchFamily="34" charset="0"/>
              </a:rPr>
              <a:t>3</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DACBF37-E08B-4AC9-ABB7-101964F34B17}" type="slidenum">
              <a:rPr lang="en-GB" sz="1200">
                <a:solidFill>
                  <a:srgbClr val="000000"/>
                </a:solidFill>
                <a:latin typeface="Calibri" panose="020F0502020204030204" pitchFamily="34" charset="0"/>
              </a:rPr>
              <a:t>3</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FF85A7C2-F960-4C1D-84C8-5F92DAB92F83}" type="slidenum">
              <a:rPr lang="en-GB" smtClean="0">
                <a:latin typeface="Calibri" panose="020F0502020204030204" pitchFamily="34" charset="0"/>
              </a:rPr>
              <a:t>4</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52116BA5-DA8A-42E1-A725-CC99F58A8CC6}" type="slidenum">
              <a:rPr lang="en-GB" sz="1200">
                <a:solidFill>
                  <a:srgbClr val="000000"/>
                </a:solidFill>
                <a:latin typeface="Calibri" panose="020F0502020204030204" pitchFamily="34" charset="0"/>
              </a:rPr>
              <a:t>4</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272418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5</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5</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6</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6</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96213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2"/>
          <p:cNvSpPr>
            <a:spLocks noGrp="1" noChangeArrowheads="1"/>
          </p:cNvSpPr>
          <p:nvPr>
            <p:ph type="sldNum" sz="quarter"/>
          </p:nvPr>
        </p:nvSpPr>
        <p:spPr>
          <a:noFill/>
        </p:spPr>
        <p:txBody>
          <a:bodyPr/>
          <a:lstStyle/>
          <a:p>
            <a:fld id="{931A9A2B-A2A0-42D4-8140-23A3B0305D68}" type="slidenum">
              <a:rPr lang="en-GB" smtClean="0">
                <a:latin typeface="Calibri" panose="020F0502020204030204" pitchFamily="34" charset="0"/>
              </a:rPr>
              <a:t>7</a:t>
            </a:fld>
            <a:endParaRPr lang="en-GB">
              <a:latin typeface="Calibri" panose="020F0502020204030204" pitchFamily="34" charset="0"/>
            </a:endParaRPr>
          </a:p>
        </p:txBody>
      </p:sp>
      <p:sp>
        <p:nvSpPr>
          <p:cNvPr id="31747"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DBB92F45-BFF9-4F2B-9C40-64C9B88D73B2}" type="slidenum">
              <a:rPr lang="en-GB" sz="1200">
                <a:solidFill>
                  <a:srgbClr val="000000"/>
                </a:solidFill>
                <a:latin typeface="Calibri" panose="020F0502020204030204" pitchFamily="34" charset="0"/>
              </a:rPr>
              <a:t>7</a:t>
            </a:fld>
            <a:endParaRPr lang="en-GB" sz="1200">
              <a:solidFill>
                <a:srgbClr val="000000"/>
              </a:solidFill>
              <a:latin typeface="Calibri" panose="020F0502020204030204" pitchFamily="34" charset="0"/>
            </a:endParaRPr>
          </a:p>
        </p:txBody>
      </p:sp>
      <p:sp>
        <p:nvSpPr>
          <p:cNvPr id="31748"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1749" name="Rectangle 3"/>
          <p:cNvSpPr>
            <a:spLocks noGrp="1" noChangeArrowheads="1"/>
          </p:cNvSpPr>
          <p:nvPr>
            <p:ph type="body"/>
          </p:nvPr>
        </p:nvSpPr>
        <p:spPr>
          <a:xfrm>
            <a:off x="685800" y="4343400"/>
            <a:ext cx="5480050" cy="4108450"/>
          </a:xfrm>
          <a:noFill/>
        </p:spPr>
        <p:txBody>
          <a:bodyPr wrap="none" anchor="ct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2"/>
          <p:cNvSpPr>
            <a:spLocks noGrp="1" noChangeArrowheads="1"/>
          </p:cNvSpPr>
          <p:nvPr>
            <p:ph type="sldNum" sz="quarter"/>
          </p:nvPr>
        </p:nvSpPr>
        <p:spPr>
          <a:noFill/>
        </p:spPr>
        <p:txBody>
          <a:bodyPr/>
          <a:lstStyle/>
          <a:p>
            <a:fld id="{60155454-0EDE-42A3-873A-BEF1D0D5BC44}" type="slidenum">
              <a:rPr lang="en-GB" smtClean="0">
                <a:latin typeface="Calibri" panose="020F0502020204030204" pitchFamily="34" charset="0"/>
              </a:rPr>
              <a:t>8</a:t>
            </a:fld>
            <a:endParaRPr lang="en-GB">
              <a:latin typeface="Calibri" panose="020F0502020204030204" pitchFamily="34" charset="0"/>
            </a:endParaRPr>
          </a:p>
        </p:txBody>
      </p:sp>
      <p:sp>
        <p:nvSpPr>
          <p:cNvPr id="30723"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1E844940-B466-4B65-9815-C3AB43F1BA5C}" type="slidenum">
              <a:rPr lang="en-GB" sz="1200">
                <a:solidFill>
                  <a:srgbClr val="000000"/>
                </a:solidFill>
                <a:latin typeface="Calibri" panose="020F0502020204030204" pitchFamily="34" charset="0"/>
              </a:rPr>
              <a:t>8</a:t>
            </a:fld>
            <a:endParaRPr lang="en-GB" sz="1200">
              <a:solidFill>
                <a:srgbClr val="000000"/>
              </a:solidFill>
              <a:latin typeface="Calibri" panose="020F0502020204030204" pitchFamily="34" charset="0"/>
            </a:endParaRPr>
          </a:p>
        </p:txBody>
      </p:sp>
      <p:sp>
        <p:nvSpPr>
          <p:cNvPr id="30724"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0725"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1606420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2"/>
          <p:cNvSpPr>
            <a:spLocks noGrp="1" noChangeArrowheads="1"/>
          </p:cNvSpPr>
          <p:nvPr>
            <p:ph type="sldNum" sz="quarter"/>
          </p:nvPr>
        </p:nvSpPr>
        <p:spPr>
          <a:noFill/>
        </p:spPr>
        <p:txBody>
          <a:bodyPr/>
          <a:lstStyle/>
          <a:p>
            <a:fld id="{6E728930-32E9-48AF-9F9B-778124D7665F}" type="slidenum">
              <a:rPr lang="en-GB" smtClean="0">
                <a:latin typeface="Calibri" panose="020F0502020204030204" pitchFamily="34" charset="0"/>
              </a:rPr>
              <a:t>9</a:t>
            </a:fld>
            <a:endParaRPr lang="en-GB">
              <a:latin typeface="Calibri" panose="020F0502020204030204" pitchFamily="34" charset="0"/>
            </a:endParaRPr>
          </a:p>
        </p:txBody>
      </p:sp>
      <p:sp>
        <p:nvSpPr>
          <p:cNvPr id="32771" name="Text Box 1"/>
          <p:cNvSpPr txBox="1">
            <a:spLocks noChangeArrowheads="1"/>
          </p:cNvSpPr>
          <p:nvPr/>
        </p:nvSpPr>
        <p:spPr bwMode="auto">
          <a:xfrm>
            <a:off x="3884613" y="8685213"/>
            <a:ext cx="2967037" cy="452437"/>
          </a:xfrm>
          <a:prstGeom prst="rect">
            <a:avLst/>
          </a:prstGeom>
          <a:noFill/>
          <a:ln w="9525">
            <a:noFill/>
            <a:round/>
          </a:ln>
        </p:spPr>
        <p:txBody>
          <a:bodyPr lIns="90000" tIns="46800" rIns="90000" bIns="46800" anchor="b"/>
          <a:lstStyle/>
          <a:p>
            <a:pPr algn="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fld id="{9DACBF37-E08B-4AC9-ABB7-101964F34B17}" type="slidenum">
              <a:rPr lang="en-GB" sz="1200">
                <a:solidFill>
                  <a:srgbClr val="000000"/>
                </a:solidFill>
                <a:latin typeface="Calibri" panose="020F0502020204030204" pitchFamily="34" charset="0"/>
              </a:rPr>
              <a:t>9</a:t>
            </a:fld>
            <a:endParaRPr lang="en-GB" sz="1200">
              <a:solidFill>
                <a:srgbClr val="000000"/>
              </a:solidFill>
              <a:latin typeface="Calibri" panose="020F0502020204030204" pitchFamily="34" charset="0"/>
            </a:endParaRPr>
          </a:p>
        </p:txBody>
      </p:sp>
      <p:sp>
        <p:nvSpPr>
          <p:cNvPr id="32772" name="Text Box 2"/>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ln>
        </p:spPr>
        <p:txBody>
          <a:bodyPr wrap="none" anchor="ctr"/>
          <a:lstStyle/>
          <a:p>
            <a:endParaRPr lang="en-US"/>
          </a:p>
        </p:txBody>
      </p:sp>
      <p:sp>
        <p:nvSpPr>
          <p:cNvPr id="32773" name="Rectangle 3"/>
          <p:cNvSpPr>
            <a:spLocks noGrp="1" noChangeArrowheads="1"/>
          </p:cNvSpPr>
          <p:nvPr>
            <p:ph type="body"/>
          </p:nvPr>
        </p:nvSpPr>
        <p:spPr>
          <a:xfrm>
            <a:off x="685800" y="4343400"/>
            <a:ext cx="5480050" cy="4108450"/>
          </a:xfrm>
          <a:noFill/>
        </p:spPr>
        <p:txBody>
          <a:bodyPr wrap="none" anchor="ctr"/>
          <a:lstStyle/>
          <a:p>
            <a:endParaRPr lang="es-ES"/>
          </a:p>
        </p:txBody>
      </p:sp>
    </p:spTree>
    <p:extLst>
      <p:ext uri="{BB962C8B-B14F-4D97-AF65-F5344CB8AC3E}">
        <p14:creationId xmlns:p14="http://schemas.microsoft.com/office/powerpoint/2010/main" val="3106329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8608E8-58A6-4A9C-920B-198816426553}"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608E8-58A6-4A9C-920B-198816426553}"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608E8-58A6-4A9C-920B-198816426553}"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8608E8-58A6-4A9C-920B-198816426553}"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08E8-58A6-4A9C-920B-198816426553}"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8608E8-58A6-4A9C-920B-198816426553}"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8608E8-58A6-4A9C-920B-198816426553}"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8608E8-58A6-4A9C-920B-198816426553}"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608E8-58A6-4A9C-920B-198816426553}"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608E8-58A6-4A9C-920B-198816426553}"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608E8-58A6-4A9C-920B-198816426553}"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AFF845-FAA9-4348-B42D-A622021B0861}" type="slidenum">
              <a:rPr lang="en-US" smtClean="0"/>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08E8-58A6-4A9C-920B-198816426553}" type="datetimeFigureOut">
              <a:rPr lang="en-US" smtClean="0"/>
              <a:t>4/3/2019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FF845-FAA9-4348-B42D-A622021B086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p:cNvSpPr txBox="1">
            <a:spLocks noChangeArrowheads="1"/>
          </p:cNvSpPr>
          <p:nvPr/>
        </p:nvSpPr>
        <p:spPr bwMode="auto">
          <a:xfrm>
            <a:off x="863600" y="3124200"/>
            <a:ext cx="7991475" cy="1371600"/>
          </a:xfrm>
          <a:prstGeom prst="rect">
            <a:avLst/>
          </a:prstGeom>
          <a:noFill/>
          <a:ln w="9525">
            <a:noFill/>
            <a:round/>
          </a:ln>
        </p:spPr>
        <p:txBody>
          <a:bodyPr lIns="90000" tIns="46800" rIns="90000" bIns="46800" anchor="b"/>
          <a:lstStyle/>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Dispositivos periféricos</a:t>
            </a:r>
          </a:p>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Interfaz</a:t>
            </a:r>
          </a:p>
          <a:p>
            <a:pPr>
              <a:lnSpc>
                <a:spcPct val="100000"/>
              </a:lnSpc>
              <a:buClrTx/>
              <a:buFont typeface="Wingdings" panose="05000000000000000000" pitchFamily="2" charset="2"/>
              <a:buChar char="ü"/>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2400" b="1" dirty="0">
                <a:solidFill>
                  <a:srgbClr val="000000"/>
                </a:solidFill>
                <a:latin typeface="Arial" panose="020B0604020202020204" pitchFamily="34" charset="0"/>
                <a:cs typeface="Arial" panose="020B0604020202020204" pitchFamily="34" charset="0"/>
              </a:rPr>
              <a:t> Bus de datos</a:t>
            </a:r>
          </a:p>
        </p:txBody>
      </p:sp>
      <p:sp>
        <p:nvSpPr>
          <p:cNvPr id="5" name="Text Box 2"/>
          <p:cNvSpPr txBox="1">
            <a:spLocks noChangeArrowheads="1"/>
          </p:cNvSpPr>
          <p:nvPr/>
        </p:nvSpPr>
        <p:spPr bwMode="auto">
          <a:xfrm>
            <a:off x="2133600" y="4941888"/>
            <a:ext cx="6254750" cy="1295400"/>
          </a:xfrm>
          <a:prstGeom prst="rect">
            <a:avLst/>
          </a:prstGeom>
          <a:noFill/>
          <a:ln w="9525">
            <a:noFill/>
            <a:round/>
          </a:ln>
        </p:spPr>
        <p:txBody>
          <a:bodyPr lIns="90000" tIns="0" rIns="90000" bIns="46800"/>
          <a:lstStyle/>
          <a:p>
            <a:pPr algn="r">
              <a:lnSpc>
                <a:spcPct val="100000"/>
              </a:lnSpc>
              <a:spcBef>
                <a:spcPts val="600"/>
              </a:spcBef>
              <a:buClrTx/>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GB" sz="2400" b="1" dirty="0" err="1">
                <a:solidFill>
                  <a:srgbClr val="000000"/>
                </a:solidFill>
                <a:latin typeface="Arial" panose="020B0604020202020204" pitchFamily="34" charset="0"/>
                <a:cs typeface="Arial" panose="020B0604020202020204" pitchFamily="34" charset="0"/>
              </a:rPr>
              <a:t>Clase</a:t>
            </a:r>
            <a:r>
              <a:rPr lang="en-GB" sz="2400" b="1" dirty="0">
                <a:solidFill>
                  <a:srgbClr val="000000"/>
                </a:solidFill>
                <a:latin typeface="Arial" panose="020B0604020202020204" pitchFamily="34" charset="0"/>
                <a:cs typeface="Arial" panose="020B0604020202020204" pitchFamily="34" charset="0"/>
              </a:rPr>
              <a:t> 02</a:t>
            </a:r>
          </a:p>
          <a:p>
            <a:pPr algn="r">
              <a:lnSpc>
                <a:spcPct val="100000"/>
              </a:lnSpc>
              <a:spcBef>
                <a:spcPts val="600"/>
              </a:spcBef>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2400" b="1" dirty="0">
                <a:solidFill>
                  <a:srgbClr val="000000"/>
                </a:solidFill>
                <a:latin typeface="Arial" panose="020B0604020202020204" pitchFamily="34" charset="0"/>
                <a:cs typeface="Arial" panose="020B0604020202020204" pitchFamily="34" charset="0"/>
              </a:rPr>
              <a:t>Programación de Interfases y Dispositivos Periféricos</a:t>
            </a:r>
            <a:endParaRPr lang="en-GB" sz="2400" b="1" dirty="0">
              <a:solidFill>
                <a:srgbClr val="000000"/>
              </a:solidFill>
              <a:latin typeface="Arial" panose="020B0604020202020204" pitchFamily="34" charset="0"/>
              <a:cs typeface="Arial" panose="020B0604020202020204" pitchFamily="34" charset="0"/>
            </a:endParaRPr>
          </a:p>
        </p:txBody>
      </p:sp>
      <p:sp>
        <p:nvSpPr>
          <p:cNvPr id="6" name="Text Box 1"/>
          <p:cNvSpPr txBox="1">
            <a:spLocks noChangeArrowheads="1"/>
          </p:cNvSpPr>
          <p:nvPr/>
        </p:nvSpPr>
        <p:spPr bwMode="auto">
          <a:xfrm>
            <a:off x="900113" y="2133600"/>
            <a:ext cx="7848600" cy="647700"/>
          </a:xfrm>
          <a:prstGeom prst="rect">
            <a:avLst/>
          </a:prstGeom>
          <a:noFill/>
          <a:ln w="9525">
            <a:noFill/>
            <a:round/>
          </a:ln>
        </p:spPr>
        <p:txBody>
          <a:bodyPr lIns="0" tIns="0" rIns="0" bIns="0" anchor="ctr"/>
          <a:lstStyle/>
          <a:p>
            <a:pPr algn="ctr">
              <a:lnSpc>
                <a:spcPct val="100000"/>
              </a:lnSpc>
              <a:buClrTx/>
              <a:buFontTx/>
              <a:buNone/>
              <a:tabLst>
                <a:tab pos="0" algn="l"/>
                <a:tab pos="447675" algn="l"/>
                <a:tab pos="896620" algn="l"/>
                <a:tab pos="1346200" algn="l"/>
                <a:tab pos="1795145" algn="l"/>
                <a:tab pos="2244725" algn="l"/>
                <a:tab pos="2692400" algn="l"/>
                <a:tab pos="3143250" algn="l"/>
                <a:tab pos="3592195" algn="l"/>
                <a:tab pos="4039870" algn="l"/>
                <a:tab pos="4490720" algn="l"/>
                <a:tab pos="4940300" algn="l"/>
                <a:tab pos="5389245" algn="l"/>
                <a:tab pos="5836920" algn="l"/>
                <a:tab pos="6287770" algn="l"/>
                <a:tab pos="6737350" algn="l"/>
                <a:tab pos="7185025" algn="l"/>
                <a:tab pos="7633970" algn="l"/>
                <a:tab pos="8084820" algn="l"/>
                <a:tab pos="8534400" algn="l"/>
                <a:tab pos="8982075" algn="l"/>
              </a:tabLst>
            </a:pPr>
            <a:r>
              <a:rPr lang="es-PE" sz="3600" b="1" dirty="0">
                <a:latin typeface="Arial" panose="020B0604020202020204" pitchFamily="34" charset="0"/>
                <a:cs typeface="Arial" panose="020B0604020202020204" pitchFamily="34" charset="0"/>
              </a:rPr>
              <a:t>Conceptos</a:t>
            </a:r>
            <a:endParaRPr lang="es-PE" sz="3600" b="1" dirty="0">
              <a:solidFill>
                <a:schemeClr val="tx1"/>
              </a:solidFill>
              <a:latin typeface="Arial" panose="020B0604020202020204" pitchFamily="34" charset="0"/>
              <a:cs typeface="Arial" panose="020B0604020202020204" pitchFamily="34" charset="0"/>
            </a:endParaRPr>
          </a:p>
        </p:txBody>
      </p:sp>
      <p:pic>
        <p:nvPicPr>
          <p:cNvPr id="8" name="Picture 6" descr="Nuevo Logo"/>
          <p:cNvPicPr>
            <a:picLocks noChangeAspect="1" noChangeArrowheads="1"/>
          </p:cNvPicPr>
          <p:nvPr/>
        </p:nvPicPr>
        <p:blipFill>
          <a:blip r:embed="rId3" cstate="print"/>
          <a:srcRect/>
          <a:stretch>
            <a:fillRect/>
          </a:stretch>
        </p:blipFill>
        <p:spPr bwMode="auto">
          <a:xfrm>
            <a:off x="468313" y="333375"/>
            <a:ext cx="2701925" cy="12954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Conjunto de módulos electrónicos que permiten el control del periférico.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Adaptan las velocidades y modos de funcionamiento del microprocesador.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Una interfaz es una unidad hardware/Software que permite conectar un periférico a la CPU.</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Las interfaces también se denominan controladores o tarjetas de 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Intercambia datos a través del bus.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Informa del estado del dispositivo para la transferencia de datos.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Los dispositivos de entrada/salida se conectan al computador por interfaces de distinta  naturaleza</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Interfaz</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40431999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3200" b="1">
                <a:solidFill>
                  <a:srgbClr val="000000"/>
                </a:solidFill>
              </a:rPr>
              <a:t>Estructura y función de una interfaz de E/S</a:t>
            </a:r>
            <a:endParaRPr lang="en-GB" sz="3200" b="1" dirty="0">
              <a:solidFill>
                <a:srgbClr val="000000"/>
              </a:solidFill>
            </a:endParaRPr>
          </a:p>
        </p:txBody>
      </p:sp>
      <p:pic>
        <p:nvPicPr>
          <p:cNvPr id="512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4" name="Imagen 3">
            <a:extLst>
              <a:ext uri="{FF2B5EF4-FFF2-40B4-BE49-F238E27FC236}">
                <a16:creationId xmlns:a16="http://schemas.microsoft.com/office/drawing/2014/main" id="{F612B1C1-2235-423F-9F46-1D2CB04C0F9F}"/>
              </a:ext>
            </a:extLst>
          </p:cNvPr>
          <p:cNvPicPr>
            <a:picLocks noChangeAspect="1"/>
          </p:cNvPicPr>
          <p:nvPr/>
        </p:nvPicPr>
        <p:blipFill>
          <a:blip r:embed="rId4"/>
          <a:stretch>
            <a:fillRect/>
          </a:stretch>
        </p:blipFill>
        <p:spPr>
          <a:xfrm>
            <a:off x="254924" y="1574006"/>
            <a:ext cx="8521238" cy="3709988"/>
          </a:xfrm>
          <a:prstGeom prst="rect">
            <a:avLst/>
          </a:prstGeom>
        </p:spPr>
      </p:pic>
    </p:spTree>
    <p:extLst>
      <p:ext uri="{BB962C8B-B14F-4D97-AF65-F5344CB8AC3E}">
        <p14:creationId xmlns:p14="http://schemas.microsoft.com/office/powerpoint/2010/main" val="5115874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El bus es un canal de comunicación compartido que utiliza un conjunto de líneas físicas (cables, circuito impreso, etc.) para conectar múltiples subsistemas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Un bus se caracteriza por la cantidad de información que se transmite en forma simultánea, expresada en bits, su velocidad de transferencia es la cantidad de datos que puede transportar por unidad de tiempo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Sólo un dispositivo puede transmitir con éxito en un momento dado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Los computadores poseen distintos tipos de buses que proporcionan comunicación entre sus componentes a distintos niveles dentro de la jerarquía del sistema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Al bus que conecta los componentes principales del computador (CPU, memoria, E/S) se le denomina bus del sistema.</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Bus</a:t>
            </a:r>
            <a:endParaRPr lang="en-GB" sz="3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08302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Bus del procesador:</a:t>
            </a:r>
            <a:r>
              <a:rPr lang="es-ES" sz="2400" dirty="0">
                <a:latin typeface="Arial" pitchFamily="34" charset="0"/>
                <a:cs typeface="Arial" pitchFamily="34" charset="0"/>
              </a:rPr>
              <a:t> También conocido como </a:t>
            </a:r>
            <a:r>
              <a:rPr lang="es-PE" sz="2400" dirty="0">
                <a:latin typeface="Arial" pitchFamily="34" charset="0"/>
                <a:cs typeface="Arial" pitchFamily="34" charset="0"/>
              </a:rPr>
              <a:t>FSB (Front-</a:t>
            </a:r>
            <a:r>
              <a:rPr lang="es-PE" sz="2400" dirty="0" err="1">
                <a:latin typeface="Arial" pitchFamily="34" charset="0"/>
                <a:cs typeface="Arial" pitchFamily="34" charset="0"/>
              </a:rPr>
              <a:t>Side</a:t>
            </a:r>
            <a:r>
              <a:rPr lang="es-PE" sz="2400" dirty="0">
                <a:latin typeface="Arial" pitchFamily="34" charset="0"/>
                <a:cs typeface="Arial" pitchFamily="34" charset="0"/>
              </a:rPr>
              <a:t> Bus) es el de mayor velocidad del sistema</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Comunica el procesador con la caché, la memoria principal, o el North Bridge del chipset</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Velocidades en MHz de : 66, 100, 133, 200, 266, 400, 533, 800, 1066</a:t>
            </a:r>
          </a:p>
          <a:p>
            <a:pPr marL="355600" indent="-282575" algn="just">
              <a:lnSpc>
                <a:spcPct val="93000"/>
              </a:lnSpc>
              <a:spcBef>
                <a:spcPts val="600"/>
              </a:spcBef>
              <a:buClr>
                <a:srgbClr val="3891A7"/>
              </a:buClr>
              <a:buSzPct val="80000"/>
              <a:buFont typeface="Wingdings 2" pitchFamily="18" charset="2"/>
              <a:buChar cha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endParaRPr lang="es-ES"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AGP (</a:t>
            </a:r>
            <a:r>
              <a:rPr lang="es-ES" sz="2400" b="1" i="1" dirty="0" err="1">
                <a:latin typeface="Arial" pitchFamily="34" charset="0"/>
                <a:cs typeface="Arial" pitchFamily="34" charset="0"/>
              </a:rPr>
              <a:t>Accelerated</a:t>
            </a:r>
            <a:r>
              <a:rPr lang="es-ES" sz="2400" b="1" i="1" dirty="0">
                <a:latin typeface="Arial" pitchFamily="34" charset="0"/>
                <a:cs typeface="Arial" pitchFamily="34" charset="0"/>
              </a:rPr>
              <a:t> </a:t>
            </a:r>
            <a:r>
              <a:rPr lang="es-ES" sz="2400" b="1" i="1" dirty="0" err="1">
                <a:latin typeface="Arial" pitchFamily="34" charset="0"/>
                <a:cs typeface="Arial" pitchFamily="34" charset="0"/>
              </a:rPr>
              <a:t>Graphics</a:t>
            </a:r>
            <a:r>
              <a:rPr lang="es-ES" sz="2400" b="1" i="1" dirty="0">
                <a:latin typeface="Arial" pitchFamily="34" charset="0"/>
                <a:cs typeface="Arial" pitchFamily="34" charset="0"/>
              </a:rPr>
              <a:t> Port)</a:t>
            </a:r>
            <a:r>
              <a:rPr lang="es-ES" sz="2400" dirty="0">
                <a:latin typeface="Arial" pitchFamily="34" charset="0"/>
                <a:cs typeface="Arial" pitchFamily="34" charset="0"/>
              </a:rPr>
              <a:t>: </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T</a:t>
            </a:r>
            <a:r>
              <a:rPr lang="es-PE" sz="2400" dirty="0" err="1">
                <a:latin typeface="Arial" pitchFamily="34" charset="0"/>
                <a:cs typeface="Arial" pitchFamily="34" charset="0"/>
              </a:rPr>
              <a:t>iene</a:t>
            </a:r>
            <a:r>
              <a:rPr lang="es-PE" sz="2400" dirty="0">
                <a:latin typeface="Arial" pitchFamily="34" charset="0"/>
                <a:cs typeface="Arial" pitchFamily="34" charset="0"/>
              </a:rPr>
              <a:t> 32 bits y está destinado a tarjetas gráficas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Actualmente está en desuso en favor del PCI Express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Se conecta al North Bridge o a un Hub controlador de la memoria</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Permite anchos de banda de hasta 2133 MBps</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Principales buses de interconexión</a:t>
            </a:r>
            <a:endParaRPr lang="en-GB" sz="3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249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Velocidades y ancho de banda permitida:</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AGPx1	  66 MHz		254 MB/s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AGPx2	133 MHz		508 MB/s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AGPx4	266 MHz		    1 GB/s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AGPx8	533 MHz		 2.1 GB/s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endParaRPr lang="es-ES"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PCIe (PCI-Express):</a:t>
            </a:r>
            <a:r>
              <a:rPr lang="es-ES" sz="2400" dirty="0">
                <a:latin typeface="Arial" pitchFamily="34" charset="0"/>
                <a:cs typeface="Arial" pitchFamily="34" charset="0"/>
              </a:rPr>
              <a:t> </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T</a:t>
            </a:r>
            <a:r>
              <a:rPr lang="es-PE" sz="2400" dirty="0" err="1">
                <a:latin typeface="Arial" pitchFamily="34" charset="0"/>
                <a:cs typeface="Arial" pitchFamily="34" charset="0"/>
              </a:rPr>
              <a:t>ercera</a:t>
            </a:r>
            <a:r>
              <a:rPr lang="es-PE" sz="2400" dirty="0">
                <a:latin typeface="Arial" pitchFamily="34" charset="0"/>
                <a:cs typeface="Arial" pitchFamily="34" charset="0"/>
              </a:rPr>
              <a:t> generación del bus PCI</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Puede ser generado por el North Bridge o el South Bridge</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Velocidad descrita en términos de carriles o </a:t>
            </a:r>
            <a:r>
              <a:rPr lang="es-PE" sz="2400" dirty="0" err="1">
                <a:latin typeface="Arial" pitchFamily="34" charset="0"/>
                <a:cs typeface="Arial" pitchFamily="34" charset="0"/>
              </a:rPr>
              <a:t>lanes</a:t>
            </a:r>
            <a:endParaRPr lang="es-PE"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Cada </a:t>
            </a:r>
            <a:r>
              <a:rPr lang="es-PE" sz="2400" dirty="0" err="1">
                <a:latin typeface="Arial" pitchFamily="34" charset="0"/>
                <a:cs typeface="Arial" pitchFamily="34" charset="0"/>
              </a:rPr>
              <a:t>lane</a:t>
            </a:r>
            <a:r>
              <a:rPr lang="es-PE" sz="2400" dirty="0">
                <a:latin typeface="Arial" pitchFamily="34" charset="0"/>
                <a:cs typeface="Arial" pitchFamily="34" charset="0"/>
              </a:rPr>
              <a:t> bidireccional (dual-simplex) soporta una transferencia de 2.5 Gbps en cada dirección (2 Gbps efectivos), conocido como slot PCI-Express x1</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Algunos sistemas soportan PCI-Express x4 (10 Gbps en cada dirección)</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Las tarjetas gráficas generalmente usan el slot PCI-Express x16 (40 Gbps en cada dirección)</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endParaRPr lang="es-ES"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PCI-X </a:t>
            </a:r>
            <a:r>
              <a:rPr lang="es-PE" sz="2400" b="1" i="1" dirty="0">
                <a:latin typeface="Arial" pitchFamily="34" charset="0"/>
                <a:cs typeface="Arial" pitchFamily="34" charset="0"/>
              </a:rPr>
              <a:t>(PCI Extended)</a:t>
            </a:r>
            <a:r>
              <a:rPr lang="es-ES" sz="2400" b="1" i="1" dirty="0">
                <a:latin typeface="Arial" pitchFamily="34" charset="0"/>
                <a:cs typeface="Arial" pitchFamily="34" charset="0"/>
              </a:rPr>
              <a:t>:</a:t>
            </a:r>
            <a:r>
              <a:rPr lang="es-ES" sz="2400" dirty="0">
                <a:latin typeface="Arial" pitchFamily="34" charset="0"/>
                <a:cs typeface="Arial" pitchFamily="34" charset="0"/>
              </a:rPr>
              <a:t> </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dirty="0">
                <a:latin typeface="Arial" pitchFamily="34" charset="0"/>
                <a:cs typeface="Arial" pitchFamily="34" charset="0"/>
              </a:rPr>
              <a:t>S</a:t>
            </a:r>
            <a:r>
              <a:rPr lang="es-PE" sz="2400" dirty="0" err="1">
                <a:latin typeface="Arial" pitchFamily="34" charset="0"/>
                <a:cs typeface="Arial" pitchFamily="34" charset="0"/>
              </a:rPr>
              <a:t>egunda</a:t>
            </a:r>
            <a:r>
              <a:rPr lang="es-PE" sz="2400" dirty="0">
                <a:latin typeface="Arial" pitchFamily="34" charset="0"/>
                <a:cs typeface="Arial" pitchFamily="34" charset="0"/>
              </a:rPr>
              <a:t> generación del bus PCI</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Soporta slots de 64 bits compatibles con PCI de 32 y 64 bits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Velocidad de 133 MHz (</a:t>
            </a:r>
            <a:r>
              <a:rPr lang="es-PE" sz="2400" dirty="0" err="1">
                <a:latin typeface="Arial" pitchFamily="34" charset="0"/>
                <a:cs typeface="Arial" pitchFamily="34" charset="0"/>
              </a:rPr>
              <a:t>version</a:t>
            </a:r>
            <a:r>
              <a:rPr lang="es-PE" sz="2400" dirty="0">
                <a:latin typeface="Arial" pitchFamily="34" charset="0"/>
                <a:cs typeface="Arial" pitchFamily="34" charset="0"/>
              </a:rPr>
              <a:t> 1) hasta 533 MHz (v2)</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Ancho de banda en la versión 2.0 se divide entre los slots PCI-X y PCI</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Aunque algunos South Bridge puede generar PCI-X, la mayoría de los chipset usan un chip aparte</a:t>
            </a:r>
          </a:p>
        </p:txBody>
      </p:sp>
    </p:spTree>
    <p:extLst>
      <p:ext uri="{BB962C8B-B14F-4D97-AF65-F5344CB8AC3E}">
        <p14:creationId xmlns:p14="http://schemas.microsoft.com/office/powerpoint/2010/main" val="315710556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PCI </a:t>
            </a:r>
            <a:r>
              <a:rPr lang="es-PE" sz="2400" b="1" i="1" dirty="0">
                <a:latin typeface="Arial" pitchFamily="34" charset="0"/>
                <a:cs typeface="Arial" pitchFamily="34" charset="0"/>
              </a:rPr>
              <a:t>(</a:t>
            </a:r>
            <a:r>
              <a:rPr lang="es-PE" sz="2400" b="1" i="1" dirty="0" err="1">
                <a:latin typeface="Arial" pitchFamily="34" charset="0"/>
                <a:cs typeface="Arial" pitchFamily="34" charset="0"/>
              </a:rPr>
              <a:t>Peripheral</a:t>
            </a:r>
            <a:r>
              <a:rPr lang="es-PE" sz="2400" b="1" i="1" dirty="0">
                <a:latin typeface="Arial" pitchFamily="34" charset="0"/>
                <a:cs typeface="Arial" pitchFamily="34" charset="0"/>
              </a:rPr>
              <a:t> </a:t>
            </a:r>
            <a:r>
              <a:rPr lang="es-PE" sz="2400" b="1" i="1" dirty="0" err="1">
                <a:latin typeface="Arial" pitchFamily="34" charset="0"/>
                <a:cs typeface="Arial" pitchFamily="34" charset="0"/>
              </a:rPr>
              <a:t>Component</a:t>
            </a:r>
            <a:r>
              <a:rPr lang="es-PE" sz="2400" b="1" i="1" dirty="0">
                <a:latin typeface="Arial" pitchFamily="34" charset="0"/>
                <a:cs typeface="Arial" pitchFamily="34" charset="0"/>
              </a:rPr>
              <a:t> </a:t>
            </a:r>
            <a:r>
              <a:rPr lang="es-PE" sz="2400" b="1" i="1" dirty="0" err="1">
                <a:latin typeface="Arial" pitchFamily="34" charset="0"/>
                <a:cs typeface="Arial" pitchFamily="34" charset="0"/>
              </a:rPr>
              <a:t>Interconnect</a:t>
            </a:r>
            <a:r>
              <a:rPr lang="es-PE" sz="2400" b="1" i="1" dirty="0">
                <a:latin typeface="Arial" pitchFamily="34" charset="0"/>
                <a:cs typeface="Arial" pitchFamily="34" charset="0"/>
              </a:rPr>
              <a:t>)</a:t>
            </a:r>
            <a:r>
              <a:rPr lang="es-ES" sz="2400" b="1" i="1" dirty="0">
                <a:latin typeface="Arial" pitchFamily="34" charset="0"/>
                <a:cs typeface="Arial" pitchFamily="34" charset="0"/>
              </a:rPr>
              <a:t>:</a:t>
            </a:r>
            <a:endParaRPr lang="es-PE"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Bus de 32 bits a 33 MHz desde los primeros Intel 486</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Opcionalmente hay versiones de 66 MHz y 64 bits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Puede ser generado por el North Bridge, el South Bridge, o </a:t>
            </a:r>
            <a:r>
              <a:rPr lang="es-PE" sz="2400" dirty="0" err="1">
                <a:latin typeface="Arial" pitchFamily="34" charset="0"/>
                <a:cs typeface="Arial" pitchFamily="34" charset="0"/>
              </a:rPr>
              <a:t>Hubs</a:t>
            </a:r>
            <a:r>
              <a:rPr lang="es-PE" sz="2400" dirty="0">
                <a:latin typeface="Arial" pitchFamily="34" charset="0"/>
                <a:cs typeface="Arial" pitchFamily="34" charset="0"/>
              </a:rPr>
              <a:t> controladores de I/O</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Usado para periféricos rápidos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endParaRPr lang="es-PE"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b="1" i="1" dirty="0">
                <a:latin typeface="Arial" pitchFamily="34" charset="0"/>
                <a:cs typeface="Arial" pitchFamily="34" charset="0"/>
              </a:rPr>
              <a:t>ISA</a:t>
            </a:r>
            <a:r>
              <a:rPr lang="es-ES" sz="2400" b="1" i="1" dirty="0">
                <a:latin typeface="Arial" pitchFamily="34" charset="0"/>
                <a:cs typeface="Arial" pitchFamily="34" charset="0"/>
              </a:rPr>
              <a:t> (Industrial Standard </a:t>
            </a:r>
            <a:r>
              <a:rPr lang="es-ES" sz="2400" b="1" i="1" dirty="0" err="1">
                <a:latin typeface="Arial" pitchFamily="34" charset="0"/>
                <a:cs typeface="Arial" pitchFamily="34" charset="0"/>
              </a:rPr>
              <a:t>Architecture</a:t>
            </a:r>
            <a:r>
              <a:rPr lang="es-ES" sz="2400" b="1" i="1" dirty="0">
                <a:latin typeface="Arial" pitchFamily="34" charset="0"/>
                <a:cs typeface="Arial" pitchFamily="34" charset="0"/>
              </a:rPr>
              <a:t>)</a:t>
            </a:r>
            <a:r>
              <a:rPr lang="es-PE" sz="2400" b="1" i="1" dirty="0">
                <a:latin typeface="Arial" pitchFamily="34" charset="0"/>
                <a:cs typeface="Arial" pitchFamily="34" charset="0"/>
              </a:rPr>
              <a:t>:</a:t>
            </a:r>
            <a:endParaRPr lang="es-PE"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16 bits a 8 MHz (el original de 1984 de 8 bits a 5 MHz)</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No usado actualmente en los sistemas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Para periféricos lentos: </a:t>
            </a:r>
            <a:r>
              <a:rPr lang="es-PE" sz="2400" dirty="0" err="1">
                <a:latin typeface="Arial" pitchFamily="34" charset="0"/>
                <a:cs typeface="Arial" pitchFamily="34" charset="0"/>
              </a:rPr>
              <a:t>modems</a:t>
            </a:r>
            <a:r>
              <a:rPr lang="es-PE" sz="2400" dirty="0">
                <a:latin typeface="Arial" pitchFamily="34" charset="0"/>
                <a:cs typeface="Arial" pitchFamily="34" charset="0"/>
              </a:rPr>
              <a:t> y tarjetas de sonido</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Se genera en el South Bridge de la placa base, que actúa como controlador del bus ISA y como interfaz con el bus PCI (más rápido)</a:t>
            </a:r>
          </a:p>
        </p:txBody>
      </p:sp>
    </p:spTree>
    <p:extLst>
      <p:ext uri="{BB962C8B-B14F-4D97-AF65-F5344CB8AC3E}">
        <p14:creationId xmlns:p14="http://schemas.microsoft.com/office/powerpoint/2010/main" val="29609493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GB" sz="3200" b="1" dirty="0">
              <a:solidFill>
                <a:srgbClr val="000000"/>
              </a:solidFill>
            </a:endParaRPr>
          </a:p>
        </p:txBody>
      </p:sp>
      <p:pic>
        <p:nvPicPr>
          <p:cNvPr id="6" name="Imagen 5">
            <a:extLst>
              <a:ext uri="{FF2B5EF4-FFF2-40B4-BE49-F238E27FC236}">
                <a16:creationId xmlns:a16="http://schemas.microsoft.com/office/drawing/2014/main" id="{E0D0015E-A94E-43B3-A6C7-7B1EAF8D46ED}"/>
              </a:ext>
            </a:extLst>
          </p:cNvPr>
          <p:cNvPicPr>
            <a:picLocks noChangeAspect="1"/>
          </p:cNvPicPr>
          <p:nvPr/>
        </p:nvPicPr>
        <p:blipFill>
          <a:blip r:embed="rId3"/>
          <a:stretch>
            <a:fillRect/>
          </a:stretch>
        </p:blipFill>
        <p:spPr>
          <a:xfrm>
            <a:off x="1381125" y="477440"/>
            <a:ext cx="6381750" cy="5903119"/>
          </a:xfrm>
          <a:prstGeom prst="rect">
            <a:avLst/>
          </a:prstGeom>
        </p:spPr>
      </p:pic>
      <p:pic>
        <p:nvPicPr>
          <p:cNvPr id="5124" name="Picture 6" descr="Nuevo Logo"/>
          <p:cNvPicPr>
            <a:picLocks noChangeAspect="1" noChangeArrowheads="1"/>
          </p:cNvPicPr>
          <p:nvPr/>
        </p:nvPicPr>
        <p:blipFill>
          <a:blip r:embed="rId4"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33325589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b="1" i="1" dirty="0">
                <a:latin typeface="Arial" pitchFamily="34" charset="0"/>
                <a:cs typeface="Arial" pitchFamily="34" charset="0"/>
              </a:rPr>
              <a:t>PC/104</a:t>
            </a:r>
            <a:r>
              <a:rPr lang="es-PE" sz="2400" dirty="0">
                <a:latin typeface="Arial" pitchFamily="34" charset="0"/>
                <a:cs typeface="Arial" pitchFamily="34" charset="0"/>
              </a:rPr>
              <a:t> es un estándar de ordenador embebido o empotrado que define el formato de la placa base y el bus del sistema:</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Está diseñado para aplicaciones específicas, como adquisición de datos o sistemas de control industrial</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La arquitectura de la placa base no es la típica placa de circuitos integrados (</a:t>
            </a:r>
            <a:r>
              <a:rPr lang="es-PE" sz="2400" dirty="0" err="1">
                <a:latin typeface="Arial" pitchFamily="34" charset="0"/>
                <a:cs typeface="Arial" pitchFamily="34" charset="0"/>
              </a:rPr>
              <a:t>backplane</a:t>
            </a:r>
            <a:r>
              <a:rPr lang="es-PE" sz="2400" dirty="0">
                <a:latin typeface="Arial" pitchFamily="34" charset="0"/>
                <a:cs typeface="Arial" pitchFamily="34" charset="0"/>
              </a:rPr>
              <a:t>) en la que se insertan los componentes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Los componentes se encuentran en módulos que son apilados unos encima de otros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Una instalación típica incluye una placa base, conversores analógico-digital y módulos I/O digitales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PC/104: original con un bus ISA de 104 pines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PCI-104: incluye sólo el bus PCI con 120 pines</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Otras arquitecturas de buses</a:t>
            </a:r>
            <a:endParaRPr lang="en-GB" sz="32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09127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ES" sz="2400" b="1" i="1" dirty="0">
                <a:latin typeface="Arial" pitchFamily="34" charset="0"/>
                <a:cs typeface="Arial" pitchFamily="34" charset="0"/>
              </a:rPr>
              <a:t>C</a:t>
            </a:r>
            <a:r>
              <a:rPr lang="es-PE" sz="2400" b="1" i="1" dirty="0">
                <a:latin typeface="Arial" pitchFamily="34" charset="0"/>
                <a:cs typeface="Arial" pitchFamily="34" charset="0"/>
              </a:rPr>
              <a:t>AN (</a:t>
            </a:r>
            <a:r>
              <a:rPr lang="es-PE" sz="2400" b="1" i="1" dirty="0" err="1">
                <a:latin typeface="Arial" pitchFamily="34" charset="0"/>
                <a:cs typeface="Arial" pitchFamily="34" charset="0"/>
              </a:rPr>
              <a:t>Controller</a:t>
            </a:r>
            <a:r>
              <a:rPr lang="es-PE" sz="2400" b="1" i="1" dirty="0">
                <a:latin typeface="Arial" pitchFamily="34" charset="0"/>
                <a:cs typeface="Arial" pitchFamily="34" charset="0"/>
              </a:rPr>
              <a:t> </a:t>
            </a:r>
            <a:r>
              <a:rPr lang="es-PE" sz="2400" b="1" i="1" dirty="0" err="1">
                <a:latin typeface="Arial" pitchFamily="34" charset="0"/>
                <a:cs typeface="Arial" pitchFamily="34" charset="0"/>
              </a:rPr>
              <a:t>Area</a:t>
            </a:r>
            <a:r>
              <a:rPr lang="es-PE" sz="2400" b="1" i="1" dirty="0">
                <a:latin typeface="Arial" pitchFamily="34" charset="0"/>
                <a:cs typeface="Arial" pitchFamily="34" charset="0"/>
              </a:rPr>
              <a:t> Network):</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Protocolo de comunicaciones desarrollado por la firma alemana Robert Bosch </a:t>
            </a:r>
            <a:r>
              <a:rPr lang="es-PE" sz="2400" dirty="0" err="1">
                <a:latin typeface="Arial" pitchFamily="34" charset="0"/>
                <a:cs typeface="Arial" pitchFamily="34" charset="0"/>
              </a:rPr>
              <a:t>GmbH</a:t>
            </a:r>
            <a:r>
              <a:rPr lang="es-PE" sz="2400" dirty="0">
                <a:latin typeface="Arial" pitchFamily="34" charset="0"/>
                <a:cs typeface="Arial" pitchFamily="34" charset="0"/>
              </a:rPr>
              <a:t> para automoción</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Topología bus para la transmisión serie de mensajes en ambientes distribuidos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Protocolo normalizado, comunica subsistemas de varios fabricantes en una red común o bus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Red multiplexada, reduce el cableado y elimina las conexiones punto a punto</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Red de baja velocidad tolerante a fallos (&lt;= a 125 Kbps, ISO 11519-2/11898-3), comunica dispositivos electrónicos internos del automóvil, como el control de puertas, techo corredizo, luces y asientos.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Red de alta velocidad ( hasta 1 Mbps, ISO 11898-2), para el control del motor e interconectar la unidad de control electrónico (ECU)</a:t>
            </a:r>
          </a:p>
        </p:txBody>
      </p:sp>
    </p:spTree>
    <p:extLst>
      <p:ext uri="{BB962C8B-B14F-4D97-AF65-F5344CB8AC3E}">
        <p14:creationId xmlns:p14="http://schemas.microsoft.com/office/powerpoint/2010/main" val="354805568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Son dispositivo que nos permite la interacción con la computadora.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Conecta con la unidad central para permitir su interacción con el exterior.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Permiten realizar operaciones de entrada, salida, entrada/salida, almacenamiento o de comunicación.</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Se conecta por un puerto del computador.</a:t>
            </a:r>
          </a:p>
        </p:txBody>
      </p:sp>
      <p:sp>
        <p:nvSpPr>
          <p:cNvPr id="5123"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Periféricos</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
        <p:nvSpPr>
          <p:cNvPr id="17410"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b="1" i="1" dirty="0">
                <a:latin typeface="Arial" pitchFamily="34" charset="0"/>
                <a:cs typeface="Arial" pitchFamily="34" charset="0"/>
              </a:rPr>
              <a:t>I2C (Inter-</a:t>
            </a:r>
            <a:r>
              <a:rPr lang="es-PE" sz="2400" b="1" i="1" dirty="0" err="1">
                <a:latin typeface="Arial" pitchFamily="34" charset="0"/>
                <a:cs typeface="Arial" pitchFamily="34" charset="0"/>
              </a:rPr>
              <a:t>Integrated</a:t>
            </a:r>
            <a:r>
              <a:rPr lang="es-PE" sz="2400" b="1" i="1" dirty="0">
                <a:latin typeface="Arial" pitchFamily="34" charset="0"/>
                <a:cs typeface="Arial" pitchFamily="34" charset="0"/>
              </a:rPr>
              <a:t> </a:t>
            </a:r>
            <a:r>
              <a:rPr lang="es-PE" sz="2400" b="1" i="1" dirty="0" err="1">
                <a:latin typeface="Arial" pitchFamily="34" charset="0"/>
                <a:cs typeface="Arial" pitchFamily="34" charset="0"/>
              </a:rPr>
              <a:t>Circuit</a:t>
            </a:r>
            <a:r>
              <a:rPr lang="es-PE" sz="2400" b="1" i="1" dirty="0">
                <a:latin typeface="Arial" pitchFamily="34" charset="0"/>
                <a:cs typeface="Arial" pitchFamily="34" charset="0"/>
              </a:rPr>
              <a:t>):</a:t>
            </a:r>
            <a:endParaRPr lang="es-PE" sz="2400" dirty="0">
              <a:latin typeface="Arial" pitchFamily="34" charset="0"/>
              <a:cs typeface="Arial"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Bus de comunicaciones serie desarrollado por Philips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La velocidad es de 100Kbits por segundo en el modo estándar, aunque también permite velocidades de 3,4 Mbps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Usado en la industria, comunica microcontroladores y sus periféricos en sistemas integrados (</a:t>
            </a:r>
            <a:r>
              <a:rPr lang="es-PE" sz="2400" dirty="0" err="1">
                <a:latin typeface="Arial" pitchFamily="34" charset="0"/>
                <a:cs typeface="Arial" pitchFamily="34" charset="0"/>
              </a:rPr>
              <a:t>Embedded</a:t>
            </a:r>
            <a:r>
              <a:rPr lang="es-PE" sz="2400" dirty="0">
                <a:latin typeface="Arial" pitchFamily="34" charset="0"/>
                <a:cs typeface="Arial" pitchFamily="34" charset="0"/>
              </a:rPr>
              <a:t> </a:t>
            </a:r>
            <a:r>
              <a:rPr lang="es-PE" sz="2400" dirty="0" err="1">
                <a:latin typeface="Arial" pitchFamily="34" charset="0"/>
                <a:cs typeface="Arial" pitchFamily="34" charset="0"/>
              </a:rPr>
              <a:t>Systems</a:t>
            </a:r>
            <a:r>
              <a:rPr lang="es-PE" sz="2400" dirty="0">
                <a:latin typeface="Arial" pitchFamily="34" charset="0"/>
                <a:cs typeface="Arial" pitchFamily="34" charset="0"/>
              </a:rPr>
              <a:t>)</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Comunica circuitos integrados entre sí, que residen en un mismo circuito impreso</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r>
              <a:rPr lang="es-PE" sz="2400" dirty="0">
                <a:latin typeface="Arial" pitchFamily="34" charset="0"/>
                <a:cs typeface="Arial" pitchFamily="34" charset="0"/>
              </a:rPr>
              <a:t>Sólo usa dos hilos para transmitir la información: uno para los datos y otro para la señal de reloj que sirve para sincronizarlos (hay un tercer hilo de masa que no siempre es necesario)</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pPr>
            <a:endParaRPr lang="es-PE" sz="2400" dirty="0">
              <a:latin typeface="Arial" pitchFamily="34" charset="0"/>
              <a:cs typeface="Arial" pitchFamily="34" charset="0"/>
            </a:endParaRPr>
          </a:p>
        </p:txBody>
      </p:sp>
    </p:spTree>
    <p:extLst>
      <p:ext uri="{BB962C8B-B14F-4D97-AF65-F5344CB8AC3E}">
        <p14:creationId xmlns:p14="http://schemas.microsoft.com/office/powerpoint/2010/main" val="17007490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987550" y="3429000"/>
            <a:ext cx="6400800" cy="1079500"/>
          </a:xfrm>
          <a:prstGeom prst="rect">
            <a:avLst/>
          </a:prstGeom>
          <a:noFill/>
          <a:ln w="9525">
            <a:noFill/>
            <a:round/>
          </a:ln>
        </p:spPr>
        <p:txBody>
          <a:bodyPr lIns="0" tIns="28080" rIns="0" bIns="0"/>
          <a:lstStyle/>
          <a:p>
            <a:pPr algn="r">
              <a:spcAft>
                <a:spcPts val="1425"/>
              </a:spcAft>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3200" dirty="0">
                <a:solidFill>
                  <a:schemeClr val="tx1"/>
                </a:solidFill>
                <a:latin typeface="Arial" panose="020B0604020202020204" pitchFamily="34" charset="0"/>
                <a:cs typeface="Arial" panose="020B0604020202020204" pitchFamily="34" charset="0"/>
              </a:rPr>
              <a:t>Ing. Leoncio Armas Castro</a:t>
            </a:r>
          </a:p>
          <a:p>
            <a:pPr algn="r">
              <a:spcAft>
                <a:spcPts val="1425"/>
              </a:spcAft>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PE" sz="2400" dirty="0">
                <a:solidFill>
                  <a:schemeClr val="tx1"/>
                </a:solidFill>
                <a:latin typeface="Arial" panose="020B0604020202020204" pitchFamily="34" charset="0"/>
                <a:cs typeface="Arial" panose="020B0604020202020204" pitchFamily="34" charset="0"/>
              </a:rPr>
              <a:t>c12115@utp.edu.pe</a:t>
            </a:r>
          </a:p>
        </p:txBody>
      </p:sp>
      <p:pic>
        <p:nvPicPr>
          <p:cNvPr id="3"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GB" sz="3200" b="1" dirty="0">
              <a:solidFill>
                <a:srgbClr val="000000"/>
              </a:solidFill>
            </a:endParaRPr>
          </a:p>
        </p:txBody>
      </p:sp>
      <p:pic>
        <p:nvPicPr>
          <p:cNvPr id="512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1026" name="Picture 2" descr="http://1.bp.blogspot.com/-bGC0ApoLRSA/VSKqGaCA-VI/AAAAAAAAAIE/tWQQeE1UoEc/s1600/PERI.png">
            <a:extLst>
              <a:ext uri="{FF2B5EF4-FFF2-40B4-BE49-F238E27FC236}">
                <a16:creationId xmlns:a16="http://schemas.microsoft.com/office/drawing/2014/main" id="{D1DF4393-894D-487B-8DEC-837EBD721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815" y="838200"/>
            <a:ext cx="7032370" cy="5008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Parte mecánica</a:t>
            </a:r>
            <a:r>
              <a:rPr lang="es-PE" sz="2400" dirty="0">
                <a:latin typeface="Arial" panose="020B0604020202020204" pitchFamily="34" charset="0"/>
                <a:cs typeface="Arial" panose="020B0604020202020204" pitchFamily="34" charset="0"/>
              </a:rPr>
              <a:t>: Esta compuesto por dispositivos electromecánicos (relés, electroimanes, motores, conmutadores manuales, etc.,) que son controlados por los elementos electrónicos. La velocidad de funcionamiento de los periféricos están determinados por los elementos mecánicos.</a:t>
            </a: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PE" sz="2400"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ü"/>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Parte electrónica</a:t>
            </a:r>
            <a:r>
              <a:rPr lang="es-PE" sz="2400" dirty="0">
                <a:latin typeface="Arial" panose="020B0604020202020204" pitchFamily="34" charset="0"/>
                <a:cs typeface="Arial" panose="020B0604020202020204" pitchFamily="34" charset="0"/>
              </a:rPr>
              <a:t>: Controla las ordenes del CPU para la recepción o transmisión de datos, genera las señales de control para manejar la parte mecánica del periférico. Transforman la información externa en señal codificada, lo cual permite su transmisión, detección, interpretación, procesamiento y almacenamiento de forma automática. El conversor análogo digital juega un papel importante.</a:t>
            </a:r>
          </a:p>
        </p:txBody>
      </p:sp>
      <p:sp>
        <p:nvSpPr>
          <p:cNvPr id="5123"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Partes de los periféricos</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426317748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b="1" i="1" dirty="0">
                <a:latin typeface="Arial" panose="020B0604020202020204" pitchFamily="34" charset="0"/>
                <a:cs typeface="Arial" panose="020B0604020202020204" pitchFamily="34" charset="0"/>
              </a:rPr>
              <a:t>Periféricos de Entrada</a:t>
            </a:r>
            <a:r>
              <a:rPr lang="es-ES"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Teclado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Ratón (mouse)</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Cámara web</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Micrófono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Escáner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Lápiz óptico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Palanca de juegos (</a:t>
            </a:r>
            <a:r>
              <a:rPr lang="es-ES" sz="2400" dirty="0" err="1">
                <a:latin typeface="Arial" panose="020B0604020202020204" pitchFamily="34" charset="0"/>
                <a:cs typeface="Arial" panose="020B0604020202020204" pitchFamily="34" charset="0"/>
              </a:rPr>
              <a:t>JoyStick</a:t>
            </a:r>
            <a:r>
              <a:rPr lang="es-ES"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Cámara digital</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Clasificación de los Periféricos</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b="1" i="1" dirty="0">
                <a:latin typeface="Arial" panose="020B0604020202020204" pitchFamily="34" charset="0"/>
                <a:cs typeface="Arial" panose="020B0604020202020204" pitchFamily="34" charset="0"/>
              </a:rPr>
              <a:t>Periféricos de Salida</a:t>
            </a:r>
            <a:r>
              <a:rPr lang="es-ES"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Monitor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Impresora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Fax</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Tarjeta de sonido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Altavoz</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Proyector digital</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Auriculares</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ES" sz="2400"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b="1" i="1" dirty="0">
                <a:latin typeface="Arial" panose="020B0604020202020204" pitchFamily="34" charset="0"/>
                <a:cs typeface="Arial" panose="020B0604020202020204" pitchFamily="34" charset="0"/>
              </a:rPr>
              <a:t>Periféricos de almacenamiento</a:t>
            </a:r>
            <a:r>
              <a:rPr lang="es-ES"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Cinta magnética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Tarjeta perforada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Disco duro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Disquete</a:t>
            </a: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38833331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2"/>
          <p:cNvSpPr txBox="1">
            <a:spLocks noChangeArrowheads="1"/>
          </p:cNvSpPr>
          <p:nvPr/>
        </p:nvSpPr>
        <p:spPr bwMode="auto">
          <a:xfrm>
            <a:off x="539750" y="404813"/>
            <a:ext cx="7993063" cy="5976937"/>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Unidad de CD, DVD, Blu-ray</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Memoria flash</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ES" sz="2400" dirty="0">
                <a:latin typeface="Arial" panose="020B0604020202020204" pitchFamily="34" charset="0"/>
                <a:cs typeface="Arial" panose="020B0604020202020204" pitchFamily="34" charset="0"/>
              </a:rPr>
              <a:t>Memoria USB</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ES" sz="2400" dirty="0">
              <a:latin typeface="Arial" panose="020B0604020202020204" pitchFamily="34" charset="0"/>
              <a:cs typeface="Arial" panose="020B0604020202020204" pitchFamily="34" charset="0"/>
            </a:endParaRPr>
          </a:p>
          <a:p>
            <a:pPr marL="415925" indent="-342900" algn="just">
              <a:lnSpc>
                <a:spcPct val="93000"/>
              </a:lnSpc>
              <a:spcBef>
                <a:spcPts val="600"/>
              </a:spcBef>
              <a:buClr>
                <a:srgbClr val="3891A7"/>
              </a:buClr>
              <a:buSzPct val="80000"/>
              <a:buFont typeface="Wingdings" panose="05000000000000000000" pitchFamily="2" charset="2"/>
              <a:buChar char="Ø"/>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b="1" i="1" dirty="0">
                <a:latin typeface="Arial" panose="020B0604020202020204" pitchFamily="34" charset="0"/>
                <a:cs typeface="Arial" panose="020B0604020202020204" pitchFamily="34" charset="0"/>
              </a:rPr>
              <a:t>Periféricos de Comunicación</a:t>
            </a:r>
            <a:r>
              <a:rPr lang="es-PE" sz="2400" dirty="0">
                <a:latin typeface="Arial" panose="020B0604020202020204" pitchFamily="34" charset="0"/>
                <a:cs typeface="Arial" panose="020B0604020202020204" pitchFamily="34" charset="0"/>
              </a:rPr>
              <a:t>:</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Fax-Módem</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Tarjeta de red</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Concentrador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Conmutador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Enrutador</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Tarjeta inalámbrica</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Tarjeta Bluetooth</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endParaRPr lang="es-ES" sz="2400" dirty="0">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539750" y="1052513"/>
            <a:ext cx="7993063" cy="5376862"/>
          </a:xfrm>
          <a:prstGeom prst="rect">
            <a:avLst/>
          </a:prstGeom>
          <a:noFill/>
          <a:ln w="9525">
            <a:noFill/>
            <a:round/>
          </a:ln>
        </p:spPr>
        <p:txBody>
          <a:bodyPr lIns="90000" tIns="46800" rIns="90000" bIns="46800"/>
          <a:lstStyle/>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Unidad física que permite la conexión entre un periférico y el computador. Debe tener asignados dos tipos de recursos:</a:t>
            </a:r>
          </a:p>
          <a:p>
            <a:pPr marL="73025" algn="just">
              <a:lnSpc>
                <a:spcPct val="93000"/>
              </a:lnSpc>
              <a:spcBef>
                <a:spcPts val="600"/>
              </a:spcBef>
              <a:buClr>
                <a:srgbClr val="3891A7"/>
              </a:buClr>
              <a:buSzPct val="80000"/>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	- Dirección: Necesaria para que la CPU pueda 					  referenciar al puerto.</a:t>
            </a:r>
          </a:p>
          <a:p>
            <a:pPr marL="73025" algn="just">
              <a:lnSpc>
                <a:spcPct val="93000"/>
              </a:lnSpc>
              <a:spcBef>
                <a:spcPts val="600"/>
              </a:spcBef>
              <a:buClr>
                <a:srgbClr val="3891A7"/>
              </a:buClr>
              <a:buSzPct val="80000"/>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	-	Petición de interrupción (IRQ): Para comunicar al </a:t>
            </a:r>
          </a:p>
          <a:p>
            <a:pPr marL="73025" algn="just">
              <a:lnSpc>
                <a:spcPct val="93000"/>
              </a:lnSpc>
              <a:spcBef>
                <a:spcPts val="600"/>
              </a:spcBef>
              <a:buClr>
                <a:srgbClr val="3891A7"/>
              </a:buClr>
              <a:buSzPct val="80000"/>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					  procesador que atienda al periférico.</a:t>
            </a:r>
          </a:p>
          <a:p>
            <a:pPr marL="355600" indent="-282575" algn="just">
              <a:lnSpc>
                <a:spcPct val="93000"/>
              </a:lnSpc>
              <a:spcBef>
                <a:spcPts val="600"/>
              </a:spcBef>
              <a:buClr>
                <a:srgbClr val="3891A7"/>
              </a:buClr>
              <a:buSzPct val="80000"/>
              <a:buFont typeface="Wingdings 2" panose="05020102010507070707" pitchFamily="18" charset="2"/>
              <a:buChar char=""/>
              <a:tabLst>
                <a:tab pos="355600" algn="l"/>
                <a:tab pos="803275" algn="l"/>
                <a:tab pos="1252220" algn="l"/>
                <a:tab pos="1701800" algn="l"/>
                <a:tab pos="2150745" algn="l"/>
                <a:tab pos="2600325" algn="l"/>
                <a:tab pos="3049270" algn="l"/>
                <a:tab pos="3498850" algn="l"/>
                <a:tab pos="3947795" algn="l"/>
                <a:tab pos="4397375" algn="l"/>
                <a:tab pos="4846320" algn="l"/>
                <a:tab pos="5295900" algn="l"/>
                <a:tab pos="5744845" algn="l"/>
                <a:tab pos="6194425" algn="l"/>
                <a:tab pos="6643370" algn="l"/>
                <a:tab pos="7092950" algn="l"/>
                <a:tab pos="7541895" algn="l"/>
                <a:tab pos="7991475" algn="l"/>
                <a:tab pos="8440420" algn="l"/>
                <a:tab pos="8890000" algn="l"/>
                <a:tab pos="9338945" algn="l"/>
              </a:tabLst>
            </a:pPr>
            <a:r>
              <a:rPr lang="es-PE" sz="2400" dirty="0">
                <a:latin typeface="Arial" panose="020B0604020202020204" pitchFamily="34" charset="0"/>
                <a:cs typeface="Arial" panose="020B0604020202020204" pitchFamily="34" charset="0"/>
              </a:rPr>
              <a:t>Llevan asociados interfaces de  propósito general, que permiten la conexión de gran variedad de periféricos.</a:t>
            </a:r>
          </a:p>
        </p:txBody>
      </p:sp>
      <p:sp>
        <p:nvSpPr>
          <p:cNvPr id="3075"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s-ES" sz="3200" b="1" dirty="0">
                <a:solidFill>
                  <a:srgbClr val="000000"/>
                </a:solidFill>
                <a:latin typeface="Arial" panose="020B0604020202020204" pitchFamily="34" charset="0"/>
                <a:cs typeface="Arial" panose="020B0604020202020204" pitchFamily="34" charset="0"/>
              </a:rPr>
              <a:t>Puertos</a:t>
            </a:r>
            <a:endParaRPr lang="en-GB" sz="3200" b="1" dirty="0">
              <a:solidFill>
                <a:srgbClr val="000000"/>
              </a:solidFill>
              <a:latin typeface="Arial" panose="020B0604020202020204" pitchFamily="34" charset="0"/>
              <a:cs typeface="Arial" panose="020B0604020202020204" pitchFamily="34" charset="0"/>
            </a:endParaRPr>
          </a:p>
        </p:txBody>
      </p:sp>
      <p:pic>
        <p:nvPicPr>
          <p:cNvPr id="5"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spTree>
    <p:extLst>
      <p:ext uri="{BB962C8B-B14F-4D97-AF65-F5344CB8AC3E}">
        <p14:creationId xmlns:p14="http://schemas.microsoft.com/office/powerpoint/2010/main" val="295053563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p:cNvSpPr txBox="1">
            <a:spLocks noChangeArrowheads="1"/>
          </p:cNvSpPr>
          <p:nvPr/>
        </p:nvSpPr>
        <p:spPr bwMode="auto">
          <a:xfrm>
            <a:off x="395288" y="333375"/>
            <a:ext cx="8229600" cy="668338"/>
          </a:xfrm>
          <a:prstGeom prst="rect">
            <a:avLst/>
          </a:prstGeom>
          <a:noFill/>
          <a:ln w="9525">
            <a:noFill/>
            <a:round/>
          </a:ln>
        </p:spPr>
        <p:txBody>
          <a:bodyPr anchor="ctr"/>
          <a:lstStyle/>
          <a:p>
            <a:pPr algn="ctr">
              <a:lnSpc>
                <a:spcPct val="100000"/>
              </a:lnSpc>
              <a:buClrTx/>
              <a:buFontTx/>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endParaRPr lang="en-GB" sz="3200" b="1" dirty="0">
              <a:solidFill>
                <a:srgbClr val="000000"/>
              </a:solidFill>
            </a:endParaRPr>
          </a:p>
        </p:txBody>
      </p:sp>
      <p:pic>
        <p:nvPicPr>
          <p:cNvPr id="5124" name="Picture 6" descr="Nuevo Logo"/>
          <p:cNvPicPr>
            <a:picLocks noChangeAspect="1" noChangeArrowheads="1"/>
          </p:cNvPicPr>
          <p:nvPr/>
        </p:nvPicPr>
        <p:blipFill>
          <a:blip r:embed="rId3" cstate="print"/>
          <a:srcRect/>
          <a:stretch>
            <a:fillRect/>
          </a:stretch>
        </p:blipFill>
        <p:spPr bwMode="auto">
          <a:xfrm>
            <a:off x="7380288" y="6010275"/>
            <a:ext cx="1766887" cy="847725"/>
          </a:xfrm>
          <a:prstGeom prst="rect">
            <a:avLst/>
          </a:prstGeom>
          <a:noFill/>
          <a:ln w="9525">
            <a:noFill/>
            <a:miter lim="800000"/>
            <a:headEnd/>
            <a:tailEnd/>
          </a:ln>
        </p:spPr>
      </p:pic>
      <p:pic>
        <p:nvPicPr>
          <p:cNvPr id="2" name="Imagen 1">
            <a:extLst>
              <a:ext uri="{FF2B5EF4-FFF2-40B4-BE49-F238E27FC236}">
                <a16:creationId xmlns:a16="http://schemas.microsoft.com/office/drawing/2014/main" id="{11D2CD03-A64B-4BBA-923C-B976AECFFCC5}"/>
              </a:ext>
            </a:extLst>
          </p:cNvPr>
          <p:cNvPicPr>
            <a:picLocks noChangeAspect="1"/>
          </p:cNvPicPr>
          <p:nvPr/>
        </p:nvPicPr>
        <p:blipFill>
          <a:blip r:embed="rId4"/>
          <a:stretch>
            <a:fillRect/>
          </a:stretch>
        </p:blipFill>
        <p:spPr>
          <a:xfrm>
            <a:off x="714374" y="499553"/>
            <a:ext cx="7715252" cy="3100257"/>
          </a:xfrm>
          <a:prstGeom prst="rect">
            <a:avLst/>
          </a:prstGeom>
        </p:spPr>
      </p:pic>
      <p:pic>
        <p:nvPicPr>
          <p:cNvPr id="3" name="Imagen 2">
            <a:extLst>
              <a:ext uri="{FF2B5EF4-FFF2-40B4-BE49-F238E27FC236}">
                <a16:creationId xmlns:a16="http://schemas.microsoft.com/office/drawing/2014/main" id="{E40F4146-421A-4871-AD86-0E10B53C66C4}"/>
              </a:ext>
            </a:extLst>
          </p:cNvPr>
          <p:cNvPicPr>
            <a:picLocks noChangeAspect="1"/>
          </p:cNvPicPr>
          <p:nvPr/>
        </p:nvPicPr>
        <p:blipFill>
          <a:blip r:embed="rId5"/>
          <a:stretch>
            <a:fillRect/>
          </a:stretch>
        </p:blipFill>
        <p:spPr>
          <a:xfrm>
            <a:off x="2817019" y="3599810"/>
            <a:ext cx="3509962" cy="2700847"/>
          </a:xfrm>
          <a:prstGeom prst="rect">
            <a:avLst/>
          </a:prstGeom>
        </p:spPr>
      </p:pic>
    </p:spTree>
    <p:extLst>
      <p:ext uri="{BB962C8B-B14F-4D97-AF65-F5344CB8AC3E}">
        <p14:creationId xmlns:p14="http://schemas.microsoft.com/office/powerpoint/2010/main" val="2324087107"/>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1144</Words>
  <Application>Microsoft Office PowerPoint</Application>
  <PresentationFormat>Presentación en pantalla (4:3)</PresentationFormat>
  <Paragraphs>176</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Wingdings</vt:lpstr>
      <vt:lpstr>Wingdings 2</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Interfases y dispositivos</dc:title>
  <dc:creator>Leoncio Armas Castro</dc:creator>
  <cp:lastModifiedBy>ROSMERY ARMAS DOS SANTOS</cp:lastModifiedBy>
  <cp:revision>304</cp:revision>
  <dcterms:created xsi:type="dcterms:W3CDTF">2019-03-26T15:57:21Z</dcterms:created>
  <dcterms:modified xsi:type="dcterms:W3CDTF">2019-04-04T08:08:11Z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