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335" r:id="rId4"/>
    <p:sldId id="362" r:id="rId5"/>
    <p:sldId id="363" r:id="rId6"/>
    <p:sldId id="341" r:id="rId7"/>
    <p:sldId id="364" r:id="rId8"/>
    <p:sldId id="262" r:id="rId9"/>
    <p:sldId id="366" r:id="rId10"/>
    <p:sldId id="322" r:id="rId11"/>
    <p:sldId id="365" r:id="rId12"/>
    <p:sldId id="368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729" autoAdjust="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2141F-277A-4482-94A2-79D3B4B82BB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53373-B6F8-4A11-B340-83353DEE9E1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3373-B6F8-4A11-B340-83353DEE9E1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31A9A2B-A2A0-42D4-8140-23A3B0305D68}" type="slidenum">
              <a:rPr lang="en-GB" smtClean="0">
                <a:latin typeface="Calibri" panose="020F0502020204030204" pitchFamily="34" charset="0"/>
              </a:rPr>
              <a:t>10</a:t>
            </a:fld>
            <a:endParaRPr lang="en-GB">
              <a:latin typeface="Calibri" panose="020F0502020204030204" pitchFamily="34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DBB92F45-BFF9-4F2B-9C40-64C9B88D73B2}" type="slidenum">
              <a:rPr lang="en-GB" sz="120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fld>
            <a:endParaRPr lang="en-GB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136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31A9A2B-A2A0-42D4-8140-23A3B0305D68}" type="slidenum">
              <a:rPr lang="en-GB" smtClean="0">
                <a:latin typeface="Calibri" panose="020F0502020204030204" pitchFamily="34" charset="0"/>
              </a:rPr>
              <a:t>11</a:t>
            </a:fld>
            <a:endParaRPr lang="en-GB">
              <a:latin typeface="Calibri" panose="020F0502020204030204" pitchFamily="34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DBB92F45-BFF9-4F2B-9C40-64C9B88D73B2}" type="slidenum">
              <a:rPr lang="en-GB" sz="120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fld>
            <a:endParaRPr lang="en-GB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698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31A9A2B-A2A0-42D4-8140-23A3B0305D68}" type="slidenum">
              <a:rPr lang="en-GB" smtClean="0">
                <a:latin typeface="Calibri" panose="020F0502020204030204" pitchFamily="34" charset="0"/>
              </a:rPr>
              <a:t>12</a:t>
            </a:fld>
            <a:endParaRPr lang="en-GB">
              <a:latin typeface="Calibri" panose="020F0502020204030204" pitchFamily="34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DBB92F45-BFF9-4F2B-9C40-64C9B88D73B2}" type="slidenum">
              <a:rPr lang="en-GB" sz="120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fld>
            <a:endParaRPr lang="en-GB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304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3373-B6F8-4A11-B340-83353DEE9E17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F85A7C2-F960-4C1D-84C8-5F92DAB92F83}" type="slidenum">
              <a:rPr lang="en-GB" smtClean="0">
                <a:latin typeface="Calibri" panose="020F0502020204030204" pitchFamily="34" charset="0"/>
              </a:rPr>
              <a:t>2</a:t>
            </a:fld>
            <a:endParaRPr lang="en-GB">
              <a:latin typeface="Calibri" panose="020F0502020204030204" pitchFamily="34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52116BA5-DA8A-42E1-A725-CC99F58A8CC6}" type="slidenum">
              <a:rPr lang="en-GB" sz="12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fld>
            <a:endParaRPr lang="en-GB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31A9A2B-A2A0-42D4-8140-23A3B0305D68}" type="slidenum">
              <a:rPr lang="en-GB" smtClean="0">
                <a:latin typeface="Calibri" panose="020F0502020204030204" pitchFamily="34" charset="0"/>
              </a:rPr>
              <a:t>3</a:t>
            </a:fld>
            <a:endParaRPr lang="en-GB">
              <a:latin typeface="Calibri" panose="020F0502020204030204" pitchFamily="34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DBB92F45-BFF9-4F2B-9C40-64C9B88D73B2}" type="slidenum">
              <a:rPr lang="en-GB" sz="120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fld>
            <a:endParaRPr lang="en-GB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61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F85A7C2-F960-4C1D-84C8-5F92DAB92F83}" type="slidenum">
              <a:rPr lang="en-GB" smtClean="0">
                <a:latin typeface="Calibri" panose="020F0502020204030204" pitchFamily="34" charset="0"/>
              </a:rPr>
              <a:t>4</a:t>
            </a:fld>
            <a:endParaRPr lang="en-GB">
              <a:latin typeface="Calibri" panose="020F0502020204030204" pitchFamily="34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52116BA5-DA8A-42E1-A725-CC99F58A8CC6}" type="slidenum">
              <a:rPr lang="en-GB" sz="120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fld>
            <a:endParaRPr lang="en-GB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59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F85A7C2-F960-4C1D-84C8-5F92DAB92F83}" type="slidenum">
              <a:rPr lang="en-GB" smtClean="0">
                <a:latin typeface="Calibri" panose="020F0502020204030204" pitchFamily="34" charset="0"/>
              </a:rPr>
              <a:t>5</a:t>
            </a:fld>
            <a:endParaRPr lang="en-GB">
              <a:latin typeface="Calibri" panose="020F0502020204030204" pitchFamily="34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52116BA5-DA8A-42E1-A725-CC99F58A8CC6}" type="slidenum">
              <a:rPr lang="en-GB" sz="120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fld>
            <a:endParaRPr lang="en-GB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882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F85A7C2-F960-4C1D-84C8-5F92DAB92F83}" type="slidenum">
              <a:rPr lang="en-GB" smtClean="0">
                <a:latin typeface="Calibri" panose="020F0502020204030204" pitchFamily="34" charset="0"/>
              </a:rPr>
              <a:t>6</a:t>
            </a:fld>
            <a:endParaRPr lang="en-GB">
              <a:latin typeface="Calibri" panose="020F0502020204030204" pitchFamily="34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52116BA5-DA8A-42E1-A725-CC99F58A8CC6}" type="slidenum">
              <a:rPr lang="en-GB" sz="120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fld>
            <a:endParaRPr lang="en-GB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306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F85A7C2-F960-4C1D-84C8-5F92DAB92F83}" type="slidenum">
              <a:rPr lang="en-GB" smtClean="0">
                <a:latin typeface="Calibri" panose="020F0502020204030204" pitchFamily="34" charset="0"/>
              </a:rPr>
              <a:t>7</a:t>
            </a:fld>
            <a:endParaRPr lang="en-GB">
              <a:latin typeface="Calibri" panose="020F0502020204030204" pitchFamily="34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52116BA5-DA8A-42E1-A725-CC99F58A8CC6}" type="slidenum">
              <a:rPr lang="en-GB" sz="120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fld>
            <a:endParaRPr lang="en-GB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27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31A9A2B-A2A0-42D4-8140-23A3B0305D68}" type="slidenum">
              <a:rPr lang="en-GB" smtClean="0">
                <a:latin typeface="Calibri" panose="020F0502020204030204" pitchFamily="34" charset="0"/>
              </a:rPr>
              <a:t>8</a:t>
            </a:fld>
            <a:endParaRPr lang="en-GB">
              <a:latin typeface="Calibri" panose="020F0502020204030204" pitchFamily="34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DBB92F45-BFF9-4F2B-9C40-64C9B88D73B2}" type="slidenum">
              <a:rPr lang="en-GB" sz="120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fld>
            <a:endParaRPr lang="en-GB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31A9A2B-A2A0-42D4-8140-23A3B0305D68}" type="slidenum">
              <a:rPr lang="en-GB" smtClean="0">
                <a:latin typeface="Calibri" panose="020F0502020204030204" pitchFamily="34" charset="0"/>
              </a:rPr>
              <a:t>9</a:t>
            </a:fld>
            <a:endParaRPr lang="en-GB">
              <a:latin typeface="Calibri" panose="020F0502020204030204" pitchFamily="34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DBB92F45-BFF9-4F2B-9C40-64C9B88D73B2}" type="slidenum">
              <a:rPr lang="en-GB" sz="120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fld>
            <a:endParaRPr lang="en-GB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62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08E8-58A6-4A9C-920B-1988164265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F845-FAA9-4348-B42D-A622021B086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08E8-58A6-4A9C-920B-1988164265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F845-FAA9-4348-B42D-A622021B086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08E8-58A6-4A9C-920B-1988164265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F845-FAA9-4348-B42D-A622021B086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08E8-58A6-4A9C-920B-1988164265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F845-FAA9-4348-B42D-A622021B086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08E8-58A6-4A9C-920B-1988164265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F845-FAA9-4348-B42D-A622021B086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08E8-58A6-4A9C-920B-1988164265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F845-FAA9-4348-B42D-A622021B086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08E8-58A6-4A9C-920B-1988164265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F845-FAA9-4348-B42D-A622021B086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08E8-58A6-4A9C-920B-1988164265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F845-FAA9-4348-B42D-A622021B086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08E8-58A6-4A9C-920B-1988164265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F845-FAA9-4348-B42D-A622021B086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08E8-58A6-4A9C-920B-1988164265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F845-FAA9-4348-B42D-A622021B086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08E8-58A6-4A9C-920B-1988164265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F845-FAA9-4348-B42D-A622021B086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608E8-58A6-4A9C-920B-19881642655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FF845-FAA9-4348-B42D-A622021B0861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863599" y="2971800"/>
            <a:ext cx="7991475" cy="167640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ü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Introducción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ü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Conceptos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ü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mentales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ü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s-PE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Modelo conceptual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ü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s-PE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Diseño centrado en el Usuario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133600" y="4941888"/>
            <a:ext cx="6254750" cy="129540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0" rIns="90000" bIns="46800"/>
          <a:lstStyle/>
          <a:p>
            <a:pPr algn="r">
              <a:lnSpc>
                <a:spcPct val="100000"/>
              </a:lnSpc>
              <a:spcBef>
                <a:spcPts val="600"/>
              </a:spcBef>
              <a:buClrTx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04</a:t>
            </a:r>
          </a:p>
          <a:p>
            <a:pPr algn="r">
              <a:lnSpc>
                <a:spcPct val="10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s-PE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 de Interfases y Dispositivos Periféricos</a:t>
            </a:r>
            <a:endParaRPr lang="en-GB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935037" y="1905000"/>
            <a:ext cx="7848600" cy="64770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2400" algn="l"/>
                <a:tab pos="3143250" algn="l"/>
                <a:tab pos="3592195" algn="l"/>
                <a:tab pos="4039870" algn="l"/>
                <a:tab pos="4490720" algn="l"/>
                <a:tab pos="4940300" algn="l"/>
                <a:tab pos="5389245" algn="l"/>
                <a:tab pos="5836920" algn="l"/>
                <a:tab pos="6287770" algn="l"/>
                <a:tab pos="6737350" algn="l"/>
                <a:tab pos="7185025" algn="l"/>
                <a:tab pos="7633970" algn="l"/>
                <a:tab pos="8084820" algn="l"/>
                <a:tab pos="8534400" algn="l"/>
                <a:tab pos="8982075" algn="l"/>
              </a:tabLst>
            </a:pPr>
            <a:r>
              <a:rPr lang="es-PE" sz="3600" b="1" dirty="0">
                <a:latin typeface="Arial" panose="020B0604020202020204" pitchFamily="34" charset="0"/>
                <a:cs typeface="Arial" panose="020B0604020202020204" pitchFamily="34" charset="0"/>
              </a:rPr>
              <a:t>Diseño centrado en el usuario</a:t>
            </a:r>
            <a:endParaRPr lang="es-PE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6" descr="Nuevo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333375"/>
            <a:ext cx="27019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993063" cy="5976937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/>
          <a:p>
            <a:pPr marL="415925" indent="-342900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Ø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Metodologías y técnicas de DCU</a:t>
            </a: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El Diseño Centrado en el Usuario, como filosofía de diseño, engloba o se relaciona con un heterogéneo conjunto de metodologías y técnicas que comparten el objetivo de conocer y comprender las necesidades, limitaciones, comportamiento y características del usuario, involucrando en muchos casos a usuarios potenciales o reales en el proceso</a:t>
            </a:r>
          </a:p>
          <a:p>
            <a:pPr marL="415925" indent="-342900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ü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i="1" dirty="0">
                <a:latin typeface="Arial" panose="020B0604020202020204" pitchFamily="34" charset="0"/>
                <a:cs typeface="Arial" panose="020B0604020202020204" pitchFamily="34" charset="0"/>
              </a:rPr>
              <a:t>Test de Usuarios: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presenta un alto costo que implica tanto el reclutamiento de los participantes, como el tiempo y esfuerzo dedicados a realizar las pruebas y a sintetizar y analizar los resultados.</a:t>
            </a:r>
          </a:p>
          <a:p>
            <a:pPr marL="415925" indent="-342900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ü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i="1" dirty="0">
                <a:latin typeface="Arial" panose="020B0604020202020204" pitchFamily="34" charset="0"/>
                <a:cs typeface="Arial" panose="020B0604020202020204" pitchFamily="34" charset="0"/>
              </a:rPr>
              <a:t>Evaluación Heurística: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es una técnica económica, pero para ofrecer resultados realmente relevantes deben participar varios evaluadores, por lo tanto tampoco es una técnica libre de costos.</a:t>
            </a:r>
          </a:p>
        </p:txBody>
      </p:sp>
      <p:pic>
        <p:nvPicPr>
          <p:cNvPr id="5" name="Picture 6" descr="Nuevo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6010275"/>
            <a:ext cx="17668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3333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993063" cy="5976937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/>
          <a:p>
            <a:pPr marL="415925" indent="-342900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ü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es-PE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  <a:r>
              <a:rPr lang="es-PE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es un método rápido, fiable y barato, se obtiene una visión más fiel del modelo mental del usuario, donde agrupa conceptos representados en tarjetas por similitud, el uso inexperto o inadecuado produce resultados erróneos</a:t>
            </a:r>
          </a:p>
          <a:p>
            <a:pPr marL="415925" indent="-342900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ü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Eye</a:t>
            </a:r>
            <a:r>
              <a:rPr lang="es-PE" sz="2400" i="1" dirty="0">
                <a:latin typeface="Arial" panose="020B0604020202020204" pitchFamily="34" charset="0"/>
                <a:cs typeface="Arial" panose="020B0604020202020204" pitchFamily="34" charset="0"/>
              </a:rPr>
              <a:t>-Tracking: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presenta un alto grado de precisión, es un tipo de prueba que analiza y estudia la exploración visual de una pagina web, para ello usa tecnología que registra el movimiento de los ojos, es costosa lo que impide su mayor difusión.</a:t>
            </a:r>
          </a:p>
          <a:p>
            <a:pPr marL="415925" indent="-342900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ü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i="1" dirty="0">
                <a:latin typeface="Arial" panose="020B0604020202020204" pitchFamily="34" charset="0"/>
                <a:cs typeface="Arial" panose="020B0604020202020204" pitchFamily="34" charset="0"/>
              </a:rPr>
              <a:t>Entrevistas y Encuestas: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se preguntan directamente al usuario y se plantean preguntas estructuradas, para conocer las opiniones, motivaciones y experiencias.</a:t>
            </a:r>
          </a:p>
          <a:p>
            <a:pPr marL="415925" indent="-342900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ü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i="1" dirty="0">
                <a:latin typeface="Arial" panose="020B0604020202020204" pitchFamily="34" charset="0"/>
                <a:cs typeface="Arial" panose="020B0604020202020204" pitchFamily="34" charset="0"/>
              </a:rPr>
              <a:t>Analítica Web: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es la recolección y análisis de datos de un sitio de Internet</a:t>
            </a:r>
          </a:p>
        </p:txBody>
      </p:sp>
      <p:pic>
        <p:nvPicPr>
          <p:cNvPr id="5" name="Picture 6" descr="Nuevo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6010275"/>
            <a:ext cx="17668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42478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uevo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6010275"/>
            <a:ext cx="17668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993063" cy="5976937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/>
          <a:p>
            <a:pPr marL="7302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		Test de usuarios					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02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02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02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02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02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02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endParaRPr lang="es-P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02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endParaRPr lang="es-P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02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endParaRPr lang="es-P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02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	   Entrevistas/Encuestas			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Eye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-Tracking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9A578A-9037-4285-9A59-A34929833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952" y="1020174"/>
            <a:ext cx="2658814" cy="20928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C5DDC27-2221-4AF3-A323-C5E416380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747" y="1020174"/>
            <a:ext cx="2628085" cy="209288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3F3EFC5-535B-4E37-8876-BB1F24F95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952" y="3947873"/>
            <a:ext cx="2797521" cy="20928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D4201F1-466A-40F8-8C2F-082DB853A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2747" y="3947873"/>
            <a:ext cx="2605471" cy="20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918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87550" y="3429000"/>
            <a:ext cx="6400800" cy="107950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0" tIns="28080" rIns="0" bIns="0"/>
          <a:lstStyle/>
          <a:p>
            <a:pPr algn="r">
              <a:spcAft>
                <a:spcPts val="1425"/>
              </a:spcAft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s-PE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Leoncio Armas Castro</a:t>
            </a:r>
          </a:p>
          <a:p>
            <a:pPr algn="r">
              <a:spcAft>
                <a:spcPts val="1425"/>
              </a:spcAft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s-P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c12115@utp.edu.pe</a:t>
            </a:r>
          </a:p>
        </p:txBody>
      </p:sp>
      <p:pic>
        <p:nvPicPr>
          <p:cNvPr id="3" name="Picture 6" descr="Nuevo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6010275"/>
            <a:ext cx="17668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9750" y="1052513"/>
            <a:ext cx="7993063" cy="53768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/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Cuando aparecieron las computadoras personales y la automatización de procesos, se agrega el término: “amigable” para hacer referencia a que los programas y aplicaciones, son de fácil uso para el usuario.</a:t>
            </a: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Este término luego fue sustituido por: “usabilidad”, un anglicismo de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usability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, para referirse a la facilidad de uso de los programas, las aplicaciones, herramientas o productos interactivos.</a:t>
            </a: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Este cambio terminológico obedece a la intención de definir, delimitar y clarificar uno de los atributos de calidad de los productos interactivos que mayor impacto tienen en la satisfacción del usuario y la aceptación social del producto.</a:t>
            </a: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395288" y="333375"/>
            <a:ext cx="8229600" cy="668338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s-E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n-GB" sz="3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6" descr="Nuevo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6010275"/>
            <a:ext cx="17668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uevo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6010275"/>
            <a:ext cx="17668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993063" cy="5976937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/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En los últimos años, las investigaciones académicas y la práctica profesional en el área de la usabilidad han experimentado una evolución y desarrollo exponencial.</a:t>
            </a: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Hoy en día, existen muchos congresos, publicaciones, laboratorios y empresas especializadas en el área, así como asociaciones profesionales enfocadas al ámbito de los profesionales de la usabilidad.</a:t>
            </a: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A93792-635C-4292-A751-FED8FD8AE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201" y="3575409"/>
            <a:ext cx="3702161" cy="19871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A5ACB8-DFB9-441F-AC68-D47DD8CA7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724" y="3211962"/>
            <a:ext cx="2309253" cy="2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565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9750" y="1052513"/>
            <a:ext cx="7993063" cy="53768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/>
          <a:p>
            <a:pPr marL="415925" indent="-342900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ü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Usabilidad: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Se refiere básicamente a la facilidad de uso de una aplicación o producto interactivo.</a:t>
            </a:r>
          </a:p>
          <a:p>
            <a:pPr marL="415925" indent="-342900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ü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Accesibilidad: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Se refiere a garantizar que los medios estén disponibles para las personas, indiferentemente de las limitaciones propias del individuo o de las derivadas del contexto de uso.</a:t>
            </a:r>
          </a:p>
          <a:p>
            <a:pPr marL="415925" indent="-342900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ü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Experiencia de Usuario: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Integra diversas disciplinas y roles profesionales, para la interacción del usuario con un entorno o dispositivo concreto, dando como resultado una percepción positiva o negativa de dicho servicio, producto o dispositivo. Esto no solo depende de factores relativos al diseño, sino también relativos a emociones, sentimientos, construcción y transmisión de la marca, confiabilidad del producto, etc.</a:t>
            </a: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395288" y="333375"/>
            <a:ext cx="8229600" cy="668338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s-E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  <a:endParaRPr lang="en-GB" sz="3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6" descr="Nuevo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6010275"/>
            <a:ext cx="17668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09207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9750" y="1052513"/>
            <a:ext cx="7993063" cy="53768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/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El ser humano utiliza representaciones mentales para procesar la información que le llega del mundo exterior y para interactuar con él. Es lo que el usuario cree sobre como funciona un sistema.</a:t>
            </a: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Características de los Modelos Mentales:</a:t>
            </a:r>
          </a:p>
          <a:p>
            <a:pPr marL="415925" indent="-342900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ü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Son subjetivos, vería entre una persona y otra</a:t>
            </a:r>
          </a:p>
          <a:p>
            <a:pPr marL="415925" indent="-342900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ü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No son precisos, se basa en lo que la persona piensa que es verdad o real</a:t>
            </a:r>
          </a:p>
          <a:p>
            <a:pPr marL="415925" indent="-342900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ü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Se crean en base a experiencias previas, incluso influenciado por la cultura de la persona</a:t>
            </a:r>
          </a:p>
          <a:p>
            <a:pPr marL="415925" indent="-342900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ü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Esta en constante evolución, se adaptan a través del tiempo, conforme se va teniendo nuevas experiencias y adquiriendo más conocimientos</a:t>
            </a: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395288" y="333375"/>
            <a:ext cx="8229600" cy="668338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s-E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mentales</a:t>
            </a:r>
            <a:endParaRPr lang="en-GB" sz="3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6" descr="Nuevo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6010275"/>
            <a:ext cx="17668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0560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9750" y="1052513"/>
            <a:ext cx="7993063" cy="53768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/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Constituye una abstracción externa, que se describe mediante diagramas y notaciones con distinto grado de formalidad, el conocimiento que debe poseer una persona acerca de un sistema, conocimiento que se encuentra almacenado en la Memoria a Largo Plazo.</a:t>
            </a: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La manera como se construyen las representaciones, y cómo se utilizan, son factores fundamentales en el diseño de interfaces.</a:t>
            </a: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Los principios en que se basa el modelo conceptual harán, que sea:</a:t>
            </a:r>
          </a:p>
          <a:p>
            <a:pPr marL="415925" indent="-342900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ü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Asimilable, mediante el uso de conceptos familiares</a:t>
            </a:r>
          </a:p>
          <a:p>
            <a:pPr marL="415925" indent="-342900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ü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Consistente, debe ser coherente y bien formulado</a:t>
            </a:r>
          </a:p>
          <a:p>
            <a:pPr marL="415925" indent="-342900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ü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Simple, usa descripción comprensible por cualquier usuario medio</a:t>
            </a: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395288" y="333375"/>
            <a:ext cx="8229600" cy="668338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s-E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Conceptual</a:t>
            </a:r>
            <a:endParaRPr lang="en-GB" sz="3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6" descr="Nuevo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6010275"/>
            <a:ext cx="17668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30670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9750" y="1052513"/>
            <a:ext cx="7993063" cy="53768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/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Centered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(UCD) o la metodología del diseño centrado en el usuario (DCU), es un  enfoque de diseño cuyo proceso está dirigido por información sobre las personas que van a hacer uso del producto</a:t>
            </a: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En la década de los ochenta se inicia la expansión del diseño centrado en el usuario, con el aumento de revistas, artículos y foros especializados en estudios de la Interacción Persona Computador</a:t>
            </a: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El concepto de DCU se utilizó como marco de trabajo, investigación y desarrollo de principios del diseño de interfaces de usuario. Era el momento de observar cómo la gente usaba los sistemas y creaba sus propios modelos mentales a partir de los procesos de interacción.</a:t>
            </a: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395288" y="333375"/>
            <a:ext cx="8229600" cy="668338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s-E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centrado en el usuario</a:t>
            </a:r>
            <a:endParaRPr lang="en-GB" sz="3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6" descr="Nuevo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6010275"/>
            <a:ext cx="17668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4696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993063" cy="5976937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/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Tres son los términos que deben ser valorados para entender estos procesos:</a:t>
            </a:r>
          </a:p>
          <a:p>
            <a:pPr marL="415925" indent="-342900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ü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El modelo conceptual: Ofrecido por el diseñador del sistema</a:t>
            </a:r>
          </a:p>
          <a:p>
            <a:pPr marL="415925" indent="-342900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ü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Interfaz: La imagen que el sistema presenta al usuario</a:t>
            </a:r>
          </a:p>
          <a:p>
            <a:pPr marL="415925" indent="-342900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ü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El modelo mental: Desarrollado por el usuario a partir de la imagen</a:t>
            </a: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6" descr="Nuevo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6010275"/>
            <a:ext cx="17668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modelo conceptual y modelo mental">
            <a:extLst>
              <a:ext uri="{FF2B5EF4-FFF2-40B4-BE49-F238E27FC236}">
                <a16:creationId xmlns:a16="http://schemas.microsoft.com/office/drawing/2014/main" id="{0AA84FCE-4DF4-4139-B54A-87FA81AC8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81" y="3048000"/>
            <a:ext cx="4038600" cy="309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uevo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6010275"/>
            <a:ext cx="17668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993063" cy="5976937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/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Proceso </a:t>
            </a:r>
          </a:p>
          <a:p>
            <a:pPr marL="7302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	de 	DCU</a:t>
            </a: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Necesidades</a:t>
            </a:r>
          </a:p>
          <a:p>
            <a:pPr marL="7302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	del usuario:</a:t>
            </a:r>
          </a:p>
          <a:p>
            <a:pPr marL="355600" indent="-282575" algn="just">
              <a:lnSpc>
                <a:spcPct val="9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  <a:tabLst>
                <a:tab pos="355600" algn="l"/>
                <a:tab pos="803275" algn="l"/>
                <a:tab pos="1252220" algn="l"/>
                <a:tab pos="1701800" algn="l"/>
                <a:tab pos="2150745" algn="l"/>
                <a:tab pos="2600325" algn="l"/>
                <a:tab pos="3049270" algn="l"/>
                <a:tab pos="3498850" algn="l"/>
                <a:tab pos="3947795" algn="l"/>
                <a:tab pos="4397375" algn="l"/>
                <a:tab pos="4846320" algn="l"/>
                <a:tab pos="5295900" algn="l"/>
                <a:tab pos="5744845" algn="l"/>
                <a:tab pos="6194425" algn="l"/>
                <a:tab pos="6643370" algn="l"/>
                <a:tab pos="7092950" algn="l"/>
                <a:tab pos="7541895" algn="l"/>
                <a:tab pos="7991475" algn="l"/>
                <a:tab pos="8440420" algn="l"/>
                <a:tab pos="8890000" algn="l"/>
                <a:tab pos="9338945" algn="l"/>
              </a:tabLst>
            </a:pP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http://www.nosolousabilidad.com/manual/img/fig32.jpg">
            <a:extLst>
              <a:ext uri="{FF2B5EF4-FFF2-40B4-BE49-F238E27FC236}">
                <a16:creationId xmlns:a16="http://schemas.microsoft.com/office/drawing/2014/main" id="{BD26A365-F80A-4CDB-BCF3-A4F455F4F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62369"/>
            <a:ext cx="5443086" cy="268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nosolousabilidad.com/manual/img/fig33.jpg">
            <a:extLst>
              <a:ext uri="{FF2B5EF4-FFF2-40B4-BE49-F238E27FC236}">
                <a16:creationId xmlns:a16="http://schemas.microsoft.com/office/drawing/2014/main" id="{3436EDFB-2AB4-4C97-9943-5896B0AD6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245" y="3723875"/>
            <a:ext cx="4210050" cy="224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7627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990</Words>
  <Application>Microsoft Office PowerPoint</Application>
  <PresentationFormat>Presentación en pantalla (4:3)</PresentationFormat>
  <Paragraphs>97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Wingdings 2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Interfases y dispositivos</dc:title>
  <dc:creator>Leoncio Armas Castro</dc:creator>
  <cp:lastModifiedBy>ROSMERY ARMAS DOS SANTOS</cp:lastModifiedBy>
  <cp:revision>394</cp:revision>
  <dcterms:created xsi:type="dcterms:W3CDTF">2019-03-26T15:57:21Z</dcterms:created>
  <dcterms:modified xsi:type="dcterms:W3CDTF">2019-04-19T22:13:14Z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