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2"/>
  </p:notesMasterIdLst>
  <p:sldIdLst>
    <p:sldId id="269" r:id="rId2"/>
    <p:sldId id="256" r:id="rId3"/>
    <p:sldId id="258" r:id="rId4"/>
    <p:sldId id="257" r:id="rId5"/>
    <p:sldId id="259" r:id="rId6"/>
    <p:sldId id="260" r:id="rId7"/>
    <p:sldId id="262" r:id="rId8"/>
    <p:sldId id="268" r:id="rId9"/>
    <p:sldId id="27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73064" autoAdjust="0"/>
  </p:normalViewPr>
  <p:slideViewPr>
    <p:cSldViewPr snapToGrid="0">
      <p:cViewPr varScale="1">
        <p:scale>
          <a:sx n="84" d="100"/>
          <a:sy n="84" d="100"/>
        </p:scale>
        <p:origin x="1956"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FA30E-B7F5-4DFF-88C3-89DA43C6C976}" type="datetimeFigureOut">
              <a:rPr lang="pt-BR" smtClean="0"/>
              <a:t>08/12/2023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EB029-C9E1-4987-9055-2E27FE776E5E}" type="slidenum">
              <a:rPr lang="pt-BR" smtClean="0"/>
              <a:t>‹nº›</a:t>
            </a:fld>
            <a:endParaRPr lang="pt-BR"/>
          </a:p>
        </p:txBody>
      </p:sp>
    </p:spTree>
    <p:extLst>
      <p:ext uri="{BB962C8B-B14F-4D97-AF65-F5344CB8AC3E}">
        <p14:creationId xmlns:p14="http://schemas.microsoft.com/office/powerpoint/2010/main" val="3012945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t>Olá, me chamo Calvin e hoje vou estar apresentando o projeto de Sistema de Academia</a:t>
            </a:r>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1</a:t>
            </a:fld>
            <a:endParaRPr lang="pt-BR"/>
          </a:p>
        </p:txBody>
      </p:sp>
    </p:spTree>
    <p:extLst>
      <p:ext uri="{BB962C8B-B14F-4D97-AF65-F5344CB8AC3E}">
        <p14:creationId xmlns:p14="http://schemas.microsoft.com/office/powerpoint/2010/main" val="602840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l"/>
            <a:r>
              <a:rPr lang="pt-BR" sz="1200" b="0" i="0" dirty="0">
                <a:effectLst/>
                <a:latin typeface="Söhne"/>
              </a:rPr>
              <a:t>Resultados Alcançados</a:t>
            </a:r>
          </a:p>
          <a:p>
            <a:pPr algn="l"/>
            <a:r>
              <a:rPr lang="pt-BR" sz="1200" b="0" i="0" dirty="0">
                <a:solidFill>
                  <a:srgbClr val="374151"/>
                </a:solidFill>
                <a:effectLst/>
                <a:latin typeface="Söhne"/>
              </a:rPr>
              <a:t>O projeto de gerenciamento de academias foi um passo significativo para oferecer uma solução completa e eficiente para academias e centros de treinamento. Conseguimos desenvolver um sistema funcional que simplifica o processo de gerenciamento de alunos, instrutores e agendamento de aulas.</a:t>
            </a:r>
          </a:p>
          <a:p>
            <a:pPr algn="l"/>
            <a:r>
              <a:rPr lang="pt-BR" sz="1200" b="0" i="0" dirty="0">
                <a:effectLst/>
                <a:latin typeface="Söhne"/>
              </a:rPr>
              <a:t>Impacto e Benefícios</a:t>
            </a:r>
          </a:p>
          <a:p>
            <a:pPr algn="l"/>
            <a:r>
              <a:rPr lang="pt-BR" sz="1200" b="0" i="0" dirty="0">
                <a:solidFill>
                  <a:srgbClr val="374151"/>
                </a:solidFill>
                <a:effectLst/>
                <a:latin typeface="Söhne"/>
              </a:rPr>
              <a:t>Durante o desenvolvimento e testes, observamos que o programa ajudará na organização e gestão das academias que adotarem o sistema. Os benefícios incluem uma gestão mais eficaz de aulas, melhor interação entre alunos e instrutores, e otimização do tempo para agendamentos.</a:t>
            </a:r>
          </a:p>
          <a:p>
            <a:pPr algn="l"/>
            <a:r>
              <a:rPr lang="pt-BR" sz="1200" b="0" i="0" dirty="0">
                <a:effectLst/>
                <a:latin typeface="Söhne"/>
              </a:rPr>
              <a:t>Melhorias Contínuas</a:t>
            </a:r>
          </a:p>
          <a:p>
            <a:pPr algn="l"/>
            <a:r>
              <a:rPr lang="pt-BR" sz="1200" b="0" i="0" dirty="0">
                <a:solidFill>
                  <a:srgbClr val="374151"/>
                </a:solidFill>
                <a:effectLst/>
                <a:latin typeface="Söhne"/>
              </a:rPr>
              <a:t>Estamos comprometidos em realizar melhorias contínuas, incorporando sugestões de usuários e implementando novos recursos que aprimorem ainda mais a experiência do usuário.</a:t>
            </a:r>
          </a:p>
          <a:p>
            <a:endParaRPr lang="pt-BR" dirty="0"/>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10</a:t>
            </a:fld>
            <a:endParaRPr lang="pt-BR"/>
          </a:p>
        </p:txBody>
      </p:sp>
    </p:spTree>
    <p:extLst>
      <p:ext uri="{BB962C8B-B14F-4D97-AF65-F5344CB8AC3E}">
        <p14:creationId xmlns:p14="http://schemas.microsoft.com/office/powerpoint/2010/main" val="131069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dirty="0">
                <a:solidFill>
                  <a:srgbClr val="374151"/>
                </a:solidFill>
                <a:effectLst/>
                <a:latin typeface="Söhne"/>
              </a:rPr>
              <a:t>Nosso projeto se trata de uma plataforma completa para academias, oferecendo ferramentas robustas e intuitivas para o gerenciamento eficiente de alunos, aulas, instrutores e outras funcionalidades essenciais.</a:t>
            </a:r>
            <a:endParaRPr lang="pt-BR" sz="1200" dirty="0"/>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2</a:t>
            </a:fld>
            <a:endParaRPr lang="pt-BR"/>
          </a:p>
        </p:txBody>
      </p:sp>
    </p:spTree>
    <p:extLst>
      <p:ext uri="{BB962C8B-B14F-4D97-AF65-F5344CB8AC3E}">
        <p14:creationId xmlns:p14="http://schemas.microsoft.com/office/powerpoint/2010/main" val="714800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rgbClr val="374151"/>
                </a:solidFill>
                <a:latin typeface="Söhne"/>
              </a:rPr>
              <a:t>O cenário contemporâneo de administração de academias demanda inovação e eficiência para atender às crescentes expectativas dos gestores e clientes com seus sistemas. A motivação para a elaboração de um sistema de administração de academia não se limita apenas à simplificação de tarefas, mas também busca otimizar processos, promover uma experiência mais fluida para os clientes e garantir a sustentabilidade organizacional desses estabelecimentos.</a:t>
            </a:r>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3</a:t>
            </a:fld>
            <a:endParaRPr lang="pt-BR"/>
          </a:p>
        </p:txBody>
      </p:sp>
    </p:spTree>
    <p:extLst>
      <p:ext uri="{BB962C8B-B14F-4D97-AF65-F5344CB8AC3E}">
        <p14:creationId xmlns:p14="http://schemas.microsoft.com/office/powerpoint/2010/main" val="30998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indent="0" algn="l">
              <a:buNone/>
            </a:pPr>
            <a:endParaRPr lang="pt-BR" sz="1200" dirty="0">
              <a:solidFill>
                <a:srgbClr val="374151"/>
              </a:solidFill>
              <a:latin typeface="Söhne"/>
            </a:endParaRPr>
          </a:p>
          <a:p>
            <a:pPr algn="l"/>
            <a:r>
              <a:rPr lang="pt-BR" sz="1200" dirty="0">
                <a:solidFill>
                  <a:srgbClr val="374151"/>
                </a:solidFill>
                <a:latin typeface="Söhne"/>
              </a:rPr>
              <a:t>Durante o desenvolvimento do projeto, focamos para que nosso sistema apresentasse as seguintes funcionalidades:</a:t>
            </a:r>
            <a:br>
              <a:rPr lang="pt-BR" sz="1200" dirty="0">
                <a:solidFill>
                  <a:srgbClr val="374151"/>
                </a:solidFill>
                <a:latin typeface="Söhne"/>
              </a:rPr>
            </a:br>
            <a:r>
              <a:rPr lang="pt-BR" sz="1200" dirty="0">
                <a:solidFill>
                  <a:srgbClr val="374151"/>
                </a:solidFill>
                <a:latin typeface="Söhne"/>
              </a:rPr>
              <a:t>Cadastrar alunos:</a:t>
            </a:r>
          </a:p>
          <a:p>
            <a:pPr algn="l"/>
            <a:r>
              <a:rPr lang="pt-BR" sz="1200" dirty="0">
                <a:solidFill>
                  <a:srgbClr val="374151"/>
                </a:solidFill>
                <a:latin typeface="Söhne"/>
              </a:rPr>
              <a:t> que permite que o usuário do sistema seja capaz de registrar um novo aluno no banco de dados. Após o cadastro ter sido realizado é possível, ainda, atualizar ou remover este aluno da base.</a:t>
            </a:r>
          </a:p>
          <a:p>
            <a:pPr algn="l"/>
            <a:r>
              <a:rPr lang="pt-BR" sz="1200" dirty="0">
                <a:solidFill>
                  <a:srgbClr val="374151"/>
                </a:solidFill>
                <a:latin typeface="Söhne"/>
              </a:rPr>
              <a:t>Cadastrar instrutores: </a:t>
            </a:r>
          </a:p>
          <a:p>
            <a:pPr algn="l"/>
            <a:r>
              <a:rPr lang="pt-BR" sz="1200" dirty="0">
                <a:solidFill>
                  <a:srgbClr val="374151"/>
                </a:solidFill>
                <a:latin typeface="Söhne"/>
              </a:rPr>
              <a:t>permite o registro de um novo instrutor no banco de dados, sendo que um instrutor pode estar associado a uma ou mais aulas.</a:t>
            </a:r>
          </a:p>
          <a:p>
            <a:pPr algn="l"/>
            <a:r>
              <a:rPr lang="pt-BR" sz="1200" dirty="0">
                <a:solidFill>
                  <a:srgbClr val="374151"/>
                </a:solidFill>
                <a:latin typeface="Söhne"/>
              </a:rPr>
              <a:t>Cadastrar aula:</a:t>
            </a:r>
          </a:p>
          <a:p>
            <a:pPr algn="l"/>
            <a:r>
              <a:rPr lang="pt-BR" sz="1200" dirty="0">
                <a:solidFill>
                  <a:srgbClr val="374151"/>
                </a:solidFill>
                <a:latin typeface="Söhne"/>
              </a:rPr>
              <a:t> Esta funcionalidade permite o registro de novas aulas no banco de dados da academia, onde uma aula pode estar associada a um ou mais instrutores.</a:t>
            </a:r>
          </a:p>
          <a:p>
            <a:pPr algn="l"/>
            <a:r>
              <a:rPr lang="pt-BR" sz="1200" dirty="0">
                <a:solidFill>
                  <a:srgbClr val="374151"/>
                </a:solidFill>
                <a:latin typeface="Söhne"/>
              </a:rPr>
              <a:t>Agendar aulas: </a:t>
            </a:r>
          </a:p>
          <a:p>
            <a:pPr algn="l"/>
            <a:r>
              <a:rPr lang="pt-BR" sz="1200" dirty="0">
                <a:solidFill>
                  <a:srgbClr val="374151"/>
                </a:solidFill>
                <a:latin typeface="Söhne"/>
              </a:rPr>
              <a:t>O usuário do sistema deve ser capaz de realizar o agendamento de uma aula para determinado aluno, bastando que este aluno esteja matriculado no sistema da academia. Um aluno pode estar agendado para uma ou mais aulas, mas nunca no mesmo dia e horário.</a:t>
            </a:r>
          </a:p>
          <a:p>
            <a:pPr algn="l"/>
            <a:r>
              <a:rPr lang="pt-BR" sz="1200" dirty="0">
                <a:solidFill>
                  <a:srgbClr val="374151"/>
                </a:solidFill>
                <a:latin typeface="Söhne"/>
              </a:rPr>
              <a:t>E, por fim, Mostrar agendamentos onde permite ao aluno a visualização de todas as aulas agendadas.</a:t>
            </a:r>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4</a:t>
            </a:fld>
            <a:endParaRPr lang="pt-BR"/>
          </a:p>
        </p:txBody>
      </p:sp>
    </p:spTree>
    <p:extLst>
      <p:ext uri="{BB962C8B-B14F-4D97-AF65-F5344CB8AC3E}">
        <p14:creationId xmlns:p14="http://schemas.microsoft.com/office/powerpoint/2010/main" val="17599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solidFill>
                  <a:srgbClr val="374151"/>
                </a:solidFill>
                <a:effectLst/>
                <a:latin typeface="Söhne"/>
              </a:rPr>
              <a:t>Utilizamos uma abordagem de desenvolvimento ágil, baseada nos princípios do Scrum que permitiu uma adaptação flexível aos requisitos em constante evolução e uma entrega iterativa de funcionalidades.</a:t>
            </a:r>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5</a:t>
            </a:fld>
            <a:endParaRPr lang="pt-BR"/>
          </a:p>
        </p:txBody>
      </p:sp>
    </p:spTree>
    <p:extLst>
      <p:ext uri="{BB962C8B-B14F-4D97-AF65-F5344CB8AC3E}">
        <p14:creationId xmlns:p14="http://schemas.microsoft.com/office/powerpoint/2010/main" val="321796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l"/>
            <a:r>
              <a:rPr lang="pt-BR" sz="1200" dirty="0">
                <a:solidFill>
                  <a:schemeClr val="tx1"/>
                </a:solidFill>
                <a:latin typeface="Söhne"/>
              </a:rPr>
              <a:t>O projeto foi desenvolvido principalmente em Java, garantindo uma base sólida e robusta para a lógica do sistema.</a:t>
            </a:r>
          </a:p>
          <a:p>
            <a:pPr algn="l"/>
            <a:r>
              <a:rPr lang="pt-BR" sz="1200" dirty="0">
                <a:solidFill>
                  <a:schemeClr val="tx1"/>
                </a:solidFill>
                <a:latin typeface="Söhne"/>
              </a:rPr>
              <a:t>Utilizamos um banco de dados relacional para armazenar todas as informações relevantes do sistema, como alunos, instrutores, aulas e agendamentos.</a:t>
            </a:r>
          </a:p>
          <a:p>
            <a:pPr algn="l"/>
            <a:r>
              <a:rPr lang="pt-BR" sz="1200" dirty="0">
                <a:solidFill>
                  <a:schemeClr val="tx1"/>
                </a:solidFill>
                <a:latin typeface="Söhne"/>
              </a:rPr>
              <a:t>Utilizamos o padrão MVC para o projeto, separando o projeto em três camadas (modelo, visualização e controle) para facilitar o desenvolvimento e reuso de código</a:t>
            </a:r>
          </a:p>
          <a:p>
            <a:pPr algn="l"/>
            <a:r>
              <a:rPr lang="pt-BR" sz="1200" dirty="0">
                <a:solidFill>
                  <a:schemeClr val="tx1"/>
                </a:solidFill>
                <a:latin typeface="Söhne"/>
              </a:rPr>
              <a:t>A implementação foi acompanhada por testes automatizados utilizando </a:t>
            </a:r>
            <a:r>
              <a:rPr lang="pt-BR" sz="1200" dirty="0" err="1">
                <a:solidFill>
                  <a:schemeClr val="tx1"/>
                </a:solidFill>
                <a:latin typeface="Söhne"/>
              </a:rPr>
              <a:t>JUnit</a:t>
            </a:r>
            <a:r>
              <a:rPr lang="pt-BR" sz="1200" dirty="0">
                <a:solidFill>
                  <a:schemeClr val="tx1"/>
                </a:solidFill>
                <a:latin typeface="Söhne"/>
              </a:rPr>
              <a:t> para garantir a qualidade do código e a estabilidade do sistema.</a:t>
            </a:r>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6</a:t>
            </a:fld>
            <a:endParaRPr lang="pt-BR"/>
          </a:p>
        </p:txBody>
      </p:sp>
    </p:spTree>
    <p:extLst>
      <p:ext uri="{BB962C8B-B14F-4D97-AF65-F5344CB8AC3E}">
        <p14:creationId xmlns:p14="http://schemas.microsoft.com/office/powerpoint/2010/main" val="44774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l"/>
            <a:r>
              <a:rPr lang="pt-BR" sz="1200" dirty="0">
                <a:solidFill>
                  <a:srgbClr val="374151"/>
                </a:solidFill>
                <a:latin typeface="Söhne"/>
              </a:rPr>
              <a:t>Desafios e Soluções</a:t>
            </a:r>
          </a:p>
          <a:p>
            <a:pPr algn="l"/>
            <a:r>
              <a:rPr lang="pt-BR" sz="1200" dirty="0">
                <a:solidFill>
                  <a:srgbClr val="374151"/>
                </a:solidFill>
                <a:latin typeface="Söhne"/>
              </a:rPr>
              <a:t>Durante o desenvolvimento, enfrentamos desafios na integração entre as diferentes partes do sistema e na garantia da consistência dos dados. Isso foi superado com a implementação de validações robustas e aprimoramento contínuo da lógica de negócios.</a:t>
            </a:r>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7</a:t>
            </a:fld>
            <a:endParaRPr lang="pt-BR"/>
          </a:p>
        </p:txBody>
      </p:sp>
    </p:spTree>
    <p:extLst>
      <p:ext uri="{BB962C8B-B14F-4D97-AF65-F5344CB8AC3E}">
        <p14:creationId xmlns:p14="http://schemas.microsoft.com/office/powerpoint/2010/main" val="111916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BR" dirty="0"/>
              <a:t>Como é possível ver neste slide, todos os testes feitos tiveram êxito, mostrando que o código está funcionando corretamente.</a:t>
            </a:r>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8</a:t>
            </a:fld>
            <a:endParaRPr lang="pt-BR"/>
          </a:p>
        </p:txBody>
      </p:sp>
    </p:spTree>
    <p:extLst>
      <p:ext uri="{BB962C8B-B14F-4D97-AF65-F5344CB8AC3E}">
        <p14:creationId xmlns:p14="http://schemas.microsoft.com/office/powerpoint/2010/main" val="1345566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l"/>
            <a:r>
              <a:rPr lang="pt-BR" sz="1200" dirty="0">
                <a:solidFill>
                  <a:srgbClr val="374151"/>
                </a:solidFill>
                <a:latin typeface="Söhne"/>
              </a:rPr>
              <a:t>Para futuras iterações do projeto, estamos considerando a implementação de recursos adicionais, como relatórios estatísticos, integração com sistemas de pagamento e aprimoramentos na interface do usuário para uma experiência mais personalizada.</a:t>
            </a:r>
          </a:p>
          <a:p>
            <a:endParaRPr lang="pt-BR" dirty="0"/>
          </a:p>
        </p:txBody>
      </p:sp>
      <p:sp>
        <p:nvSpPr>
          <p:cNvPr id="4" name="Marcador de Posição do Número do Diapositivo 3"/>
          <p:cNvSpPr>
            <a:spLocks noGrp="1"/>
          </p:cNvSpPr>
          <p:nvPr>
            <p:ph type="sldNum" sz="quarter" idx="5"/>
          </p:nvPr>
        </p:nvSpPr>
        <p:spPr/>
        <p:txBody>
          <a:bodyPr/>
          <a:lstStyle/>
          <a:p>
            <a:fld id="{B73EB029-C9E1-4987-9055-2E27FE776E5E}" type="slidenum">
              <a:rPr lang="pt-BR" smtClean="0"/>
              <a:t>9</a:t>
            </a:fld>
            <a:endParaRPr lang="pt-BR"/>
          </a:p>
        </p:txBody>
      </p:sp>
    </p:spTree>
    <p:extLst>
      <p:ext uri="{BB962C8B-B14F-4D97-AF65-F5344CB8AC3E}">
        <p14:creationId xmlns:p14="http://schemas.microsoft.com/office/powerpoint/2010/main" val="223065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32998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423901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615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546374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2951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692381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3350068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56321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41330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FEBE4FF-CBDE-46D6-B98B-4B42DABD99F0}"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65848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FEBE4FF-CBDE-46D6-B98B-4B42DABD99F0}" type="datetimeFigureOut">
              <a:rPr lang="pt-BR" smtClean="0"/>
              <a:t>08/12/2023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48345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FEBE4FF-CBDE-46D6-B98B-4B42DABD99F0}" type="datetimeFigureOut">
              <a:rPr lang="pt-BR" smtClean="0"/>
              <a:t>08/12/2023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31635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FEBE4FF-CBDE-46D6-B98B-4B42DABD99F0}" type="datetimeFigureOut">
              <a:rPr lang="pt-BR" smtClean="0"/>
              <a:t>08/12/2023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40131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BE4FF-CBDE-46D6-B98B-4B42DABD99F0}" type="datetimeFigureOut">
              <a:rPr lang="pt-BR" smtClean="0"/>
              <a:t>08/12/2023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102080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FEBE4FF-CBDE-46D6-B98B-4B42DABD99F0}" type="datetimeFigureOut">
              <a:rPr lang="pt-BR" smtClean="0"/>
              <a:t>08/12/2023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7A51D0-0D58-45F8-8EF5-176AC1BD9EF0}" type="slidenum">
              <a:rPr lang="pt-BR" smtClean="0"/>
              <a:t>‹nº›</a:t>
            </a:fld>
            <a:endParaRPr lang="pt-BR"/>
          </a:p>
        </p:txBody>
      </p:sp>
    </p:spTree>
    <p:extLst>
      <p:ext uri="{BB962C8B-B14F-4D97-AF65-F5344CB8AC3E}">
        <p14:creationId xmlns:p14="http://schemas.microsoft.com/office/powerpoint/2010/main" val="237777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7A51D0-0D58-45F8-8EF5-176AC1BD9EF0}" type="slidenum">
              <a:rPr lang="pt-BR" smtClean="0"/>
              <a:t>‹nº›</a:t>
            </a:fld>
            <a:endParaRPr lang="pt-BR"/>
          </a:p>
        </p:txBody>
      </p:sp>
      <p:sp>
        <p:nvSpPr>
          <p:cNvPr id="5" name="Date Placeholder 4"/>
          <p:cNvSpPr>
            <a:spLocks noGrp="1"/>
          </p:cNvSpPr>
          <p:nvPr>
            <p:ph type="dt" sz="half" idx="10"/>
          </p:nvPr>
        </p:nvSpPr>
        <p:spPr/>
        <p:txBody>
          <a:bodyPr/>
          <a:lstStyle/>
          <a:p>
            <a:fld id="{3FEBE4FF-CBDE-46D6-B98B-4B42DABD99F0}" type="datetimeFigureOut">
              <a:rPr lang="pt-BR" smtClean="0"/>
              <a:t>08/12/2023</a:t>
            </a:fld>
            <a:endParaRPr lang="pt-BR"/>
          </a:p>
        </p:txBody>
      </p:sp>
    </p:spTree>
    <p:extLst>
      <p:ext uri="{BB962C8B-B14F-4D97-AF65-F5344CB8AC3E}">
        <p14:creationId xmlns:p14="http://schemas.microsoft.com/office/powerpoint/2010/main" val="122864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EBE4FF-CBDE-46D6-B98B-4B42DABD99F0}" type="datetimeFigureOut">
              <a:rPr lang="pt-BR" smtClean="0"/>
              <a:t>08/12/2023</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7A51D0-0D58-45F8-8EF5-176AC1BD9EF0}" type="slidenum">
              <a:rPr lang="pt-BR" smtClean="0"/>
              <a:t>‹nº›</a:t>
            </a:fld>
            <a:endParaRPr lang="pt-BR"/>
          </a:p>
        </p:txBody>
      </p:sp>
    </p:spTree>
    <p:extLst>
      <p:ext uri="{BB962C8B-B14F-4D97-AF65-F5344CB8AC3E}">
        <p14:creationId xmlns:p14="http://schemas.microsoft.com/office/powerpoint/2010/main" val="283260095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pexels.com/pt-br/foto/haltere-peso-halteres-pesos-416245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pexels.com/pt-br/foto/mulher-fazendo-exercicios-dentro-da-academia-224717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4C4E90-BAEB-4CA7-A3BB-326374408C13}"/>
              </a:ext>
            </a:extLst>
          </p:cNvPr>
          <p:cNvSpPr>
            <a:spLocks noGrp="1"/>
          </p:cNvSpPr>
          <p:nvPr>
            <p:ph type="ctrTitle"/>
          </p:nvPr>
        </p:nvSpPr>
        <p:spPr>
          <a:xfrm>
            <a:off x="1507067" y="540060"/>
            <a:ext cx="7766936" cy="1646302"/>
          </a:xfrm>
        </p:spPr>
        <p:txBody>
          <a:bodyPr/>
          <a:lstStyle/>
          <a:p>
            <a:pPr algn="ctr"/>
            <a:r>
              <a:rPr lang="pt-BR" dirty="0"/>
              <a:t>Sistema de Academia</a:t>
            </a:r>
          </a:p>
        </p:txBody>
      </p:sp>
      <p:sp>
        <p:nvSpPr>
          <p:cNvPr id="4" name="Subtítulo 3">
            <a:extLst>
              <a:ext uri="{FF2B5EF4-FFF2-40B4-BE49-F238E27FC236}">
                <a16:creationId xmlns:a16="http://schemas.microsoft.com/office/drawing/2014/main" id="{ED1D1C4B-0F9B-4D58-958C-D5510ED31605}"/>
              </a:ext>
            </a:extLst>
          </p:cNvPr>
          <p:cNvSpPr>
            <a:spLocks noGrp="1"/>
          </p:cNvSpPr>
          <p:nvPr>
            <p:ph type="subTitle" idx="1"/>
          </p:nvPr>
        </p:nvSpPr>
        <p:spPr>
          <a:xfrm>
            <a:off x="1507067" y="2407601"/>
            <a:ext cx="7766936" cy="1021399"/>
          </a:xfrm>
        </p:spPr>
        <p:txBody>
          <a:bodyPr>
            <a:normAutofit/>
          </a:bodyPr>
          <a:lstStyle/>
          <a:p>
            <a:r>
              <a:rPr lang="pt-BR" dirty="0"/>
              <a:t>Projeto A3 - Gestão e Qualidade de Softwares – ADS</a:t>
            </a:r>
          </a:p>
          <a:p>
            <a:r>
              <a:rPr lang="pt-BR" sz="1400" dirty="0"/>
              <a:t>Professores: Jean e Rafaela</a:t>
            </a:r>
          </a:p>
          <a:p>
            <a:endParaRPr lang="pt-BR" sz="1400" dirty="0"/>
          </a:p>
          <a:p>
            <a:endParaRPr lang="pt-BR" sz="1400" dirty="0"/>
          </a:p>
        </p:txBody>
      </p:sp>
      <p:sp>
        <p:nvSpPr>
          <p:cNvPr id="5" name="CaixaDeTexto 4">
            <a:extLst>
              <a:ext uri="{FF2B5EF4-FFF2-40B4-BE49-F238E27FC236}">
                <a16:creationId xmlns:a16="http://schemas.microsoft.com/office/drawing/2014/main" id="{FD038383-EB74-5253-6753-CAC24F6D867D}"/>
              </a:ext>
            </a:extLst>
          </p:cNvPr>
          <p:cNvSpPr txBox="1"/>
          <p:nvPr/>
        </p:nvSpPr>
        <p:spPr>
          <a:xfrm>
            <a:off x="651510" y="4286518"/>
            <a:ext cx="6103620" cy="2308324"/>
          </a:xfrm>
          <a:prstGeom prst="rect">
            <a:avLst/>
          </a:prstGeom>
          <a:noFill/>
        </p:spPr>
        <p:txBody>
          <a:bodyPr wrap="square">
            <a:spAutoFit/>
          </a:bodyPr>
          <a:lstStyle/>
          <a:p>
            <a:r>
              <a:rPr lang="pt-BR" sz="1800" dirty="0"/>
              <a:t>Integrantes:</a:t>
            </a:r>
          </a:p>
          <a:p>
            <a:r>
              <a:rPr lang="pt-BR" sz="1800" dirty="0"/>
              <a:t>Regina Celi</a:t>
            </a:r>
          </a:p>
          <a:p>
            <a:r>
              <a:rPr lang="pt-BR" sz="1800" dirty="0"/>
              <a:t>Osmar Soto</a:t>
            </a:r>
          </a:p>
          <a:p>
            <a:r>
              <a:rPr lang="pt-BR" sz="1800" dirty="0" err="1"/>
              <a:t>Kesyo</a:t>
            </a:r>
            <a:r>
              <a:rPr lang="pt-BR" sz="1800" dirty="0"/>
              <a:t> Oliveira</a:t>
            </a:r>
          </a:p>
          <a:p>
            <a:r>
              <a:rPr lang="pt-BR" sz="1800" dirty="0"/>
              <a:t>Calvin Costa</a:t>
            </a:r>
          </a:p>
          <a:p>
            <a:r>
              <a:rPr lang="pt-BR" sz="1800" dirty="0"/>
              <a:t>Tulio Oliveira</a:t>
            </a:r>
          </a:p>
          <a:p>
            <a:r>
              <a:rPr lang="pt-BR" sz="1800" dirty="0"/>
              <a:t>Rodrigo Lemon</a:t>
            </a:r>
          </a:p>
          <a:p>
            <a:r>
              <a:rPr lang="pt-BR" sz="1800" dirty="0" err="1"/>
              <a:t>Taynara</a:t>
            </a:r>
            <a:r>
              <a:rPr lang="pt-BR" sz="1800" dirty="0"/>
              <a:t> Ferreira</a:t>
            </a:r>
          </a:p>
        </p:txBody>
      </p:sp>
    </p:spTree>
    <p:extLst>
      <p:ext uri="{BB962C8B-B14F-4D97-AF65-F5344CB8AC3E}">
        <p14:creationId xmlns:p14="http://schemas.microsoft.com/office/powerpoint/2010/main" val="2931264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12D55-0E10-4C5A-AA60-EE4BEFDAFE02}"/>
              </a:ext>
            </a:extLst>
          </p:cNvPr>
          <p:cNvSpPr>
            <a:spLocks noGrp="1"/>
          </p:cNvSpPr>
          <p:nvPr>
            <p:ph type="ctrTitle"/>
          </p:nvPr>
        </p:nvSpPr>
        <p:spPr>
          <a:xfrm>
            <a:off x="1507067" y="63966"/>
            <a:ext cx="7766936" cy="1646302"/>
          </a:xfrm>
        </p:spPr>
        <p:txBody>
          <a:bodyPr/>
          <a:lstStyle/>
          <a:p>
            <a:r>
              <a:rPr lang="pt-BR" dirty="0"/>
              <a:t>Considerações finais</a:t>
            </a:r>
          </a:p>
        </p:txBody>
      </p:sp>
      <p:sp>
        <p:nvSpPr>
          <p:cNvPr id="3" name="Subtítulo 2">
            <a:extLst>
              <a:ext uri="{FF2B5EF4-FFF2-40B4-BE49-F238E27FC236}">
                <a16:creationId xmlns:a16="http://schemas.microsoft.com/office/drawing/2014/main" id="{D9E260D6-D4BA-4D6F-A734-827A9FA6FDC0}"/>
              </a:ext>
            </a:extLst>
          </p:cNvPr>
          <p:cNvSpPr>
            <a:spLocks noGrp="1"/>
          </p:cNvSpPr>
          <p:nvPr>
            <p:ph type="subTitle" idx="1"/>
          </p:nvPr>
        </p:nvSpPr>
        <p:spPr>
          <a:xfrm>
            <a:off x="2992967" y="2719404"/>
            <a:ext cx="5225203" cy="2206926"/>
          </a:xfrm>
        </p:spPr>
        <p:txBody>
          <a:bodyPr>
            <a:normAutofit/>
          </a:bodyPr>
          <a:lstStyle/>
          <a:p>
            <a:pPr marL="285750" indent="-285750" algn="l">
              <a:buFont typeface="Arial" panose="020B0604020202020204" pitchFamily="34" charset="0"/>
              <a:buChar char="•"/>
            </a:pPr>
            <a:r>
              <a:rPr lang="pt-BR" sz="3200" b="0" i="0" dirty="0">
                <a:solidFill>
                  <a:schemeClr val="tx1">
                    <a:lumMod val="95000"/>
                    <a:lumOff val="5000"/>
                  </a:schemeClr>
                </a:solidFill>
                <a:effectLst/>
                <a:latin typeface="Söhne"/>
              </a:rPr>
              <a:t>Resultados Alcançados</a:t>
            </a:r>
          </a:p>
          <a:p>
            <a:pPr marL="285750" indent="-285750" algn="l">
              <a:buFont typeface="Arial" panose="020B0604020202020204" pitchFamily="34" charset="0"/>
              <a:buChar char="•"/>
            </a:pPr>
            <a:r>
              <a:rPr lang="pt-BR" sz="3200" b="0" i="0" dirty="0">
                <a:solidFill>
                  <a:schemeClr val="tx1">
                    <a:lumMod val="95000"/>
                    <a:lumOff val="5000"/>
                  </a:schemeClr>
                </a:solidFill>
                <a:effectLst/>
                <a:latin typeface="Söhne"/>
              </a:rPr>
              <a:t>Impacto e Benefícios</a:t>
            </a:r>
          </a:p>
          <a:p>
            <a:pPr marL="285750" indent="-285750" algn="l">
              <a:buFont typeface="Arial" panose="020B0604020202020204" pitchFamily="34" charset="0"/>
              <a:buChar char="•"/>
            </a:pPr>
            <a:r>
              <a:rPr lang="pt-BR" sz="3200" b="0" i="0" dirty="0">
                <a:solidFill>
                  <a:schemeClr val="tx1">
                    <a:lumMod val="95000"/>
                    <a:lumOff val="5000"/>
                  </a:schemeClr>
                </a:solidFill>
                <a:effectLst/>
                <a:latin typeface="Söhne"/>
              </a:rPr>
              <a:t>Melhorias Contínuas</a:t>
            </a:r>
          </a:p>
          <a:p>
            <a:endParaRPr lang="pt-BR" dirty="0"/>
          </a:p>
          <a:p>
            <a:endParaRPr lang="pt-BR" dirty="0"/>
          </a:p>
        </p:txBody>
      </p:sp>
    </p:spTree>
    <p:extLst>
      <p:ext uri="{BB962C8B-B14F-4D97-AF65-F5344CB8AC3E}">
        <p14:creationId xmlns:p14="http://schemas.microsoft.com/office/powerpoint/2010/main" val="7438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A274F-FBB7-4847-9EDB-4413CD280ED7}"/>
              </a:ext>
            </a:extLst>
          </p:cNvPr>
          <p:cNvSpPr>
            <a:spLocks noGrp="1"/>
          </p:cNvSpPr>
          <p:nvPr>
            <p:ph type="ctrTitle"/>
          </p:nvPr>
        </p:nvSpPr>
        <p:spPr>
          <a:xfrm>
            <a:off x="1794350" y="1032459"/>
            <a:ext cx="7766936" cy="1646302"/>
          </a:xfrm>
        </p:spPr>
        <p:txBody>
          <a:bodyPr anchor="ctr" anchorCtr="0"/>
          <a:lstStyle/>
          <a:p>
            <a:pPr algn="ctr"/>
            <a:r>
              <a:rPr lang="pt-BR" dirty="0"/>
              <a:t>Introdução</a:t>
            </a:r>
          </a:p>
        </p:txBody>
      </p:sp>
      <p:sp>
        <p:nvSpPr>
          <p:cNvPr id="3" name="Subtítulo 2">
            <a:extLst>
              <a:ext uri="{FF2B5EF4-FFF2-40B4-BE49-F238E27FC236}">
                <a16:creationId xmlns:a16="http://schemas.microsoft.com/office/drawing/2014/main" id="{3C1BD588-21E5-4346-AE5E-F159F1DAB771}"/>
              </a:ext>
            </a:extLst>
          </p:cNvPr>
          <p:cNvSpPr>
            <a:spLocks noGrp="1"/>
          </p:cNvSpPr>
          <p:nvPr>
            <p:ph type="subTitle" idx="1"/>
          </p:nvPr>
        </p:nvSpPr>
        <p:spPr>
          <a:xfrm>
            <a:off x="4502716" y="3307080"/>
            <a:ext cx="4040392" cy="1096899"/>
          </a:xfrm>
        </p:spPr>
        <p:txBody>
          <a:bodyPr anchor="ctr">
            <a:normAutofit/>
          </a:bodyPr>
          <a:lstStyle/>
          <a:p>
            <a:pPr algn="l"/>
            <a:r>
              <a:rPr lang="pt-BR" sz="2800" b="1" dirty="0">
                <a:solidFill>
                  <a:schemeClr val="tx1">
                    <a:lumMod val="95000"/>
                    <a:lumOff val="5000"/>
                  </a:schemeClr>
                </a:solidFill>
              </a:rPr>
              <a:t>Sistema de Academia</a:t>
            </a:r>
          </a:p>
        </p:txBody>
      </p:sp>
      <p:sp>
        <p:nvSpPr>
          <p:cNvPr id="5" name="Oval 4">
            <a:extLst>
              <a:ext uri="{FF2B5EF4-FFF2-40B4-BE49-F238E27FC236}">
                <a16:creationId xmlns:a16="http://schemas.microsoft.com/office/drawing/2014/main" id="{2FD89BA9-1A01-C4B3-DF6B-878D35717858}"/>
              </a:ext>
            </a:extLst>
          </p:cNvPr>
          <p:cNvSpPr/>
          <p:nvPr/>
        </p:nvSpPr>
        <p:spPr>
          <a:xfrm>
            <a:off x="425928" y="2937097"/>
            <a:ext cx="3884023" cy="3269575"/>
          </a:xfrm>
          <a:prstGeom prst="ellipse">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168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440EE-B20A-4BA1-99E0-DA601C8867DC}"/>
              </a:ext>
            </a:extLst>
          </p:cNvPr>
          <p:cNvSpPr>
            <a:spLocks noGrp="1"/>
          </p:cNvSpPr>
          <p:nvPr>
            <p:ph type="ctrTitle"/>
          </p:nvPr>
        </p:nvSpPr>
        <p:spPr>
          <a:xfrm>
            <a:off x="1524000" y="388746"/>
            <a:ext cx="7766936" cy="1646302"/>
          </a:xfrm>
        </p:spPr>
        <p:txBody>
          <a:bodyPr anchor="ctr"/>
          <a:lstStyle/>
          <a:p>
            <a:pPr algn="ctr"/>
            <a:r>
              <a:rPr lang="pt-BR" dirty="0"/>
              <a:t>Motivação</a:t>
            </a:r>
          </a:p>
        </p:txBody>
      </p:sp>
      <p:sp>
        <p:nvSpPr>
          <p:cNvPr id="3" name="Subtítulo 2">
            <a:extLst>
              <a:ext uri="{FF2B5EF4-FFF2-40B4-BE49-F238E27FC236}">
                <a16:creationId xmlns:a16="http://schemas.microsoft.com/office/drawing/2014/main" id="{187B8486-92C7-47ED-B66F-ED85212BB0AD}"/>
              </a:ext>
            </a:extLst>
          </p:cNvPr>
          <p:cNvSpPr>
            <a:spLocks noGrp="1"/>
          </p:cNvSpPr>
          <p:nvPr>
            <p:ph type="subTitle" idx="1"/>
          </p:nvPr>
        </p:nvSpPr>
        <p:spPr>
          <a:xfrm>
            <a:off x="4024639" y="2035048"/>
            <a:ext cx="2309485" cy="1522640"/>
          </a:xfrm>
        </p:spPr>
        <p:txBody>
          <a:bodyPr anchor="ctr">
            <a:noAutofit/>
          </a:bodyPr>
          <a:lstStyle/>
          <a:p>
            <a:pPr marL="285750" indent="-285750" algn="l">
              <a:buFont typeface="Arial" panose="020B0604020202020204" pitchFamily="34" charset="0"/>
              <a:buChar char="•"/>
            </a:pPr>
            <a:r>
              <a:rPr lang="pt-BR" sz="2800" dirty="0">
                <a:solidFill>
                  <a:srgbClr val="374151"/>
                </a:solidFill>
                <a:latin typeface="Söhne"/>
              </a:rPr>
              <a:t>Inovação</a:t>
            </a:r>
          </a:p>
          <a:p>
            <a:pPr marL="285750" indent="-285750" algn="l">
              <a:buFont typeface="Arial" panose="020B0604020202020204" pitchFamily="34" charset="0"/>
              <a:buChar char="•"/>
            </a:pPr>
            <a:r>
              <a:rPr lang="pt-BR" sz="2800" dirty="0">
                <a:solidFill>
                  <a:srgbClr val="374151"/>
                </a:solidFill>
                <a:latin typeface="Söhne"/>
              </a:rPr>
              <a:t>Otimização</a:t>
            </a:r>
          </a:p>
          <a:p>
            <a:pPr marL="285750" indent="-285750" algn="l">
              <a:buFont typeface="Arial" panose="020B0604020202020204" pitchFamily="34" charset="0"/>
              <a:buChar char="•"/>
            </a:pPr>
            <a:r>
              <a:rPr lang="pt-BR" sz="2800" dirty="0">
                <a:solidFill>
                  <a:srgbClr val="374151"/>
                </a:solidFill>
                <a:latin typeface="Söhne"/>
              </a:rPr>
              <a:t>Fluidez</a:t>
            </a:r>
          </a:p>
        </p:txBody>
      </p:sp>
      <p:sp>
        <p:nvSpPr>
          <p:cNvPr id="5" name="Retângulo 4">
            <a:extLst>
              <a:ext uri="{FF2B5EF4-FFF2-40B4-BE49-F238E27FC236}">
                <a16:creationId xmlns:a16="http://schemas.microsoft.com/office/drawing/2014/main" id="{4DA54E43-4336-43D3-0700-D5698CFCDDFD}"/>
              </a:ext>
            </a:extLst>
          </p:cNvPr>
          <p:cNvSpPr/>
          <p:nvPr/>
        </p:nvSpPr>
        <p:spPr>
          <a:xfrm>
            <a:off x="3452485" y="4133850"/>
            <a:ext cx="4048125" cy="2527464"/>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386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E2F64-30B1-4990-800B-C059D42FBFB5}"/>
              </a:ext>
            </a:extLst>
          </p:cNvPr>
          <p:cNvSpPr>
            <a:spLocks noGrp="1"/>
          </p:cNvSpPr>
          <p:nvPr>
            <p:ph type="title"/>
          </p:nvPr>
        </p:nvSpPr>
        <p:spPr>
          <a:xfrm>
            <a:off x="677334" y="609600"/>
            <a:ext cx="8596668" cy="732639"/>
          </a:xfrm>
        </p:spPr>
        <p:txBody>
          <a:bodyPr/>
          <a:lstStyle/>
          <a:p>
            <a:pPr algn="ctr"/>
            <a:r>
              <a:rPr lang="pt-BR" dirty="0"/>
              <a:t>Desenvolvimento</a:t>
            </a:r>
          </a:p>
        </p:txBody>
      </p:sp>
      <p:sp>
        <p:nvSpPr>
          <p:cNvPr id="3" name="Espaço Reservado para Conteúdo 2">
            <a:extLst>
              <a:ext uri="{FF2B5EF4-FFF2-40B4-BE49-F238E27FC236}">
                <a16:creationId xmlns:a16="http://schemas.microsoft.com/office/drawing/2014/main" id="{C9645FAF-3B26-4A8D-8057-30246C32E7C3}"/>
              </a:ext>
            </a:extLst>
          </p:cNvPr>
          <p:cNvSpPr>
            <a:spLocks noGrp="1"/>
          </p:cNvSpPr>
          <p:nvPr>
            <p:ph idx="1"/>
          </p:nvPr>
        </p:nvSpPr>
        <p:spPr>
          <a:xfrm>
            <a:off x="677334" y="1417739"/>
            <a:ext cx="8596668" cy="4830661"/>
          </a:xfrm>
        </p:spPr>
        <p:txBody>
          <a:bodyPr>
            <a:normAutofit fontScale="77500" lnSpcReduction="20000"/>
          </a:bodyPr>
          <a:lstStyle/>
          <a:p>
            <a:pPr marL="0" indent="0" algn="l">
              <a:buNone/>
            </a:pPr>
            <a:r>
              <a:rPr lang="pt-BR" sz="5600" dirty="0">
                <a:solidFill>
                  <a:srgbClr val="374151"/>
                </a:solidFill>
                <a:latin typeface="Söhne"/>
              </a:rPr>
              <a:t>Funcionalidades do sistema:</a:t>
            </a:r>
          </a:p>
          <a:p>
            <a:pPr marL="0" indent="0" algn="l">
              <a:buNone/>
            </a:pPr>
            <a:endParaRPr lang="pt-BR" sz="5600" dirty="0">
              <a:solidFill>
                <a:srgbClr val="374151"/>
              </a:solidFill>
              <a:latin typeface="Söhne"/>
            </a:endParaRPr>
          </a:p>
          <a:p>
            <a:pPr algn="l"/>
            <a:r>
              <a:rPr lang="pt-BR" sz="5600" dirty="0">
                <a:solidFill>
                  <a:srgbClr val="374151"/>
                </a:solidFill>
                <a:latin typeface="Söhne"/>
              </a:rPr>
              <a:t>Cadastrar alunos:</a:t>
            </a:r>
          </a:p>
          <a:p>
            <a:pPr algn="l"/>
            <a:r>
              <a:rPr lang="pt-BR" sz="5600" dirty="0">
                <a:solidFill>
                  <a:srgbClr val="374151"/>
                </a:solidFill>
                <a:latin typeface="Söhne"/>
              </a:rPr>
              <a:t>Cadastrar instrutores:</a:t>
            </a:r>
          </a:p>
          <a:p>
            <a:pPr algn="l"/>
            <a:r>
              <a:rPr lang="pt-BR" sz="5600" dirty="0">
                <a:solidFill>
                  <a:srgbClr val="374151"/>
                </a:solidFill>
                <a:latin typeface="Söhne"/>
              </a:rPr>
              <a:t>Cadastrar aula:</a:t>
            </a:r>
          </a:p>
          <a:p>
            <a:pPr algn="l"/>
            <a:r>
              <a:rPr lang="pt-BR" sz="5600" dirty="0">
                <a:solidFill>
                  <a:srgbClr val="374151"/>
                </a:solidFill>
                <a:latin typeface="Söhne"/>
              </a:rPr>
              <a:t>Agendar aulas:</a:t>
            </a:r>
          </a:p>
          <a:p>
            <a:pPr algn="l"/>
            <a:r>
              <a:rPr lang="pt-BR" sz="5600" dirty="0">
                <a:solidFill>
                  <a:srgbClr val="374151"/>
                </a:solidFill>
                <a:latin typeface="Söhne"/>
              </a:rPr>
              <a:t>Mostrar agendamentos:</a:t>
            </a:r>
          </a:p>
          <a:p>
            <a:endParaRPr lang="pt-BR" dirty="0"/>
          </a:p>
        </p:txBody>
      </p:sp>
    </p:spTree>
    <p:extLst>
      <p:ext uri="{BB962C8B-B14F-4D97-AF65-F5344CB8AC3E}">
        <p14:creationId xmlns:p14="http://schemas.microsoft.com/office/powerpoint/2010/main" val="4564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41915-AEF1-487D-9555-2467DE1C0109}"/>
              </a:ext>
            </a:extLst>
          </p:cNvPr>
          <p:cNvSpPr>
            <a:spLocks noGrp="1"/>
          </p:cNvSpPr>
          <p:nvPr>
            <p:ph type="ctrTitle"/>
          </p:nvPr>
        </p:nvSpPr>
        <p:spPr>
          <a:xfrm>
            <a:off x="1540623" y="860960"/>
            <a:ext cx="7766936" cy="1646302"/>
          </a:xfrm>
        </p:spPr>
        <p:txBody>
          <a:bodyPr/>
          <a:lstStyle/>
          <a:p>
            <a:pPr algn="ctr"/>
            <a:r>
              <a:rPr lang="pt-BR" dirty="0"/>
              <a:t>Desenvolvimento</a:t>
            </a:r>
          </a:p>
        </p:txBody>
      </p:sp>
      <p:sp>
        <p:nvSpPr>
          <p:cNvPr id="3" name="Subtítulo 2">
            <a:extLst>
              <a:ext uri="{FF2B5EF4-FFF2-40B4-BE49-F238E27FC236}">
                <a16:creationId xmlns:a16="http://schemas.microsoft.com/office/drawing/2014/main" id="{391CFF6A-DD8A-442C-B138-A9EF4FAE11DB}"/>
              </a:ext>
            </a:extLst>
          </p:cNvPr>
          <p:cNvSpPr>
            <a:spLocks noGrp="1"/>
          </p:cNvSpPr>
          <p:nvPr>
            <p:ph type="subTitle" idx="1"/>
          </p:nvPr>
        </p:nvSpPr>
        <p:spPr>
          <a:xfrm>
            <a:off x="3666603" y="3256185"/>
            <a:ext cx="3351417" cy="538575"/>
          </a:xfrm>
        </p:spPr>
        <p:txBody>
          <a:bodyPr>
            <a:normAutofit/>
          </a:bodyPr>
          <a:lstStyle/>
          <a:p>
            <a:pPr marL="285750" indent="-285750" algn="l">
              <a:buFont typeface="Arial" panose="020B0604020202020204" pitchFamily="34" charset="0"/>
              <a:buChar char="•"/>
            </a:pPr>
            <a:r>
              <a:rPr lang="pt-BR" b="0" i="0" dirty="0">
                <a:solidFill>
                  <a:schemeClr val="tx1"/>
                </a:solidFill>
                <a:effectLst/>
                <a:latin typeface="Söhne"/>
              </a:rPr>
              <a:t>Metodo</a:t>
            </a:r>
            <a:r>
              <a:rPr lang="pt-BR" dirty="0">
                <a:solidFill>
                  <a:schemeClr val="tx1"/>
                </a:solidFill>
                <a:latin typeface="Söhne"/>
              </a:rPr>
              <a:t>logia Ágil (Scrum)</a:t>
            </a:r>
            <a:endParaRPr lang="pt-BR" b="0" i="0" dirty="0">
              <a:solidFill>
                <a:schemeClr val="tx1"/>
              </a:solidFill>
              <a:effectLst/>
              <a:latin typeface="Söhne"/>
            </a:endParaRPr>
          </a:p>
        </p:txBody>
      </p:sp>
    </p:spTree>
    <p:extLst>
      <p:ext uri="{BB962C8B-B14F-4D97-AF65-F5344CB8AC3E}">
        <p14:creationId xmlns:p14="http://schemas.microsoft.com/office/powerpoint/2010/main" val="35519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7E2AF-78B4-4B46-B549-C712D9C8D8C6}"/>
              </a:ext>
            </a:extLst>
          </p:cNvPr>
          <p:cNvSpPr>
            <a:spLocks noGrp="1"/>
          </p:cNvSpPr>
          <p:nvPr>
            <p:ph type="ctrTitle"/>
          </p:nvPr>
        </p:nvSpPr>
        <p:spPr>
          <a:xfrm>
            <a:off x="1330899" y="634457"/>
            <a:ext cx="7766936" cy="1646302"/>
          </a:xfrm>
        </p:spPr>
        <p:txBody>
          <a:bodyPr/>
          <a:lstStyle/>
          <a:p>
            <a:pPr algn="ctr"/>
            <a:r>
              <a:rPr lang="pt-BR" dirty="0"/>
              <a:t>Desenvolvimento</a:t>
            </a:r>
          </a:p>
        </p:txBody>
      </p:sp>
      <p:sp>
        <p:nvSpPr>
          <p:cNvPr id="3" name="Subtítulo 2">
            <a:extLst>
              <a:ext uri="{FF2B5EF4-FFF2-40B4-BE49-F238E27FC236}">
                <a16:creationId xmlns:a16="http://schemas.microsoft.com/office/drawing/2014/main" id="{3402B3F0-331D-40F4-A9F3-1524D5594CC2}"/>
              </a:ext>
            </a:extLst>
          </p:cNvPr>
          <p:cNvSpPr>
            <a:spLocks noGrp="1"/>
          </p:cNvSpPr>
          <p:nvPr>
            <p:ph type="subTitle" idx="1"/>
          </p:nvPr>
        </p:nvSpPr>
        <p:spPr>
          <a:xfrm>
            <a:off x="1507067" y="2716983"/>
            <a:ext cx="7766936" cy="2282856"/>
          </a:xfrm>
        </p:spPr>
        <p:txBody>
          <a:bodyPr>
            <a:normAutofit fontScale="62500" lnSpcReduction="20000"/>
          </a:bodyPr>
          <a:lstStyle/>
          <a:p>
            <a:pPr marL="685800" indent="-685800" algn="l">
              <a:buFont typeface="Arial" panose="020B0604020202020204" pitchFamily="34" charset="0"/>
              <a:buChar char="•"/>
            </a:pPr>
            <a:r>
              <a:rPr lang="pt-BR" sz="5600" dirty="0">
                <a:solidFill>
                  <a:schemeClr val="tx1"/>
                </a:solidFill>
                <a:latin typeface="Söhne"/>
              </a:rPr>
              <a:t>Linguagem Java</a:t>
            </a:r>
          </a:p>
          <a:p>
            <a:pPr marL="685800" indent="-685800" algn="l">
              <a:buFont typeface="Arial" panose="020B0604020202020204" pitchFamily="34" charset="0"/>
              <a:buChar char="•"/>
            </a:pPr>
            <a:r>
              <a:rPr lang="pt-BR" sz="5600" dirty="0">
                <a:solidFill>
                  <a:schemeClr val="tx1"/>
                </a:solidFill>
                <a:latin typeface="Söhne"/>
              </a:rPr>
              <a:t>Banco de Dados</a:t>
            </a:r>
          </a:p>
          <a:p>
            <a:pPr marL="685800" indent="-685800" algn="l">
              <a:buFont typeface="Arial" panose="020B0604020202020204" pitchFamily="34" charset="0"/>
              <a:buChar char="•"/>
            </a:pPr>
            <a:r>
              <a:rPr lang="pt-BR" sz="5600" dirty="0">
                <a:solidFill>
                  <a:schemeClr val="tx1"/>
                </a:solidFill>
                <a:latin typeface="Söhne"/>
              </a:rPr>
              <a:t>Padrão de Projeto MVC</a:t>
            </a:r>
          </a:p>
          <a:p>
            <a:pPr marL="685800" indent="-685800" algn="l">
              <a:buFont typeface="Arial" panose="020B0604020202020204" pitchFamily="34" charset="0"/>
              <a:buChar char="•"/>
            </a:pPr>
            <a:r>
              <a:rPr lang="pt-BR" sz="5600" dirty="0">
                <a:solidFill>
                  <a:schemeClr val="tx1"/>
                </a:solidFill>
                <a:latin typeface="Söhne"/>
              </a:rPr>
              <a:t>Testes Automatizados</a:t>
            </a:r>
            <a:endParaRPr lang="pt-BR" dirty="0">
              <a:solidFill>
                <a:srgbClr val="374151"/>
              </a:solidFill>
              <a:latin typeface="Söhne"/>
            </a:endParaRPr>
          </a:p>
        </p:txBody>
      </p:sp>
    </p:spTree>
    <p:extLst>
      <p:ext uri="{BB962C8B-B14F-4D97-AF65-F5344CB8AC3E}">
        <p14:creationId xmlns:p14="http://schemas.microsoft.com/office/powerpoint/2010/main" val="423397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36E06-ED78-4B06-A05A-95BF4043EE0E}"/>
              </a:ext>
            </a:extLst>
          </p:cNvPr>
          <p:cNvSpPr>
            <a:spLocks noGrp="1"/>
          </p:cNvSpPr>
          <p:nvPr>
            <p:ph type="ctrTitle"/>
          </p:nvPr>
        </p:nvSpPr>
        <p:spPr>
          <a:xfrm>
            <a:off x="1398010" y="433122"/>
            <a:ext cx="7766936" cy="1646302"/>
          </a:xfrm>
        </p:spPr>
        <p:txBody>
          <a:bodyPr/>
          <a:lstStyle/>
          <a:p>
            <a:pPr algn="ctr"/>
            <a:r>
              <a:rPr lang="pt-BR" dirty="0"/>
              <a:t>Desenvolvimento</a:t>
            </a:r>
          </a:p>
        </p:txBody>
      </p:sp>
      <p:sp>
        <p:nvSpPr>
          <p:cNvPr id="3" name="Subtítulo 2">
            <a:extLst>
              <a:ext uri="{FF2B5EF4-FFF2-40B4-BE49-F238E27FC236}">
                <a16:creationId xmlns:a16="http://schemas.microsoft.com/office/drawing/2014/main" id="{F3CACCA0-2962-45F5-AC87-4A4733A3C890}"/>
              </a:ext>
            </a:extLst>
          </p:cNvPr>
          <p:cNvSpPr>
            <a:spLocks noGrp="1"/>
          </p:cNvSpPr>
          <p:nvPr>
            <p:ph type="subTitle" idx="1"/>
          </p:nvPr>
        </p:nvSpPr>
        <p:spPr>
          <a:xfrm>
            <a:off x="1532234" y="2532425"/>
            <a:ext cx="7766936" cy="1871795"/>
          </a:xfrm>
        </p:spPr>
        <p:txBody>
          <a:bodyPr>
            <a:normAutofit fontScale="70000" lnSpcReduction="20000"/>
          </a:bodyPr>
          <a:lstStyle/>
          <a:p>
            <a:pPr algn="l"/>
            <a:r>
              <a:rPr lang="pt-BR" sz="5600" dirty="0">
                <a:solidFill>
                  <a:srgbClr val="374151"/>
                </a:solidFill>
                <a:latin typeface="Söhne"/>
              </a:rPr>
              <a:t>Desafios e Soluções</a:t>
            </a:r>
          </a:p>
          <a:p>
            <a:pPr algn="l"/>
            <a:r>
              <a:rPr lang="pt-BR" sz="5600" dirty="0">
                <a:solidFill>
                  <a:srgbClr val="374151"/>
                </a:solidFill>
                <a:latin typeface="Söhne"/>
              </a:rPr>
              <a:t>Integração </a:t>
            </a:r>
          </a:p>
          <a:p>
            <a:pPr algn="l"/>
            <a:r>
              <a:rPr lang="pt-BR" sz="5600" dirty="0">
                <a:solidFill>
                  <a:srgbClr val="374151"/>
                </a:solidFill>
                <a:latin typeface="Söhne"/>
              </a:rPr>
              <a:t>Consistência dos dados</a:t>
            </a:r>
          </a:p>
          <a:p>
            <a:endParaRPr lang="pt-BR" dirty="0"/>
          </a:p>
        </p:txBody>
      </p:sp>
    </p:spTree>
    <p:extLst>
      <p:ext uri="{BB962C8B-B14F-4D97-AF65-F5344CB8AC3E}">
        <p14:creationId xmlns:p14="http://schemas.microsoft.com/office/powerpoint/2010/main" val="196535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4E010-816C-40F8-841B-B9B3F08C2DBF}"/>
              </a:ext>
            </a:extLst>
          </p:cNvPr>
          <p:cNvSpPr>
            <a:spLocks noGrp="1"/>
          </p:cNvSpPr>
          <p:nvPr>
            <p:ph type="title"/>
          </p:nvPr>
        </p:nvSpPr>
        <p:spPr/>
        <p:txBody>
          <a:bodyPr/>
          <a:lstStyle/>
          <a:p>
            <a:r>
              <a:rPr lang="pt-BR" dirty="0"/>
              <a:t>Resultados</a:t>
            </a:r>
          </a:p>
        </p:txBody>
      </p:sp>
      <p:sp>
        <p:nvSpPr>
          <p:cNvPr id="7" name="Retângulo 6">
            <a:extLst>
              <a:ext uri="{FF2B5EF4-FFF2-40B4-BE49-F238E27FC236}">
                <a16:creationId xmlns:a16="http://schemas.microsoft.com/office/drawing/2014/main" id="{4D8FD985-FD32-BDF4-9871-34B3A232825C}"/>
              </a:ext>
            </a:extLst>
          </p:cNvPr>
          <p:cNvSpPr/>
          <p:nvPr/>
        </p:nvSpPr>
        <p:spPr>
          <a:xfrm>
            <a:off x="528744" y="1718310"/>
            <a:ext cx="10226886" cy="461899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0485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36E06-ED78-4B06-A05A-95BF4043EE0E}"/>
              </a:ext>
            </a:extLst>
          </p:cNvPr>
          <p:cNvSpPr>
            <a:spLocks noGrp="1"/>
          </p:cNvSpPr>
          <p:nvPr>
            <p:ph type="ctrTitle"/>
          </p:nvPr>
        </p:nvSpPr>
        <p:spPr>
          <a:xfrm>
            <a:off x="1398010" y="433122"/>
            <a:ext cx="7766936" cy="1646302"/>
          </a:xfrm>
        </p:spPr>
        <p:txBody>
          <a:bodyPr/>
          <a:lstStyle/>
          <a:p>
            <a:pPr algn="ctr"/>
            <a:r>
              <a:rPr lang="pt-BR" dirty="0"/>
              <a:t>Próximos Passos</a:t>
            </a:r>
          </a:p>
        </p:txBody>
      </p:sp>
      <p:sp>
        <p:nvSpPr>
          <p:cNvPr id="3" name="Subtítulo 2">
            <a:extLst>
              <a:ext uri="{FF2B5EF4-FFF2-40B4-BE49-F238E27FC236}">
                <a16:creationId xmlns:a16="http://schemas.microsoft.com/office/drawing/2014/main" id="{F3CACCA0-2962-45F5-AC87-4A4733A3C890}"/>
              </a:ext>
            </a:extLst>
          </p:cNvPr>
          <p:cNvSpPr>
            <a:spLocks noGrp="1"/>
          </p:cNvSpPr>
          <p:nvPr>
            <p:ph type="subTitle" idx="1"/>
          </p:nvPr>
        </p:nvSpPr>
        <p:spPr>
          <a:xfrm>
            <a:off x="1532234" y="2532425"/>
            <a:ext cx="7766936" cy="1871795"/>
          </a:xfrm>
        </p:spPr>
        <p:txBody>
          <a:bodyPr>
            <a:normAutofit fontScale="62500" lnSpcReduction="20000"/>
          </a:bodyPr>
          <a:lstStyle/>
          <a:p>
            <a:pPr marL="685800" indent="-685800" algn="l">
              <a:buFont typeface="Arial" panose="020B0604020202020204" pitchFamily="34" charset="0"/>
              <a:buChar char="•"/>
            </a:pPr>
            <a:r>
              <a:rPr lang="pt-BR" sz="5600" dirty="0">
                <a:solidFill>
                  <a:srgbClr val="374151"/>
                </a:solidFill>
                <a:latin typeface="Söhne"/>
              </a:rPr>
              <a:t>Implementação de recursos adicionais</a:t>
            </a:r>
          </a:p>
          <a:p>
            <a:pPr marL="685800" indent="-685800" algn="l">
              <a:buFont typeface="Arial" panose="020B0604020202020204" pitchFamily="34" charset="0"/>
              <a:buChar char="•"/>
            </a:pPr>
            <a:r>
              <a:rPr lang="pt-BR" sz="5600" dirty="0">
                <a:solidFill>
                  <a:srgbClr val="374151"/>
                </a:solidFill>
                <a:latin typeface="Söhne"/>
              </a:rPr>
              <a:t>Sistemas de pagamento </a:t>
            </a:r>
          </a:p>
          <a:p>
            <a:pPr marL="685800" indent="-685800" algn="l">
              <a:buFont typeface="Arial" panose="020B0604020202020204" pitchFamily="34" charset="0"/>
              <a:buChar char="•"/>
            </a:pPr>
            <a:r>
              <a:rPr lang="pt-BR" sz="5600" dirty="0">
                <a:solidFill>
                  <a:srgbClr val="374151"/>
                </a:solidFill>
                <a:latin typeface="Söhne"/>
              </a:rPr>
              <a:t>Interface do usuário aprimorada</a:t>
            </a:r>
          </a:p>
          <a:p>
            <a:endParaRPr lang="pt-BR" dirty="0"/>
          </a:p>
        </p:txBody>
      </p:sp>
    </p:spTree>
    <p:extLst>
      <p:ext uri="{BB962C8B-B14F-4D97-AF65-F5344CB8AC3E}">
        <p14:creationId xmlns:p14="http://schemas.microsoft.com/office/powerpoint/2010/main" val="2895417234"/>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766</Words>
  <Application>Microsoft Office PowerPoint</Application>
  <PresentationFormat>Ecrã Panorâmico</PresentationFormat>
  <Paragraphs>83</Paragraphs>
  <Slides>10</Slides>
  <Notes>10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10</vt:i4>
      </vt:variant>
    </vt:vector>
  </HeadingPairs>
  <TitlesOfParts>
    <vt:vector size="16" baseType="lpstr">
      <vt:lpstr>Arial</vt:lpstr>
      <vt:lpstr>Calibri</vt:lpstr>
      <vt:lpstr>Söhne</vt:lpstr>
      <vt:lpstr>Trebuchet MS</vt:lpstr>
      <vt:lpstr>Wingdings 3</vt:lpstr>
      <vt:lpstr>Facetado</vt:lpstr>
      <vt:lpstr>Sistema de Academia</vt:lpstr>
      <vt:lpstr>Introdução</vt:lpstr>
      <vt:lpstr>Motivação</vt:lpstr>
      <vt:lpstr>Desenvolvimento</vt:lpstr>
      <vt:lpstr>Desenvolvimento</vt:lpstr>
      <vt:lpstr>Desenvolvimento</vt:lpstr>
      <vt:lpstr>Desenvolvimento</vt:lpstr>
      <vt:lpstr>Resultados</vt:lpstr>
      <vt:lpstr>Próximos Passos</vt:lpstr>
      <vt:lpstr>Considerações finais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dc:title>
  <dc:creator>Késyo Oliveira</dc:creator>
  <cp:lastModifiedBy>Calvin Costa</cp:lastModifiedBy>
  <cp:revision>6</cp:revision>
  <dcterms:created xsi:type="dcterms:W3CDTF">2023-12-04T22:50:17Z</dcterms:created>
  <dcterms:modified xsi:type="dcterms:W3CDTF">2023-12-08T21:19:40Z</dcterms:modified>
</cp:coreProperties>
</file>