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9CA36D-573B-439C-B300-58C58F9F7C93}" type="datetimeFigureOut">
              <a:rPr lang="pt-BR" smtClean="0"/>
              <a:t>19/12/2014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E5F5E1-EF8B-4261-9A79-5500C8C0029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81854" y="3072360"/>
            <a:ext cx="5705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u="sng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LITTLE LANGUAGE</a:t>
            </a:r>
            <a:endParaRPr lang="pt-BR" sz="6600" b="1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89312" y="40466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PROJETO AVANÇADO DE SISTEMAS</a:t>
            </a:r>
            <a:endParaRPr lang="pt-BR" sz="7200" b="1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24128" y="4653136"/>
            <a:ext cx="3058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Fabricio Menezes</a:t>
            </a:r>
          </a:p>
          <a:p>
            <a:r>
              <a:rPr lang="pt-BR" sz="4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Rogério Conceição</a:t>
            </a:r>
            <a:endParaRPr lang="pt-BR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16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256490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 Little </a:t>
            </a:r>
            <a:r>
              <a:rPr lang="pt-BR" sz="4000" b="1" i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Language</a:t>
            </a:r>
            <a:r>
              <a:rPr lang="pt-BR" sz="40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é um padrão de projeto baseado  no padrão </a:t>
            </a:r>
            <a:r>
              <a:rPr lang="pt-BR" sz="4000" b="1" i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Interpreter</a:t>
            </a:r>
            <a:r>
              <a:rPr lang="pt-BR" sz="40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e na noção de pequenas linguagens.</a:t>
            </a:r>
            <a:endParaRPr lang="pt-BR" sz="40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67544" y="1052736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467544" y="5877272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3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67544" y="1052736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462900" y="221739"/>
            <a:ext cx="590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Calibri" panose="020F0502020204030204" pitchFamily="34" charset="0"/>
                <a:cs typeface="Angsana New" panose="02020603050405020304" pitchFamily="18" charset="-34"/>
              </a:rPr>
              <a:t>OBJETIVO DO PADRÃO</a:t>
            </a:r>
            <a:endParaRPr lang="pt-BR" sz="4400" b="1" dirty="0">
              <a:latin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2900" y="2492896"/>
            <a:ext cx="8285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Solucionar problemas similares que ocorrem de forma recorrente em uma aplicação</a:t>
            </a:r>
            <a:r>
              <a:rPr lang="pt-BR" sz="4000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pt-BR" sz="4000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67544" y="5877272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467544" y="1052736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62900" y="221739"/>
            <a:ext cx="6629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Calibri" panose="020F0502020204030204" pitchFamily="34" charset="0"/>
                <a:cs typeface="Angsana New" panose="02020603050405020304" pitchFamily="18" charset="-34"/>
              </a:rPr>
              <a:t>TRABALHANDO A SOLUÇÃO</a:t>
            </a:r>
            <a:endParaRPr lang="pt-BR" sz="4400" b="1" dirty="0">
              <a:latin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134076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 definição de uma linguagem simples:</a:t>
            </a:r>
            <a:endParaRPr lang="pt-BR" sz="40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467544" y="5877272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3" y="4449306"/>
            <a:ext cx="828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 aplicação da microestrutura do padrão no projeto;</a:t>
            </a:r>
            <a:endParaRPr lang="pt-BR" sz="40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3881" y="2204864"/>
            <a:ext cx="828092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&lt;comando&gt; := &lt;ação&gt; &lt;</a:t>
            </a:r>
            <a:r>
              <a:rPr lang="pt-BR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device</a:t>
            </a:r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 &lt;</a:t>
            </a:r>
            <a:r>
              <a:rPr lang="pt-BR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room</a:t>
            </a:r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</a:p>
          <a:p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&lt;ação&gt; := "ligar" | "desligar" | "abrir" | "fechar" | 'trancar" | "destrancar" | &lt;mudar&gt;</a:t>
            </a:r>
          </a:p>
          <a:p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&lt;mudar&gt; := "mudar" numero</a:t>
            </a:r>
          </a:p>
          <a:p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pt-BR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device</a:t>
            </a:r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 := identificador | "tudo"</a:t>
            </a:r>
          </a:p>
          <a:p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pt-BR" sz="2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room</a:t>
            </a:r>
            <a:r>
              <a:rPr lang="pt-BR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 := [identificador] [numero] | "tudo</a:t>
            </a:r>
            <a:r>
              <a:rPr lang="pt-BR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"</a:t>
            </a:r>
            <a:endParaRPr lang="pt-BR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51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67501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Client</a:t>
            </a:r>
            <a:endParaRPr lang="pt-BR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1115616" y="2348880"/>
            <a:ext cx="2520280" cy="738664"/>
            <a:chOff x="683568" y="2348880"/>
            <a:chExt cx="2520280" cy="738664"/>
          </a:xfrm>
        </p:grpSpPr>
        <p:sp>
          <p:nvSpPr>
            <p:cNvPr id="3" name="CaixaDeTexto 2"/>
            <p:cNvSpPr txBox="1"/>
            <p:nvPr/>
          </p:nvSpPr>
          <p:spPr>
            <a:xfrm>
              <a:off x="683568" y="2348880"/>
              <a:ext cx="2520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ConcreteNonterminal1</a:t>
              </a:r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683568" y="2718212"/>
              <a:ext cx="2520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Execute()</a:t>
              </a:r>
              <a:endParaRPr lang="pt-BR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4215357" y="307999"/>
            <a:ext cx="2223864" cy="738664"/>
            <a:chOff x="3932312" y="307999"/>
            <a:chExt cx="2223864" cy="738664"/>
          </a:xfrm>
        </p:grpSpPr>
        <p:sp>
          <p:nvSpPr>
            <p:cNvPr id="7" name="CaixaDeTexto 6"/>
            <p:cNvSpPr txBox="1"/>
            <p:nvPr/>
          </p:nvSpPr>
          <p:spPr>
            <a:xfrm>
              <a:off x="3932312" y="307999"/>
              <a:ext cx="22238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i="1" dirty="0" err="1" smtClean="0"/>
                <a:t>AbstractNonterminal</a:t>
              </a:r>
              <a:endParaRPr lang="pt-BR" i="1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932312" y="677331"/>
              <a:ext cx="22238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i="1" dirty="0" smtClean="0"/>
                <a:t>Execute()</a:t>
              </a:r>
              <a:endParaRPr lang="pt-BR" i="1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316221" y="3849728"/>
            <a:ext cx="5231638" cy="738664"/>
            <a:chOff x="2843808" y="836712"/>
            <a:chExt cx="1872208" cy="73866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843808" y="836712"/>
              <a:ext cx="18722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 smtClean="0"/>
                <a:t>Parser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843808" y="1206044"/>
              <a:ext cx="18722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parse(</a:t>
              </a:r>
              <a:r>
                <a:rPr lang="pt-BR" dirty="0" err="1" smtClean="0"/>
                <a:t>input:InputStream</a:t>
              </a:r>
              <a:r>
                <a:rPr lang="pt-BR" dirty="0" smtClean="0"/>
                <a:t>) : </a:t>
              </a:r>
              <a:r>
                <a:rPr lang="pt-BR" dirty="0" err="1" smtClean="0"/>
                <a:t>AbstractNonterminal</a:t>
              </a:r>
              <a:endParaRPr lang="pt-BR" dirty="0"/>
            </a:p>
          </p:txBody>
        </p:sp>
      </p:grpSp>
      <p:grpSp>
        <p:nvGrpSpPr>
          <p:cNvPr id="121" name="Grupo 120"/>
          <p:cNvGrpSpPr/>
          <p:nvPr/>
        </p:nvGrpSpPr>
        <p:grpSpPr>
          <a:xfrm>
            <a:off x="963530" y="5589240"/>
            <a:ext cx="3185807" cy="1015663"/>
            <a:chOff x="963530" y="5589240"/>
            <a:chExt cx="3185807" cy="1015663"/>
          </a:xfrm>
        </p:grpSpPr>
        <p:sp>
          <p:nvSpPr>
            <p:cNvPr id="16" name="CaixaDeTexto 15"/>
            <p:cNvSpPr txBox="1"/>
            <p:nvPr/>
          </p:nvSpPr>
          <p:spPr>
            <a:xfrm>
              <a:off x="963530" y="5589240"/>
              <a:ext cx="31858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 smtClean="0"/>
                <a:t>LexicalAnalyzer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63530" y="5958572"/>
              <a:ext cx="31848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create</a:t>
              </a:r>
              <a:r>
                <a:rPr lang="pt-BR" dirty="0" smtClean="0"/>
                <a:t>(</a:t>
              </a:r>
              <a:r>
                <a:rPr lang="pt-BR" dirty="0" err="1" smtClean="0"/>
                <a:t>input:InputStram</a:t>
              </a:r>
              <a:r>
                <a:rPr lang="pt-BR" dirty="0" smtClean="0"/>
                <a:t>)</a:t>
              </a:r>
            </a:p>
            <a:p>
              <a:r>
                <a:rPr lang="pt-BR" dirty="0" err="1" smtClean="0"/>
                <a:t>nextToken</a:t>
              </a:r>
              <a:r>
                <a:rPr lang="pt-BR" dirty="0" smtClean="0"/>
                <a:t>() : </a:t>
              </a:r>
              <a:r>
                <a:rPr lang="pt-BR" dirty="0" err="1" smtClean="0"/>
                <a:t>TerminalToken</a:t>
              </a:r>
              <a:endParaRPr lang="pt-BR" dirty="0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6876256" y="5085184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InputStream</a:t>
            </a:r>
            <a:endParaRPr lang="pt-BR" dirty="0"/>
          </a:p>
        </p:txBody>
      </p:sp>
      <p:sp>
        <p:nvSpPr>
          <p:cNvPr id="19" name="Triângulo isósceles 18"/>
          <p:cNvSpPr/>
          <p:nvPr/>
        </p:nvSpPr>
        <p:spPr>
          <a:xfrm>
            <a:off x="5156448" y="1058991"/>
            <a:ext cx="288032" cy="29410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>
            <a:stCxn id="19" idx="3"/>
          </p:cNvCxnSpPr>
          <p:nvPr/>
        </p:nvCxnSpPr>
        <p:spPr>
          <a:xfrm>
            <a:off x="5300464" y="1353096"/>
            <a:ext cx="0" cy="99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3" idx="0"/>
          </p:cNvCxnSpPr>
          <p:nvPr/>
        </p:nvCxnSpPr>
        <p:spPr>
          <a:xfrm flipV="1">
            <a:off x="2375756" y="1850988"/>
            <a:ext cx="0" cy="49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364611" y="1850988"/>
            <a:ext cx="6095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547859" y="4219060"/>
            <a:ext cx="912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3" idx="0"/>
          </p:cNvCxnSpPr>
          <p:nvPr/>
        </p:nvCxnSpPr>
        <p:spPr>
          <a:xfrm flipV="1">
            <a:off x="4932040" y="3573016"/>
            <a:ext cx="0" cy="27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3995936" y="3573016"/>
            <a:ext cx="0" cy="27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1907704" y="522920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1907704" y="5229200"/>
            <a:ext cx="30487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4956423" y="4588392"/>
            <a:ext cx="0" cy="640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149337" y="6129635"/>
            <a:ext cx="37004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 flipV="1">
            <a:off x="7844849" y="5454516"/>
            <a:ext cx="4986" cy="675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2243505" y="3573016"/>
            <a:ext cx="1752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4932040" y="3562635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V="1">
            <a:off x="8460432" y="2996952"/>
            <a:ext cx="0" cy="1222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8460432" y="1850988"/>
            <a:ext cx="0" cy="785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V="1">
            <a:off x="5940152" y="3087544"/>
            <a:ext cx="0" cy="475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flipV="1">
            <a:off x="2243505" y="3097925"/>
            <a:ext cx="0" cy="475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" idx="3"/>
            <a:endCxn id="8" idx="1"/>
          </p:cNvCxnSpPr>
          <p:nvPr/>
        </p:nvCxnSpPr>
        <p:spPr>
          <a:xfrm>
            <a:off x="2699792" y="859678"/>
            <a:ext cx="1515565" cy="2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riângulo isósceles 70"/>
          <p:cNvSpPr/>
          <p:nvPr/>
        </p:nvSpPr>
        <p:spPr>
          <a:xfrm rot="5400000">
            <a:off x="3880288" y="939949"/>
            <a:ext cx="118912" cy="1191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Triângulo isósceles 71"/>
          <p:cNvSpPr/>
          <p:nvPr/>
        </p:nvSpPr>
        <p:spPr>
          <a:xfrm>
            <a:off x="3281481" y="3340507"/>
            <a:ext cx="118912" cy="1191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riângulo isósceles 72"/>
          <p:cNvSpPr/>
          <p:nvPr/>
        </p:nvSpPr>
        <p:spPr>
          <a:xfrm>
            <a:off x="5724128" y="3340507"/>
            <a:ext cx="118912" cy="1191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riângulo isósceles 73"/>
          <p:cNvSpPr/>
          <p:nvPr/>
        </p:nvSpPr>
        <p:spPr>
          <a:xfrm>
            <a:off x="8244408" y="3340507"/>
            <a:ext cx="118912" cy="1191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Triângulo isósceles 74"/>
          <p:cNvSpPr/>
          <p:nvPr/>
        </p:nvSpPr>
        <p:spPr>
          <a:xfrm>
            <a:off x="2364611" y="5006287"/>
            <a:ext cx="118912" cy="1191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Triângulo isósceles 75"/>
          <p:cNvSpPr/>
          <p:nvPr/>
        </p:nvSpPr>
        <p:spPr>
          <a:xfrm rot="16200000">
            <a:off x="5148197" y="5936054"/>
            <a:ext cx="118912" cy="1191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3652434" y="489426"/>
            <a:ext cx="5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1..*</a:t>
            </a:r>
            <a:endParaRPr lang="pt-BR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2699792" y="494173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557708" y="3563724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5064738" y="3563777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7596336" y="3911513"/>
            <a:ext cx="24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4607529" y="4696544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1986494" y="5256561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4272203" y="5795972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8104711" y="2686507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*</a:t>
            </a:r>
            <a:endParaRPr lang="pt-BR" b="1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922169" y="5504727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*</a:t>
            </a:r>
            <a:endParaRPr lang="pt-BR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5965028" y="3155841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*</a:t>
            </a:r>
            <a:endParaRPr lang="pt-BR" b="1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830591" y="3087544"/>
            <a:ext cx="29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*</a:t>
            </a:r>
            <a:endParaRPr lang="pt-BR" b="1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8286696" y="2586911"/>
            <a:ext cx="4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...</a:t>
            </a:r>
            <a:endParaRPr lang="pt-BR" b="1" dirty="0"/>
          </a:p>
        </p:txBody>
      </p:sp>
      <p:grpSp>
        <p:nvGrpSpPr>
          <p:cNvPr id="107" name="Grupo 106"/>
          <p:cNvGrpSpPr/>
          <p:nvPr/>
        </p:nvGrpSpPr>
        <p:grpSpPr>
          <a:xfrm>
            <a:off x="4029158" y="2348880"/>
            <a:ext cx="2520280" cy="738664"/>
            <a:chOff x="683568" y="2348880"/>
            <a:chExt cx="2520280" cy="738664"/>
          </a:xfrm>
        </p:grpSpPr>
        <p:sp>
          <p:nvSpPr>
            <p:cNvPr id="108" name="CaixaDeTexto 107"/>
            <p:cNvSpPr txBox="1"/>
            <p:nvPr/>
          </p:nvSpPr>
          <p:spPr>
            <a:xfrm>
              <a:off x="683568" y="2348880"/>
              <a:ext cx="2520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ConcreteNonterminal2</a:t>
              </a:r>
              <a:endParaRPr lang="pt-BR" dirty="0"/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683568" y="2718212"/>
              <a:ext cx="25202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Execute()</a:t>
              </a:r>
              <a:endParaRPr lang="pt-BR" dirty="0"/>
            </a:p>
          </p:txBody>
        </p:sp>
      </p:grpSp>
      <p:sp>
        <p:nvSpPr>
          <p:cNvPr id="111" name="CaixaDeTexto 110"/>
          <p:cNvSpPr txBox="1"/>
          <p:nvPr/>
        </p:nvSpPr>
        <p:spPr>
          <a:xfrm>
            <a:off x="2781967" y="834964"/>
            <a:ext cx="1199897" cy="37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Executes</a:t>
            </a:r>
            <a:endParaRPr lang="pt-BR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7236296" y="3211294"/>
            <a:ext cx="987499" cy="37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Creates</a:t>
            </a:r>
            <a:endParaRPr lang="pt-BR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4728540" y="3215248"/>
            <a:ext cx="987499" cy="37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Creates</a:t>
            </a:r>
            <a:endParaRPr lang="pt-BR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2339752" y="3198937"/>
            <a:ext cx="987499" cy="37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Creates</a:t>
            </a:r>
            <a:endParaRPr lang="pt-BR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2557292" y="4881032"/>
            <a:ext cx="15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Read-tokens</a:t>
            </a:r>
            <a:endParaRPr lang="pt-BR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5004048" y="4618636"/>
            <a:ext cx="18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</a:t>
            </a:r>
            <a:r>
              <a:rPr lang="pt-BR" dirty="0" err="1" smtClean="0"/>
              <a:t>oken</a:t>
            </a:r>
            <a:r>
              <a:rPr lang="pt-BR" dirty="0" smtClean="0"/>
              <a:t> </a:t>
            </a:r>
            <a:r>
              <a:rPr lang="pt-BR" dirty="0" err="1" smtClean="0"/>
              <a:t>consumer</a:t>
            </a:r>
            <a:endParaRPr lang="pt-BR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977223" y="5440353"/>
            <a:ext cx="18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</a:t>
            </a:r>
            <a:r>
              <a:rPr lang="pt-BR" dirty="0" err="1" smtClean="0"/>
              <a:t>haracter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endParaRPr lang="pt-BR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5292521" y="5760303"/>
            <a:ext cx="18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Read-characters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283968" y="6117580"/>
            <a:ext cx="221967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</a:t>
            </a:r>
            <a:r>
              <a:rPr lang="pt-BR" dirty="0" err="1" smtClean="0"/>
              <a:t>haracter</a:t>
            </a:r>
            <a:r>
              <a:rPr lang="pt-BR" dirty="0" smtClean="0"/>
              <a:t> </a:t>
            </a:r>
            <a:r>
              <a:rPr lang="pt-BR" dirty="0" err="1" smtClean="0"/>
              <a:t>consumer</a:t>
            </a:r>
            <a:endParaRPr lang="pt-BR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416481" y="5219320"/>
            <a:ext cx="15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token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6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467544" y="1052736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62900" y="221739"/>
            <a:ext cx="6629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Calibri" panose="020F0502020204030204" pitchFamily="34" charset="0"/>
                <a:cs typeface="Angsana New" panose="02020603050405020304" pitchFamily="18" charset="-34"/>
              </a:rPr>
              <a:t>IMPACTOS DO PADRÃO</a:t>
            </a:r>
            <a:endParaRPr lang="pt-BR" sz="4400" b="1" dirty="0">
              <a:latin typeface="Calibri" panose="020F050202020403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467544" y="5877272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134076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Negativos: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i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O usuário deve ter pleno conhecimento da linguagem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i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Não é compatível com projetos de linguagens complexas</a:t>
            </a:r>
          </a:p>
          <a:p>
            <a:r>
              <a:rPr lang="pt-BR" sz="4000" b="1" i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Positivos: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i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Facilita expansão da gramática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i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Simples implementação em relação a soluções gráficas</a:t>
            </a:r>
            <a:endParaRPr lang="pt-BR" sz="40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975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467544" y="1052736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62900" y="221739"/>
            <a:ext cx="6629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Calibri" panose="020F0502020204030204" pitchFamily="34" charset="0"/>
                <a:cs typeface="Angsana New" panose="02020603050405020304" pitchFamily="18" charset="-34"/>
              </a:rPr>
              <a:t>PADRÕES RELACIONADOS</a:t>
            </a:r>
            <a:endParaRPr lang="pt-BR" sz="4400" b="1" dirty="0">
              <a:latin typeface="Calibri" panose="020F050202020403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467544" y="5877272"/>
            <a:ext cx="8280920" cy="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62900" y="1556792"/>
            <a:ext cx="8285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i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Composite</a:t>
            </a:r>
            <a:r>
              <a:rPr lang="pt-BR" sz="40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: A árvore de analise é organizada com o padrão </a:t>
            </a:r>
            <a:r>
              <a:rPr lang="pt-BR" sz="4000" b="1" i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composite</a:t>
            </a:r>
            <a:endParaRPr lang="pt-BR" sz="4000" b="1" i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just"/>
            <a:endParaRPr lang="pt-BR" sz="4000" b="1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just"/>
            <a:r>
              <a:rPr lang="pt-BR" sz="4000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Visitor: O padrão Visitor permite encapsular a lógica para fácil manipulação de uma árvore de análise em uma única classe</a:t>
            </a:r>
            <a:endParaRPr lang="pt-BR" sz="4000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990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327</TotalTime>
  <Words>257</Words>
  <Application>Microsoft Office PowerPoint</Application>
  <PresentationFormat>Apresentação na tela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Capa Dura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</dc:creator>
  <cp:lastModifiedBy>Fabricio</cp:lastModifiedBy>
  <cp:revision>19</cp:revision>
  <dcterms:created xsi:type="dcterms:W3CDTF">2014-12-02T00:46:25Z</dcterms:created>
  <dcterms:modified xsi:type="dcterms:W3CDTF">2014-12-20T03:00:43Z</dcterms:modified>
</cp:coreProperties>
</file>