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notesMasterIdLst>
    <p:notesMasterId r:id="rId13"/>
  </p:notesMasterIdLst>
  <p:sldIdLst>
    <p:sldId id="258" r:id="rId2"/>
    <p:sldId id="261" r:id="rId3"/>
    <p:sldId id="264" r:id="rId4"/>
    <p:sldId id="265" r:id="rId5"/>
    <p:sldId id="267" r:id="rId6"/>
    <p:sldId id="266" r:id="rId7"/>
    <p:sldId id="270" r:id="rId8"/>
    <p:sldId id="268" r:id="rId9"/>
    <p:sldId id="274" r:id="rId10"/>
    <p:sldId id="272" r:id="rId11"/>
    <p:sldId id="275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BE9E"/>
    <a:srgbClr val="1F775A"/>
    <a:srgbClr val="B5B5B5"/>
    <a:srgbClr val="03937B"/>
    <a:srgbClr val="03A9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94660"/>
  </p:normalViewPr>
  <p:slideViewPr>
    <p:cSldViewPr snapToGrid="0">
      <p:cViewPr>
        <p:scale>
          <a:sx n="66" d="100"/>
          <a:sy n="66" d="100"/>
        </p:scale>
        <p:origin x="4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AEA98-EEA5-4E91-8EA5-8DBD0E942044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7D582-E866-4E2D-8FFC-E940ACC35B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570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0BD2-0903-49CE-9925-58C8CB77E186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8EB4-A821-45DA-8147-DAB83C0AC2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139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0BD2-0903-49CE-9925-58C8CB77E186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8EB4-A821-45DA-8147-DAB83C0AC2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08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0BD2-0903-49CE-9925-58C8CB77E186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8EB4-A821-45DA-8147-DAB83C0AC2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302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0BD2-0903-49CE-9925-58C8CB77E186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8EB4-A821-45DA-8147-DAB83C0AC239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8244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0BD2-0903-49CE-9925-58C8CB77E186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8EB4-A821-45DA-8147-DAB83C0AC2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4904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0BD2-0903-49CE-9925-58C8CB77E186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8EB4-A821-45DA-8147-DAB83C0AC2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775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0BD2-0903-49CE-9925-58C8CB77E186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8EB4-A821-45DA-8147-DAB83C0AC2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756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0BD2-0903-49CE-9925-58C8CB77E186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8EB4-A821-45DA-8147-DAB83C0AC2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13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0BD2-0903-49CE-9925-58C8CB77E186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8EB4-A821-45DA-8147-DAB83C0AC2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18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0BD2-0903-49CE-9925-58C8CB77E186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8EB4-A821-45DA-8147-DAB83C0AC2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4037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0BD2-0903-49CE-9925-58C8CB77E186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8EB4-A821-45DA-8147-DAB83C0AC2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472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0BD2-0903-49CE-9925-58C8CB77E186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8EB4-A821-45DA-8147-DAB83C0AC2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97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0BD2-0903-49CE-9925-58C8CB77E186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8EB4-A821-45DA-8147-DAB83C0AC2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9385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0BD2-0903-49CE-9925-58C8CB77E186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8EB4-A821-45DA-8147-DAB83C0AC2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75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0BD2-0903-49CE-9925-58C8CB77E186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8EB4-A821-45DA-8147-DAB83C0AC2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1564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0BD2-0903-49CE-9925-58C8CB77E186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8EB4-A821-45DA-8147-DAB83C0AC2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29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0BD2-0903-49CE-9925-58C8CB77E186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8EB4-A821-45DA-8147-DAB83C0AC2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293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1970BD2-0903-49CE-9925-58C8CB77E186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48EB4-A821-45DA-8147-DAB83C0AC2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9185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proto/IVzpYkUFkzHFbs9WTLfgdg/Doceru-Brasil?node-id=22%3A104&amp;scaling=min-zoom&amp;page-id=0%3A1&amp;starting-point-node-id=10%3A148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64457" y="2990780"/>
            <a:ext cx="8142514" cy="3108543"/>
          </a:xfrm>
          <a:prstGeom prst="rect">
            <a:avLst/>
          </a:prstGeom>
          <a:ln w="76200">
            <a:noFill/>
          </a:ln>
          <a:effectLst/>
        </p:spPr>
        <p:txBody>
          <a:bodyPr wrap="square">
            <a:spAutoFit/>
          </a:bodyPr>
          <a:lstStyle/>
          <a:p>
            <a:pPr marL="457200"/>
            <a:r>
              <a:rPr lang="pt-BR" sz="2800" b="1" dirty="0" smtClean="0">
                <a:effectLst/>
                <a:latin typeface="Calibri" panose="020F0502020204030204" pitchFamily="34" charset="0"/>
              </a:rPr>
              <a:t>321110387 </a:t>
            </a:r>
            <a:r>
              <a:rPr lang="pt-BR" sz="2800" b="1" dirty="0">
                <a:effectLst/>
                <a:latin typeface="Calibri" panose="020F0502020204030204" pitchFamily="34" charset="0"/>
              </a:rPr>
              <a:t>- Flávio Henrique Oliveira Goecking</a:t>
            </a:r>
            <a:endParaRPr lang="pt-BR" sz="2800" b="0" dirty="0" smtClean="0">
              <a:effectLst/>
            </a:endParaRPr>
          </a:p>
          <a:p>
            <a:pPr marL="457200"/>
            <a:r>
              <a:rPr lang="pt-BR" sz="2800" b="1" dirty="0">
                <a:effectLst/>
                <a:latin typeface="Calibri" panose="020F0502020204030204" pitchFamily="34" charset="0"/>
              </a:rPr>
              <a:t>321122689 - Guilherme de Almeida Ventura </a:t>
            </a:r>
            <a:endParaRPr lang="pt-BR" sz="2800" b="0" dirty="0" smtClean="0">
              <a:effectLst/>
            </a:endParaRPr>
          </a:p>
          <a:p>
            <a:pPr marL="457200"/>
            <a:r>
              <a:rPr lang="pt-BR" sz="2800" b="1" dirty="0">
                <a:effectLst/>
                <a:latin typeface="Calibri" panose="020F0502020204030204" pitchFamily="34" charset="0"/>
              </a:rPr>
              <a:t>321140239 - Kaik Nonato Pena</a:t>
            </a:r>
            <a:endParaRPr lang="pt-BR" sz="2800" b="0" dirty="0" smtClean="0">
              <a:effectLst/>
            </a:endParaRPr>
          </a:p>
          <a:p>
            <a:pPr marL="457200"/>
            <a:r>
              <a:rPr lang="pt-BR" sz="2800" b="1" dirty="0">
                <a:effectLst/>
                <a:latin typeface="Calibri" panose="020F0502020204030204" pitchFamily="34" charset="0"/>
              </a:rPr>
              <a:t>321115521 - Larissa Rayane Braga da Paz</a:t>
            </a:r>
            <a:endParaRPr lang="pt-BR" sz="2800" b="0" dirty="0" smtClean="0">
              <a:effectLst/>
            </a:endParaRPr>
          </a:p>
          <a:p>
            <a:pPr marL="457200"/>
            <a:r>
              <a:rPr lang="pt-BR" sz="2800" b="1" dirty="0">
                <a:effectLst/>
                <a:latin typeface="Calibri" panose="020F0502020204030204" pitchFamily="34" charset="0"/>
              </a:rPr>
              <a:t>321216255 - Luciano Alves</a:t>
            </a:r>
            <a:endParaRPr lang="pt-BR" sz="2800" b="0" dirty="0" smtClean="0">
              <a:effectLst/>
            </a:endParaRPr>
          </a:p>
          <a:p>
            <a:pPr marL="457200"/>
            <a:r>
              <a:rPr lang="pt-BR" sz="2800" b="1" dirty="0">
                <a:effectLst/>
                <a:latin typeface="Calibri" panose="020F0502020204030204" pitchFamily="34" charset="0"/>
              </a:rPr>
              <a:t>321112119 - Markcell Schwenck Rodrigues</a:t>
            </a:r>
            <a:endParaRPr lang="pt-BR" sz="2800" b="0" dirty="0" smtClean="0">
              <a:effectLst/>
            </a:endParaRPr>
          </a:p>
          <a:p>
            <a:pPr marL="457200"/>
            <a:r>
              <a:rPr lang="pt-BR" sz="2800" b="1" dirty="0">
                <a:effectLst/>
                <a:latin typeface="Calibri" panose="020F0502020204030204" pitchFamily="34" charset="0"/>
              </a:rPr>
              <a:t>321222943 - Gabriel Jorge </a:t>
            </a:r>
            <a:r>
              <a:rPr lang="pt-BR" sz="2800" b="1" dirty="0" smtClean="0">
                <a:effectLst/>
                <a:latin typeface="Calibri" panose="020F0502020204030204" pitchFamily="34" charset="0"/>
              </a:rPr>
              <a:t>Benevides</a:t>
            </a:r>
            <a:endParaRPr lang="pt-BR" sz="2800" b="0" dirty="0" smtClean="0">
              <a:effectLst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7657" y="504497"/>
            <a:ext cx="3305708" cy="819931"/>
          </a:xfrm>
          <a:prstGeom prst="roundRect">
            <a:avLst>
              <a:gd name="adj" fmla="val 46011"/>
            </a:avLst>
          </a:prstGeom>
          <a:ln w="38100" cap="rnd">
            <a:solidFill>
              <a:srgbClr val="03BE9E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</p:spPr>
      </p:pic>
      <p:sp>
        <p:nvSpPr>
          <p:cNvPr id="7" name="CaixaDeTexto 6"/>
          <p:cNvSpPr txBox="1"/>
          <p:nvPr/>
        </p:nvSpPr>
        <p:spPr>
          <a:xfrm>
            <a:off x="205838" y="367117"/>
            <a:ext cx="6534150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effectLst/>
                <a:latin typeface="Calibri" panose="020F0502020204030204" pitchFamily="34" charset="0"/>
              </a:rPr>
              <a:t>GRUPO:</a:t>
            </a:r>
          </a:p>
          <a:p>
            <a:pPr algn="ctr"/>
            <a:r>
              <a:rPr lang="pt-BR" sz="6000" b="1" dirty="0" smtClean="0">
                <a:effectLst/>
                <a:latin typeface="Calibri" panose="020F0502020204030204" pitchFamily="34" charset="0"/>
              </a:rPr>
              <a:t>BANDOLEIROS </a:t>
            </a:r>
          </a:p>
          <a:p>
            <a:pPr algn="ctr"/>
            <a:r>
              <a:rPr lang="pt-BR" sz="6000" b="1" dirty="0" smtClean="0">
                <a:effectLst/>
                <a:latin typeface="Calibri" panose="020F0502020204030204" pitchFamily="34" charset="0"/>
              </a:rPr>
              <a:t>DO CANGAÇO</a:t>
            </a:r>
            <a:endParaRPr lang="pt-BR" sz="6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6719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7657" y="504497"/>
            <a:ext cx="3305708" cy="819931"/>
          </a:xfrm>
          <a:prstGeom prst="roundRect">
            <a:avLst>
              <a:gd name="adj" fmla="val 46011"/>
            </a:avLst>
          </a:prstGeom>
          <a:ln w="38100" cap="rnd">
            <a:solidFill>
              <a:srgbClr val="03BE9E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</p:spPr>
      </p:pic>
      <p:sp>
        <p:nvSpPr>
          <p:cNvPr id="8" name="Retângulo 7"/>
          <p:cNvSpPr/>
          <p:nvPr/>
        </p:nvSpPr>
        <p:spPr>
          <a:xfrm>
            <a:off x="-580571" y="360464"/>
            <a:ext cx="9144000" cy="110799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ctr" fontAlgn="base"/>
            <a:r>
              <a:rPr lang="pt-BR" sz="6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Protótipo </a:t>
            </a:r>
            <a:r>
              <a:rPr lang="pt-BR" sz="66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Figma</a:t>
            </a:r>
            <a:endParaRPr lang="pt-BR" sz="66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m 2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00" y="2668396"/>
            <a:ext cx="4876800" cy="24384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54772">
            <a:off x="6502673" y="3763919"/>
            <a:ext cx="1107565" cy="136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4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7657" y="504497"/>
            <a:ext cx="3305708" cy="819931"/>
          </a:xfrm>
          <a:prstGeom prst="roundRect">
            <a:avLst>
              <a:gd name="adj" fmla="val 46011"/>
            </a:avLst>
          </a:prstGeom>
          <a:ln w="38100" cap="rnd">
            <a:solidFill>
              <a:srgbClr val="03BE9E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</p:spPr>
      </p:pic>
      <p:sp>
        <p:nvSpPr>
          <p:cNvPr id="6" name="Retângulo 5"/>
          <p:cNvSpPr/>
          <p:nvPr/>
        </p:nvSpPr>
        <p:spPr>
          <a:xfrm>
            <a:off x="2596282" y="2307771"/>
            <a:ext cx="6720115" cy="186204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ctr" fontAlgn="base"/>
            <a:r>
              <a:rPr lang="pt-BR" sz="11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43666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7657" y="504497"/>
            <a:ext cx="3305708" cy="819931"/>
          </a:xfrm>
          <a:prstGeom prst="roundRect">
            <a:avLst>
              <a:gd name="adj" fmla="val 46011"/>
            </a:avLst>
          </a:prstGeom>
          <a:ln w="38100" cap="rnd">
            <a:solidFill>
              <a:srgbClr val="03BE9E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69" y="1324428"/>
            <a:ext cx="4576447" cy="338763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5633" y="2267856"/>
            <a:ext cx="4905507" cy="36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25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7657" y="504497"/>
            <a:ext cx="3305708" cy="819931"/>
          </a:xfrm>
          <a:prstGeom prst="roundRect">
            <a:avLst>
              <a:gd name="adj" fmla="val 46011"/>
            </a:avLst>
          </a:prstGeom>
          <a:ln w="38100" cap="rnd">
            <a:solidFill>
              <a:srgbClr val="03BE9E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</p:spPr>
      </p:pic>
      <p:sp>
        <p:nvSpPr>
          <p:cNvPr id="2" name="Retângulo 1"/>
          <p:cNvSpPr/>
          <p:nvPr/>
        </p:nvSpPr>
        <p:spPr>
          <a:xfrm>
            <a:off x="3106218" y="1152281"/>
            <a:ext cx="6653688" cy="14933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pt-BR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Plataforma para Upload e Download de literaturas de </a:t>
            </a:r>
            <a:r>
              <a:rPr lang="pt-BR" sz="3200" b="1" dirty="0">
                <a:latin typeface="Calibri" panose="020F0502020204030204" pitchFamily="34" charset="0"/>
                <a:cs typeface="Calibri" panose="020F0502020204030204" pitchFamily="34" charset="0"/>
              </a:rPr>
              <a:t>forma </a:t>
            </a:r>
            <a:r>
              <a:rPr lang="pt-BR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gratuita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15" y="1051909"/>
            <a:ext cx="1567545" cy="156754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9279">
            <a:off x="580615" y="1937815"/>
            <a:ext cx="1630007" cy="1363278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3352800" y="4752058"/>
            <a:ext cx="5986528" cy="14933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pt-BR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Conhecido por ser um bom lugar para compartilhar conhecimento</a:t>
            </a:r>
            <a:endParaRPr lang="pt-BR" sz="3200" b="1" dirty="0" smtClean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59906" y="5267057"/>
            <a:ext cx="1550797" cy="132818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23796" y1="46016" x2="23796" y2="46016"/>
                        <a14:foregroundMark x1="30674" y1="21626" x2="30674" y2="21626"/>
                        <a14:foregroundMark x1="50619" y1="10244" x2="50619" y2="10244"/>
                        <a14:foregroundMark x1="71389" y1="19187" x2="71389" y2="19187"/>
                        <a14:foregroundMark x1="81293" y1="46179" x2="81293" y2="46179"/>
                        <a14:foregroundMark x1="71389" y1="71707" x2="71389" y2="71707"/>
                        <a14:foregroundMark x1="47730" y1="81138" x2="47730" y2="81138"/>
                        <a14:foregroundMark x1="28611" y1="67317" x2="28611" y2="673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92917" y="4177526"/>
            <a:ext cx="1966479" cy="1663528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271059" y="3255414"/>
            <a:ext cx="8033195" cy="754694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pt-BR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Fácil e simples de usar!</a:t>
            </a:r>
          </a:p>
        </p:txBody>
      </p:sp>
    </p:spTree>
    <p:extLst>
      <p:ext uri="{BB962C8B-B14F-4D97-AF65-F5344CB8AC3E}">
        <p14:creationId xmlns:p14="http://schemas.microsoft.com/office/powerpoint/2010/main" val="183640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7657" y="504497"/>
            <a:ext cx="3305708" cy="819931"/>
          </a:xfrm>
          <a:prstGeom prst="roundRect">
            <a:avLst>
              <a:gd name="adj" fmla="val 46011"/>
            </a:avLst>
          </a:prstGeom>
          <a:ln w="38100" cap="rnd">
            <a:solidFill>
              <a:srgbClr val="03BE9E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</p:spPr>
      </p:pic>
      <p:sp>
        <p:nvSpPr>
          <p:cNvPr id="10" name="Retângulo 9"/>
          <p:cNvSpPr/>
          <p:nvPr/>
        </p:nvSpPr>
        <p:spPr>
          <a:xfrm>
            <a:off x="0" y="360464"/>
            <a:ext cx="8287657" cy="1015663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ctr" fontAlgn="base"/>
            <a:r>
              <a:rPr lang="pt-BR" sz="6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Análise das Entrevistas</a:t>
            </a:r>
            <a:endParaRPr lang="pt-BR" sz="66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5387455" y="2466026"/>
            <a:ext cx="5800404" cy="304698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pt-BR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Com base na entrevista de alguns usuários, conseguimos realizar uma avaliação heurística e mapear as possíveis melhorias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25000" y1="6329" x2="25000" y2="6329"/>
                        <a14:foregroundMark x1="25000" y1="16275" x2="25000" y2="16275"/>
                        <a14:foregroundMark x1="22302" y1="27667" x2="22302" y2="276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96765" y="2879767"/>
            <a:ext cx="2793462" cy="277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96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7657" y="504497"/>
            <a:ext cx="3305708" cy="819931"/>
          </a:xfrm>
          <a:prstGeom prst="roundRect">
            <a:avLst>
              <a:gd name="adj" fmla="val 46011"/>
            </a:avLst>
          </a:prstGeom>
          <a:ln w="38100" cap="rnd">
            <a:solidFill>
              <a:srgbClr val="03BE9E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</p:spPr>
      </p:pic>
      <p:sp>
        <p:nvSpPr>
          <p:cNvPr id="8" name="Retângulo 7"/>
          <p:cNvSpPr/>
          <p:nvPr/>
        </p:nvSpPr>
        <p:spPr>
          <a:xfrm>
            <a:off x="-449943" y="568213"/>
            <a:ext cx="9144000" cy="69249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ctr" fontAlgn="base"/>
            <a:r>
              <a:rPr lang="pt-BR" sz="39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Exemplos de Resultados das Pesquisas</a:t>
            </a:r>
          </a:p>
        </p:txBody>
      </p:sp>
      <p:pic>
        <p:nvPicPr>
          <p:cNvPr id="5130" name="Picture 10" descr="Gráfico de respostas do Formulários Google. Título da pergunta: Eu acho que gostaria de usar esse sistema com frequência.. Número de respostas: 7 respostas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747" y="4219349"/>
            <a:ext cx="4714875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Gráfico de respostas do Formulários Google. Título da pergunta: Eu acho o sistema desnecessariamente complexa.. Número de respostas: 7 respostas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747" y="1664835"/>
            <a:ext cx="4714875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Gráfico de respostas do Formulários Google. Título da pergunta: Eu achei a o sistema fácil de usar.. Número de respostas: 7 respostas.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227" y="4219350"/>
            <a:ext cx="4714875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Gráfico de respostas do Formulários Google. Título da pergunta: Eu acho que o sistema apresenta muitas inconsistências.. Número de respostas: 7 respostas.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227" y="1664835"/>
            <a:ext cx="4714875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07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7657" y="504497"/>
            <a:ext cx="3305708" cy="819931"/>
          </a:xfrm>
          <a:prstGeom prst="roundRect">
            <a:avLst>
              <a:gd name="adj" fmla="val 46011"/>
            </a:avLst>
          </a:prstGeom>
          <a:ln w="38100" cap="rnd">
            <a:solidFill>
              <a:srgbClr val="03BE9E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</p:spPr>
      </p:pic>
      <p:sp>
        <p:nvSpPr>
          <p:cNvPr id="8" name="Retângulo 7"/>
          <p:cNvSpPr/>
          <p:nvPr/>
        </p:nvSpPr>
        <p:spPr>
          <a:xfrm>
            <a:off x="653143" y="129632"/>
            <a:ext cx="6995885" cy="156966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ctr" fontAlgn="base"/>
            <a:r>
              <a:rPr lang="pt-BR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Principais Problemas de Usabilidade Identificados</a:t>
            </a:r>
            <a:endParaRPr lang="pt-BR" sz="5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5893187" y="4385322"/>
            <a:ext cx="5986528" cy="754694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pt-BR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Eficiência e Flexibilidade de Uso</a:t>
            </a:r>
            <a:endParaRPr lang="pt-BR" sz="3200" b="1" dirty="0" smtClean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38151" y="2423246"/>
            <a:ext cx="5555036" cy="92333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pt-BR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Ajuda e Documentação</a:t>
            </a:r>
            <a:endParaRPr lang="pt-BR" sz="3600" b="1" dirty="0" smtClean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319701" y="3231160"/>
            <a:ext cx="5935956" cy="2308324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pt-B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O usuário não possui nenhum direcionamento para tirar suas dúvidas ou até mesmo para direcionar qualquer problema que encontrar ao utilizar o site;</a:t>
            </a:r>
            <a:endParaRPr lang="pt-BR" sz="2400" dirty="0" smtClean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6931345" y="5140016"/>
            <a:ext cx="4778135" cy="114307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pt-BR" sz="240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suário não possui uma ferramenta ou mecanismos de filtragem.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51487" y1="9982" x2="51487" y2="9982"/>
                        <a14:foregroundMark x1="36617" y1="33087" x2="36617" y2="33087"/>
                        <a14:foregroundMark x1="58178" y1="34935" x2="58178" y2="34935"/>
                        <a14:foregroundMark x1="56877" y1="54898" x2="56877" y2="54898"/>
                        <a14:foregroundMark x1="34944" y1="55638" x2="34944" y2="55638"/>
                        <a14:foregroundMark x1="31227" y1="75601" x2="31227" y2="75601"/>
                        <a14:foregroundMark x1="57993" y1="75970" x2="57993" y2="7597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87657" y="1581772"/>
            <a:ext cx="2415218" cy="242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38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7657" y="504497"/>
            <a:ext cx="3305708" cy="819931"/>
          </a:xfrm>
          <a:prstGeom prst="roundRect">
            <a:avLst>
              <a:gd name="adj" fmla="val 46011"/>
            </a:avLst>
          </a:prstGeom>
          <a:ln w="38100" cap="rnd">
            <a:solidFill>
              <a:srgbClr val="03BE9E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</p:spPr>
      </p:pic>
      <p:sp>
        <p:nvSpPr>
          <p:cNvPr id="8" name="Retângulo 7"/>
          <p:cNvSpPr/>
          <p:nvPr/>
        </p:nvSpPr>
        <p:spPr>
          <a:xfrm>
            <a:off x="58057" y="554987"/>
            <a:ext cx="8229600" cy="769441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ctr" fontAlgn="base"/>
            <a:r>
              <a:rPr lang="pt-BR" sz="4400" b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pt-BR" sz="4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elhorias Sugeridas</a:t>
            </a:r>
            <a:endParaRPr lang="pt-BR" sz="4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36551" y="2176503"/>
            <a:ext cx="7586650" cy="5262979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514350" indent="-514350" fontAlgn="base">
              <a:lnSpc>
                <a:spcPct val="150000"/>
              </a:lnSpc>
              <a:buFont typeface="+mj-lt"/>
              <a:buAutoNum type="arabicPeriod"/>
            </a:pPr>
            <a:r>
              <a:rPr lang="pt-BR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Adição de tema escuro.</a:t>
            </a:r>
          </a:p>
          <a:p>
            <a:pPr marL="514350" indent="-514350" fontAlgn="base">
              <a:lnSpc>
                <a:spcPct val="150000"/>
              </a:lnSpc>
              <a:buFont typeface="+mj-lt"/>
              <a:buAutoNum type="arabicPeriod"/>
            </a:pPr>
            <a:r>
              <a:rPr lang="pt-BR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Maior alcance de exemplares para download.</a:t>
            </a:r>
          </a:p>
          <a:p>
            <a:pPr marL="514350" indent="-514350" fontAlgn="base">
              <a:lnSpc>
                <a:spcPct val="150000"/>
              </a:lnSpc>
              <a:buFont typeface="+mj-lt"/>
              <a:buAutoNum type="arabicPeriod"/>
            </a:pPr>
            <a:r>
              <a:rPr lang="pt-BR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Apresentar mais informações dos arquivos disponíveis.</a:t>
            </a:r>
          </a:p>
          <a:p>
            <a:pPr marL="514350" indent="-514350" fontAlgn="base">
              <a:lnSpc>
                <a:spcPct val="150000"/>
              </a:lnSpc>
              <a:buFont typeface="+mj-lt"/>
              <a:buAutoNum type="arabicPeriod"/>
            </a:pPr>
            <a:r>
              <a:rPr lang="pt-BR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Sistema mais rápido.</a:t>
            </a:r>
          </a:p>
          <a:p>
            <a:pPr marL="514350" indent="-514350" fontAlgn="base">
              <a:lnSpc>
                <a:spcPct val="150000"/>
              </a:lnSpc>
              <a:buFont typeface="+mj-lt"/>
              <a:buAutoNum type="arabicPeriod"/>
            </a:pPr>
            <a:r>
              <a:rPr lang="pt-BR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Divisão por gênero literário que o usuário procura.</a:t>
            </a:r>
          </a:p>
          <a:p>
            <a:pPr marL="514350" indent="-514350" fontAlgn="base">
              <a:lnSpc>
                <a:spcPct val="150000"/>
              </a:lnSpc>
              <a:buFont typeface="+mj-lt"/>
              <a:buAutoNum type="arabicPeriod"/>
            </a:pPr>
            <a:endParaRPr lang="pt-BR" sz="2800" b="1" dirty="0" smtClean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2452" y="1915244"/>
            <a:ext cx="3240444" cy="2917409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2333" y="3556000"/>
            <a:ext cx="3446406" cy="307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2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7657" y="504497"/>
            <a:ext cx="3305708" cy="819931"/>
          </a:xfrm>
          <a:prstGeom prst="roundRect">
            <a:avLst>
              <a:gd name="adj" fmla="val 46011"/>
            </a:avLst>
          </a:prstGeom>
          <a:ln w="38100" cap="rnd">
            <a:solidFill>
              <a:srgbClr val="03BE9E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</p:spPr>
      </p:pic>
      <p:sp>
        <p:nvSpPr>
          <p:cNvPr id="8" name="Retângulo 7"/>
          <p:cNvSpPr/>
          <p:nvPr/>
        </p:nvSpPr>
        <p:spPr>
          <a:xfrm>
            <a:off x="58057" y="554987"/>
            <a:ext cx="8229600" cy="769441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ctr" fontAlgn="base"/>
            <a:r>
              <a:rPr lang="pt-BR" sz="4400" b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pt-BR" sz="4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elhorias Sugeridas</a:t>
            </a:r>
            <a:endParaRPr lang="pt-BR" sz="4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405889" y="1566903"/>
            <a:ext cx="6595263" cy="590931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514350" indent="-514350" fontAlgn="base">
              <a:lnSpc>
                <a:spcPct val="150000"/>
              </a:lnSpc>
              <a:buFont typeface="+mj-lt"/>
              <a:buAutoNum type="arabicPeriod" startAt="6"/>
            </a:pPr>
            <a:r>
              <a:rPr lang="pt-BR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Local para o usuário tirar suas dúvidas, caso seja necessário.</a:t>
            </a:r>
          </a:p>
          <a:p>
            <a:pPr marL="514350" indent="-514350" fontAlgn="base">
              <a:lnSpc>
                <a:spcPct val="150000"/>
              </a:lnSpc>
              <a:buFont typeface="+mj-lt"/>
              <a:buAutoNum type="arabicPeriod" startAt="6"/>
            </a:pPr>
            <a:r>
              <a:rPr lang="pt-BR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Ter informações sobre a plataforma, quem está por trás dela, entre outras coisas.</a:t>
            </a:r>
          </a:p>
          <a:p>
            <a:pPr marL="514350" indent="-514350" fontAlgn="base">
              <a:lnSpc>
                <a:spcPct val="150000"/>
              </a:lnSpc>
              <a:buFont typeface="+mj-lt"/>
              <a:buAutoNum type="arabicPeriod" startAt="6"/>
            </a:pPr>
            <a:r>
              <a:rPr lang="pt-BR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 sistema de pesquisa poderia ser aperfeiçoado.</a:t>
            </a:r>
          </a:p>
          <a:p>
            <a:pPr marL="514350" indent="-514350" fontAlgn="base">
              <a:lnSpc>
                <a:spcPct val="150000"/>
              </a:lnSpc>
              <a:buFont typeface="+mj-lt"/>
              <a:buAutoNum type="arabicPeriod" startAt="6"/>
            </a:pPr>
            <a:r>
              <a:rPr lang="pt-BR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Uma página de contato.</a:t>
            </a:r>
          </a:p>
          <a:p>
            <a:pPr fontAlgn="base">
              <a:lnSpc>
                <a:spcPct val="150000"/>
              </a:lnSpc>
            </a:pPr>
            <a:endParaRPr lang="pt-BR" sz="2800" b="1" dirty="0" smtClean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90" y="1672771"/>
            <a:ext cx="3908167" cy="269185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9417" y="3276812"/>
            <a:ext cx="3831430" cy="287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9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7657" y="504497"/>
            <a:ext cx="3305708" cy="819931"/>
          </a:xfrm>
          <a:prstGeom prst="roundRect">
            <a:avLst>
              <a:gd name="adj" fmla="val 46011"/>
            </a:avLst>
          </a:prstGeom>
          <a:ln w="38100" cap="rnd">
            <a:solidFill>
              <a:srgbClr val="03BE9E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</p:spPr>
      </p:pic>
      <p:sp>
        <p:nvSpPr>
          <p:cNvPr id="13" name="Retângulo 12"/>
          <p:cNvSpPr/>
          <p:nvPr/>
        </p:nvSpPr>
        <p:spPr>
          <a:xfrm>
            <a:off x="-116115" y="504497"/>
            <a:ext cx="8229600" cy="92333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ctr" fontAlgn="base"/>
            <a:r>
              <a:rPr lang="pt-BR" sz="5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Personas e Cenários</a:t>
            </a:r>
            <a:endParaRPr lang="pt-BR" sz="6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1130501" y="2168118"/>
            <a:ext cx="6792511" cy="1323439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ctr" fontAlgn="base"/>
            <a:r>
              <a:rPr lang="pt-BR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Fernanda Cecília, que estava à procura de suas obras e literaturas preferidas em suas línguas nativas, e que encontrava barreiras da cultura de seu país para adquirir estas obras, tanto por plataformas digitais quanto fisicamente</a:t>
            </a:r>
            <a:endParaRPr lang="pt-BR" sz="2000" b="1" dirty="0" smtClean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3705074" y="4916765"/>
            <a:ext cx="7370229" cy="1015663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ctr" fontAlgn="base"/>
            <a:r>
              <a:rPr lang="pt-BR" sz="2000" b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pt-BR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Dona Maria José, que gostaria que toda e qualquer pessoa pudesse contemplar e ler suas receitas, mas foi impedida de publica-las e estava procurando uma forma mais simples de faze-la.</a:t>
            </a:r>
            <a:endParaRPr lang="pt-BR" sz="2000" b="1" dirty="0" smtClean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44" name="Picture 4" descr="Velha Mulher Cozinhando E Usando Vetor De Telefone Celular Ilustração do  Vetor - Ilustração de alimento, celular: 242395251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6" t="8930" r="15782" b="5121"/>
          <a:stretch/>
        </p:blipFill>
        <p:spPr bwMode="auto">
          <a:xfrm flipH="1">
            <a:off x="1826959" y="4151086"/>
            <a:ext cx="1878115" cy="2284401"/>
          </a:xfrm>
          <a:prstGeom prst="ellipse">
            <a:avLst/>
          </a:prstGeom>
          <a:ln w="6350" cap="rnd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Elemento De Menina Lendo Um Livro PNG , Lendo Clipart, Lendo, Menina PNG  Imagem para download gratuito | Desenho vetorial, Festa junina background,  Ilustração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5" r="13695"/>
          <a:stretch/>
        </p:blipFill>
        <p:spPr bwMode="auto">
          <a:xfrm>
            <a:off x="8113485" y="1784078"/>
            <a:ext cx="1601896" cy="2091521"/>
          </a:xfrm>
          <a:prstGeom prst="ellipse">
            <a:avLst/>
          </a:prstGeom>
          <a:ln w="63500" cap="rnd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3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253</TotalTime>
  <Words>271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Íon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Kaik Nonato</dc:creator>
  <cp:lastModifiedBy>Kaik Nonato</cp:lastModifiedBy>
  <cp:revision>16</cp:revision>
  <dcterms:created xsi:type="dcterms:W3CDTF">2022-12-06T22:38:29Z</dcterms:created>
  <dcterms:modified xsi:type="dcterms:W3CDTF">2022-12-07T02:52:27Z</dcterms:modified>
</cp:coreProperties>
</file>