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Caveat"/>
      <p:regular r:id="rId28"/>
      <p:bold r:id="rId29"/>
    </p:embeddedFont>
    <p:embeddedFont>
      <p:font typeface="Oxygen"/>
      <p:regular r:id="rId30"/>
      <p:bold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Quicksand"/>
      <p:regular r:id="rId40"/>
      <p:bold r:id="rId41"/>
    </p:embeddedFont>
    <p:embeddedFont>
      <p:font typeface="Quicksand Medium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regular.fntdata"/><Relationship Id="rId20" Type="http://schemas.openxmlformats.org/officeDocument/2006/relationships/slide" Target="slides/slide15.xml"/><Relationship Id="rId42" Type="http://schemas.openxmlformats.org/officeDocument/2006/relationships/font" Target="fonts/QuicksandMedium-regular.fntdata"/><Relationship Id="rId41" Type="http://schemas.openxmlformats.org/officeDocument/2006/relationships/font" Target="fonts/Quicksan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QuicksandMedium-bold.fntdata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Caveat-regular.fntdata"/><Relationship Id="rId27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xygen-bold.fntdata"/><Relationship Id="rId30" Type="http://schemas.openxmlformats.org/officeDocument/2006/relationships/font" Target="fonts/Oxygen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44e00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a44e00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15cdd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15cdd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152b623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152b623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152b623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152b623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1fb4bb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1fb4bb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74785a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74785a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74785ac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74785ac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a061c9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aa061c9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326e37d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326e37d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175387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175387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75387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75387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1fb4bb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1fb4bb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1fb4bb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1fb4bb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4efbe3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4efbe3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4e58f6e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4e58f6e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4e58f6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4e58f6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1fb4bb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1fb4bb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ol.com.br/" TargetMode="External"/><Relationship Id="rId4" Type="http://schemas.openxmlformats.org/officeDocument/2006/relationships/hyperlink" Target="https://www.bol.uol.com.br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22825" y="2853100"/>
            <a:ext cx="28917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Integrantes</a:t>
            </a:r>
            <a:r>
              <a:rPr b="1"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Brendo Bubela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Bruna Gomes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Christian Dantas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Davi Ramos Andrade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Jennifer Dominique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João Pedro Esteves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Luara Goulart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Marcos Paulo  Donizete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Mariana Araujo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738699" y="2825850"/>
            <a:ext cx="3666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3F3F3"/>
                </a:solidFill>
                <a:latin typeface="Caveat"/>
                <a:ea typeface="Caveat"/>
                <a:cs typeface="Caveat"/>
                <a:sym typeface="Caveat"/>
              </a:rPr>
              <a:t>Thinking</a:t>
            </a:r>
            <a:endParaRPr sz="4800">
              <a:solidFill>
                <a:srgbClr val="F3F3F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27800" y="1493825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6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D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373750" y="935350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88C6FF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E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414450" y="1493825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540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S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455075" y="935350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4887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I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501100" y="1493825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86F056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G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536400" y="935350"/>
            <a:ext cx="1279800" cy="1108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3F3F3"/>
          </a:solidFill>
          <a:ln>
            <a:noFill/>
          </a:ln>
          <a:effectLst>
            <a:outerShdw blurRad="200025" rotWithShape="0" algn="bl" dir="3840000" dist="16192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xygen"/>
                <a:ea typeface="Oxygen"/>
                <a:cs typeface="Oxygen"/>
                <a:sym typeface="Oxygen"/>
              </a:rPr>
              <a:t>N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83750" y="4135850"/>
            <a:ext cx="6185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6º Semestre Análise e Desenvolvimento de Sistemas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Disciplina: </a:t>
            </a: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Gestão e Governança de TI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Profº </a:t>
            </a:r>
            <a:r>
              <a:rPr lang="pt-BR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Claudio Etelvino de Lima</a:t>
            </a:r>
            <a:endParaRPr sz="13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0" y="0"/>
            <a:ext cx="91893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Protótipo - Sprint 1</a:t>
            </a:r>
            <a:endParaRPr sz="2700">
              <a:solidFill>
                <a:srgbClr val="F3F3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90450"/>
            <a:ext cx="753600" cy="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4927" r="2625" t="0"/>
          <a:stretch/>
        </p:blipFill>
        <p:spPr>
          <a:xfrm>
            <a:off x="2281175" y="1041800"/>
            <a:ext cx="4445525" cy="38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-50700" y="0"/>
            <a:ext cx="4209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246200" y="1187200"/>
            <a:ext cx="47157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Para a segunda sprint foram selecionadas tecnologias que auxiliassem as métricas de identificação do usuário durante o seu cadastro: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Traceroute: mapeamento da rota do ip do computador do indivíduo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Processamento dos dados do fingerprint para utilização da análise de IA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Tela de análise cadastral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Análise comportamental do usuário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4246200" y="461800"/>
            <a:ext cx="48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Sprint 2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921825" y="2262075"/>
            <a:ext cx="996300" cy="6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" y="1686275"/>
            <a:ext cx="3989525" cy="1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0"/>
            <a:ext cx="91995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76200" y="180900"/>
            <a:ext cx="89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Sprint 2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83025" y="1152475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Tela de Administrador, para análises de cadastro de forma manual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316775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Armazenamento de imagens ou da rota do cursor do usuário para analise comportamental (inicial)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94000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Tela de Análise para visualização dos cadastros e aprovação de perfis que não se encaixam dentro dos requisitos de perfil spammer ou suspeito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283025" y="3167450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Utilização do Edge Manager na análise dos dados cadastrais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3316775" y="3167450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Armazenamento dos dados do traceroute no banco de dados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94000" y="3167450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Processamento dos dados coletados no fingerprint para utilização na análise automática da IA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538450" y="124596"/>
            <a:ext cx="734625" cy="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0"/>
            <a:ext cx="91995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76200" y="180900"/>
            <a:ext cx="89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Sprint 2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283025" y="1152475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Mapeamento da rota d ip do usuário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3316775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Bloqueio de Browsers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394000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Preparação dos dados para treinamento da IA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538450" y="124596"/>
            <a:ext cx="734625" cy="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0" y="0"/>
            <a:ext cx="91893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Protótipo - Sprint 2</a:t>
            </a:r>
            <a:endParaRPr sz="30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90450"/>
            <a:ext cx="753600" cy="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325" y="2238566"/>
            <a:ext cx="3776975" cy="268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224" y="1356249"/>
            <a:ext cx="3246475" cy="1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226" y="3009125"/>
            <a:ext cx="3246475" cy="19103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1023325" y="1530375"/>
            <a:ext cx="360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Prototipação das telas de </a:t>
            </a:r>
            <a:r>
              <a:rPr lang="pt-BR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análise</a:t>
            </a:r>
            <a:r>
              <a:rPr lang="pt-BR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manual e automática dos cadastros dos </a:t>
            </a:r>
            <a:r>
              <a:rPr lang="pt-BR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usuários</a:t>
            </a:r>
            <a:endParaRPr sz="1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-50700" y="0"/>
            <a:ext cx="4209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4246200" y="1187200"/>
            <a:ext cx="47157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Para a terceira sprint foi selecionada a tecnologias que auxiliassem no processamento de dados que colabore na identificação do usuário durante o seu cadastro: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Treinamento de Inteligência Artificial</a:t>
            </a:r>
            <a:endParaRPr sz="145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4246200" y="461800"/>
            <a:ext cx="48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Sprint 3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13581" l="34518" r="30882" t="14445"/>
          <a:stretch/>
        </p:blipFill>
        <p:spPr>
          <a:xfrm>
            <a:off x="7808850" y="3377050"/>
            <a:ext cx="1588000" cy="18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700" y="958938"/>
            <a:ext cx="4209900" cy="31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0"/>
            <a:ext cx="91995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76200" y="180900"/>
            <a:ext cx="89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Sprint 3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283025" y="1152475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Bloquear o copy and paste nos campos de inserção dos dados para cadastro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316775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Preparação dos dados para treinamento da IA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94000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Bloquear a tela de cadastro para alguns tipos de browsers, como Brave, que conseguem furar o device fingerprint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538450" y="124596"/>
            <a:ext cx="734625" cy="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3344500" y="3196850"/>
            <a:ext cx="2363400" cy="1721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Quando obtermos o device fingerprint e/ou traceroute do cliente consultar no banco para ver se existe usuário com essas mesmas informações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94000" y="3228025"/>
            <a:ext cx="2363400" cy="1721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Comparação entre o device fingerprint do usuário quando ele faz o cadastro e de quando ele realiza o login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352625" y="3207250"/>
            <a:ext cx="2363400" cy="1721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Achar um padrão no rastro de mouse e digitação do usuário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0" y="0"/>
            <a:ext cx="91893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Protótipo - Sprint 3</a:t>
            </a:r>
            <a:endParaRPr sz="30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90450"/>
            <a:ext cx="753600" cy="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Integrantes</a:t>
            </a:r>
            <a:endParaRPr sz="30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5" y="0"/>
            <a:ext cx="934500" cy="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idx="4294967295" type="subTitle"/>
          </p:nvPr>
        </p:nvSpPr>
        <p:spPr>
          <a:xfrm>
            <a:off x="920125" y="1297675"/>
            <a:ext cx="28917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Brendo Bubela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Bruna Gomes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Christian Dantas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Davi Ramos Andrade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Jennifer Dominique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João Pedro Esteves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Luara Goulart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Marcos Paulo  Donizete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Mariana Araujo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4617350" y="4195375"/>
            <a:ext cx="6185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6º Semestre Análise e Desenvolvimento de Sistemas</a:t>
            </a:r>
            <a:endParaRPr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Disciplina: </a:t>
            </a:r>
            <a:r>
              <a:rPr lang="pt-BR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Gestão e Governança de TI</a:t>
            </a:r>
            <a:endParaRPr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Profº </a:t>
            </a:r>
            <a:r>
              <a:rPr lang="pt-BR" sz="1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Claudio Etelvino de Lima</a:t>
            </a:r>
            <a:endParaRPr sz="1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57600" y="1017725"/>
            <a:ext cx="8840400" cy="3889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41500" y="233350"/>
            <a:ext cx="86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O que é “Design Thinking”?</a:t>
            </a:r>
            <a:endParaRPr sz="27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14475" y="1597825"/>
            <a:ext cx="47475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Design thinking </a:t>
            </a:r>
            <a:r>
              <a:rPr lang="pt-BR" sz="14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é uma abordagem prática-criativa que visa a resolução de problemáticas em diversas áreas empresariais, principalmente no desenvolvimento de produtos e serviços, agindo com base na coletividade colaborativa do desenvolvimento dos projetos.</a:t>
            </a:r>
            <a:endParaRPr sz="1450">
              <a:solidFill>
                <a:srgbClr val="22222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222222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 rot="5400000">
            <a:off x="4163789" y="2768140"/>
            <a:ext cx="3564921" cy="552270"/>
            <a:chOff x="1492125" y="3777650"/>
            <a:chExt cx="6036100" cy="935100"/>
          </a:xfrm>
        </p:grpSpPr>
        <p:sp>
          <p:nvSpPr>
            <p:cNvPr id="71" name="Google Shape;71;p14"/>
            <p:cNvSpPr/>
            <p:nvPr/>
          </p:nvSpPr>
          <p:spPr>
            <a:xfrm>
              <a:off x="1492125" y="3777650"/>
              <a:ext cx="947400" cy="935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764300" y="3777650"/>
              <a:ext cx="947400" cy="935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036475" y="3777650"/>
              <a:ext cx="947400" cy="935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308650" y="3777650"/>
              <a:ext cx="947400" cy="935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580825" y="3777650"/>
              <a:ext cx="947400" cy="935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9475" y="39588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4888" y="3922100"/>
              <a:ext cx="646225" cy="64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23825" y="3922112"/>
              <a:ext cx="646200" cy="64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 rotWithShape="1">
            <a:blip r:embed="rId6">
              <a:alphaModFix/>
            </a:blip>
            <a:srcRect b="-16119" l="16130" r="-16130" t="16120"/>
            <a:stretch/>
          </p:blipFill>
          <p:spPr>
            <a:xfrm>
              <a:off x="6768175" y="3922112"/>
              <a:ext cx="646199" cy="646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96000" y="3958870"/>
              <a:ext cx="572701" cy="5726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4"/>
          <p:cNvSpPr txBox="1"/>
          <p:nvPr/>
        </p:nvSpPr>
        <p:spPr>
          <a:xfrm>
            <a:off x="6233900" y="1323575"/>
            <a:ext cx="225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EMPATIA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233900" y="2114363"/>
            <a:ext cx="225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IDEALIZAÇÃO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233900" y="2905175"/>
            <a:ext cx="225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SELEÇÃO DE IDEIAS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233900" y="3601900"/>
            <a:ext cx="225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PROTOTIPAÇÃO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233900" y="4334400"/>
            <a:ext cx="225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TESTE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157600" y="945575"/>
            <a:ext cx="8840400" cy="396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41500" y="988275"/>
            <a:ext cx="84099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 </a:t>
            </a:r>
            <a:r>
              <a:rPr lang="pt-BR" sz="1400" u="sng">
                <a:solidFill>
                  <a:schemeClr val="hlink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3"/>
              </a:rPr>
              <a:t>UOL </a:t>
            </a: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é uma empresa brasileira fornecedora de conteúdo, produtos e serviços da Internet, dentre esses serviços tem o </a:t>
            </a:r>
            <a:r>
              <a:rPr lang="pt-BR" sz="1400" u="sng">
                <a:solidFill>
                  <a:schemeClr val="hlink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4"/>
              </a:rPr>
              <a:t>BOL - Brasil Online</a:t>
            </a: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que é um portal de internet, serviço de webmail.</a:t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●"/>
            </a:pP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Aumento do número de spammers</a:t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○"/>
            </a:pPr>
            <a:r>
              <a:rPr lang="pt-BR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Envio de mensagens não solicitadas </a:t>
            </a:r>
            <a:endParaRPr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○"/>
            </a:pPr>
            <a:r>
              <a:rPr lang="pt-BR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Spam</a:t>
            </a:r>
            <a:endParaRPr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■"/>
            </a:pPr>
            <a:r>
              <a:rPr lang="pt-BR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“</a:t>
            </a:r>
            <a:r>
              <a:rPr lang="pt-BR" sz="1300">
                <a:solidFill>
                  <a:srgbClr val="66666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Sending and Posting Advertisement in Mass</a:t>
            </a:r>
            <a:r>
              <a:rPr lang="pt-BR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” (tráfego de publicidade em massa)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■"/>
            </a:pPr>
            <a:r>
              <a:rPr lang="pt-BR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“</a:t>
            </a:r>
            <a:r>
              <a:rPr lang="pt-BR" sz="1300">
                <a:solidFill>
                  <a:srgbClr val="66666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Stupid Pointless Annoying Messages</a:t>
            </a:r>
            <a:r>
              <a:rPr lang="pt-BR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” (mensagem de propósito irritante)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○"/>
            </a:pPr>
            <a:r>
              <a:rPr lang="pt-BR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lguns desses e-mails podem conter links e arquivos com códigos maliciosos.</a:t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 Medium"/>
              <a:buChar char="○"/>
            </a:pPr>
            <a:r>
              <a:rPr lang="pt-BR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Geralmente os spammers criam uma variedade de contas de e-mails para conseguir enviar e propagar spam para mais usuários</a:t>
            </a:r>
            <a:endParaRPr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335F"/>
                </a:solidFill>
                <a:latin typeface="Quicksand"/>
                <a:ea typeface="Quicksand"/>
                <a:cs typeface="Quicksand"/>
                <a:sym typeface="Quicksand"/>
              </a:rPr>
              <a:t>PROBLEMA PRINCIPAL: </a:t>
            </a:r>
            <a:r>
              <a:rPr lang="pt-BR" sz="14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Spammers criando muitos cadastros de e-mail no BOL e isso afeta o nome da empresa, o que faz que os outros serviços de webmail, como por exemplo o Gmail, classifique todos os e-mails do tipo @bol.com como spam.</a:t>
            </a:r>
            <a:endParaRPr sz="140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025" y="4461188"/>
            <a:ext cx="846351" cy="2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6">
            <a:alphaModFix/>
          </a:blip>
          <a:srcRect b="34512" l="21019" r="42168" t="38180"/>
          <a:stretch/>
        </p:blipFill>
        <p:spPr>
          <a:xfrm>
            <a:off x="7923875" y="4437663"/>
            <a:ext cx="827535" cy="3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type="title"/>
          </p:nvPr>
        </p:nvSpPr>
        <p:spPr>
          <a:xfrm>
            <a:off x="341500" y="233350"/>
            <a:ext cx="86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Caracterização da Empresa</a:t>
            </a:r>
            <a:endParaRPr sz="2700">
              <a:solidFill>
                <a:srgbClr val="F3F3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233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444500" y="1559350"/>
            <a:ext cx="44961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Para que futuramente possam ser tomadas providências quanto esses spammers que utilizam desse serviço de e-mail da empresa UOL, será feita a análise e a identificação dos cadastros que um determinado usuário fez, garantindo dessa forma o cadastro de usuário único, onde terá uma lista com todos os e-mails referentes a um determinado usuário.</a:t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444500" y="524900"/>
            <a:ext cx="461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Solução do problema</a:t>
            </a:r>
            <a:endParaRPr sz="3000">
              <a:solidFill>
                <a:srgbClr val="43434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2538175" y="1319075"/>
            <a:ext cx="1361250" cy="13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flipH="1">
            <a:off x="800175" y="1319075"/>
            <a:ext cx="918300" cy="9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350" y="2232400"/>
            <a:ext cx="2309700" cy="23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180900"/>
            <a:ext cx="88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Ideias Soluções do Problema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3552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Solicitar CPF no cadastro, e limitar o número de criação de contas por CPF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3552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Treinar uma inteligência artificial de modo supervisionado para encontrar padrões de cadastros e associá-los a um usuário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44052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Solicitar um cartão de crédito, não para fazer a cobrança porque o tipo da conta é gratuita , mas para a validação de um cadastro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697150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Não deixar que os usuários coloquem nomes genéricos como por exemplo, sorteio@bol.com, premiação, ...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44052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Informar um e-mail de segurança para recuperação de senhas com o intuito de identificar uma cadeia de e-mails conectados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70767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Tirar foto do documento para confirmação de cadastro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711975" y="99946"/>
            <a:ext cx="734625" cy="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687757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Identificar os spammer somente depois dele enviar um conteúdo e for detectado que é spam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91747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Observar a tela do usuário para observar o comportamento das atividades realizadas pelo usuário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180900"/>
            <a:ext cx="88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Ideias Soluções do Problema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3552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</a:t>
            </a: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tividades suspeita a IA irá bloqueá-lo ou mandá-lo para análise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3552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AI assiste os cadastros mais recentes (comparar com uma semana)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44052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Cookies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697150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Tentar usar um serviços para captura de uma informação anti-fraude, para identificação de usuário único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44052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Com o wireshark poderíamos detectar se o envio de pacotes em uma porta específica com os dados do e-mail de spam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707675" y="3143650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-"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Device Fingerprint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-"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TraceRoute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-"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Algoritmo para Identificação de IA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711975" y="99946"/>
            <a:ext cx="734625" cy="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877575" y="1069325"/>
            <a:ext cx="2017500" cy="183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Tentar descobrir padrões entre os cadastro do mesmo usuário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91440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Protótipo</a:t>
            </a:r>
            <a:endParaRPr sz="2700">
              <a:solidFill>
                <a:srgbClr val="F3F3F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90450"/>
            <a:ext cx="753600" cy="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6460" l="11536" r="11605" t="9094"/>
          <a:stretch/>
        </p:blipFill>
        <p:spPr>
          <a:xfrm>
            <a:off x="452750" y="1872977"/>
            <a:ext cx="3644075" cy="24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b="22440" l="2814" r="1774" t="20576"/>
          <a:stretch/>
        </p:blipFill>
        <p:spPr>
          <a:xfrm>
            <a:off x="4840500" y="3519796"/>
            <a:ext cx="4008576" cy="119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731" y="1759900"/>
            <a:ext cx="3510107" cy="9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52750" y="1359700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Device Fingerprint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089725" y="13597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Algoritmo de detecção de IA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840500" y="3043400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Traceroute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-50700" y="0"/>
            <a:ext cx="42099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246200" y="1635450"/>
            <a:ext cx="47157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Para a primeira sprint foram escolhidas algumas tecnologias para serem desenvolvidas:</a:t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Modelagem e criação do banco de dados;</a:t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2067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Quicksand Medium"/>
              <a:buChar char="●"/>
            </a:pPr>
            <a:r>
              <a:rPr lang="pt-BR" sz="145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Device Fingerprint.</a:t>
            </a:r>
            <a:endParaRPr sz="1450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4246200" y="461800"/>
            <a:ext cx="48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Sprint 1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48250" y="2208200"/>
            <a:ext cx="1359900" cy="1050300"/>
          </a:xfrm>
          <a:prstGeom prst="roundRect">
            <a:avLst>
              <a:gd fmla="val 256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" y="1442745"/>
            <a:ext cx="3511100" cy="24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0"/>
            <a:ext cx="9199500" cy="934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76200" y="180900"/>
            <a:ext cx="89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Sprint 1</a:t>
            </a:r>
            <a:endParaRPr sz="27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283025" y="1152475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Uso da biblioteca do Device Fingerprint para identificação do usuário 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316775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Banco de dados incremental 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94000" y="1152475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A tela de cadastro e de login podem ser semelhantes as telas do Bol (conter os mesmos campos)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283025" y="3167450"/>
            <a:ext cx="2502600" cy="1721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Prototipação feita no Adobe XD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316775" y="3167450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86F0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Prototipação pode ser criada no Figma, pois todos os integrantes podem editar </a:t>
            </a: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simultaneamente</a:t>
            </a:r>
            <a:endParaRPr sz="1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94000" y="3167450"/>
            <a:ext cx="2363400" cy="1721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95250">
              <a:srgbClr val="434343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Banco de dados relacional</a:t>
            </a:r>
            <a:endParaRPr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77350">
            <a:off x="538450" y="124596"/>
            <a:ext cx="734625" cy="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