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65" r:id="rId11"/>
    <p:sldId id="266" r:id="rId12"/>
    <p:sldId id="267" r:id="rId13"/>
    <p:sldId id="281" r:id="rId14"/>
    <p:sldId id="268" r:id="rId15"/>
    <p:sldId id="282" r:id="rId16"/>
    <p:sldId id="270" r:id="rId17"/>
    <p:sldId id="284" r:id="rId18"/>
    <p:sldId id="280" r:id="rId19"/>
    <p:sldId id="269" r:id="rId20"/>
    <p:sldId id="283" r:id="rId21"/>
    <p:sldId id="271" r:id="rId22"/>
    <p:sldId id="272" r:id="rId23"/>
    <p:sldId id="273" r:id="rId24"/>
    <p:sldId id="274" r:id="rId25"/>
    <p:sldId id="286" r:id="rId26"/>
    <p:sldId id="275" r:id="rId27"/>
    <p:sldId id="276" r:id="rId28"/>
    <p:sldId id="277" r:id="rId29"/>
    <p:sldId id="279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1B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2006" autoAdjust="0"/>
  </p:normalViewPr>
  <p:slideViewPr>
    <p:cSldViewPr snapToGrid="0">
      <p:cViewPr varScale="1">
        <p:scale>
          <a:sx n="74" d="100"/>
          <a:sy n="74" d="100"/>
        </p:scale>
        <p:origin x="13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6.wmf"/><Relationship Id="rId4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F5CB0-6C09-4262-9078-0FA17DB4C2B7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F5601-C04D-4E78-9CAA-679CD779A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20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匀速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图中导体棒在初速度作用下，切割磁感线，产生电动势，出现安培力，阻碍其向前运动，其动能正转化为热能，最终会静止；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图虽在初速度作用下，但却受到向左的安培力，则杆向右减速运动，然而还要向左运动．从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F5601-C04D-4E78-9CAA-679CD779AD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62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0613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5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0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38855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4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8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55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313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543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7.png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6.wmf"/><Relationship Id="rId4" Type="http://schemas.openxmlformats.org/officeDocument/2006/relationships/image" Target="../media/image58.png"/><Relationship Id="rId9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56.wmf"/><Relationship Id="rId9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70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57.bin"/><Relationship Id="rId25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73.w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79.wmf"/><Relationship Id="rId3" Type="http://schemas.openxmlformats.org/officeDocument/2006/relationships/image" Target="../media/image81.png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6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86.wmf"/><Relationship Id="rId3" Type="http://schemas.openxmlformats.org/officeDocument/2006/relationships/image" Target="../media/image87.png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8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png"/><Relationship Id="rId4" Type="http://schemas.openxmlformats.org/officeDocument/2006/relationships/image" Target="../media/image1.wmf"/><Relationship Id="rId9" Type="http://schemas.openxmlformats.org/officeDocument/2006/relationships/image" Target="../media/image7.png"/><Relationship Id="rId1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2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7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9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8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8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8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10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9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9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116.wmf"/><Relationship Id="rId18" Type="http://schemas.openxmlformats.org/officeDocument/2006/relationships/oleObject" Target="../embeddings/oleObject100.bin"/><Relationship Id="rId3" Type="http://schemas.openxmlformats.org/officeDocument/2006/relationships/image" Target="../media/image121.png"/><Relationship Id="rId21" Type="http://schemas.openxmlformats.org/officeDocument/2006/relationships/image" Target="../media/image120.wmf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1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5" Type="http://schemas.openxmlformats.org/officeDocument/2006/relationships/image" Target="../media/image117.wmf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119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9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image" Target="../media/image127.png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0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9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1.wmf"/><Relationship Id="rId3" Type="http://schemas.openxmlformats.org/officeDocument/2006/relationships/image" Target="../media/image23.png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8.wmf"/><Relationship Id="rId18" Type="http://schemas.openxmlformats.org/officeDocument/2006/relationships/image" Target="../media/image32.wmf"/><Relationship Id="rId3" Type="http://schemas.openxmlformats.org/officeDocument/2006/relationships/image" Target="../media/image31.pn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11" Type="http://schemas.openxmlformats.org/officeDocument/2006/relationships/image" Target="../media/image43.png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大学物理</a:t>
            </a:r>
            <a:r>
              <a:rPr lang="en-US" altLang="zh-CN" smtClean="0"/>
              <a:t>A2</a:t>
            </a:r>
            <a:br>
              <a:rPr lang="en-US" altLang="zh-CN" smtClean="0"/>
            </a:br>
            <a:r>
              <a:rPr lang="zh-CN" altLang="en-US" smtClean="0"/>
              <a:t>试卷分析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2018-2019-1 </a:t>
            </a:r>
            <a:r>
              <a:rPr lang="zh-CN" altLang="en-US" smtClean="0"/>
              <a:t>学期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0900" y="355938"/>
            <a:ext cx="7861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2.</a:t>
            </a:r>
            <a:r>
              <a:rPr lang="zh-CN" altLang="en-US" sz="2400" smtClean="0"/>
              <a:t>（</a:t>
            </a:r>
            <a:r>
              <a:rPr lang="en-US" altLang="zh-CN" sz="2400"/>
              <a:t>3</a:t>
            </a:r>
            <a:r>
              <a:rPr lang="zh-CN" altLang="en-US" sz="2400"/>
              <a:t>分）图（</a:t>
            </a:r>
            <a:r>
              <a:rPr lang="en-US" altLang="zh-CN" sz="2400"/>
              <a:t>a</a:t>
            </a:r>
            <a:r>
              <a:rPr lang="zh-CN" altLang="en-US" sz="2400"/>
              <a:t>）、（</a:t>
            </a:r>
            <a:r>
              <a:rPr lang="en-US" altLang="zh-CN" sz="2400"/>
              <a:t>b</a:t>
            </a:r>
            <a:r>
              <a:rPr lang="zh-CN" altLang="en-US" sz="2400"/>
              <a:t>）、（</a:t>
            </a:r>
            <a:r>
              <a:rPr lang="en-US" altLang="zh-CN" sz="2400"/>
              <a:t>c</a:t>
            </a:r>
            <a:r>
              <a:rPr lang="zh-CN" altLang="en-US" sz="2400"/>
              <a:t>）中除导体棒可动外，其余部分均固定，不计摩擦，导体棒、导轨和直流电源的电阻均可略，各装置都在水平面内，匀强磁场</a:t>
            </a:r>
            <a:r>
              <a:rPr lang="en-US" altLang="zh-CN" sz="2400" b="1" i="1"/>
              <a:t>B</a:t>
            </a:r>
            <a:r>
              <a:rPr lang="zh-CN" altLang="en-US" sz="2400"/>
              <a:t>的方向垂直纸面向里。设导体棒的初始速度为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/>
              <a:t>0</a:t>
            </a:r>
            <a:r>
              <a:rPr lang="zh-CN" altLang="en-US" sz="2400"/>
              <a:t>。有可能在一直</a:t>
            </a:r>
            <a:r>
              <a:rPr lang="zh-CN" altLang="en-US" sz="2400">
                <a:solidFill>
                  <a:srgbClr val="FF0000"/>
                </a:solidFill>
              </a:rPr>
              <a:t>向右</a:t>
            </a:r>
            <a:r>
              <a:rPr lang="zh-CN" altLang="en-US" sz="2400"/>
              <a:t>运动过程中最终达到</a:t>
            </a:r>
            <a:r>
              <a:rPr lang="zh-CN" altLang="en-US" sz="2400">
                <a:solidFill>
                  <a:srgbClr val="FF0000"/>
                </a:solidFill>
              </a:rPr>
              <a:t>匀速</a:t>
            </a:r>
            <a:r>
              <a:rPr lang="zh-CN" altLang="en-US" sz="2400"/>
              <a:t>（不包括静止）状态的是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819" y="2457197"/>
            <a:ext cx="7781461" cy="18071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87500" y="4426635"/>
            <a:ext cx="5002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(A) </a:t>
            </a:r>
            <a:r>
              <a:rPr lang="zh-CN" altLang="en-US" sz="2400"/>
              <a:t>图（</a:t>
            </a:r>
            <a:r>
              <a:rPr lang="en-US" altLang="zh-CN" sz="2400"/>
              <a:t>a</a:t>
            </a:r>
            <a:r>
              <a:rPr lang="zh-CN" altLang="en-US" sz="2400"/>
              <a:t>）；            </a:t>
            </a:r>
            <a:r>
              <a:rPr lang="en-US" altLang="zh-CN" sz="2400"/>
              <a:t>(B) </a:t>
            </a:r>
            <a:r>
              <a:rPr lang="zh-CN" altLang="en-US" sz="2400"/>
              <a:t>图（</a:t>
            </a:r>
            <a:r>
              <a:rPr lang="en-US" altLang="zh-CN" sz="2400"/>
              <a:t>b</a:t>
            </a:r>
            <a:r>
              <a:rPr lang="zh-CN" altLang="en-US" sz="2400"/>
              <a:t>）； </a:t>
            </a:r>
          </a:p>
          <a:p>
            <a:r>
              <a:rPr lang="en-US" altLang="zh-CN" sz="2400"/>
              <a:t>(C) </a:t>
            </a:r>
            <a:r>
              <a:rPr lang="zh-CN" altLang="en-US" sz="2400"/>
              <a:t>图（</a:t>
            </a:r>
            <a:r>
              <a:rPr lang="en-US" altLang="zh-CN" sz="2400"/>
              <a:t>c</a:t>
            </a:r>
            <a:r>
              <a:rPr lang="zh-CN" altLang="en-US" sz="2400"/>
              <a:t>）；            </a:t>
            </a:r>
            <a:r>
              <a:rPr lang="en-US" altLang="zh-CN" sz="2400"/>
              <a:t>(D) </a:t>
            </a:r>
            <a:r>
              <a:rPr lang="zh-CN" altLang="en-US" sz="2400"/>
              <a:t>都不可能。</a:t>
            </a:r>
          </a:p>
        </p:txBody>
      </p:sp>
      <p:sp>
        <p:nvSpPr>
          <p:cNvPr id="5" name="矩形 4"/>
          <p:cNvSpPr/>
          <p:nvPr/>
        </p:nvSpPr>
        <p:spPr>
          <a:xfrm>
            <a:off x="7164084" y="6259634"/>
            <a:ext cx="1330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</a:rPr>
              <a:t>答案：</a:t>
            </a:r>
            <a:r>
              <a:rPr lang="en-US" altLang="zh-CN" sz="2400" smtClean="0">
                <a:solidFill>
                  <a:srgbClr val="FF0000"/>
                </a:solidFill>
              </a:rPr>
              <a:t>A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8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9300" y="158328"/>
            <a:ext cx="797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分）一球形电容器中间充有均匀介质，该介质缓慢漏电，在漏电过程中，传导电流产生的磁场为</a:t>
            </a:r>
            <a:r>
              <a:rPr lang="en-US" altLang="zh-CN" sz="2400" b="1" i="1" kern="1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kern="1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，位移电流产生的磁场为</a:t>
            </a:r>
            <a:r>
              <a:rPr lang="en-US" altLang="zh-CN" sz="2400" b="1" i="1" kern="1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kern="1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endParaRPr lang="zh-CN" altLang="zh-CN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0300" y="1388050"/>
            <a:ext cx="7213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(A) </a:t>
            </a:r>
            <a:r>
              <a:rPr lang="en-US" altLang="zh-CN" sz="2800" b="1" i="1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kern="100" baseline="-2500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 kern="1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kern="1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zh-CN" sz="2800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800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(</a:t>
            </a:r>
            <a:r>
              <a:rPr lang="en-US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B)</a:t>
            </a:r>
            <a:r>
              <a:rPr lang="en-US" altLang="zh-CN" sz="2800" b="1" i="1" kern="10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r>
              <a:rPr lang="en-US" altLang="zh-CN" sz="2800" kern="1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 kern="1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kern="1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endParaRPr lang="zh-CN" altLang="zh-CN" sz="20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(C)</a:t>
            </a:r>
            <a:r>
              <a:rPr lang="en-US" altLang="zh-CN" sz="2800" b="1" i="1" kern="10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r>
              <a:rPr lang="en-US" altLang="zh-CN" sz="2800" kern="1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i="1" kern="1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kern="1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800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(</a:t>
            </a:r>
            <a:r>
              <a:rPr lang="en-US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D)</a:t>
            </a:r>
            <a:r>
              <a:rPr lang="en-US" altLang="zh-CN" sz="2800" b="1" i="1" kern="10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r>
              <a:rPr lang="en-US" altLang="zh-CN" sz="2800" kern="1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i="1" kern="1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kern="1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55569" y="1048107"/>
            <a:ext cx="1330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</a:rPr>
              <a:t>答案：</a:t>
            </a:r>
            <a:r>
              <a:rPr lang="en-US" altLang="zh-CN" sz="2400" smtClean="0">
                <a:solidFill>
                  <a:srgbClr val="FF0000"/>
                </a:solidFill>
              </a:rPr>
              <a:t>C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0317" y="2501823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第</a:t>
            </a:r>
            <a:r>
              <a:rPr lang="en-US" altLang="zh-CN" sz="2000" smtClean="0"/>
              <a:t>9</a:t>
            </a:r>
            <a:r>
              <a:rPr lang="zh-CN" altLang="en-US" sz="2000" smtClean="0"/>
              <a:t>届非物理类专业大学生物理竞赛题</a:t>
            </a:r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20548" y="1524469"/>
            <a:ext cx="1600856" cy="149025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0317" y="2998373"/>
            <a:ext cx="7894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漏电过程电容器中传导电流和位移电流都是沿径向的，并且都具有球对称性，只是两者方向相反。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48909" y="3474413"/>
            <a:ext cx="1672495" cy="15795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94772" y="3750835"/>
            <a:ext cx="51541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000" smtClean="0"/>
              <a:t>取如图所法的元电流</a:t>
            </a:r>
            <a:r>
              <a:rPr lang="en-US" altLang="zh-CN" sz="2000" i="1" smtClean="0"/>
              <a:t>i</a:t>
            </a:r>
            <a:r>
              <a:rPr lang="en-US" altLang="zh-CN" sz="2000" baseline="-25000" smtClean="0"/>
              <a:t>A</a:t>
            </a:r>
            <a:r>
              <a:rPr lang="en-US" altLang="zh-CN" sz="2000" smtClean="0"/>
              <a:t>, </a:t>
            </a:r>
            <a:r>
              <a:rPr lang="en-US" altLang="zh-CN" sz="2000" i="1" smtClean="0"/>
              <a:t>i</a:t>
            </a:r>
            <a:r>
              <a:rPr lang="en-US" altLang="zh-CN" sz="2000" baseline="-25000" smtClean="0"/>
              <a:t>B</a:t>
            </a:r>
            <a:r>
              <a:rPr lang="en-US" altLang="zh-CN" sz="2000" smtClean="0"/>
              <a:t>, OO’</a:t>
            </a:r>
            <a:r>
              <a:rPr lang="zh-CN" altLang="en-US" sz="2000" smtClean="0"/>
              <a:t>为对称轴。</a:t>
            </a:r>
            <a:r>
              <a:rPr lang="en-US" altLang="zh-CN" sz="2000" i="1" smtClean="0">
                <a:solidFill>
                  <a:prstClr val="black"/>
                </a:solidFill>
              </a:rPr>
              <a:t>i</a:t>
            </a:r>
            <a:r>
              <a:rPr lang="en-US" altLang="zh-CN" sz="2000" baseline="-25000" smtClean="0">
                <a:solidFill>
                  <a:prstClr val="black"/>
                </a:solidFill>
              </a:rPr>
              <a:t>A</a:t>
            </a:r>
            <a:r>
              <a:rPr lang="zh-CN" altLang="en-US" sz="2000" smtClean="0">
                <a:solidFill>
                  <a:prstClr val="black"/>
                </a:solidFill>
              </a:rPr>
              <a:t>在</a:t>
            </a:r>
            <a:r>
              <a:rPr lang="en-US" altLang="zh-CN" sz="2000" smtClean="0">
                <a:solidFill>
                  <a:prstClr val="black"/>
                </a:solidFill>
              </a:rPr>
              <a:t>P</a:t>
            </a:r>
            <a:r>
              <a:rPr lang="zh-CN" altLang="en-US" sz="2000" smtClean="0">
                <a:solidFill>
                  <a:prstClr val="black"/>
                </a:solidFill>
              </a:rPr>
              <a:t>点产生的磁场向里；</a:t>
            </a:r>
            <a:r>
              <a:rPr lang="en-US" altLang="zh-CN" sz="2000" smtClean="0">
                <a:solidFill>
                  <a:prstClr val="black"/>
                </a:solidFill>
              </a:rPr>
              <a:t> </a:t>
            </a:r>
            <a:r>
              <a:rPr lang="en-US" altLang="zh-CN" sz="2000" i="1" smtClean="0">
                <a:solidFill>
                  <a:prstClr val="black"/>
                </a:solidFill>
              </a:rPr>
              <a:t>i</a:t>
            </a:r>
            <a:r>
              <a:rPr lang="en-US" altLang="zh-CN" sz="2000" baseline="-25000" smtClean="0">
                <a:solidFill>
                  <a:prstClr val="black"/>
                </a:solidFill>
              </a:rPr>
              <a:t>B</a:t>
            </a:r>
            <a:r>
              <a:rPr lang="zh-CN" altLang="en-US" sz="2000" smtClean="0">
                <a:solidFill>
                  <a:prstClr val="black"/>
                </a:solidFill>
              </a:rPr>
              <a:t>在</a:t>
            </a:r>
            <a:r>
              <a:rPr lang="en-US" altLang="zh-CN" sz="2000" smtClean="0">
                <a:solidFill>
                  <a:prstClr val="black"/>
                </a:solidFill>
              </a:rPr>
              <a:t>P</a:t>
            </a:r>
            <a:r>
              <a:rPr lang="zh-CN" altLang="en-US" sz="2000" smtClean="0">
                <a:solidFill>
                  <a:prstClr val="black"/>
                </a:solidFill>
              </a:rPr>
              <a:t>点产生的磁场向外。显然，</a:t>
            </a:r>
            <a:r>
              <a:rPr lang="en-US" altLang="zh-CN" sz="2000" i="1" smtClean="0">
                <a:solidFill>
                  <a:prstClr val="black"/>
                </a:solidFill>
              </a:rPr>
              <a:t>B</a:t>
            </a:r>
            <a:r>
              <a:rPr lang="en-US" altLang="zh-CN" sz="2000" baseline="-25000" smtClean="0">
                <a:solidFill>
                  <a:prstClr val="black"/>
                </a:solidFill>
              </a:rPr>
              <a:t>A</a:t>
            </a:r>
            <a:r>
              <a:rPr lang="en-US" altLang="zh-CN" sz="2000" smtClean="0">
                <a:solidFill>
                  <a:prstClr val="black"/>
                </a:solidFill>
              </a:rPr>
              <a:t>,  </a:t>
            </a:r>
            <a:r>
              <a:rPr lang="en-US" altLang="zh-CN" sz="2000" i="1" smtClean="0">
                <a:solidFill>
                  <a:prstClr val="black"/>
                </a:solidFill>
              </a:rPr>
              <a:t>B</a:t>
            </a:r>
            <a:r>
              <a:rPr lang="en-US" altLang="zh-CN" sz="2000" baseline="-25000" smtClean="0">
                <a:solidFill>
                  <a:prstClr val="black"/>
                </a:solidFill>
              </a:rPr>
              <a:t>B</a:t>
            </a:r>
            <a:r>
              <a:rPr lang="zh-CN" altLang="en-US" sz="2000" smtClean="0">
                <a:solidFill>
                  <a:prstClr val="black"/>
                </a:solidFill>
              </a:rPr>
              <a:t>在</a:t>
            </a:r>
            <a:r>
              <a:rPr lang="en-US" altLang="zh-CN" sz="2000" smtClean="0">
                <a:solidFill>
                  <a:prstClr val="black"/>
                </a:solidFill>
              </a:rPr>
              <a:t>P</a:t>
            </a:r>
            <a:r>
              <a:rPr lang="zh-CN" altLang="en-US" sz="2000" smtClean="0">
                <a:solidFill>
                  <a:prstClr val="black"/>
                </a:solidFill>
              </a:rPr>
              <a:t>点的总效果为零。由于对</a:t>
            </a:r>
            <a:r>
              <a:rPr lang="en-US" altLang="zh-CN" sz="2000" smtClean="0">
                <a:solidFill>
                  <a:prstClr val="black"/>
                </a:solidFill>
              </a:rPr>
              <a:t>OO’</a:t>
            </a:r>
            <a:r>
              <a:rPr lang="zh-CN" altLang="en-US" sz="2000" smtClean="0">
                <a:solidFill>
                  <a:prstClr val="black"/>
                </a:solidFill>
              </a:rPr>
              <a:t>对称的所有元电流在</a:t>
            </a:r>
            <a:r>
              <a:rPr lang="en-US" altLang="zh-CN" sz="2000" smtClean="0">
                <a:solidFill>
                  <a:prstClr val="black"/>
                </a:solidFill>
              </a:rPr>
              <a:t>P</a:t>
            </a:r>
            <a:r>
              <a:rPr lang="zh-CN" altLang="en-US" sz="2000" smtClean="0">
                <a:solidFill>
                  <a:prstClr val="black"/>
                </a:solidFill>
              </a:rPr>
              <a:t>点总</a:t>
            </a:r>
            <a:r>
              <a:rPr lang="en-US" altLang="zh-CN" sz="2000" smtClean="0">
                <a:solidFill>
                  <a:prstClr val="black"/>
                </a:solidFill>
              </a:rPr>
              <a:t>B</a:t>
            </a:r>
            <a:r>
              <a:rPr lang="zh-CN" altLang="en-US" sz="2000" smtClean="0">
                <a:solidFill>
                  <a:prstClr val="black"/>
                </a:solidFill>
              </a:rPr>
              <a:t>为零。</a:t>
            </a:r>
            <a:r>
              <a:rPr lang="en-US" altLang="zh-CN" sz="2000" smtClean="0">
                <a:solidFill>
                  <a:prstClr val="black"/>
                </a:solidFill>
              </a:rPr>
              <a:t>OO’</a:t>
            </a:r>
            <a:r>
              <a:rPr lang="zh-CN" altLang="en-US" sz="2000" smtClean="0">
                <a:solidFill>
                  <a:prstClr val="black"/>
                </a:solidFill>
              </a:rPr>
              <a:t>对球电容也不具有特殊性。</a:t>
            </a:r>
            <a:endParaRPr lang="en-US" altLang="zh-CN" sz="2000" smtClean="0">
              <a:solidFill>
                <a:prstClr val="black"/>
              </a:solidFill>
            </a:endParaRPr>
          </a:p>
          <a:p>
            <a:pPr indent="457200"/>
            <a:r>
              <a:rPr lang="zh-CN" altLang="en-US" sz="2000" smtClean="0">
                <a:solidFill>
                  <a:prstClr val="black"/>
                </a:solidFill>
              </a:rPr>
              <a:t>所以，传导电流产生的磁场 </a:t>
            </a:r>
            <a:r>
              <a:rPr lang="en-US" altLang="zh-CN" sz="2000" i="1" smtClean="0">
                <a:solidFill>
                  <a:srgbClr val="0000FF"/>
                </a:solidFill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</a:rPr>
              <a:t>=0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30317" y="5915915"/>
            <a:ext cx="641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位移电流：由于位移电流的球对称性，同理可得</a:t>
            </a:r>
            <a:r>
              <a:rPr lang="en-US" altLang="zh-CN" sz="2000" smtClean="0"/>
              <a:t>  </a:t>
            </a:r>
            <a:r>
              <a:rPr lang="en-US" altLang="zh-CN" sz="2000" i="1" smtClean="0">
                <a:solidFill>
                  <a:srgbClr val="0000FF"/>
                </a:solidFill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</a:rPr>
              <a:t>d</a:t>
            </a:r>
            <a:r>
              <a:rPr lang="en-US" altLang="zh-CN" sz="2000" smtClean="0">
                <a:solidFill>
                  <a:srgbClr val="0000FF"/>
                </a:solidFill>
              </a:rPr>
              <a:t>=0</a:t>
            </a:r>
          </a:p>
        </p:txBody>
      </p:sp>
      <p:sp>
        <p:nvSpPr>
          <p:cNvPr id="14" name="矩形 13"/>
          <p:cNvSpPr/>
          <p:nvPr/>
        </p:nvSpPr>
        <p:spPr>
          <a:xfrm>
            <a:off x="830317" y="375083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/>
              <a:t>传导电流：</a:t>
            </a:r>
          </a:p>
        </p:txBody>
      </p:sp>
    </p:spTree>
    <p:extLst>
      <p:ext uri="{BB962C8B-B14F-4D97-AF65-F5344CB8AC3E}">
        <p14:creationId xmlns:p14="http://schemas.microsoft.com/office/powerpoint/2010/main" val="17272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7700" y="97993"/>
            <a:ext cx="825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三、计算题（共</a:t>
            </a:r>
            <a:r>
              <a:rPr lang="en-US" altLang="zh-CN" sz="28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分，将答案写在试卷空白处）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4700" y="755928"/>
            <a:ext cx="812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分）</a:t>
            </a:r>
            <a:r>
              <a:rPr lang="zh-CN" altLang="zh-CN" sz="2400" kern="0">
                <a:latin typeface="Times New Roman" panose="02020603050405020304" pitchFamily="18" charset="0"/>
                <a:ea typeface="宋体" panose="02010600030101010101" pitchFamily="2" charset="-122"/>
              </a:rPr>
              <a:t>如图所示，有一半径为</a:t>
            </a:r>
            <a:r>
              <a:rPr lang="en-US" altLang="zh-CN" sz="2400" i="1" ker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2400" kern="0">
                <a:latin typeface="Times New Roman" panose="02020603050405020304" pitchFamily="18" charset="0"/>
                <a:ea typeface="宋体" panose="02010600030101010101" pitchFamily="2" charset="-122"/>
              </a:rPr>
              <a:t>的金属球，外面包有一层相对介电常数</a:t>
            </a:r>
            <a:r>
              <a:rPr lang="en-US" altLang="zh-CN" sz="2400" i="1" ker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kern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kern="0"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zh-CN" altLang="zh-CN" sz="2400" kern="0">
                <a:latin typeface="Times New Roman" panose="02020603050405020304" pitchFamily="18" charset="0"/>
                <a:ea typeface="宋体" panose="02010600030101010101" pitchFamily="2" charset="-122"/>
              </a:rPr>
              <a:t>的均匀电介质壳，壳内、外半径分别为</a:t>
            </a:r>
            <a:r>
              <a:rPr lang="en-US" altLang="zh-CN" sz="2400" i="1" ker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2400" ker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ker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2400" kern="0">
                <a:latin typeface="Times New Roman" panose="02020603050405020304" pitchFamily="18" charset="0"/>
                <a:ea typeface="宋体" panose="02010600030101010101" pitchFamily="2" charset="-122"/>
              </a:rPr>
              <a:t>，介质内均匀分布着电量为</a:t>
            </a:r>
            <a:r>
              <a:rPr lang="en-US" altLang="zh-CN" sz="2400" i="1" kern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kern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kern="0">
                <a:latin typeface="Times New Roman" panose="02020603050405020304" pitchFamily="18" charset="0"/>
                <a:ea typeface="宋体" panose="02010600030101010101" pitchFamily="2" charset="-122"/>
              </a:rPr>
              <a:t>的自由电荷，金属球接地。试求</a:t>
            </a:r>
            <a:r>
              <a:rPr lang="zh-CN" altLang="zh-CN" sz="2400" kern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：（</a:t>
            </a:r>
            <a:r>
              <a:rPr lang="en-US" altLang="zh-CN" sz="2400" ker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0">
                <a:latin typeface="Times New Roman" panose="02020603050405020304" pitchFamily="18" charset="0"/>
                <a:ea typeface="宋体" panose="02010600030101010101" pitchFamily="2" charset="-122"/>
              </a:rPr>
              <a:t>）金属球所带电量？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0">
                <a:latin typeface="Times New Roman" panose="02020603050405020304" pitchFamily="18" charset="0"/>
                <a:ea typeface="宋体" panose="02010600030101010101" pitchFamily="2" charset="-122"/>
              </a:rPr>
              <a:t>）介质壳外表面的电势？（设无穷远电势为零）</a:t>
            </a:r>
            <a:endParaRPr lang="zh-CN" altLang="zh-CN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8300" y="3073569"/>
            <a:ext cx="2478544" cy="23463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4699" y="2789812"/>
            <a:ext cx="579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zh-CN" altLang="zh-CN" sz="2000" ker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kern="0">
                <a:latin typeface="Times New Roman" panose="02020603050405020304" pitchFamily="18" charset="0"/>
                <a:ea typeface="宋体" panose="02010600030101010101" pitchFamily="2" charset="-122"/>
              </a:rPr>
              <a:t>）设金属球上带电量为</a:t>
            </a:r>
            <a:r>
              <a:rPr lang="en-US" altLang="zh-CN" sz="2000" i="1" kern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zh-CN" sz="2000" ker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i="1" ker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2000" kern="0">
                <a:latin typeface="Times New Roman" panose="02020603050405020304" pitchFamily="18" charset="0"/>
                <a:ea typeface="宋体" panose="02010600030101010101" pitchFamily="2" charset="-122"/>
              </a:rPr>
              <a:t>为场点到</a:t>
            </a:r>
            <a:r>
              <a:rPr lang="en-US" altLang="zh-CN" sz="2000" kern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zh-CN" sz="2000" kern="0">
                <a:latin typeface="Times New Roman" panose="02020603050405020304" pitchFamily="18" charset="0"/>
                <a:ea typeface="宋体" panose="02010600030101010101" pitchFamily="2" charset="-122"/>
              </a:rPr>
              <a:t>的距离，由高斯定理可</a:t>
            </a:r>
            <a:r>
              <a:rPr lang="zh-CN" altLang="zh-CN" sz="2000" kern="0" smtClean="0">
                <a:latin typeface="Times New Roman" panose="02020603050405020304" pitchFamily="18" charset="0"/>
                <a:ea typeface="宋体" panose="02010600030101010101" pitchFamily="2" charset="-122"/>
              </a:rPr>
              <a:t>求得</a:t>
            </a:r>
            <a:endParaRPr lang="en-US" altLang="zh-CN" sz="2000" kern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介质</a:t>
            </a: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壳内电场强度</a:t>
            </a:r>
            <a:r>
              <a:rPr lang="zh-CN" altLang="zh-CN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00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270927"/>
              </p:ext>
            </p:extLst>
          </p:nvPr>
        </p:nvGraphicFramePr>
        <p:xfrm>
          <a:off x="1349451" y="4267140"/>
          <a:ext cx="4641695" cy="103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Equation" r:id="rId4" imgW="2946400" imgH="660400" progId="Equation.DSMT4">
                  <p:embed/>
                </p:oleObj>
              </mc:Choice>
              <mc:Fallback>
                <p:oleObj name="Equation" r:id="rId4" imgW="2946400" imgH="660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451" y="4267140"/>
                        <a:ext cx="4641695" cy="10364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37610" y="573672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介质外的电场强度为</a:t>
            </a:r>
            <a:endParaRPr lang="zh-CN" altLang="en-US" sz="200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936887"/>
              </p:ext>
            </p:extLst>
          </p:nvPr>
        </p:nvGraphicFramePr>
        <p:xfrm>
          <a:off x="3525157" y="5647178"/>
          <a:ext cx="1460500" cy="78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quation" r:id="rId6" imgW="799753" imgH="431613" progId="Equation.DSMT4">
                  <p:embed/>
                </p:oleObj>
              </mc:Choice>
              <mc:Fallback>
                <p:oleObj name="Equation" r:id="rId6" imgW="799753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157" y="5647178"/>
                        <a:ext cx="1460500" cy="782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311900" y="4989400"/>
            <a:ext cx="812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311900" y="5884494"/>
            <a:ext cx="812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3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9300" y="452735"/>
            <a:ext cx="61849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金属球接地，即表示金属球与无限远等电势，于是有</a:t>
            </a:r>
            <a:endParaRPr lang="zh-CN" altLang="zh-CN" sz="16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356244"/>
              </p:ext>
            </p:extLst>
          </p:nvPr>
        </p:nvGraphicFramePr>
        <p:xfrm>
          <a:off x="1993900" y="960566"/>
          <a:ext cx="2611406" cy="76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7" name="Equation" r:id="rId3" imgW="1143000" imgH="330200" progId="Equation.DSMT4">
                  <p:embed/>
                </p:oleObj>
              </mc:Choice>
              <mc:Fallback>
                <p:oleObj name="Equation" r:id="rId3" imgW="11430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960566"/>
                        <a:ext cx="2611406" cy="7616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694721"/>
              </p:ext>
            </p:extLst>
          </p:nvPr>
        </p:nvGraphicFramePr>
        <p:xfrm>
          <a:off x="1574800" y="1806575"/>
          <a:ext cx="5189784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8" name="Equation" r:id="rId5" imgW="2705100" imgH="431800" progId="Equation.DSMT4">
                  <p:embed/>
                </p:oleObj>
              </mc:Choice>
              <mc:Fallback>
                <p:oleObj name="Equation" r:id="rId5" imgW="27051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1806575"/>
                        <a:ext cx="5189784" cy="822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85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0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30207" y="1238583"/>
            <a:ext cx="8942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9300" y="3074799"/>
            <a:ext cx="31983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可求得金属球上带电量为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013059"/>
              </p:ext>
            </p:extLst>
          </p:nvPr>
        </p:nvGraphicFramePr>
        <p:xfrm>
          <a:off x="3977665" y="2843272"/>
          <a:ext cx="1356554" cy="772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9" name="Equation" r:id="rId7" imgW="685800" imgH="393700" progId="Equation.DSMT4">
                  <p:embed/>
                </p:oleObj>
              </mc:Choice>
              <mc:Fallback>
                <p:oleObj name="Equation" r:id="rId7" imgW="6858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665" y="2843272"/>
                        <a:ext cx="1356554" cy="7724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001161" y="3136354"/>
            <a:ext cx="7232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46100" y="3978245"/>
            <a:ext cx="34547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）介质壳外表面的电势为 </a:t>
            </a: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239081"/>
              </p:ext>
            </p:extLst>
          </p:nvPr>
        </p:nvGraphicFramePr>
        <p:xfrm>
          <a:off x="2824368" y="4438314"/>
          <a:ext cx="3054375" cy="88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0" name="Equation" r:id="rId9" imgW="1473200" imgH="431800" progId="Equation.DSMT4">
                  <p:embed/>
                </p:oleObj>
              </mc:Choice>
              <mc:Fallback>
                <p:oleObj name="Equation" r:id="rId9" imgW="14732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368" y="4438314"/>
                        <a:ext cx="3054375" cy="886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001161" y="4881691"/>
            <a:ext cx="8130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6376" y="174536"/>
            <a:ext cx="7785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分）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如图所示，两根相互绝缘的无限长直导线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绞接与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点，两根相互绝缘导线间的夹角为</a:t>
            </a:r>
            <a:r>
              <a:rPr lang="en-US" altLang="zh-CN" sz="2400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，并通有相同电流</a:t>
            </a:r>
            <a:r>
              <a:rPr lang="en-US" altLang="zh-CN" sz="2400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，方向如图。试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求单位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长度的导线所受磁力对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点的力矩。</a:t>
            </a:r>
            <a:endParaRPr lang="zh-CN" altLang="zh-CN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1490" y="1451084"/>
            <a:ext cx="3724275" cy="1638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8402" y="1268144"/>
            <a:ext cx="3924300" cy="17526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64476" y="1927136"/>
            <a:ext cx="43170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zh-CN" altLang="zh-CN" sz="2000" kern="1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在任一根导线上</a:t>
            </a: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如导线</a:t>
            </a: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lang="zh-CN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取一线元</a:t>
            </a: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，该线元距</a:t>
            </a: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点为</a:t>
            </a:r>
            <a:r>
              <a:rPr lang="en-US" altLang="zh-CN" sz="2000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，导线</a:t>
            </a: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在该处的磁感应强度为</a:t>
            </a:r>
            <a:endParaRPr lang="zh-CN" altLang="zh-CN" sz="16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579623"/>
              </p:ext>
            </p:extLst>
          </p:nvPr>
        </p:nvGraphicFramePr>
        <p:xfrm>
          <a:off x="2133902" y="3439912"/>
          <a:ext cx="1422337" cy="694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2" name="Equation" r:id="rId5" imgW="799753" imgH="393529" progId="Equation.DSMT4">
                  <p:embed/>
                </p:oleObj>
              </mc:Choice>
              <mc:Fallback>
                <p:oleObj name="Equation" r:id="rId5" imgW="799753" imgH="393529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902" y="3439912"/>
                        <a:ext cx="1422337" cy="6942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815382" y="3586975"/>
            <a:ext cx="2626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方向：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分）</a:t>
            </a:r>
          </a:p>
        </p:txBody>
      </p:sp>
      <p:sp>
        <p:nvSpPr>
          <p:cNvPr id="16" name="矩形 15"/>
          <p:cNvSpPr/>
          <p:nvPr/>
        </p:nvSpPr>
        <p:spPr>
          <a:xfrm>
            <a:off x="826376" y="4446399"/>
            <a:ext cx="26917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电流元 </a:t>
            </a:r>
            <a:r>
              <a:rPr lang="en-US" altLang="zh-CN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I·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 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受到的磁力为</a:t>
            </a:r>
            <a:endParaRPr lang="zh-CN" altLang="zh-CN" sz="14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318748"/>
              </p:ext>
            </p:extLst>
          </p:nvPr>
        </p:nvGraphicFramePr>
        <p:xfrm>
          <a:off x="1994170" y="5018750"/>
          <a:ext cx="1701800" cy="49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3" name="Equation" r:id="rId7" imgW="748975" imgH="215806" progId="Equation.DSMT4">
                  <p:embed/>
                </p:oleObj>
              </mc:Choice>
              <mc:Fallback>
                <p:oleObj name="Equation" r:id="rId7" imgW="748975" imgH="215806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170" y="5018750"/>
                        <a:ext cx="1701800" cy="4954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220981"/>
              </p:ext>
            </p:extLst>
          </p:nvPr>
        </p:nvGraphicFramePr>
        <p:xfrm>
          <a:off x="1234966" y="5660614"/>
          <a:ext cx="2802636" cy="79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4" name="Equation" r:id="rId9" imgW="1473200" imgH="419100" progId="Equation.DSMT4">
                  <p:embed/>
                </p:oleObj>
              </mc:Choice>
              <mc:Fallback>
                <p:oleObj name="Equation" r:id="rId9" imgW="1473200" imgH="4191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966" y="5660614"/>
                        <a:ext cx="2802636" cy="795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329535" y="5943022"/>
            <a:ext cx="42819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方向：垂直于导线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向上          （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85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00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016272"/>
              </p:ext>
            </p:extLst>
          </p:nvPr>
        </p:nvGraphicFramePr>
        <p:xfrm>
          <a:off x="1171166" y="411801"/>
          <a:ext cx="2802636" cy="79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3" name="Equation" r:id="rId3" imgW="1473200" imgH="419100" progId="Equation.DSMT4">
                  <p:embed/>
                </p:oleObj>
              </mc:Choice>
              <mc:Fallback>
                <p:oleObj name="Equation" r:id="rId3" imgW="14732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166" y="411801"/>
                        <a:ext cx="2802636" cy="795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995621" y="1607773"/>
            <a:ext cx="24865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该力对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点的力矩为 </a:t>
            </a: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670783"/>
              </p:ext>
            </p:extLst>
          </p:nvPr>
        </p:nvGraphicFramePr>
        <p:xfrm>
          <a:off x="1943388" y="2175421"/>
          <a:ext cx="1538811" cy="465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4" name="Equation" r:id="rId5" imgW="723586" imgH="215806" progId="Equation.DSMT4">
                  <p:embed/>
                </p:oleObj>
              </mc:Choice>
              <mc:Fallback>
                <p:oleObj name="Equation" r:id="rId5" imgW="723586" imgH="21580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388" y="2175421"/>
                        <a:ext cx="1538811" cy="4656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973802" y="2245678"/>
            <a:ext cx="13605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995621" y="3124381"/>
            <a:ext cx="4968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任一段单位长度的导线所受磁力对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点的力矩为</a:t>
            </a:r>
            <a:endParaRPr kumimoji="0" lang="zh-CN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249432"/>
              </p:ext>
            </p:extLst>
          </p:nvPr>
        </p:nvGraphicFramePr>
        <p:xfrm>
          <a:off x="1171166" y="3863083"/>
          <a:ext cx="4113927" cy="76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5" name="Equation" r:id="rId7" imgW="2260600" imgH="419100" progId="Equation.DSMT4">
                  <p:embed/>
                </p:oleObj>
              </mc:Choice>
              <mc:Fallback>
                <p:oleObj name="Equation" r:id="rId7" imgW="22606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166" y="3863083"/>
                        <a:ext cx="4113927" cy="763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705869" y="4039323"/>
            <a:ext cx="2954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方向：⊙            （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0237" y="228600"/>
            <a:ext cx="3924300" cy="1752600"/>
          </a:xfrm>
          <a:prstGeom prst="rect">
            <a:avLst/>
          </a:prstGeom>
        </p:spPr>
      </p:pic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995620" y="5059361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或</a:t>
            </a:r>
            <a:endParaRPr kumimoji="0" lang="zh-CN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33780"/>
              </p:ext>
            </p:extLst>
          </p:nvPr>
        </p:nvGraphicFramePr>
        <p:xfrm>
          <a:off x="1704930" y="5459471"/>
          <a:ext cx="379095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6" name="Equation" r:id="rId10" imgW="2082600" imgH="419040" progId="Equation.DSMT4">
                  <p:embed/>
                </p:oleObj>
              </mc:Choice>
              <mc:Fallback>
                <p:oleObj name="Equation" r:id="rId10" imgW="2082600" imgH="41904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30" y="5459471"/>
                        <a:ext cx="3790950" cy="763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3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8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1904" y="4367321"/>
            <a:ext cx="3762375" cy="2181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49300" y="245239"/>
                <a:ext cx="8255000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smtClean="0">
                    <a:ea typeface="宋体" panose="02010600030101010101" pitchFamily="2" charset="-122"/>
                  </a:rPr>
                  <a:t>3.</a:t>
                </a:r>
                <a:r>
                  <a:rPr lang="zh-CN" altLang="en-US" sz="2400" smtClean="0">
                    <a:ea typeface="宋体" panose="02010600030101010101" pitchFamily="2" charset="-122"/>
                  </a:rPr>
                  <a:t>（</a:t>
                </a:r>
                <a:r>
                  <a:rPr lang="en-US" altLang="zh-CN" sz="2400">
                    <a:ea typeface="宋体" panose="02010600030101010101" pitchFamily="2" charset="-122"/>
                  </a:rPr>
                  <a:t>9</a:t>
                </a:r>
                <a:r>
                  <a:rPr lang="zh-CN" altLang="en-US" sz="2400">
                    <a:ea typeface="宋体" panose="02010600030101010101" pitchFamily="2" charset="-122"/>
                  </a:rPr>
                  <a:t>分）半径为</a:t>
                </a:r>
                <a:r>
                  <a:rPr lang="en-US" altLang="zh-CN" sz="2400">
                    <a:ea typeface="宋体" panose="02010600030101010101" pitchFamily="2" charset="-122"/>
                  </a:rPr>
                  <a:t>R</a:t>
                </a:r>
                <a:r>
                  <a:rPr lang="zh-CN" altLang="en-US" sz="2400">
                    <a:ea typeface="宋体" panose="02010600030101010101" pitchFamily="2" charset="-122"/>
                  </a:rPr>
                  <a:t>的圆柱形中空长直螺线管垂直于纸面放置，该螺线管单位长度上密绕了</a:t>
                </a:r>
                <a:r>
                  <a:rPr lang="en-US" altLang="zh-CN" sz="2400" i="1">
                    <a:ea typeface="宋体" panose="02010600030101010101" pitchFamily="2" charset="-122"/>
                  </a:rPr>
                  <a:t>n</a:t>
                </a:r>
                <a:r>
                  <a:rPr lang="zh-CN" altLang="en-US" sz="2400">
                    <a:ea typeface="宋体" panose="02010600030101010101" pitchFamily="2" charset="-122"/>
                  </a:rPr>
                  <a:t>匝线圈，线圈中通</a:t>
                </a:r>
                <a:r>
                  <a:rPr lang="zh-CN" altLang="en-US" sz="2400" smtClean="0">
                    <a:ea typeface="宋体" panose="02010600030101010101" pitchFamily="2" charset="-122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𝑘𝑡</m:t>
                    </m:r>
                  </m:oMath>
                </a14:m>
                <a:r>
                  <a:rPr lang="zh-CN" altLang="en-US" sz="2400" smtClean="0">
                    <a:ea typeface="宋体" panose="02010600030101010101" pitchFamily="2" charset="-122"/>
                  </a:rPr>
                  <a:t> </a:t>
                </a:r>
                <a:r>
                  <a:rPr lang="zh-CN" altLang="en-US" sz="2400">
                    <a:ea typeface="宋体" panose="02010600030101010101" pitchFamily="2" charset="-122"/>
                  </a:rPr>
                  <a:t>的电流（</a:t>
                </a:r>
                <a:r>
                  <a:rPr lang="en-US" altLang="zh-CN" sz="2400" i="1">
                    <a:ea typeface="宋体" panose="02010600030101010101" pitchFamily="2" charset="-122"/>
                  </a:rPr>
                  <a:t>k</a:t>
                </a:r>
                <a:r>
                  <a:rPr lang="zh-CN" altLang="en-US" sz="2400">
                    <a:ea typeface="宋体" panose="02010600030101010101" pitchFamily="2" charset="-122"/>
                  </a:rPr>
                  <a:t>为正的常量，</a:t>
                </a:r>
                <a:r>
                  <a:rPr lang="en-US" altLang="zh-CN" sz="2400" i="1">
                    <a:ea typeface="宋体" panose="02010600030101010101" pitchFamily="2" charset="-122"/>
                  </a:rPr>
                  <a:t>t</a:t>
                </a:r>
                <a:r>
                  <a:rPr lang="zh-CN" altLang="en-US" sz="2400">
                    <a:ea typeface="宋体" panose="02010600030101010101" pitchFamily="2" charset="-122"/>
                  </a:rPr>
                  <a:t>为时间），电流流向如图所示。已知磁场所激发的电场只在平行于纸面且沿任一径向</a:t>
                </a:r>
                <a:r>
                  <a:rPr lang="en-US" altLang="zh-CN" sz="2400" i="1">
                    <a:ea typeface="宋体" panose="02010600030101010101" pitchFamily="2" charset="-122"/>
                  </a:rPr>
                  <a:t>r</a:t>
                </a:r>
                <a:r>
                  <a:rPr lang="zh-CN" altLang="en-US" sz="2400">
                    <a:ea typeface="宋体" panose="02010600030101010101" pitchFamily="2" charset="-122"/>
                  </a:rPr>
                  <a:t>的垂直方向上不等于零。在螺线管外有一无限长直导线平行于纸面放置，试求</a:t>
                </a:r>
                <a:r>
                  <a:rPr lang="zh-CN" altLang="en-US" sz="2400" smtClean="0">
                    <a:ea typeface="宋体" panose="02010600030101010101" pitchFamily="2" charset="-122"/>
                  </a:rPr>
                  <a:t>：（</a:t>
                </a:r>
                <a:r>
                  <a:rPr lang="en-US" altLang="zh-CN" sz="2400">
                    <a:ea typeface="宋体" panose="02010600030101010101" pitchFamily="2" charset="-122"/>
                  </a:rPr>
                  <a:t>1</a:t>
                </a:r>
                <a:r>
                  <a:rPr lang="zh-CN" altLang="en-US" sz="2400">
                    <a:ea typeface="宋体" panose="02010600030101010101" pitchFamily="2" charset="-122"/>
                  </a:rPr>
                  <a:t>）螺线管内、外空间的感生电场</a:t>
                </a:r>
                <a:r>
                  <a:rPr lang="zh-CN" altLang="en-US" sz="2400" smtClean="0">
                    <a:ea typeface="宋体" panose="02010600030101010101" pitchFamily="2" charset="-122"/>
                  </a:rPr>
                  <a:t>强度 </a:t>
                </a:r>
                <a:r>
                  <a:rPr lang="en-US" altLang="zh-CN" sz="2400" i="1" smtClean="0">
                    <a:ea typeface="宋体" panose="02010600030101010101" pitchFamily="2" charset="-122"/>
                  </a:rPr>
                  <a:t>E</a:t>
                </a:r>
                <a:r>
                  <a:rPr lang="zh-CN" altLang="en-US" sz="2400" baseline="-25000" smtClean="0">
                    <a:ea typeface="宋体" panose="02010600030101010101" pitchFamily="2" charset="-122"/>
                  </a:rPr>
                  <a:t>感内</a:t>
                </a:r>
                <a:r>
                  <a:rPr lang="zh-CN" altLang="en-US" sz="2400" smtClean="0">
                    <a:ea typeface="宋体" panose="02010600030101010101" pitchFamily="2" charset="-122"/>
                  </a:rPr>
                  <a:t>和</a:t>
                </a:r>
                <a:r>
                  <a:rPr lang="en-US" altLang="zh-CN" sz="2400" i="1" smtClean="0">
                    <a:ea typeface="宋体" panose="02010600030101010101" pitchFamily="2" charset="-122"/>
                  </a:rPr>
                  <a:t>E</a:t>
                </a:r>
                <a:r>
                  <a:rPr lang="zh-CN" altLang="en-US" sz="2400" baseline="-25000" smtClean="0">
                    <a:ea typeface="宋体" panose="02010600030101010101" pitchFamily="2" charset="-122"/>
                  </a:rPr>
                  <a:t>感外 </a:t>
                </a:r>
                <a:r>
                  <a:rPr lang="zh-CN" altLang="en-US" sz="2400" smtClean="0">
                    <a:ea typeface="宋体" panose="02010600030101010101" pitchFamily="2" charset="-122"/>
                  </a:rPr>
                  <a:t>。</a:t>
                </a:r>
                <a:endParaRPr lang="zh-CN" altLang="en-US" sz="2400"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ea typeface="宋体" panose="02010600030101010101" pitchFamily="2" charset="-122"/>
                  </a:rPr>
                  <a:t>（</a:t>
                </a:r>
                <a:r>
                  <a:rPr lang="en-US" altLang="zh-CN" sz="2400">
                    <a:ea typeface="宋体" panose="02010600030101010101" pitchFamily="2" charset="-122"/>
                  </a:rPr>
                  <a:t>2</a:t>
                </a:r>
                <a:r>
                  <a:rPr lang="zh-CN" altLang="en-US" sz="2400">
                    <a:ea typeface="宋体" panose="02010600030101010101" pitchFamily="2" charset="-122"/>
                  </a:rPr>
                  <a:t>）长直导线中的</a:t>
                </a:r>
                <a:r>
                  <a:rPr lang="zh-CN" altLang="en-US" sz="2400" smtClean="0">
                    <a:ea typeface="宋体" panose="02010600030101010101" pitchFamily="2" charset="-122"/>
                  </a:rPr>
                  <a:t>感应电动势</a:t>
                </a:r>
                <a:r>
                  <a:rPr lang="zh-CN" altLang="en-US" sz="2400" i="1" smtClean="0">
                    <a:ea typeface="宋体" panose="02010600030101010101" pitchFamily="2" charset="-122"/>
                  </a:rPr>
                  <a:t> </a:t>
                </a:r>
                <a:r>
                  <a:rPr lang="el-GR" altLang="zh-CN" sz="2400" i="1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ε</a:t>
                </a:r>
                <a:r>
                  <a:rPr lang="zh-CN" altLang="en-US" sz="2400" i="1" smtClean="0">
                    <a:ea typeface="宋体" panose="02010600030101010101" pitchFamily="2" charset="-122"/>
                  </a:rPr>
                  <a:t> </a:t>
                </a:r>
                <a:r>
                  <a:rPr lang="zh-CN" altLang="en-US" sz="2400">
                    <a:ea typeface="宋体" panose="02010600030101010101" pitchFamily="2" charset="-122"/>
                  </a:rPr>
                  <a:t>的大小，并指明其方向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245239"/>
                <a:ext cx="8255000" cy="3970318"/>
              </a:xfrm>
              <a:prstGeom prst="rect">
                <a:avLst/>
              </a:prstGeom>
              <a:blipFill>
                <a:blip r:embed="rId3"/>
                <a:stretch>
                  <a:fillRect l="-1182" r="-3028" b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7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416503"/>
              </p:ext>
            </p:extLst>
          </p:nvPr>
        </p:nvGraphicFramePr>
        <p:xfrm>
          <a:off x="3762375" y="290513"/>
          <a:ext cx="18097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6" name="Equation" r:id="rId3" imgW="952200" imgH="266400" progId="Equation.DSMT4">
                  <p:embed/>
                </p:oleObj>
              </mc:Choice>
              <mc:Fallback>
                <p:oleObj name="Equation" r:id="rId3" imgW="952200" imgH="26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290513"/>
                        <a:ext cx="1809750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123957"/>
              </p:ext>
            </p:extLst>
          </p:nvPr>
        </p:nvGraphicFramePr>
        <p:xfrm>
          <a:off x="1021953" y="997666"/>
          <a:ext cx="317500" cy="4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7" name="Equation" r:id="rId5" imgW="164957" imgH="241091" progId="Equation.DSMT4">
                  <p:embed/>
                </p:oleObj>
              </mc:Choice>
              <mc:Fallback>
                <p:oleObj name="Equation" r:id="rId5" imgW="164957" imgH="24109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953" y="997666"/>
                        <a:ext cx="317500" cy="466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9300" y="333345"/>
            <a:ext cx="26853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由题意可知 </a:t>
            </a: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66800" y="1024412"/>
            <a:ext cx="48109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为任一径向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的垂直方向上的单位矢量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4872" y="1623529"/>
            <a:ext cx="5719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286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选半径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 </a:t>
            </a:r>
            <a:r>
              <a:rPr lang="en-US" altLang="zh-CN" sz="2000" i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（可大于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、可小于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环路 </a:t>
            </a:r>
            <a:r>
              <a:rPr lang="en-US" altLang="zh-CN" sz="2000" i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000193"/>
              </p:ext>
            </p:extLst>
          </p:nvPr>
        </p:nvGraphicFramePr>
        <p:xfrm>
          <a:off x="1400175" y="2132013"/>
          <a:ext cx="339248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8" name="Equation" r:id="rId7" imgW="1790640" imgH="431640" progId="Equation.DSMT4">
                  <p:embed/>
                </p:oleObj>
              </mc:Choice>
              <mc:Fallback>
                <p:oleObj name="Equation" r:id="rId7" imgW="179064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2132013"/>
                        <a:ext cx="3392488" cy="811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204653"/>
              </p:ext>
            </p:extLst>
          </p:nvPr>
        </p:nvGraphicFramePr>
        <p:xfrm>
          <a:off x="1558726" y="2919441"/>
          <a:ext cx="249197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9" name="Equation" r:id="rId9" imgW="1117600" imgH="228600" progId="Equation.DSMT4">
                  <p:embed/>
                </p:oleObj>
              </mc:Choice>
              <mc:Fallback>
                <p:oleObj name="Equation" r:id="rId9" imgW="11176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726" y="2919441"/>
                        <a:ext cx="2491978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107651" y="2352451"/>
            <a:ext cx="19114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38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0" lang="zh-CN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807938" y="2960904"/>
            <a:ext cx="15849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38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83034"/>
              </p:ext>
            </p:extLst>
          </p:nvPr>
        </p:nvGraphicFramePr>
        <p:xfrm>
          <a:off x="1113520" y="3680855"/>
          <a:ext cx="911416" cy="38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0" name="Equation" r:id="rId11" imgW="431425" imgH="177646" progId="Equation.DSMT4">
                  <p:embed/>
                </p:oleObj>
              </mc:Choice>
              <mc:Fallback>
                <p:oleObj name="Equation" r:id="rId11" imgW="431425" imgH="17764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520" y="3680855"/>
                        <a:ext cx="911416" cy="3848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527255"/>
              </p:ext>
            </p:extLst>
          </p:nvPr>
        </p:nvGraphicFramePr>
        <p:xfrm>
          <a:off x="2451100" y="3570288"/>
          <a:ext cx="3130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1" name="Equation" r:id="rId13" imgW="2031840" imgH="393480" progId="Equation.DSMT4">
                  <p:embed/>
                </p:oleObj>
              </mc:Choice>
              <mc:Fallback>
                <p:oleObj name="Equation" r:id="rId13" imgW="2031840" imgH="393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570288"/>
                        <a:ext cx="3130550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986182"/>
              </p:ext>
            </p:extLst>
          </p:nvPr>
        </p:nvGraphicFramePr>
        <p:xfrm>
          <a:off x="2374900" y="4254500"/>
          <a:ext cx="15430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2" name="Equation" r:id="rId15" imgW="1054080" imgH="393480" progId="Equation.DSMT4">
                  <p:embed/>
                </p:oleObj>
              </mc:Choice>
              <mc:Fallback>
                <p:oleObj name="Equation" r:id="rId15" imgW="1054080" imgH="393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4254500"/>
                        <a:ext cx="1543050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422549"/>
              </p:ext>
            </p:extLst>
          </p:nvPr>
        </p:nvGraphicFramePr>
        <p:xfrm>
          <a:off x="2378075" y="4794250"/>
          <a:ext cx="1879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3" name="Equation" r:id="rId17" imgW="1155600" imgH="393480" progId="Equation.DSMT4">
                  <p:embed/>
                </p:oleObj>
              </mc:Choice>
              <mc:Fallback>
                <p:oleObj name="Equation" r:id="rId17" imgW="115560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4794250"/>
                        <a:ext cx="1879600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799724"/>
              </p:ext>
            </p:extLst>
          </p:nvPr>
        </p:nvGraphicFramePr>
        <p:xfrm>
          <a:off x="962589" y="5471089"/>
          <a:ext cx="812129" cy="34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4" name="Equation" r:id="rId19" imgW="431425" imgH="177646" progId="Equation.DSMT4">
                  <p:embed/>
                </p:oleObj>
              </mc:Choice>
              <mc:Fallback>
                <p:oleObj name="Equation" r:id="rId19" imgW="431425" imgH="17764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589" y="5471089"/>
                        <a:ext cx="812129" cy="3428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898899"/>
              </p:ext>
            </p:extLst>
          </p:nvPr>
        </p:nvGraphicFramePr>
        <p:xfrm>
          <a:off x="2306638" y="5446713"/>
          <a:ext cx="358457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5" name="Equation" r:id="rId21" imgW="2070000" imgH="393480" progId="Equation.DSMT4">
                  <p:embed/>
                </p:oleObj>
              </mc:Choice>
              <mc:Fallback>
                <p:oleObj name="Equation" r:id="rId21" imgW="207000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5446713"/>
                        <a:ext cx="3584575" cy="677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83481"/>
              </p:ext>
            </p:extLst>
          </p:nvPr>
        </p:nvGraphicFramePr>
        <p:xfrm>
          <a:off x="2306638" y="6107113"/>
          <a:ext cx="18700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6" name="Equation" r:id="rId23" imgW="1257120" imgH="419040" progId="Equation.DSMT4">
                  <p:embed/>
                </p:oleObj>
              </mc:Choice>
              <mc:Fallback>
                <p:oleObj name="Equation" r:id="rId23" imgW="1257120" imgH="419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6107113"/>
                        <a:ext cx="1870075" cy="617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682353" y="369255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733153" y="5732135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018365" y="4425007"/>
            <a:ext cx="4339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（沿圆周切向与电流流向相反） （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0" lang="zh-CN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1733153" y="6303635"/>
            <a:ext cx="5437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666118" y="6288246"/>
            <a:ext cx="46281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（沿圆周切向与电流流向相反） （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7651" y="256821"/>
            <a:ext cx="23907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5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2" grpId="0"/>
      <p:bldP spid="13" grpId="0"/>
      <p:bldP spid="25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1952"/>
          <a:stretch/>
        </p:blipFill>
        <p:spPr>
          <a:xfrm>
            <a:off x="5427263" y="217288"/>
            <a:ext cx="3578677" cy="1905000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579909"/>
              </p:ext>
            </p:extLst>
          </p:nvPr>
        </p:nvGraphicFramePr>
        <p:xfrm>
          <a:off x="2047372" y="3214723"/>
          <a:ext cx="310941" cy="369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3" name="Equation" r:id="rId4" imgW="152202" imgH="177569" progId="Equation.DSMT4">
                  <p:embed/>
                </p:oleObj>
              </mc:Choice>
              <mc:Fallback>
                <p:oleObj name="Equation" r:id="rId4" imgW="152202" imgH="17756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372" y="3214723"/>
                        <a:ext cx="310941" cy="3692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929261"/>
              </p:ext>
            </p:extLst>
          </p:nvPr>
        </p:nvGraphicFramePr>
        <p:xfrm>
          <a:off x="1086598" y="2240152"/>
          <a:ext cx="1921549" cy="735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" name="Equation" r:id="rId6" imgW="1091726" imgH="418918" progId="Equation.DSMT4">
                  <p:embed/>
                </p:oleObj>
              </mc:Choice>
              <mc:Fallback>
                <p:oleObj name="Equation" r:id="rId6" imgW="1091726" imgH="41891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598" y="2240152"/>
                        <a:ext cx="1921549" cy="7352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040484"/>
              </p:ext>
            </p:extLst>
          </p:nvPr>
        </p:nvGraphicFramePr>
        <p:xfrm>
          <a:off x="3083830" y="2238441"/>
          <a:ext cx="1869240" cy="7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" name="Equation" r:id="rId8" imgW="990170" imgH="393529" progId="Equation.DSMT4">
                  <p:embed/>
                </p:oleObj>
              </mc:Choice>
              <mc:Fallback>
                <p:oleObj name="Equation" r:id="rId8" imgW="990170" imgH="39352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830" y="2238441"/>
                        <a:ext cx="1869240" cy="736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71500" y="192532"/>
            <a:ext cx="48557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49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49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）如图所示，过</a:t>
            </a:r>
            <a:r>
              <a:rPr kumimoji="0" lang="en-US" altLang="zh-CN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点画一条平行长直导线的长直线，它与长直导线在两端无限远处闭合，形成一个回路。该回路中的电动势就是长直导线中的电动势。</a:t>
            </a: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2075020" y="3199290"/>
            <a:ext cx="41761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的指向如图所示。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（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31476" y="2462158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14922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en-US" sz="900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967181"/>
              </p:ext>
            </p:extLst>
          </p:nvPr>
        </p:nvGraphicFramePr>
        <p:xfrm>
          <a:off x="3194059" y="3966168"/>
          <a:ext cx="577841" cy="43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" name="Equation" r:id="rId10" imgW="355292" imgH="266469" progId="Equation.DSMT4">
                  <p:embed/>
                </p:oleObj>
              </mc:Choice>
              <mc:Fallback>
                <p:oleObj name="Equation" r:id="rId10" imgW="355292" imgH="266469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9" y="3966168"/>
                        <a:ext cx="577841" cy="4372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474530"/>
              </p:ext>
            </p:extLst>
          </p:nvPr>
        </p:nvGraphicFramePr>
        <p:xfrm>
          <a:off x="1285030" y="4667166"/>
          <a:ext cx="5234494" cy="789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" name="Equation" r:id="rId12" imgW="2590800" imgH="393700" progId="Equation.DSMT4">
                  <p:embed/>
                </p:oleObj>
              </mc:Choice>
              <mc:Fallback>
                <p:oleObj name="Equation" r:id="rId12" imgW="2590800" imgH="3937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030" y="4667166"/>
                        <a:ext cx="5234494" cy="7890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859777"/>
              </p:ext>
            </p:extLst>
          </p:nvPr>
        </p:nvGraphicFramePr>
        <p:xfrm>
          <a:off x="1488356" y="5666967"/>
          <a:ext cx="4178921" cy="874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8" name="Equation" r:id="rId14" imgW="2044700" imgH="431800" progId="Equation.DSMT4">
                  <p:embed/>
                </p:oleObj>
              </mc:Choice>
              <mc:Fallback>
                <p:oleObj name="Equation" r:id="rId14" imgW="2044700" imgH="4318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356" y="5666967"/>
                        <a:ext cx="4178921" cy="8746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76"/>
          <p:cNvSpPr>
            <a:spLocks noChangeArrowheads="1"/>
          </p:cNvSpPr>
          <p:nvPr/>
        </p:nvSpPr>
        <p:spPr bwMode="auto">
          <a:xfrm>
            <a:off x="757687" y="4083871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69" name="Rectangle 77"/>
          <p:cNvSpPr>
            <a:spLocks noChangeArrowheads="1"/>
          </p:cNvSpPr>
          <p:nvPr/>
        </p:nvSpPr>
        <p:spPr bwMode="auto">
          <a:xfrm>
            <a:off x="757687" y="4293391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000"/>
          </a:p>
        </p:txBody>
      </p:sp>
      <p:sp>
        <p:nvSpPr>
          <p:cNvPr id="70" name="Rectangle 78"/>
          <p:cNvSpPr>
            <a:spLocks noChangeArrowheads="1"/>
          </p:cNvSpPr>
          <p:nvPr/>
        </p:nvSpPr>
        <p:spPr bwMode="auto">
          <a:xfrm>
            <a:off x="757687" y="4931566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000"/>
          </a:p>
        </p:txBody>
      </p:sp>
      <p:sp>
        <p:nvSpPr>
          <p:cNvPr id="71" name="Rectangle 80"/>
          <p:cNvSpPr>
            <a:spLocks noChangeArrowheads="1"/>
          </p:cNvSpPr>
          <p:nvPr/>
        </p:nvSpPr>
        <p:spPr bwMode="auto">
          <a:xfrm>
            <a:off x="757687" y="5541196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72" name="Rectangle 81"/>
          <p:cNvSpPr>
            <a:spLocks noChangeArrowheads="1"/>
          </p:cNvSpPr>
          <p:nvPr/>
        </p:nvSpPr>
        <p:spPr bwMode="auto">
          <a:xfrm>
            <a:off x="1098516" y="3956228"/>
            <a:ext cx="45704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该题也可以由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积分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求得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84"/>
          <p:cNvSpPr>
            <a:spLocks noChangeArrowheads="1"/>
          </p:cNvSpPr>
          <p:nvPr/>
        </p:nvSpPr>
        <p:spPr bwMode="auto">
          <a:xfrm>
            <a:off x="757687" y="6817516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000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409" t="49570" r="9288"/>
          <a:stretch/>
        </p:blipFill>
        <p:spPr>
          <a:xfrm>
            <a:off x="6253842" y="4684836"/>
            <a:ext cx="2873829" cy="199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5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  <p:bldP spid="36" grpId="0"/>
      <p:bldP spid="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35000" y="196283"/>
                <a:ext cx="8509000" cy="1983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>
                    <a:ea typeface="宋体" panose="02010600030101010101" pitchFamily="2" charset="-122"/>
                  </a:rPr>
                  <a:t>4. </a:t>
                </a:r>
                <a:r>
                  <a:rPr lang="zh-CN" altLang="en-US" sz="2400">
                    <a:ea typeface="宋体" panose="02010600030101010101" pitchFamily="2" charset="-122"/>
                  </a:rPr>
                  <a:t>（</a:t>
                </a:r>
                <a:r>
                  <a:rPr lang="en-US" altLang="zh-CN" sz="2400">
                    <a:ea typeface="宋体" panose="02010600030101010101" pitchFamily="2" charset="-122"/>
                  </a:rPr>
                  <a:t>6</a:t>
                </a:r>
                <a:r>
                  <a:rPr lang="zh-CN" altLang="en-US" sz="2400">
                    <a:ea typeface="宋体" panose="02010600030101010101" pitchFamily="2" charset="-122"/>
                  </a:rPr>
                  <a:t>分）电磁波在传播时，其能流密度</a:t>
                </a:r>
                <a:r>
                  <a:rPr lang="zh-CN" altLang="en-US" sz="2400" smtClean="0">
                    <a:ea typeface="宋体" panose="02010600030101010101" pitchFamily="2" charset="-122"/>
                  </a:rPr>
                  <a:t>矢量，                  其中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zh-CN" altLang="en-US" sz="2400" smtClean="0">
                    <a:ea typeface="宋体" panose="02010600030101010101" pitchFamily="2" charset="-122"/>
                  </a:rPr>
                  <a:t> 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zh-CN" altLang="en-US" sz="2400" smtClean="0">
                    <a:ea typeface="宋体" panose="02010600030101010101" pitchFamily="2" charset="-122"/>
                  </a:rPr>
                  <a:t> 分别</a:t>
                </a:r>
                <a:r>
                  <a:rPr lang="zh-CN" altLang="en-US" sz="2400">
                    <a:ea typeface="宋体" panose="02010600030101010101" pitchFamily="2" charset="-122"/>
                  </a:rPr>
                  <a:t>为电场强度矢量和磁场强度矢量。一电容器由相距</a:t>
                </a:r>
                <a:r>
                  <a:rPr lang="zh-CN" altLang="en-US" sz="2400" smtClean="0">
                    <a:ea typeface="宋体" panose="02010600030101010101" pitchFamily="2" charset="-122"/>
                  </a:rPr>
                  <a:t>为 </a:t>
                </a:r>
                <a:r>
                  <a:rPr lang="en-US" altLang="zh-CN" sz="2400" i="1" smtClean="0">
                    <a:ea typeface="宋体" panose="02010600030101010101" pitchFamily="2" charset="-122"/>
                  </a:rPr>
                  <a:t>r </a:t>
                </a:r>
                <a:r>
                  <a:rPr lang="zh-CN" altLang="en-US" sz="2400" smtClean="0">
                    <a:ea typeface="宋体" panose="02010600030101010101" pitchFamily="2" charset="-122"/>
                  </a:rPr>
                  <a:t>的</a:t>
                </a:r>
                <a:r>
                  <a:rPr lang="zh-CN" altLang="en-US" sz="2400">
                    <a:ea typeface="宋体" panose="02010600030101010101" pitchFamily="2" charset="-122"/>
                  </a:rPr>
                  <a:t>两个半径</a:t>
                </a:r>
                <a:r>
                  <a:rPr lang="zh-CN" altLang="en-US" sz="2400" smtClean="0">
                    <a:ea typeface="宋体" panose="02010600030101010101" pitchFamily="2" charset="-122"/>
                  </a:rPr>
                  <a:t>为 </a:t>
                </a:r>
                <a:r>
                  <a:rPr lang="en-US" altLang="zh-CN" sz="2400" i="1" smtClean="0">
                    <a:ea typeface="宋体" panose="02010600030101010101" pitchFamily="2" charset="-122"/>
                  </a:rPr>
                  <a:t>a </a:t>
                </a:r>
                <a:r>
                  <a:rPr lang="zh-CN" altLang="en-US" sz="2400" smtClean="0">
                    <a:ea typeface="宋体" panose="02010600030101010101" pitchFamily="2" charset="-122"/>
                  </a:rPr>
                  <a:t>的</a:t>
                </a:r>
                <a:r>
                  <a:rPr lang="zh-CN" altLang="en-US" sz="2400">
                    <a:ea typeface="宋体" panose="02010600030101010101" pitchFamily="2" charset="-122"/>
                  </a:rPr>
                  <a:t>圆形导体板所构成（忽略边缘效应）</a:t>
                </a:r>
                <a:r>
                  <a:rPr lang="zh-CN" altLang="en-US" sz="2400" smtClean="0">
                    <a:ea typeface="宋体" panose="02010600030101010101" pitchFamily="2" charset="-122"/>
                  </a:rPr>
                  <a:t>。</a:t>
                </a:r>
                <a:endParaRPr lang="en-US" altLang="zh-CN" sz="2400" smtClean="0">
                  <a:ea typeface="宋体" panose="02010600030101010101" pitchFamily="2" charset="-122"/>
                </a:endParaRPr>
              </a:p>
              <a:p>
                <a:r>
                  <a:rPr lang="zh-CN" altLang="en-US" sz="2400" smtClean="0">
                    <a:ea typeface="宋体" panose="02010600030101010101" pitchFamily="2" charset="-122"/>
                  </a:rPr>
                  <a:t>求证</a:t>
                </a:r>
                <a:r>
                  <a:rPr lang="zh-CN" altLang="en-US" sz="2400">
                    <a:ea typeface="宋体" panose="02010600030101010101" pitchFamily="2" charset="-122"/>
                  </a:rPr>
                  <a:t>：对电容器充电时，</a:t>
                </a:r>
                <a:r>
                  <a:rPr lang="zh-CN" altLang="en-US" sz="2400" smtClean="0">
                    <a:ea typeface="宋体" panose="02010600030101010101" pitchFamily="2" charset="-122"/>
                  </a:rPr>
                  <a:t>设 </a:t>
                </a:r>
                <a:r>
                  <a:rPr lang="en-US" altLang="zh-CN" sz="2400" i="1" smtClean="0">
                    <a:ea typeface="宋体" panose="02010600030101010101" pitchFamily="2" charset="-122"/>
                  </a:rPr>
                  <a:t>t </a:t>
                </a:r>
                <a:r>
                  <a:rPr lang="zh-CN" altLang="en-US" sz="2400" smtClean="0">
                    <a:ea typeface="宋体" panose="02010600030101010101" pitchFamily="2" charset="-122"/>
                  </a:rPr>
                  <a:t>时刻</a:t>
                </a:r>
                <a:r>
                  <a:rPr lang="zh-CN" altLang="en-US" sz="2400">
                    <a:ea typeface="宋体" panose="02010600030101010101" pitchFamily="2" charset="-122"/>
                  </a:rPr>
                  <a:t>电容器带电量</a:t>
                </a:r>
                <a:r>
                  <a:rPr lang="zh-CN" altLang="en-US" sz="2400" smtClean="0">
                    <a:ea typeface="宋体" panose="02010600030101010101" pitchFamily="2" charset="-122"/>
                  </a:rPr>
                  <a:t>为 </a:t>
                </a:r>
                <a:r>
                  <a:rPr lang="en-US" altLang="zh-CN" sz="2400" i="1" smtClean="0">
                    <a:ea typeface="宋体" panose="02010600030101010101" pitchFamily="2" charset="-122"/>
                  </a:rPr>
                  <a:t>q</a:t>
                </a:r>
                <a:r>
                  <a:rPr lang="zh-CN" altLang="en-US" sz="2400">
                    <a:ea typeface="宋体" panose="02010600030101010101" pitchFamily="2" charset="-122"/>
                  </a:rPr>
                  <a:t>，流入电容器的能量速率等于其电场能量增加的速率。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196283"/>
                <a:ext cx="8509000" cy="1983748"/>
              </a:xfrm>
              <a:prstGeom prst="rect">
                <a:avLst/>
              </a:prstGeom>
              <a:blipFill>
                <a:blip r:embed="rId3"/>
                <a:stretch>
                  <a:fillRect l="-1074" t="-3374" r="-573" b="-4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937671"/>
              </p:ext>
            </p:extLst>
          </p:nvPr>
        </p:nvGraphicFramePr>
        <p:xfrm>
          <a:off x="6894751" y="214419"/>
          <a:ext cx="1182114" cy="39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" name="Equation" r:id="rId4" imgW="660113" imgH="215806" progId="Equation.DSMT4">
                  <p:embed/>
                </p:oleObj>
              </mc:Choice>
              <mc:Fallback>
                <p:oleObj name="Equation" r:id="rId4" imgW="660113" imgH="21580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4751" y="214419"/>
                        <a:ext cx="1182114" cy="394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939891"/>
              </p:ext>
            </p:extLst>
          </p:nvPr>
        </p:nvGraphicFramePr>
        <p:xfrm>
          <a:off x="5559034" y="3011422"/>
          <a:ext cx="1237015" cy="784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" name="Equation" r:id="rId6" imgW="672808" imgH="431613" progId="Equation.DSMT4">
                  <p:embed/>
                </p:oleObj>
              </mc:Choice>
              <mc:Fallback>
                <p:oleObj name="Equation" r:id="rId6" imgW="672808" imgH="431613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034" y="3011422"/>
                        <a:ext cx="1237015" cy="784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371907"/>
              </p:ext>
            </p:extLst>
          </p:nvPr>
        </p:nvGraphicFramePr>
        <p:xfrm>
          <a:off x="3533638" y="3857660"/>
          <a:ext cx="2074824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" name="Equation" r:id="rId8" imgW="1117115" imgH="393529" progId="Equation.DSMT4">
                  <p:embed/>
                </p:oleObj>
              </mc:Choice>
              <mc:Fallback>
                <p:oleObj name="Equation" r:id="rId8" imgW="1117115" imgH="393529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638" y="3857660"/>
                        <a:ext cx="2074824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376504"/>
              </p:ext>
            </p:extLst>
          </p:nvPr>
        </p:nvGraphicFramePr>
        <p:xfrm>
          <a:off x="3758266" y="4926500"/>
          <a:ext cx="2089485" cy="652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" name="Equation" r:id="rId10" imgW="1371600" imgH="431800" progId="Equation.DSMT4">
                  <p:embed/>
                </p:oleObj>
              </mc:Choice>
              <mc:Fallback>
                <p:oleObj name="Equation" r:id="rId10" imgW="13716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266" y="4926500"/>
                        <a:ext cx="2089485" cy="6529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752896" y="2402021"/>
            <a:ext cx="522777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证：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 </a:t>
            </a:r>
            <a:r>
              <a:rPr kumimoji="0" lang="en-US" altLang="zh-CN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时刻电容器带电量为 </a:t>
            </a:r>
            <a:r>
              <a:rPr kumimoji="0" lang="en-US" altLang="zh-CN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平行板电容器内电场强度为</a:t>
            </a: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274922" y="3990366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磁场强度为</a:t>
            </a: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1299636" y="4958767"/>
            <a:ext cx="2806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能流密度矢量</a:t>
            </a: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7706889" y="4945496"/>
            <a:ext cx="9925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82176" y="3271525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82176" y="417535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en-US" sz="900"/>
          </a:p>
        </p:txBody>
      </p:sp>
      <p:sp>
        <p:nvSpPr>
          <p:cNvPr id="13" name="矩形 12"/>
          <p:cNvSpPr/>
          <p:nvPr/>
        </p:nvSpPr>
        <p:spPr>
          <a:xfrm>
            <a:off x="1110601" y="5962670"/>
            <a:ext cx="3249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流入电容器的能量速率</a:t>
            </a:r>
            <a:r>
              <a:rPr lang="zh-CN" altLang="en-US" sz="2000" smtClean="0"/>
              <a:t>为</a:t>
            </a:r>
            <a:endParaRPr lang="zh-CN" altLang="en-US" sz="20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66678"/>
              </p:ext>
            </p:extLst>
          </p:nvPr>
        </p:nvGraphicFramePr>
        <p:xfrm>
          <a:off x="4340461" y="5849221"/>
          <a:ext cx="1610905" cy="6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" name="Equation" r:id="rId12" imgW="952200" imgH="393480" progId="Equation.DSMT4">
                  <p:embed/>
                </p:oleObj>
              </mc:Choice>
              <mc:Fallback>
                <p:oleObj name="Equation" r:id="rId12" imgW="952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40461" y="5849221"/>
                        <a:ext cx="1610905" cy="665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976184" y="5849221"/>
            <a:ext cx="5367164" cy="665413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75919" y="596267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充放电角度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5605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13" grpId="0"/>
      <p:bldP spid="3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93530" y="239831"/>
            <a:ext cx="7200900" cy="712076"/>
          </a:xfrm>
        </p:spPr>
        <p:txBody>
          <a:bodyPr/>
          <a:lstStyle/>
          <a:p>
            <a:r>
              <a:rPr lang="zh-CN" altLang="zh-CN" b="1"/>
              <a:t>模块三 电磁学</a:t>
            </a:r>
            <a:r>
              <a:rPr lang="en-US" altLang="zh-CN" b="1"/>
              <a:t>(63</a:t>
            </a:r>
            <a:r>
              <a:rPr lang="zh-CN" altLang="zh-CN" b="1"/>
              <a:t>分</a:t>
            </a:r>
            <a:r>
              <a:rPr lang="en-US" altLang="zh-CN" b="1" smtClean="0"/>
              <a:t>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93530" y="951907"/>
            <a:ext cx="79931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/>
              <a:t>一、填空题（共</a:t>
            </a:r>
            <a:r>
              <a:rPr lang="en-US" altLang="zh-CN" sz="2800"/>
              <a:t>21</a:t>
            </a:r>
            <a:r>
              <a:rPr lang="zh-CN" altLang="en-US" sz="2800"/>
              <a:t>分，每题</a:t>
            </a:r>
            <a:r>
              <a:rPr lang="en-US" altLang="zh-CN" sz="2800"/>
              <a:t>3</a:t>
            </a:r>
            <a:r>
              <a:rPr lang="zh-CN" altLang="en-US" sz="2800"/>
              <a:t>分，将答案写在试卷指定的横线“</a:t>
            </a:r>
            <a:r>
              <a:rPr lang="en-US" altLang="zh-CN" sz="2800"/>
              <a:t>______”</a:t>
            </a:r>
            <a:r>
              <a:rPr lang="zh-CN" altLang="en-US" sz="2800"/>
              <a:t>上）</a:t>
            </a:r>
          </a:p>
        </p:txBody>
      </p:sp>
      <p:sp>
        <p:nvSpPr>
          <p:cNvPr id="9" name="矩形 8"/>
          <p:cNvSpPr/>
          <p:nvPr/>
        </p:nvSpPr>
        <p:spPr>
          <a:xfrm>
            <a:off x="1028700" y="2032398"/>
            <a:ext cx="77579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1.</a:t>
            </a: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分）靠近地面和离地面为</a:t>
            </a:r>
            <a:r>
              <a:rPr lang="en-US" altLang="zh-CN" sz="2400"/>
              <a:t>h</a:t>
            </a:r>
            <a:r>
              <a:rPr lang="zh-CN" altLang="en-US" sz="2400"/>
              <a:t>高处的电场场强大小分别为</a:t>
            </a:r>
            <a:r>
              <a:rPr lang="en-US" altLang="zh-CN" sz="2400"/>
              <a:t>E</a:t>
            </a:r>
            <a:r>
              <a:rPr lang="en-US" altLang="zh-CN" sz="2400" baseline="-25000"/>
              <a:t>1</a:t>
            </a:r>
            <a:r>
              <a:rPr lang="zh-CN" altLang="en-US" sz="2400"/>
              <a:t>和</a:t>
            </a:r>
            <a:r>
              <a:rPr lang="en-US" altLang="zh-CN" sz="2400"/>
              <a:t>E</a:t>
            </a:r>
            <a:r>
              <a:rPr lang="en-US" altLang="zh-CN" sz="2400" baseline="-25000"/>
              <a:t>2</a:t>
            </a:r>
            <a:r>
              <a:rPr lang="zh-CN" altLang="en-US" sz="2400"/>
              <a:t>，方向都垂直于地面向下。则从地面到</a:t>
            </a:r>
            <a:r>
              <a:rPr lang="en-US" altLang="zh-CN" sz="2400"/>
              <a:t>h</a:t>
            </a:r>
            <a:r>
              <a:rPr lang="zh-CN" altLang="en-US" sz="2400"/>
              <a:t>高度的大气中电荷的平均体密度为</a:t>
            </a:r>
            <a:r>
              <a:rPr lang="en-US" altLang="zh-CN" sz="2400"/>
              <a:t>_______________</a:t>
            </a:r>
            <a:r>
              <a:rPr lang="zh-CN" altLang="en-US" sz="2400"/>
              <a:t>；如果地球上的电荷全部均匀分布在表面，则地面上的电荷面密度为</a:t>
            </a:r>
            <a:r>
              <a:rPr lang="en-US" altLang="zh-CN" sz="2400"/>
              <a:t>________________</a:t>
            </a:r>
            <a:r>
              <a:rPr lang="zh-CN" altLang="en-US" sz="2400"/>
              <a:t>。</a:t>
            </a:r>
          </a:p>
        </p:txBody>
      </p:sp>
      <p:graphicFrame>
        <p:nvGraphicFramePr>
          <p:cNvPr id="10" name="对象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124525"/>
              </p:ext>
            </p:extLst>
          </p:nvPr>
        </p:nvGraphicFramePr>
        <p:xfrm>
          <a:off x="1028700" y="5546368"/>
          <a:ext cx="1422400" cy="103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Equation" r:id="rId3" imgW="749160" imgH="431640" progId="Equation.DSMT4">
                  <p:embed/>
                </p:oleObj>
              </mc:Choice>
              <mc:Fallback>
                <p:oleObj name="Equation" r:id="rId3" imgW="749160" imgH="431640" progId="Equation.DSMT4">
                  <p:embed/>
                  <p:pic>
                    <p:nvPicPr>
                      <p:cNvPr id="30758" name="对象 30757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546368"/>
                        <a:ext cx="1422400" cy="1032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662209"/>
              </p:ext>
            </p:extLst>
          </p:nvPr>
        </p:nvGraphicFramePr>
        <p:xfrm>
          <a:off x="1028700" y="4268219"/>
          <a:ext cx="296068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r:id="rId5" imgW="2828848" imgH="952513" progId="Equation.3">
                  <p:embed/>
                </p:oleObj>
              </mc:Choice>
              <mc:Fallback>
                <p:oleObj r:id="rId5" imgW="2828848" imgH="952513" progId="Equation.3">
                  <p:embed/>
                  <p:pic>
                    <p:nvPicPr>
                      <p:cNvPr id="30748" name="对象 3074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4268219"/>
                        <a:ext cx="2960688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4503" y="4330262"/>
            <a:ext cx="1623300" cy="162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123877" y="5566761"/>
                <a:ext cx="50712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mtClean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877" y="5566761"/>
                <a:ext cx="507126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7186664" y="4001401"/>
                <a:ext cx="50712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mtClean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664" y="4001401"/>
                <a:ext cx="507126" cy="276999"/>
              </a:xfrm>
              <a:prstGeom prst="rect">
                <a:avLst/>
              </a:prstGeom>
              <a:blipFill>
                <a:blip r:embed="rId9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698877" y="4459119"/>
                <a:ext cx="1817485" cy="61991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877" y="4459119"/>
                <a:ext cx="1817485" cy="6199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箭头 16"/>
          <p:cNvSpPr/>
          <p:nvPr/>
        </p:nvSpPr>
        <p:spPr>
          <a:xfrm>
            <a:off x="4214648" y="4677103"/>
            <a:ext cx="484229" cy="283780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300447"/>
              </p:ext>
            </p:extLst>
          </p:nvPr>
        </p:nvGraphicFramePr>
        <p:xfrm>
          <a:off x="3397250" y="5900738"/>
          <a:ext cx="7953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Equation" r:id="rId11" imgW="419040" imgH="177480" progId="Equation.DSMT4">
                  <p:embed/>
                </p:oleObj>
              </mc:Choice>
              <mc:Fallback>
                <p:oleObj name="Equation" r:id="rId11" imgW="419040" imgH="177480" progId="Equation.DSMT4">
                  <p:embed/>
                  <p:pic>
                    <p:nvPicPr>
                      <p:cNvPr id="10" name="对象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5900738"/>
                        <a:ext cx="7953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71291"/>
              </p:ext>
            </p:extLst>
          </p:nvPr>
        </p:nvGraphicFramePr>
        <p:xfrm>
          <a:off x="5252873" y="5804144"/>
          <a:ext cx="994547" cy="59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Equation" r:id="rId13" imgW="381000" imgH="228600" progId="Equation.DSMT4">
                  <p:embed/>
                </p:oleObj>
              </mc:Choice>
              <mc:Fallback>
                <p:oleObj name="Equation" r:id="rId13" imgW="381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2873" y="5804144"/>
                        <a:ext cx="994547" cy="59672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右箭头 32"/>
          <p:cNvSpPr/>
          <p:nvPr/>
        </p:nvSpPr>
        <p:spPr>
          <a:xfrm>
            <a:off x="4550503" y="5990694"/>
            <a:ext cx="484229" cy="283780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4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 animBg="1"/>
      <p:bldP spid="17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365098"/>
              </p:ext>
            </p:extLst>
          </p:nvPr>
        </p:nvGraphicFramePr>
        <p:xfrm>
          <a:off x="1686200" y="2086685"/>
          <a:ext cx="3938475" cy="873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" name="Equation" r:id="rId3" imgW="1930400" imgH="431800" progId="Equation.DSMT4">
                  <p:embed/>
                </p:oleObj>
              </mc:Choice>
              <mc:Fallback>
                <p:oleObj name="Equation" r:id="rId3" imgW="19304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200" y="2086685"/>
                        <a:ext cx="3938475" cy="8730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788674"/>
              </p:ext>
            </p:extLst>
          </p:nvPr>
        </p:nvGraphicFramePr>
        <p:xfrm>
          <a:off x="4254924" y="3138588"/>
          <a:ext cx="1075381" cy="78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" name="Equation" r:id="rId5" imgW="571252" imgH="418918" progId="Equation.DSMT4">
                  <p:embed/>
                </p:oleObj>
              </mc:Choice>
              <mc:Fallback>
                <p:oleObj name="Equation" r:id="rId5" imgW="571252" imgH="41891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924" y="3138588"/>
                        <a:ext cx="1075381" cy="788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700640"/>
              </p:ext>
            </p:extLst>
          </p:nvPr>
        </p:nvGraphicFramePr>
        <p:xfrm>
          <a:off x="1686200" y="4829644"/>
          <a:ext cx="310641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5" name="Equation" r:id="rId7" imgW="1701800" imgH="419100" progId="Equation.DSMT4">
                  <p:embed/>
                </p:oleObj>
              </mc:Choice>
              <mc:Fallback>
                <p:oleObj name="Equation" r:id="rId7" imgW="17018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200" y="4829644"/>
                        <a:ext cx="3106415" cy="763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793227"/>
              </p:ext>
            </p:extLst>
          </p:nvPr>
        </p:nvGraphicFramePr>
        <p:xfrm>
          <a:off x="1686200" y="6058134"/>
          <a:ext cx="1339862" cy="527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" name="Equation" r:id="rId9" imgW="583947" imgH="228501" progId="Equation.DSMT4">
                  <p:embed/>
                </p:oleObj>
              </mc:Choice>
              <mc:Fallback>
                <p:oleObj name="Equation" r:id="rId9" imgW="583947" imgH="22850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200" y="6058134"/>
                        <a:ext cx="1339862" cy="527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52500" y="1472504"/>
            <a:ext cx="3570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流入电容器的能量速率：</a:t>
            </a:r>
            <a:endParaRPr kumimoji="0" lang="zh-CN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52500" y="3326674"/>
            <a:ext cx="29546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因电容器的电场能为</a:t>
            </a: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52500" y="4204689"/>
            <a:ext cx="3570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故电场能量增加的速率：</a:t>
            </a: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618283" y="6090880"/>
            <a:ext cx="1492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证毕     </a:t>
            </a: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37977" y="239704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en-US" sz="900"/>
          </a:p>
        </p:txBody>
      </p:sp>
      <p:sp>
        <p:nvSpPr>
          <p:cNvPr id="12" name="矩形 11"/>
          <p:cNvSpPr/>
          <p:nvPr/>
        </p:nvSpPr>
        <p:spPr>
          <a:xfrm>
            <a:off x="7937977" y="3433252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en-US" sz="900"/>
          </a:p>
        </p:txBody>
      </p:sp>
      <p:sp>
        <p:nvSpPr>
          <p:cNvPr id="13" name="矩形 12"/>
          <p:cNvSpPr/>
          <p:nvPr/>
        </p:nvSpPr>
        <p:spPr>
          <a:xfrm>
            <a:off x="7937977" y="5008302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439098"/>
              </p:ext>
            </p:extLst>
          </p:nvPr>
        </p:nvGraphicFramePr>
        <p:xfrm>
          <a:off x="3282281" y="394282"/>
          <a:ext cx="131445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7" name="Equation" r:id="rId11" imgW="698400" imgH="419040" progId="Equation.DSMT4">
                  <p:embed/>
                </p:oleObj>
              </mc:Choice>
              <mc:Fallback>
                <p:oleObj name="Equation" r:id="rId11" imgW="698400" imgH="4190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281" y="394282"/>
                        <a:ext cx="1314450" cy="788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92512" y="36380"/>
            <a:ext cx="2436974" cy="187706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52500" y="597431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电容器的电容 </a:t>
            </a:r>
          </a:p>
        </p:txBody>
      </p:sp>
    </p:spTree>
    <p:extLst>
      <p:ext uri="{BB962C8B-B14F-4D97-AF65-F5344CB8AC3E}">
        <p14:creationId xmlns:p14="http://schemas.microsoft.com/office/powerpoint/2010/main" val="361042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177800"/>
            <a:ext cx="7200900" cy="927100"/>
          </a:xfrm>
        </p:spPr>
        <p:txBody>
          <a:bodyPr>
            <a:normAutofit fontScale="90000"/>
          </a:bodyPr>
          <a:lstStyle/>
          <a:p>
            <a:r>
              <a:rPr lang="zh-CN" altLang="zh-CN" b="1"/>
              <a:t>模块四 近代物理</a:t>
            </a:r>
            <a:r>
              <a:rPr lang="en-US" altLang="zh-CN" b="1"/>
              <a:t>(37</a:t>
            </a:r>
            <a:r>
              <a:rPr lang="zh-CN" altLang="zh-CN" b="1"/>
              <a:t>分</a:t>
            </a:r>
            <a:r>
              <a:rPr lang="en-US" altLang="zh-CN" b="1"/>
              <a:t>)</a:t>
            </a:r>
            <a:r>
              <a:rPr lang="zh-CN" altLang="zh-CN"/>
              <a:t/>
            </a:r>
            <a:br>
              <a:rPr lang="zh-CN" altLang="zh-CN"/>
            </a:b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3900" y="833735"/>
            <a:ext cx="816610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0">
                <a:latin typeface="Times New Roman" panose="02020603050405020304" pitchFamily="18" charset="0"/>
                <a:ea typeface="宋体" panose="02010600030101010101" pitchFamily="2" charset="-122"/>
              </a:rPr>
              <a:t>一、填空题（共</a:t>
            </a:r>
            <a:r>
              <a:rPr lang="en-US" altLang="zh-CN" sz="2400" b="1" kern="0">
                <a:latin typeface="Times New Roman" panose="02020603050405020304" pitchFamily="18" charset="0"/>
                <a:ea typeface="宋体" panose="02010600030101010101" pitchFamily="2" charset="-122"/>
              </a:rPr>
              <a:t>15 </a:t>
            </a:r>
            <a:r>
              <a:rPr lang="zh-CN" altLang="zh-CN" sz="2400" b="1" kern="0">
                <a:latin typeface="Times New Roman" panose="02020603050405020304" pitchFamily="18" charset="0"/>
                <a:ea typeface="宋体" panose="02010600030101010101" pitchFamily="2" charset="-122"/>
              </a:rPr>
              <a:t>分，每题</a:t>
            </a:r>
            <a:r>
              <a:rPr lang="en-US" altLang="zh-CN" sz="2400" b="1" ker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b="1" kern="0">
                <a:latin typeface="Times New Roman" panose="02020603050405020304" pitchFamily="18" charset="0"/>
                <a:ea typeface="宋体" panose="02010600030101010101" pitchFamily="2" charset="-122"/>
              </a:rPr>
              <a:t>分，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将答案写在试卷指定的横线“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______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”上</a:t>
            </a:r>
            <a:r>
              <a:rPr lang="zh-CN" altLang="zh-CN" sz="2400" b="1" ker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0750" y="1997507"/>
            <a:ext cx="7772400" cy="2242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2400" kern="1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分）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在惯性系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中有一个静止的等边三角形薄片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。现令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相对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sz="2400" i="1" kern="100">
                <a:latin typeface="Bookman Old Style" panose="02050604050505020204" pitchFamily="18" charset="0"/>
                <a:ea typeface="宋体" panose="02010600030101010101" pitchFamily="2" charset="-122"/>
              </a:rPr>
              <a:t>v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作匀速运动，且</a:t>
            </a:r>
            <a:r>
              <a:rPr lang="en-US" altLang="zh-CN" sz="2400" i="1" kern="100">
                <a:latin typeface="Bookman Old Style" panose="02050604050505020204" pitchFamily="18" charset="0"/>
                <a:ea typeface="宋体" panose="02010600030101010101" pitchFamily="2" charset="-122"/>
              </a:rPr>
              <a:t>v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所确定的平面上。若因相对论效应而使在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中测量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恰为一等腰直角三角形薄片，则可判定</a:t>
            </a:r>
            <a:r>
              <a:rPr lang="en-US" altLang="zh-CN" sz="2400" i="1" kern="100">
                <a:latin typeface="Bookman Old Style" panose="02050604050505020204" pitchFamily="18" charset="0"/>
                <a:ea typeface="宋体" panose="02010600030101010101" pitchFamily="2" charset="-122"/>
              </a:rPr>
              <a:t>v</a:t>
            </a:r>
            <a:r>
              <a:rPr lang="zh-CN" altLang="zh-CN" sz="2400" kern="100">
                <a:latin typeface="Bookman Old Style" panose="02050604050505020204" pitchFamily="18" charset="0"/>
                <a:ea typeface="宋体" panose="02010600030101010101" pitchFamily="2" charset="-122"/>
              </a:rPr>
              <a:t>的方向为</a:t>
            </a:r>
            <a:r>
              <a:rPr lang="en-US" altLang="zh-CN" sz="2400" kern="100" smtClean="0">
                <a:latin typeface="Bookman Old Style" panose="02050604050505020204" pitchFamily="18" charset="0"/>
                <a:ea typeface="宋体" panose="02010600030101010101" pitchFamily="2" charset="-122"/>
              </a:rPr>
              <a:t>_________</a:t>
            </a:r>
            <a:r>
              <a:rPr lang="zh-CN" altLang="zh-CN" sz="2400" kern="100">
                <a:latin typeface="Bookman Old Style" panose="020506040505050202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>
                <a:latin typeface="Bookman Old Style" panose="02050604050505020204" pitchFamily="18" charset="0"/>
                <a:ea typeface="宋体" panose="02010600030101010101" pitchFamily="2" charset="-122"/>
              </a:rPr>
              <a:t>v</a:t>
            </a:r>
            <a:r>
              <a:rPr lang="zh-CN" altLang="zh-CN" sz="2400" kern="100">
                <a:latin typeface="Bookman Old Style" panose="02050604050505020204" pitchFamily="18" charset="0"/>
                <a:ea typeface="宋体" panose="02010600030101010101" pitchFamily="2" charset="-122"/>
              </a:rPr>
              <a:t>的大小为</a:t>
            </a:r>
            <a:r>
              <a:rPr lang="en-US" altLang="zh-CN" sz="2400" kern="100" smtClean="0">
                <a:latin typeface="Bookman Old Style" panose="02050604050505020204" pitchFamily="18" charset="0"/>
                <a:ea typeface="宋体" panose="02010600030101010101" pitchFamily="2" charset="-122"/>
              </a:rPr>
              <a:t>_______</a:t>
            </a:r>
            <a:r>
              <a:rPr lang="zh-CN" altLang="zh-CN" sz="2400" kern="100" smtClean="0">
                <a:latin typeface="Bookman Old Style" panose="02050604050505020204" pitchFamily="18" charset="0"/>
                <a:ea typeface="宋体" panose="02010600030101010101" pitchFamily="2" charset="-122"/>
              </a:rPr>
              <a:t>。</a:t>
            </a:r>
            <a:endParaRPr lang="zh-CN" altLang="zh-CN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3515" y="6305034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沿</a:t>
            </a:r>
            <a:r>
              <a:rPr lang="zh-CN" altLang="zh-CN" kern="100">
                <a:solidFill>
                  <a:srgbClr val="FF0000"/>
                </a:solidFill>
                <a:latin typeface="Bookman Old Style" panose="02050604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静止等边三角形的一条高的方向；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445034"/>
              </p:ext>
            </p:extLst>
          </p:nvPr>
        </p:nvGraphicFramePr>
        <p:xfrm>
          <a:off x="6270808" y="6338560"/>
          <a:ext cx="1803400" cy="33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3" imgW="1384200" imgH="253800" progId="Equation.DSMT4">
                  <p:embed/>
                </p:oleObj>
              </mc:Choice>
              <mc:Fallback>
                <p:oleObj name="Equation" r:id="rId3" imgW="138420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808" y="6338560"/>
                        <a:ext cx="1803400" cy="3358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等腰三角形 5"/>
          <p:cNvSpPr/>
          <p:nvPr/>
        </p:nvSpPr>
        <p:spPr>
          <a:xfrm>
            <a:off x="2335427" y="4510216"/>
            <a:ext cx="1383957" cy="1136822"/>
          </a:xfrm>
          <a:prstGeom prst="triangle">
            <a:avLst>
              <a:gd name="adj" fmla="val 4910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4683211" y="4609070"/>
            <a:ext cx="1062681" cy="1037968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2592341">
            <a:off x="6709719" y="4559643"/>
            <a:ext cx="1062681" cy="1037968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2"/>
            <a:endCxn id="9" idx="5"/>
          </p:cNvCxnSpPr>
          <p:nvPr/>
        </p:nvCxnSpPr>
        <p:spPr>
          <a:xfrm flipV="1">
            <a:off x="6498459" y="5078627"/>
            <a:ext cx="742601" cy="145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790938" y="4735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/>
              <a:t>h</a:t>
            </a:r>
            <a:endParaRPr lang="zh-CN" altLang="en-US" i="1"/>
          </a:p>
        </p:txBody>
      </p:sp>
    </p:spTree>
    <p:extLst>
      <p:ext uri="{BB962C8B-B14F-4D97-AF65-F5344CB8AC3E}">
        <p14:creationId xmlns:p14="http://schemas.microsoft.com/office/powerpoint/2010/main" val="295047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49300" y="235888"/>
            <a:ext cx="74555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zh-CN" sz="2400" kern="1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分）</a:t>
            </a:r>
            <a:r>
              <a:rPr lang="zh-CN" altLang="zh-CN" sz="2400" kern="0">
                <a:latin typeface="Times New Roman" panose="02020603050405020304" pitchFamily="18" charset="0"/>
                <a:ea typeface="宋体" panose="02010600030101010101" pitchFamily="2" charset="-122"/>
              </a:rPr>
              <a:t>德布罗意波的波函数与经典波的波函数的本质区别为</a:t>
            </a:r>
            <a:r>
              <a:rPr lang="en-US" altLang="zh-CN" sz="2400" kern="0" smtClean="0">
                <a:latin typeface="Times New Roman" panose="02020603050405020304" pitchFamily="18" charset="0"/>
                <a:ea typeface="宋体" panose="02010600030101010101" pitchFamily="2" charset="-122"/>
              </a:rPr>
              <a:t>_______________________________</a:t>
            </a:r>
            <a:r>
              <a:rPr lang="zh-CN" altLang="zh-CN" sz="2400" ker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299" y="2945018"/>
            <a:ext cx="82217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分）在激发态能级上的钠原子，发射出波长为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589nm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的光子的时间平均约为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en-US" altLang="zh-CN" sz="2400" baseline="30000">
                <a:latin typeface="宋体" panose="02010600030101010101" pitchFamily="2" charset="-122"/>
                <a:ea typeface="宋体" panose="02010600030101010101" pitchFamily="2" charset="-122"/>
              </a:rPr>
              <a:t>-8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。根据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不确定关系式           ，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光子能量的不确定度为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________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eV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，发射波长的不确定度为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___________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nm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176605"/>
              </p:ext>
            </p:extLst>
          </p:nvPr>
        </p:nvGraphicFramePr>
        <p:xfrm>
          <a:off x="7054682" y="3372724"/>
          <a:ext cx="1409700" cy="357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Equation" r:id="rId3" imgW="710891" imgH="177723" progId="Equation.DSMT4">
                  <p:embed/>
                </p:oleObj>
              </mc:Choice>
              <mc:Fallback>
                <p:oleObj name="Equation" r:id="rId3" imgW="710891" imgH="17772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682" y="3372724"/>
                        <a:ext cx="1409700" cy="357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255618" y="1579051"/>
            <a:ext cx="711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德布罗意波是几率波，波函数不表示某实在物理量在空间的波动，其振幅无实在的物理意义。</a:t>
            </a:r>
            <a:endParaRPr lang="zh-CN" altLang="en-US" sz="2000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624999"/>
              </p:ext>
            </p:extLst>
          </p:nvPr>
        </p:nvGraphicFramePr>
        <p:xfrm>
          <a:off x="3874302" y="4884010"/>
          <a:ext cx="47640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Equation" r:id="rId5" imgW="3213000" imgH="419040" progId="Equation.DSMT4">
                  <p:embed/>
                </p:oleObj>
              </mc:Choice>
              <mc:Fallback>
                <p:oleObj name="Equation" r:id="rId5" imgW="3213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4302" y="4884010"/>
                        <a:ext cx="4764087" cy="622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361210"/>
              </p:ext>
            </p:extLst>
          </p:nvPr>
        </p:nvGraphicFramePr>
        <p:xfrm>
          <a:off x="942545" y="4977609"/>
          <a:ext cx="2146644" cy="390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Equation" r:id="rId7" imgW="1117440" imgH="203040" progId="Equation.DSMT4">
                  <p:embed/>
                </p:oleObj>
              </mc:Choice>
              <mc:Fallback>
                <p:oleObj name="Equation" r:id="rId7" imgW="1117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2545" y="4977609"/>
                        <a:ext cx="2146644" cy="390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580399"/>
              </p:ext>
            </p:extLst>
          </p:nvPr>
        </p:nvGraphicFramePr>
        <p:xfrm>
          <a:off x="942545" y="5810330"/>
          <a:ext cx="1968050" cy="63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9" imgW="1218960" imgH="393480" progId="Equation.DSMT4">
                  <p:embed/>
                </p:oleObj>
              </mc:Choice>
              <mc:Fallback>
                <p:oleObj name="Equation" r:id="rId9" imgW="1218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2545" y="5810330"/>
                        <a:ext cx="1968050" cy="635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076879"/>
              </p:ext>
            </p:extLst>
          </p:nvPr>
        </p:nvGraphicFramePr>
        <p:xfrm>
          <a:off x="3842780" y="5718905"/>
          <a:ext cx="27686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11" imgW="1714320" imgH="419040" progId="Equation.DSMT4">
                  <p:embed/>
                </p:oleObj>
              </mc:Choice>
              <mc:Fallback>
                <p:oleObj name="Equation" r:id="rId11" imgW="1714320" imgH="4190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2780" y="5718905"/>
                        <a:ext cx="2768600" cy="677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017612" y="58731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所谓的</a:t>
            </a:r>
            <a:r>
              <a:rPr lang="zh-CN" altLang="en-US" smtClean="0">
                <a:solidFill>
                  <a:srgbClr val="0000FF"/>
                </a:solidFill>
              </a:rPr>
              <a:t>谱线宽度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48748" y="3729848"/>
            <a:ext cx="1088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6.6</a:t>
            </a:r>
            <a:r>
              <a:rPr lang="en-US" altLang="zh-CN" sz="20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0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0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-8 </a:t>
            </a:r>
            <a:endParaRPr lang="zh-CN" altLang="en-US" sz="2000"/>
          </a:p>
        </p:txBody>
      </p:sp>
      <p:sp>
        <p:nvSpPr>
          <p:cNvPr id="14" name="矩形 13"/>
          <p:cNvSpPr/>
          <p:nvPr/>
        </p:nvSpPr>
        <p:spPr>
          <a:xfrm>
            <a:off x="1045550" y="4049720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1.85</a:t>
            </a:r>
            <a:r>
              <a:rPr lang="en-US" altLang="zh-CN" sz="20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0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0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-5 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2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1199" y="362157"/>
            <a:ext cx="8284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4.</a:t>
            </a: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分）质量为</a:t>
            </a:r>
            <a:r>
              <a:rPr lang="en-US" altLang="zh-CN" sz="2400" i="1"/>
              <a:t>m</a:t>
            </a:r>
            <a:r>
              <a:rPr lang="zh-CN" altLang="en-US" sz="2400"/>
              <a:t>的电子处于宽为</a:t>
            </a:r>
            <a:r>
              <a:rPr lang="en-US" altLang="zh-CN" sz="2400"/>
              <a:t>a</a:t>
            </a:r>
            <a:r>
              <a:rPr lang="zh-CN" altLang="en-US" sz="2400"/>
              <a:t>的一维无限深势阱中，其能量和波函数表示如下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899038"/>
              </p:ext>
            </p:extLst>
          </p:nvPr>
        </p:nvGraphicFramePr>
        <p:xfrm>
          <a:off x="1051895" y="1355469"/>
          <a:ext cx="740851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" name="Equation" r:id="rId3" imgW="4127500" imgH="685800" progId="Equation.DSMT4">
                  <p:embed/>
                </p:oleObj>
              </mc:Choice>
              <mc:Fallback>
                <p:oleObj name="Equation" r:id="rId3" imgW="41275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895" y="1355469"/>
                        <a:ext cx="7408510" cy="1231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63600" y="2511097"/>
            <a:ext cx="7785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该电子吸收 </a:t>
            </a:r>
            <a:r>
              <a:rPr lang="zh-CN" altLang="en-US" sz="2400" smtClean="0"/>
              <a:t>                 能量</a:t>
            </a:r>
            <a:r>
              <a:rPr lang="zh-CN" altLang="en-US" sz="2400"/>
              <a:t>后在不同能级间发生跃迁。则跃迁后在</a:t>
            </a:r>
            <a:r>
              <a:rPr lang="en-US" altLang="zh-CN" sz="2400"/>
              <a:t>0 &lt; x &lt; a/4</a:t>
            </a:r>
            <a:r>
              <a:rPr lang="zh-CN" altLang="en-US" sz="2400"/>
              <a:t>区间内发现电子的概率</a:t>
            </a:r>
            <a:r>
              <a:rPr lang="zh-CN" altLang="en-US" sz="2400" smtClean="0"/>
              <a:t>为</a:t>
            </a:r>
            <a:r>
              <a:rPr lang="zh-CN" altLang="en-US" sz="2400" u="sng" smtClean="0"/>
              <a:t>                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345070"/>
              </p:ext>
            </p:extLst>
          </p:nvPr>
        </p:nvGraphicFramePr>
        <p:xfrm>
          <a:off x="2488171" y="2489607"/>
          <a:ext cx="1332636" cy="723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" name="Equation" r:id="rId5" imgW="774364" imgH="418918" progId="Equation.DSMT4">
                  <p:embed/>
                </p:oleObj>
              </mc:Choice>
              <mc:Fallback>
                <p:oleObj name="Equation" r:id="rId5" imgW="774364" imgH="41891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171" y="2489607"/>
                        <a:ext cx="1332636" cy="723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078071" y="3100812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0.25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3600" y="3919774"/>
            <a:ext cx="5011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</a:rPr>
              <a:t>解：</a:t>
            </a:r>
            <a:r>
              <a:rPr lang="zh-CN" altLang="en-US" sz="2000" smtClean="0"/>
              <a:t>吸收</a:t>
            </a:r>
            <a:r>
              <a:rPr lang="el-GR" altLang="zh-CN" sz="2000" smtClean="0"/>
              <a:t>Δ</a:t>
            </a:r>
            <a:r>
              <a:rPr lang="en-US" altLang="zh-CN" sz="2000" smtClean="0"/>
              <a:t>E</a:t>
            </a:r>
            <a:r>
              <a:rPr lang="zh-CN" altLang="en-US" sz="2000" smtClean="0"/>
              <a:t>能量后，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=2</a:t>
            </a:r>
            <a:r>
              <a:rPr lang="zh-CN" altLang="en-US" sz="2000" smtClean="0"/>
              <a:t>，所以概率密度为</a:t>
            </a:r>
            <a:endParaRPr lang="zh-CN" altLang="en-US" sz="200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122907"/>
              </p:ext>
            </p:extLst>
          </p:nvPr>
        </p:nvGraphicFramePr>
        <p:xfrm>
          <a:off x="5984283" y="3765816"/>
          <a:ext cx="21875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Equation" r:id="rId7" imgW="1218960" imgH="393480" progId="Equation.DSMT4">
                  <p:embed/>
                </p:oleObj>
              </mc:Choice>
              <mc:Fallback>
                <p:oleObj name="Equation" r:id="rId7" imgW="1218960" imgH="39348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283" y="3765816"/>
                        <a:ext cx="2187575" cy="708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11200" y="5104963"/>
            <a:ext cx="1587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在</a:t>
            </a:r>
            <a:r>
              <a:rPr lang="en-US" altLang="zh-CN" sz="2000"/>
              <a:t>0 &lt; x &lt; a/4</a:t>
            </a:r>
            <a:r>
              <a:rPr lang="zh-CN" altLang="en-US" sz="2000"/>
              <a:t>区间内发现电子的概率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983815"/>
              </p:ext>
            </p:extLst>
          </p:nvPr>
        </p:nvGraphicFramePr>
        <p:xfrm>
          <a:off x="2490967" y="4528230"/>
          <a:ext cx="5973839" cy="2169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Equation" r:id="rId9" imgW="3784320" imgH="1371600" progId="Equation.DSMT4">
                  <p:embed/>
                </p:oleObj>
              </mc:Choice>
              <mc:Fallback>
                <p:oleObj name="Equation" r:id="rId9" imgW="3784320" imgH="13716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967" y="4528230"/>
                        <a:ext cx="5973839" cy="2169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84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3100" y="101419"/>
            <a:ext cx="8216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5.</a:t>
            </a:r>
            <a:r>
              <a:rPr lang="zh-CN" altLang="zh-CN" sz="2400" kern="1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分）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kern="1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个钠原子（电子组态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1s</a:t>
            </a:r>
            <a:r>
              <a:rPr lang="en-US" altLang="zh-CN" sz="2400" kern="1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2s</a:t>
            </a:r>
            <a:r>
              <a:rPr lang="en-US" altLang="zh-CN" sz="2400" kern="1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2p</a:t>
            </a:r>
            <a:r>
              <a:rPr lang="en-US" altLang="zh-CN" sz="2400" kern="1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3s</a:t>
            </a:r>
            <a:r>
              <a:rPr lang="en-US" altLang="zh-CN" sz="2400" kern="1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）结合成钠金属后，其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3s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能级形成价带。设价带最低端能级能量为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5.00eV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和价带内密集的能级平均间隔为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1.00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kern="1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-23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eV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，用波长为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300nm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的单色光照射钠金属，钠金属的逸出功为</a:t>
            </a:r>
            <a:r>
              <a:rPr lang="en-US" altLang="zh-CN" sz="2400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________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eV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；发出光电子的最大动能为</a:t>
            </a:r>
            <a:r>
              <a:rPr lang="en-US" altLang="zh-CN" sz="2400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_________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eV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。（假设不考虑轨道简并，只考虑自旋简并）</a:t>
            </a:r>
            <a:endParaRPr lang="zh-CN" altLang="zh-CN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591" y="4176930"/>
            <a:ext cx="2283394" cy="20203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0" y="3669099"/>
            <a:ext cx="5834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解：费米能量是价电子排布的最高能级对应的能量。</a:t>
            </a:r>
            <a:endParaRPr lang="en-US" altLang="zh-CN" sz="2000" smtClean="0"/>
          </a:p>
          <a:p>
            <a:r>
              <a:rPr lang="zh-CN" altLang="en-US" sz="2000" smtClean="0"/>
              <a:t>由题，</a:t>
            </a:r>
            <a:r>
              <a:rPr lang="en-US" altLang="zh-CN" sz="2000" smtClean="0"/>
              <a:t>3s</a:t>
            </a:r>
            <a:r>
              <a:rPr lang="zh-CN" altLang="en-US" sz="2000" smtClean="0"/>
              <a:t>能级分裂成</a:t>
            </a:r>
            <a:r>
              <a:rPr lang="en-US" altLang="zh-CN" sz="2000" smtClean="0"/>
              <a:t>N</a:t>
            </a:r>
            <a:r>
              <a:rPr lang="zh-CN" altLang="en-US" sz="2000" smtClean="0"/>
              <a:t>个能级，形成价带。该价带最多容纳</a:t>
            </a:r>
            <a:r>
              <a:rPr lang="en-US" altLang="zh-CN" sz="2000" smtClean="0"/>
              <a:t>2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(2</a:t>
            </a:r>
            <a:r>
              <a:rPr lang="en-US" altLang="zh-CN" sz="2000" i="1" smtClean="0"/>
              <a:t>l</a:t>
            </a:r>
            <a:r>
              <a:rPr lang="en-US" altLang="zh-CN" sz="2000" smtClean="0"/>
              <a:t>+1)</a:t>
            </a:r>
            <a:r>
              <a:rPr lang="zh-CN" altLang="en-US" sz="2000" smtClean="0"/>
              <a:t>个电子，即</a:t>
            </a:r>
            <a:r>
              <a:rPr lang="en-US" altLang="zh-CN" sz="2000" smtClean="0"/>
              <a:t>2</a:t>
            </a:r>
            <a:r>
              <a:rPr lang="en-US" altLang="zh-CN" sz="2000" i="1" smtClean="0"/>
              <a:t>N</a:t>
            </a:r>
            <a:r>
              <a:rPr lang="zh-CN" altLang="en-US" sz="2000" smtClean="0"/>
              <a:t>个电子</a:t>
            </a:r>
            <a:endParaRPr lang="zh-CN" altLang="en-US" sz="200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201450"/>
              </p:ext>
            </p:extLst>
          </p:nvPr>
        </p:nvGraphicFramePr>
        <p:xfrm>
          <a:off x="1663644" y="4836122"/>
          <a:ext cx="3117906" cy="172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4" imgW="1790640" imgH="990360" progId="Equation.DSMT4">
                  <p:embed/>
                </p:oleObj>
              </mc:Choice>
              <mc:Fallback>
                <p:oleObj name="Equation" r:id="rId4" imgW="179064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3644" y="4836122"/>
                        <a:ext cx="3117906" cy="1724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48422" y="243018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2.00</a:t>
            </a: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6408364" y="2291688"/>
            <a:ext cx="723275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2.14</a:t>
            </a:r>
            <a:endParaRPr lang="zh-CN" altLang="zh-CN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39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0955" y="406959"/>
            <a:ext cx="7550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金属的逸出功是金属内一个电子变成自由电子所吸收的最小能量，即由费米能级向自由能级跃电子所吸收的能量。</a:t>
            </a:r>
            <a:endParaRPr lang="zh-CN" altLang="en-US" sz="240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338634"/>
              </p:ext>
            </p:extLst>
          </p:nvPr>
        </p:nvGraphicFramePr>
        <p:xfrm>
          <a:off x="2529832" y="1607288"/>
          <a:ext cx="32289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Equation" r:id="rId3" imgW="1854000" imgH="228600" progId="Equation.DSMT4">
                  <p:embed/>
                </p:oleObj>
              </mc:Choice>
              <mc:Fallback>
                <p:oleObj name="Equation" r:id="rId3" imgW="1854000" imgH="228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9832" y="1607288"/>
                        <a:ext cx="3228975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50955" y="260727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光照射钠发生光电效应，由爱因斯坦光电方程得到，</a:t>
            </a:r>
            <a:endParaRPr lang="zh-CN" altLang="en-US" sz="240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7477"/>
              </p:ext>
            </p:extLst>
          </p:nvPr>
        </p:nvGraphicFramePr>
        <p:xfrm>
          <a:off x="2286150" y="3399042"/>
          <a:ext cx="37163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Equation" r:id="rId5" imgW="2133360" imgH="393480" progId="Equation.DSMT4">
                  <p:embed/>
                </p:oleObj>
              </mc:Choice>
              <mc:Fallback>
                <p:oleObj name="Equation" r:id="rId5" imgW="2133360" imgH="39348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150" y="3399042"/>
                        <a:ext cx="371633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5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0100" y="286435"/>
            <a:ext cx="8140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0">
                <a:latin typeface="Times New Roman" panose="02020603050405020304" pitchFamily="18" charset="0"/>
                <a:ea typeface="宋体" panose="02010600030101010101" pitchFamily="2" charset="-122"/>
              </a:rPr>
              <a:t>二、选择题（共</a:t>
            </a:r>
            <a:r>
              <a:rPr lang="en-US" altLang="zh-CN" sz="2400" b="1" ker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2400" b="1" kern="0">
                <a:latin typeface="Times New Roman" panose="02020603050405020304" pitchFamily="18" charset="0"/>
                <a:ea typeface="宋体" panose="02010600030101010101" pitchFamily="2" charset="-122"/>
              </a:rPr>
              <a:t>分，单选，每题</a:t>
            </a:r>
            <a:r>
              <a:rPr lang="en-US" altLang="zh-CN" sz="2400" b="1" ker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b="1" kern="0" smtClean="0">
                <a:latin typeface="Times New Roman" panose="02020603050405020304" pitchFamily="18" charset="0"/>
                <a:ea typeface="宋体" panose="02010600030101010101" pitchFamily="2" charset="-122"/>
              </a:rPr>
              <a:t>分） </a:t>
            </a:r>
            <a:endParaRPr lang="zh-CN" altLang="zh-CN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76300" y="1154256"/>
            <a:ext cx="7823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分）静止的氢原子吸收能量为 </a:t>
            </a:r>
            <a:r>
              <a:rPr kumimoji="0" lang="en-US" altLang="zh-CN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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的光子后，由基态跃迁至第一激发态。把该过程看作是具有动量的光子与氢原子的碰撞，则氢原子获得的反冲动能为（氢原子质量</a:t>
            </a:r>
            <a:r>
              <a:rPr kumimoji="0" lang="en-US" altLang="zh-CN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0" lang="en-US" altLang="zh-CN" sz="2400" b="0" i="0" u="none" strike="noStrike" cap="none" normalizeH="0" baseline="-3000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kumimoji="0" lang="en-US" altLang="zh-CN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1.67</a:t>
            </a:r>
            <a:r>
              <a:rPr kumimoji="0" lang="en-US" altLang="zh-CN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400" b="0" i="1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-27</a:t>
            </a:r>
            <a:r>
              <a:rPr kumimoji="0" lang="en-US" altLang="zh-CN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kg</a:t>
            </a:r>
            <a:r>
              <a:rPr kumimoji="0" lang="zh-CN" alt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0" lang="zh-CN" alt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kumimoji="0" lang="zh-CN" alt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7119" y="2945406"/>
            <a:ext cx="698500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(A) 10.2 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eV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B) 5.54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kern="1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-8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eV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en-US" altLang="zh-CN" sz="2400" kern="1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C) 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13.6eV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(D) 3.4 eV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86320" y="2493083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</a:rPr>
              <a:t>答案：</a:t>
            </a:r>
            <a:r>
              <a:rPr lang="en-US" altLang="zh-CN" sz="2400" smtClean="0">
                <a:solidFill>
                  <a:srgbClr val="FF0000"/>
                </a:solidFill>
              </a:rPr>
              <a:t>B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2800" y="363835"/>
            <a:ext cx="7708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分）无限深斜底势阱中有一粒子处于</a:t>
            </a:r>
            <a:r>
              <a:rPr lang="en-US" altLang="zh-CN" sz="24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=5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的激发态（能量为</a:t>
            </a:r>
            <a:r>
              <a:rPr lang="en-US" altLang="zh-CN" sz="24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kern="1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）时的波函数曲线，如图所示。正确的是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7287" y="1115755"/>
            <a:ext cx="7019925" cy="20478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83900" y="3415273"/>
            <a:ext cx="7835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(A) 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  (B)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C) 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  (D)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zh-CN" altLang="zh-CN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5924" y="119483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答案：</a:t>
            </a:r>
            <a:r>
              <a:rPr lang="en-US" altLang="zh-CN" smtClean="0">
                <a:solidFill>
                  <a:srgbClr val="FF0000"/>
                </a:solidFill>
              </a:rPr>
              <a:t>D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4335" y="4128581"/>
            <a:ext cx="79577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解：</a:t>
            </a:r>
            <a:r>
              <a:rPr lang="zh-CN" altLang="en-US" sz="2000"/>
              <a:t>由于粒子</a:t>
            </a:r>
            <a:r>
              <a:rPr lang="zh-CN" altLang="en-US" sz="2000" smtClean="0"/>
              <a:t>动能</a:t>
            </a:r>
            <a:endParaRPr lang="en-US" altLang="zh-CN" sz="2000" smtClean="0"/>
          </a:p>
          <a:p>
            <a:endParaRPr lang="en-US" altLang="zh-CN" sz="200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049411"/>
              </p:ext>
            </p:extLst>
          </p:nvPr>
        </p:nvGraphicFramePr>
        <p:xfrm>
          <a:off x="2917286" y="4171920"/>
          <a:ext cx="1124981" cy="35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4" imgW="723600" imgH="228600" progId="Equation.DSMT4">
                  <p:embed/>
                </p:oleObj>
              </mc:Choice>
              <mc:Fallback>
                <p:oleObj name="Equation" r:id="rId4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7286" y="4171920"/>
                        <a:ext cx="1124981" cy="355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302155" y="412858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/>
              <a:t>粒子的德布罗意波长</a:t>
            </a:r>
          </a:p>
        </p:txBody>
      </p:sp>
      <p:sp>
        <p:nvSpPr>
          <p:cNvPr id="10" name="矩形 9"/>
          <p:cNvSpPr/>
          <p:nvPr/>
        </p:nvSpPr>
        <p:spPr>
          <a:xfrm>
            <a:off x="1157287" y="4835495"/>
            <a:ext cx="75047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若势阱</a:t>
            </a:r>
            <a:r>
              <a:rPr lang="zh-CN" altLang="en-US" sz="2000"/>
              <a:t>底升高，</a:t>
            </a:r>
            <a:r>
              <a:rPr lang="zh-CN" altLang="en-US" sz="2000" smtClean="0"/>
              <a:t>则</a:t>
            </a:r>
            <a:r>
              <a:rPr lang="en-US" altLang="zh-CN" sz="2000" smtClean="0"/>
              <a:t>E</a:t>
            </a:r>
            <a:r>
              <a:rPr lang="en-US" altLang="zh-CN" sz="2000" baseline="-25000" smtClean="0"/>
              <a:t>k</a:t>
            </a:r>
            <a:r>
              <a:rPr lang="zh-CN" altLang="en-US" sz="2000" smtClean="0"/>
              <a:t>减小</a:t>
            </a:r>
            <a:r>
              <a:rPr lang="zh-CN" altLang="en-US" sz="2000"/>
              <a:t>，</a:t>
            </a:r>
            <a:r>
              <a:rPr lang="zh-CN" altLang="en-US" sz="2000" smtClean="0"/>
              <a:t>所以</a:t>
            </a:r>
            <a:r>
              <a:rPr lang="el-GR" altLang="zh-CN" sz="2000" smtClean="0"/>
              <a:t>λ</a:t>
            </a:r>
            <a:r>
              <a:rPr lang="zh-CN" altLang="en-US" sz="2000" smtClean="0"/>
              <a:t>增大</a:t>
            </a:r>
            <a:r>
              <a:rPr lang="zh-CN" altLang="en-US" sz="2000"/>
              <a:t>。同时</a:t>
            </a:r>
            <a:r>
              <a:rPr lang="zh-CN" altLang="en-US" sz="2000" smtClean="0"/>
              <a:t>由于</a:t>
            </a:r>
            <a:r>
              <a:rPr lang="en-US" altLang="zh-CN" sz="2000"/>
              <a:t>E</a:t>
            </a:r>
            <a:r>
              <a:rPr lang="en-US" altLang="zh-CN" sz="2000" baseline="-25000"/>
              <a:t>k</a:t>
            </a:r>
            <a:r>
              <a:rPr lang="zh-CN" altLang="en-US" sz="2000" smtClean="0"/>
              <a:t>减小</a:t>
            </a:r>
            <a:r>
              <a:rPr lang="zh-CN" altLang="en-US" sz="2000"/>
              <a:t>，速度也减小，粒子出现的概率就会增大，因而波函数振幅应增大</a:t>
            </a:r>
            <a:r>
              <a:rPr lang="zh-CN" altLang="en-US" sz="2000" smtClean="0"/>
              <a:t>。</a:t>
            </a:r>
            <a:endParaRPr lang="zh-CN" altLang="en-US" sz="200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515292"/>
              </p:ext>
            </p:extLst>
          </p:nvPr>
        </p:nvGraphicFramePr>
        <p:xfrm>
          <a:off x="6731740" y="4116388"/>
          <a:ext cx="18573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6" imgW="1193760" imgH="266400" progId="Equation.DSMT4">
                  <p:embed/>
                </p:oleObj>
              </mc:Choice>
              <mc:Fallback>
                <p:oleObj name="Equation" r:id="rId6" imgW="1193760" imgH="2664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31740" y="4116388"/>
                        <a:ext cx="1857375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920653" y="5795024"/>
            <a:ext cx="79623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smtClean="0"/>
              <a:t>在</a:t>
            </a:r>
            <a:r>
              <a:rPr lang="zh-CN" altLang="en-US" sz="2000"/>
              <a:t>边界处若势能有限，</a:t>
            </a:r>
            <a:r>
              <a:rPr lang="zh-CN" altLang="en-US" sz="2000" smtClean="0"/>
              <a:t>则有可能发生隧道效应。</a:t>
            </a:r>
            <a:endParaRPr lang="en-US" altLang="zh-CN" sz="20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smtClean="0"/>
              <a:t>根据</a:t>
            </a:r>
            <a:r>
              <a:rPr lang="zh-CN" altLang="en-US" sz="2000"/>
              <a:t>一维无限深方势阱中粒子的波函数</a:t>
            </a:r>
            <a:r>
              <a:rPr lang="zh-CN" altLang="en-US" sz="2000" smtClean="0"/>
              <a:t>曲线可知</a:t>
            </a:r>
            <a:r>
              <a:rPr lang="zh-CN" altLang="en-US" sz="2000"/>
              <a:t>，第</a:t>
            </a:r>
            <a:r>
              <a:rPr lang="en-US" altLang="zh-CN" sz="2000"/>
              <a:t>n</a:t>
            </a:r>
            <a:r>
              <a:rPr lang="zh-CN" altLang="en-US" sz="2000"/>
              <a:t>激发态的曲线和</a:t>
            </a:r>
            <a:r>
              <a:rPr lang="en-US" altLang="zh-CN" sz="2000"/>
              <a:t>x</a:t>
            </a:r>
            <a:r>
              <a:rPr lang="zh-CN" altLang="en-US" sz="2000"/>
              <a:t>轴有</a:t>
            </a:r>
            <a:r>
              <a:rPr lang="en-US" altLang="zh-CN" sz="2000"/>
              <a:t>n -1</a:t>
            </a:r>
            <a:r>
              <a:rPr lang="zh-CN" altLang="en-US" sz="2000"/>
              <a:t>个交点（两端除外）</a:t>
            </a:r>
            <a:r>
              <a:rPr lang="zh-CN" altLang="en-US" sz="2000" smtClean="0"/>
              <a:t>。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01162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9300" y="261035"/>
            <a:ext cx="79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400" b="1" kern="0">
                <a:latin typeface="Times New Roman" panose="02020603050405020304" pitchFamily="18" charset="0"/>
                <a:ea typeface="宋体" panose="02010600030101010101" pitchFamily="2" charset="-122"/>
              </a:rPr>
              <a:t>三、计算题（共</a:t>
            </a:r>
            <a:r>
              <a:rPr lang="en-US" altLang="zh-CN" sz="2400" b="1" kern="0">
                <a:latin typeface="Times New Roman" panose="02020603050405020304" pitchFamily="18" charset="0"/>
                <a:ea typeface="宋体" panose="02010600030101010101" pitchFamily="2" charset="-122"/>
              </a:rPr>
              <a:t>16 </a:t>
            </a:r>
            <a:r>
              <a:rPr lang="zh-CN" altLang="zh-CN" sz="2400" b="1" kern="0">
                <a:latin typeface="Times New Roman" panose="02020603050405020304" pitchFamily="18" charset="0"/>
                <a:ea typeface="宋体" panose="02010600030101010101" pitchFamily="2" charset="-122"/>
              </a:rPr>
              <a:t>分，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将答案写在试卷空白处</a:t>
            </a:r>
            <a:r>
              <a:rPr lang="zh-CN" altLang="zh-CN" sz="2400" b="1" ker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4187" y="4454525"/>
            <a:ext cx="3324225" cy="2266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70000" y="1022384"/>
            <a:ext cx="76184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2400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分）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系相对于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系沿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xx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轴正向以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0.8</a:t>
            </a:r>
            <a:r>
              <a:rPr lang="en-US" altLang="zh-CN" sz="24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为真空中的光速）的速度运动，一质点在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ox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平面内以</a:t>
            </a:r>
            <a:r>
              <a:rPr lang="en-US" altLang="zh-CN" sz="24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的速度匀速直线运动，轨迹与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轴的夹角为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，过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点，如图所示。试求：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）在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系中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观（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）该质点在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系中的运动方程；</a:t>
            </a:r>
          </a:p>
          <a:p>
            <a:pPr algn="just">
              <a:spcAft>
                <a:spcPts val="0"/>
              </a:spcAft>
            </a:pP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察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质点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的运动速度大小和运动轨迹如何？</a:t>
            </a:r>
            <a:endParaRPr lang="zh-CN" altLang="zh-CN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5824" y="489222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洛伦兹变换</a:t>
            </a:r>
            <a:endParaRPr lang="zh-CN" altLang="en-US" sz="2000"/>
          </a:p>
        </p:txBody>
      </p:sp>
      <p:graphicFrame>
        <p:nvGraphicFramePr>
          <p:cNvPr id="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499384"/>
              </p:ext>
            </p:extLst>
          </p:nvPr>
        </p:nvGraphicFramePr>
        <p:xfrm>
          <a:off x="2470150" y="3840163"/>
          <a:ext cx="2154238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4" imgW="1091880" imgH="1549080" progId="Equation.DSMT4">
                  <p:embed/>
                </p:oleObj>
              </mc:Choice>
              <mc:Fallback>
                <p:oleObj name="Equation" r:id="rId4" imgW="1091880" imgH="1549080" progId="Equation.DSMT4">
                  <p:embed/>
                  <p:pic>
                    <p:nvPicPr>
                      <p:cNvPr id="3381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3840163"/>
                        <a:ext cx="2154238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1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0900" y="312749"/>
            <a:ext cx="4572000" cy="9572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2000" kern="1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2000" kern="1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分）</a:t>
            </a:r>
            <a:r>
              <a:rPr lang="zh-CN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解：（</a:t>
            </a: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）设</a:t>
            </a:r>
            <a:r>
              <a:rPr lang="en-US" altLang="zh-CN" sz="2000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时，质点位于</a:t>
            </a: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zh-CN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系的</a:t>
            </a: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zh-CN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点，</a:t>
            </a:r>
            <a:r>
              <a:rPr lang="zh-CN" altLang="zh-CN" sz="2000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zh-CN" altLang="zh-CN" sz="20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质点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系中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5637" y="141287"/>
            <a:ext cx="3286125" cy="2257425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072023"/>
              </p:ext>
            </p:extLst>
          </p:nvPr>
        </p:nvGraphicFramePr>
        <p:xfrm>
          <a:off x="4437663" y="700073"/>
          <a:ext cx="1141606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" name="Equation" r:id="rId4" imgW="596641" imgH="393529" progId="Equation.DSMT4">
                  <p:embed/>
                </p:oleObj>
              </mc:Choice>
              <mc:Fallback>
                <p:oleObj name="Equation" r:id="rId4" imgW="596641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663" y="700073"/>
                        <a:ext cx="1141606" cy="742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549478"/>
              </p:ext>
            </p:extLst>
          </p:nvPr>
        </p:nvGraphicFramePr>
        <p:xfrm>
          <a:off x="1515543" y="1171455"/>
          <a:ext cx="1726024" cy="737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" name="Equation" r:id="rId6" imgW="914400" imgH="393700" progId="Equation.DSMT4">
                  <p:embed/>
                </p:oleObj>
              </mc:Choice>
              <mc:Fallback>
                <p:oleObj name="Equation" r:id="rId6" imgW="9144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543" y="1171455"/>
                        <a:ext cx="1726024" cy="7371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432211"/>
              </p:ext>
            </p:extLst>
          </p:nvPr>
        </p:nvGraphicFramePr>
        <p:xfrm>
          <a:off x="3334102" y="1172388"/>
          <a:ext cx="1661993" cy="70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" name="Equation" r:id="rId8" imgW="914400" imgH="393700" progId="Equation.DSMT4">
                  <p:embed/>
                </p:oleObj>
              </mc:Choice>
              <mc:Fallback>
                <p:oleObj name="Equation" r:id="rId8" imgW="9144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4102" y="1172388"/>
                        <a:ext cx="1661993" cy="7098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53888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50900" y="1396857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0900" y="193485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/>
              <a:t>由洛伦兹变换得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902149"/>
              </p:ext>
            </p:extLst>
          </p:nvPr>
        </p:nvGraphicFramePr>
        <p:xfrm>
          <a:off x="1147040" y="2373312"/>
          <a:ext cx="3082164" cy="668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" name="Equation" r:id="rId10" imgW="1803400" imgH="393700" progId="Equation.DSMT4">
                  <p:embed/>
                </p:oleObj>
              </mc:Choice>
              <mc:Fallback>
                <p:oleObj name="Equation" r:id="rId10" imgW="18034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040" y="2373312"/>
                        <a:ext cx="3082164" cy="6686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895565"/>
              </p:ext>
            </p:extLst>
          </p:nvPr>
        </p:nvGraphicFramePr>
        <p:xfrm>
          <a:off x="1176841" y="3000594"/>
          <a:ext cx="2512984" cy="72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4" name="Equation" r:id="rId12" imgW="1358310" imgH="393529" progId="Equation.DSMT4">
                  <p:embed/>
                </p:oleObj>
              </mc:Choice>
              <mc:Fallback>
                <p:oleObj name="Equation" r:id="rId12" imgW="1358310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841" y="3000594"/>
                        <a:ext cx="2512984" cy="720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685708"/>
              </p:ext>
            </p:extLst>
          </p:nvPr>
        </p:nvGraphicFramePr>
        <p:xfrm>
          <a:off x="5251540" y="2643371"/>
          <a:ext cx="1577811" cy="78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5" name="Equation" r:id="rId14" imgW="939800" imgH="469900" progId="Equation.DSMT4">
                  <p:embed/>
                </p:oleObj>
              </mc:Choice>
              <mc:Fallback>
                <p:oleObj name="Equation" r:id="rId14" imgW="9398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540" y="2643371"/>
                        <a:ext cx="1577811" cy="780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285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00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6593068" y="2702136"/>
            <a:ext cx="24598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=0.8</a:t>
            </a:r>
            <a:r>
              <a:rPr kumimoji="0" lang="en-US" altLang="zh-CN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9032" y="3732711"/>
            <a:ext cx="78065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该质点在</a:t>
            </a:r>
            <a:r>
              <a:rPr lang="en-US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系中的运动方程为 </a:t>
            </a:r>
            <a:r>
              <a:rPr lang="en-US" altLang="zh-CN" sz="20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=0.875</a:t>
            </a:r>
            <a:r>
              <a:rPr lang="en-US" altLang="zh-CN" sz="20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 y</a:t>
            </a:r>
            <a:r>
              <a:rPr lang="en-US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=0.217</a:t>
            </a:r>
            <a:r>
              <a:rPr lang="en-US" altLang="zh-CN" sz="20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ct 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zh-CN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分）</a:t>
            </a:r>
            <a:endParaRPr lang="zh-CN" altLang="zh-CN" sz="16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876493"/>
              </p:ext>
            </p:extLst>
          </p:nvPr>
        </p:nvGraphicFramePr>
        <p:xfrm>
          <a:off x="3932761" y="4613506"/>
          <a:ext cx="1696643" cy="378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" name="Equation" r:id="rId16" imgW="749300" imgH="228600" progId="Equation.DSMT4">
                  <p:embed/>
                </p:oleObj>
              </mc:Choice>
              <mc:Fallback>
                <p:oleObj name="Equation" r:id="rId16" imgW="7493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761" y="4613506"/>
                        <a:ext cx="1696643" cy="378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277439"/>
              </p:ext>
            </p:extLst>
          </p:nvPr>
        </p:nvGraphicFramePr>
        <p:xfrm>
          <a:off x="5939368" y="4636245"/>
          <a:ext cx="1254442" cy="39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7" name="Equation" r:id="rId18" imgW="761669" imgH="241195" progId="Equation.DSMT4">
                  <p:embed/>
                </p:oleObj>
              </mc:Choice>
              <mc:Fallback>
                <p:oleObj name="Equation" r:id="rId18" imgW="761669" imgH="24119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9368" y="4636245"/>
                        <a:ext cx="1254442" cy="392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416918"/>
              </p:ext>
            </p:extLst>
          </p:nvPr>
        </p:nvGraphicFramePr>
        <p:xfrm>
          <a:off x="5050194" y="5349134"/>
          <a:ext cx="1980505" cy="49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8" name="Equation" r:id="rId20" imgW="1231366" imgH="304668" progId="Equation.DSMT4">
                  <p:embed/>
                </p:oleObj>
              </mc:Choice>
              <mc:Fallback>
                <p:oleObj name="Equation" r:id="rId20" imgW="1231366" imgH="304668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0194" y="5349134"/>
                        <a:ext cx="1980505" cy="491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517758" y="4592474"/>
            <a:ext cx="33906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）运动方程对时间求导得</a:t>
            </a: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989467" y="5414065"/>
            <a:ext cx="40607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系中，质点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的运动速度大小为</a:t>
            </a: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850900" y="6071469"/>
            <a:ext cx="80009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由运动方程消去时间</a:t>
            </a:r>
            <a:r>
              <a:rPr kumimoji="0" lang="en-US" altLang="zh-CN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 </a:t>
            </a:r>
            <a:r>
              <a:rPr kumimoji="0" lang="en-US" altLang="zh-CN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=4.032</a:t>
            </a:r>
            <a:r>
              <a:rPr kumimoji="0" lang="en-US" altLang="zh-CN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，运动轨迹为直线。               （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22984" y="5398713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0987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18" grpId="0"/>
      <p:bldP spid="19" grpId="0"/>
      <p:bldP spid="23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67103" y="416964"/>
            <a:ext cx="78249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分）用你自己的语言对重力势能、弹性势能和静电势能作一个统一的势能定义，使它对上述三种情况都适用，定义为</a:t>
            </a:r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_______ </a:t>
            </a: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1245286" y="3318817"/>
            <a:ext cx="7144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</a:rPr>
              <a:t>质点（物体）在空间某点的势能等于它从该点移到势能零点处保守力（如重力、弹力或静电力）做的功。</a:t>
            </a:r>
          </a:p>
        </p:txBody>
      </p:sp>
    </p:spTree>
    <p:extLst>
      <p:ext uri="{BB962C8B-B14F-4D97-AF65-F5344CB8AC3E}">
        <p14:creationId xmlns:p14="http://schemas.microsoft.com/office/powerpoint/2010/main" val="7019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6179" y="230258"/>
            <a:ext cx="7785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分）在一次康普顿散射中，入射光子传递给静止电子的最大能量为</a:t>
            </a:r>
            <a:r>
              <a:rPr lang="en-US" altLang="zh-CN" sz="24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kern="1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，电子的静止质量为</a:t>
            </a:r>
            <a:r>
              <a:rPr lang="en-US" altLang="zh-CN" sz="24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kern="1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，试求入射光子的能量。</a:t>
            </a:r>
            <a:endParaRPr lang="zh-CN" altLang="zh-CN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109428"/>
              </p:ext>
            </p:extLst>
          </p:nvPr>
        </p:nvGraphicFramePr>
        <p:xfrm>
          <a:off x="1605879" y="3562990"/>
          <a:ext cx="1565910" cy="422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2" name="Equation" r:id="rId3" imgW="850900" imgH="228600" progId="Equation.DSMT4">
                  <p:embed/>
                </p:oleObj>
              </mc:Choice>
              <mc:Fallback>
                <p:oleObj name="Equation" r:id="rId3" imgW="8509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879" y="3562990"/>
                        <a:ext cx="1565910" cy="422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190149"/>
              </p:ext>
            </p:extLst>
          </p:nvPr>
        </p:nvGraphicFramePr>
        <p:xfrm>
          <a:off x="5968059" y="3443362"/>
          <a:ext cx="1607103" cy="63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3" name="Equation" r:id="rId5" imgW="990170" imgH="393529" progId="Equation.DSMT4">
                  <p:embed/>
                </p:oleObj>
              </mc:Choice>
              <mc:Fallback>
                <p:oleObj name="Equation" r:id="rId5" imgW="990170" imgH="393529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059" y="3443362"/>
                        <a:ext cx="1607103" cy="633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087043"/>
              </p:ext>
            </p:extLst>
          </p:nvPr>
        </p:nvGraphicFramePr>
        <p:xfrm>
          <a:off x="3930907" y="4076932"/>
          <a:ext cx="1569149" cy="643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" name="Equation" r:id="rId7" imgW="952087" imgH="393529" progId="Equation.DSMT4">
                  <p:embed/>
                </p:oleObj>
              </mc:Choice>
              <mc:Fallback>
                <p:oleObj name="Equation" r:id="rId7" imgW="952087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907" y="4076932"/>
                        <a:ext cx="1569149" cy="643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344674"/>
              </p:ext>
            </p:extLst>
          </p:nvPr>
        </p:nvGraphicFramePr>
        <p:xfrm>
          <a:off x="1605879" y="5372923"/>
          <a:ext cx="7336993" cy="51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" name="Equation" r:id="rId9" imgW="3403600" imgH="241300" progId="Equation.DSMT4">
                  <p:embed/>
                </p:oleObj>
              </mc:Choice>
              <mc:Fallback>
                <p:oleObj name="Equation" r:id="rId9" imgW="34036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879" y="5372923"/>
                        <a:ext cx="7336993" cy="5137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585445"/>
              </p:ext>
            </p:extLst>
          </p:nvPr>
        </p:nvGraphicFramePr>
        <p:xfrm>
          <a:off x="3062928" y="6124574"/>
          <a:ext cx="302043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6" name="Equation" r:id="rId11" imgW="1866090" imgH="393529" progId="Equation.DSMT4">
                  <p:embed/>
                </p:oleObj>
              </mc:Choice>
              <mc:Fallback>
                <p:oleObj name="Equation" r:id="rId11" imgW="1866090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928" y="6124574"/>
                        <a:ext cx="3020432" cy="631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788749" y="1493096"/>
            <a:ext cx="476607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r>
              <a:rPr kumimoji="0" lang="zh-CN" altLang="zh-CN" sz="2000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由题意可知，光子的散射角</a:t>
            </a:r>
            <a:r>
              <a:rPr kumimoji="0" lang="zh-CN" altLang="en-US" sz="2000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kumimoji="0" lang="zh-CN" altLang="en-US" sz="2000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=</a:t>
            </a:r>
            <a:r>
              <a:rPr kumimoji="0" lang="zh-CN" altLang="en-US" sz="2000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时，电子获得的能量最大，电子的反冲速度沿入射光子的运动方向。</a:t>
            </a:r>
            <a:r>
              <a:rPr kumimoji="0" lang="zh-CN" altLang="en-US" sz="2000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</a:t>
            </a:r>
            <a:r>
              <a:rPr kumimoji="0" lang="zh-CN" altLang="en-US" sz="2000" b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0" lang="en-US" altLang="zh-CN" sz="2000" b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zh-CN" altLang="en-US" sz="2000" b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分）</a:t>
            </a:r>
            <a:endParaRPr kumimoji="0" lang="zh-CN" altLang="en-US" sz="10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127316" y="3507362"/>
            <a:ext cx="2262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由动量守恒有：        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1784165" y="4205851"/>
            <a:ext cx="21467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上述两式得          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95878" y="4846548"/>
            <a:ext cx="42242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又由相对论能量与动量关系有</a:t>
            </a: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786179" y="6240431"/>
            <a:ext cx="24288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入射光子的能量为   </a:t>
            </a: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6179" y="2789442"/>
            <a:ext cx="7987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设</a:t>
            </a:r>
            <a:r>
              <a:rPr lang="en-US" altLang="zh-CN" sz="2000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为入射光子的频率，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为散射光子的频率，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000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为反冲电子的动量。则由能量守恒有：               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960" y="1251515"/>
            <a:ext cx="3648040" cy="137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7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/>
      <p:bldP spid="37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90" y="2220740"/>
            <a:ext cx="3060873" cy="1414088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697625" y="281748"/>
            <a:ext cx="80141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r>
              <a:rPr lang="zh-CN" altLang="zh-CN" sz="2400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图所示，半径为</a:t>
            </a:r>
            <a:r>
              <a:rPr lang="en-US" altLang="zh-CN" sz="2400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的均匀带电球面，带电量为</a:t>
            </a:r>
            <a:r>
              <a:rPr lang="en-US" altLang="zh-CN" sz="2400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，沿矢径方向上有一长度为</a:t>
            </a:r>
            <a:r>
              <a:rPr lang="en-US" altLang="zh-CN" sz="2400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、电荷线密度为</a:t>
            </a:r>
            <a:r>
              <a:rPr lang="en-US" altLang="zh-CN" sz="2400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的均匀带电细线，球心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到细线近端的距离为</a:t>
            </a:r>
            <a:r>
              <a:rPr lang="en-US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，设两带电体互相不影响，则球面和细线组成的系统电势能为</a:t>
            </a:r>
            <a:r>
              <a:rPr lang="en-US" altLang="zh-CN" sz="2400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________________</a:t>
            </a:r>
            <a:r>
              <a:rPr lang="zh-CN" altLang="zh-CN" sz="2400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（设无穷远电势为零）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877330" y="25584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解：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685386"/>
              </p:ext>
            </p:extLst>
          </p:nvPr>
        </p:nvGraphicFramePr>
        <p:xfrm>
          <a:off x="1677549" y="2418651"/>
          <a:ext cx="1509436" cy="933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name="Equation" r:id="rId4" imgW="698400" imgH="431640" progId="Equation.DSMT4">
                  <p:embed/>
                </p:oleObj>
              </mc:Choice>
              <mc:Fallback>
                <p:oleObj name="Equation" r:id="rId4" imgW="698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7549" y="2418651"/>
                        <a:ext cx="1509436" cy="933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875744"/>
              </p:ext>
            </p:extLst>
          </p:nvPr>
        </p:nvGraphicFramePr>
        <p:xfrm>
          <a:off x="1677549" y="3584743"/>
          <a:ext cx="2463905" cy="1046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9" name="Equation" r:id="rId6" imgW="1015920" imgH="431640" progId="Equation.DSMT4">
                  <p:embed/>
                </p:oleObj>
              </mc:Choice>
              <mc:Fallback>
                <p:oleObj name="Equation" r:id="rId6" imgW="1015920" imgH="4316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7549" y="3584743"/>
                        <a:ext cx="2463905" cy="1046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471535"/>
              </p:ext>
            </p:extLst>
          </p:nvPr>
        </p:nvGraphicFramePr>
        <p:xfrm>
          <a:off x="1664901" y="5166583"/>
          <a:ext cx="665162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" name="Equation" r:id="rId8" imgW="2743200" imgH="431640" progId="Equation.DSMT4">
                  <p:embed/>
                </p:oleObj>
              </mc:Choice>
              <mc:Fallback>
                <p:oleObj name="Equation" r:id="rId8" imgW="2743200" imgH="4316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64901" y="5166583"/>
                        <a:ext cx="6651625" cy="104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7858895" y="2805590"/>
            <a:ext cx="28420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37379" y="2369024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d</a:t>
            </a:r>
            <a:r>
              <a:rPr lang="en-US" altLang="zh-CN" sz="2400" i="1" smtClean="0"/>
              <a:t>x</a:t>
            </a:r>
            <a:endParaRPr lang="zh-CN" altLang="en-US" sz="2400" i="1"/>
          </a:p>
        </p:txBody>
      </p:sp>
    </p:spTree>
    <p:extLst>
      <p:ext uri="{BB962C8B-B14F-4D97-AF65-F5344CB8AC3E}">
        <p14:creationId xmlns:p14="http://schemas.microsoft.com/office/powerpoint/2010/main" val="278959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9800" y="205939"/>
            <a:ext cx="7950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．（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分）两个相同的空气电容器，电容都是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900uF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，分别充电到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900V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电压后切断电源，若把一个电容器浸入介电常数为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2.0</a:t>
            </a: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总</a:t>
            </a: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煤油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中，再将两电容并联。则并联过程中</a:t>
            </a: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损失的能量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________J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；损失的能量转化为</a:t>
            </a:r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_______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7330" y="269497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解：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1051" y="317429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浸入煤油中，电容变为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169949"/>
              </p:ext>
            </p:extLst>
          </p:nvPr>
        </p:nvGraphicFramePr>
        <p:xfrm>
          <a:off x="4853483" y="3165714"/>
          <a:ext cx="1276864" cy="47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9" name="Equation" r:id="rId3" imgW="609480" imgH="228600" progId="Equation.DSMT4">
                  <p:embed/>
                </p:oleObj>
              </mc:Choice>
              <mc:Fallback>
                <p:oleObj name="Equation" r:id="rId3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3483" y="3165714"/>
                        <a:ext cx="1276864" cy="478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625399" y="378512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两个电容并联后：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596810"/>
              </p:ext>
            </p:extLst>
          </p:nvPr>
        </p:nvGraphicFramePr>
        <p:xfrm>
          <a:off x="4507150" y="3777011"/>
          <a:ext cx="38322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0" name="Equation" r:id="rId5" imgW="1828800" imgH="228600" progId="Equation.DSMT4">
                  <p:embed/>
                </p:oleObj>
              </mc:Choice>
              <mc:Fallback>
                <p:oleObj name="Equation" r:id="rId5" imgW="1828800" imgH="228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7150" y="3777011"/>
                        <a:ext cx="383222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64166"/>
              </p:ext>
            </p:extLst>
          </p:nvPr>
        </p:nvGraphicFramePr>
        <p:xfrm>
          <a:off x="5066604" y="5144339"/>
          <a:ext cx="38274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1" name="Equation" r:id="rId7" imgW="1828800" imgH="393480" progId="Equation.DSMT4">
                  <p:embed/>
                </p:oleObj>
              </mc:Choice>
              <mc:Fallback>
                <p:oleObj name="Equation" r:id="rId7" imgW="182880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6604" y="5144339"/>
                        <a:ext cx="3827462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717732" y="449638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并联后电压为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747690"/>
              </p:ext>
            </p:extLst>
          </p:nvPr>
        </p:nvGraphicFramePr>
        <p:xfrm>
          <a:off x="4272277" y="4227666"/>
          <a:ext cx="4696983" cy="900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2" name="Equation" r:id="rId9" imgW="2387520" imgH="457200" progId="Equation.DSMT4">
                  <p:embed/>
                </p:oleObj>
              </mc:Choice>
              <mc:Fallback>
                <p:oleObj name="Equation" r:id="rId9" imgW="2387520" imgH="4572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72277" y="4227666"/>
                        <a:ext cx="4696983" cy="900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200647"/>
              </p:ext>
            </p:extLst>
          </p:nvPr>
        </p:nvGraphicFramePr>
        <p:xfrm>
          <a:off x="3007556" y="2580954"/>
          <a:ext cx="51863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3" name="Equation" r:id="rId11" imgW="2476440" imgH="241200" progId="Equation.DSMT4">
                  <p:embed/>
                </p:oleObj>
              </mc:Choice>
              <mc:Fallback>
                <p:oleObj name="Equation" r:id="rId11" imgW="2476440" imgH="2412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07556" y="2580954"/>
                        <a:ext cx="5186363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625399" y="264593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带电量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252404"/>
              </p:ext>
            </p:extLst>
          </p:nvPr>
        </p:nvGraphicFramePr>
        <p:xfrm>
          <a:off x="1034313" y="5069234"/>
          <a:ext cx="38290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4" name="Equation" r:id="rId13" imgW="1828800" imgH="457200" progId="Equation.DSMT4">
                  <p:embed/>
                </p:oleObj>
              </mc:Choice>
              <mc:Fallback>
                <p:oleObj name="Equation" r:id="rId13" imgW="1828800" imgH="4572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34313" y="5069234"/>
                        <a:ext cx="3829050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412475"/>
              </p:ext>
            </p:extLst>
          </p:nvPr>
        </p:nvGraphicFramePr>
        <p:xfrm>
          <a:off x="1046637" y="6164771"/>
          <a:ext cx="2265520" cy="45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5" name="Equation" r:id="rId15" imgW="888840" imgH="177480" progId="Equation.DSMT4">
                  <p:embed/>
                </p:oleObj>
              </mc:Choice>
              <mc:Fallback>
                <p:oleObj name="Equation" r:id="rId15" imgW="8888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46637" y="6164771"/>
                        <a:ext cx="2265520" cy="45310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733394" y="190526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rgbClr val="0000FF"/>
                </a:solidFill>
              </a:rPr>
              <a:t>60.8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70815" y="6191268"/>
            <a:ext cx="5398445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介质的动能，最后通过摩擦转化为热能（内能）</a:t>
            </a:r>
          </a:p>
        </p:txBody>
      </p:sp>
    </p:spTree>
    <p:extLst>
      <p:ext uri="{BB962C8B-B14F-4D97-AF65-F5344CB8AC3E}">
        <p14:creationId xmlns:p14="http://schemas.microsoft.com/office/powerpoint/2010/main" val="34093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1" grpId="0"/>
      <p:bldP spid="14" grpId="0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0400" y="222073"/>
            <a:ext cx="8140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一个带电量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0  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粒子以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速度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smtClean="0">
                <a:latin typeface="Bookman Old Style" panose="02050604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于一均匀带电的无限长直导线运动，该导线的电荷线密度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λ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，并载有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传导电流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，如图所示。则粒子要以</a:t>
            </a:r>
            <a:r>
              <a:rPr lang="en-US" altLang="zh-CN" sz="2400" i="1">
                <a:latin typeface="Bookman Old Style" panose="02050604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u="sng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u="sng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速度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且沿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__________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运动才能使之保持在一条与导线垂直距离为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的平行直线上。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3575" y="2161065"/>
            <a:ext cx="3057525" cy="1600200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795714"/>
              </p:ext>
            </p:extLst>
          </p:nvPr>
        </p:nvGraphicFramePr>
        <p:xfrm>
          <a:off x="4506913" y="5724525"/>
          <a:ext cx="10810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7" name="Equation" r:id="rId4" imgW="634680" imgH="431640" progId="Equation.DSMT4">
                  <p:embed/>
                </p:oleObj>
              </mc:Choice>
              <mc:Fallback>
                <p:oleObj name="Equation" r:id="rId4" imgW="63468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5724525"/>
                        <a:ext cx="1081087" cy="730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15546" y="251460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 </a:t>
            </a:r>
            <a:r>
              <a:rPr lang="zh-CN" altLang="en-US" sz="2400" smtClean="0">
                <a:solidFill>
                  <a:srgbClr val="0000FF"/>
                </a:solidFill>
              </a:rPr>
              <a:t>解：受力分析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 smtClean="0">
                <a:solidFill>
                  <a:srgbClr val="0000FF"/>
                </a:solidFill>
              </a:rPr>
              <a:t>电荷受长直导线电场力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 smtClean="0">
                <a:solidFill>
                  <a:srgbClr val="0000FF"/>
                </a:solidFill>
              </a:rPr>
              <a:t>电荷受长直导线产生的磁场力</a:t>
            </a:r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4005" y="4036306"/>
            <a:ext cx="4463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电荷密度为 </a:t>
            </a:r>
            <a:r>
              <a:rPr lang="el-GR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λ</a:t>
            </a:r>
            <a:r>
              <a:rPr lang="zh-CN" altLang="en-US" sz="2000">
                <a:solidFill>
                  <a:srgbClr val="0000FF"/>
                </a:solidFill>
              </a:rPr>
              <a:t>长直导线在空间产生电场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87392"/>
              </p:ext>
            </p:extLst>
          </p:nvPr>
        </p:nvGraphicFramePr>
        <p:xfrm>
          <a:off x="5635625" y="3806825"/>
          <a:ext cx="11890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8" name="Equation" r:id="rId6" imgW="698400" imgH="431640" progId="Equation.DSMT4">
                  <p:embed/>
                </p:oleObj>
              </mc:Choice>
              <mc:Fallback>
                <p:oleObj name="Equation" r:id="rId6" imgW="698400" imgH="4316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3806825"/>
                        <a:ext cx="1189038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084005" y="482730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</a:rPr>
              <a:t>长直导线产生的磁场</a:t>
            </a:r>
            <a:endParaRPr lang="zh-CN" altLang="en-US" sz="2000">
              <a:solidFill>
                <a:srgbClr val="0000FF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597285"/>
              </p:ext>
            </p:extLst>
          </p:nvPr>
        </p:nvGraphicFramePr>
        <p:xfrm>
          <a:off x="3814394" y="4627995"/>
          <a:ext cx="97313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9" name="Equation" r:id="rId8" imgW="571320" imgH="393480" progId="Equation.DSMT4">
                  <p:embed/>
                </p:oleObj>
              </mc:Choice>
              <mc:Fallback>
                <p:oleObj name="Equation" r:id="rId8" imgW="571320" imgH="39348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394" y="4627995"/>
                        <a:ext cx="973137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213861"/>
              </p:ext>
            </p:extLst>
          </p:nvPr>
        </p:nvGraphicFramePr>
        <p:xfrm>
          <a:off x="5335801" y="4745518"/>
          <a:ext cx="12541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0" name="Equation" r:id="rId10" imgW="736560" imgH="253800" progId="Equation.DSMT4">
                  <p:embed/>
                </p:oleObj>
              </mc:Choice>
              <mc:Fallback>
                <p:oleObj name="Equation" r:id="rId10" imgW="736560" imgH="2538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801" y="4745518"/>
                        <a:ext cx="1254125" cy="427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465308"/>
              </p:ext>
            </p:extLst>
          </p:nvPr>
        </p:nvGraphicFramePr>
        <p:xfrm>
          <a:off x="6858000" y="3875088"/>
          <a:ext cx="12763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1" name="Equation" r:id="rId12" imgW="749160" imgH="431640" progId="Equation.DSMT4">
                  <p:embed/>
                </p:oleObj>
              </mc:Choice>
              <mc:Fallback>
                <p:oleObj name="Equation" r:id="rId12" imgW="749160" imgH="43164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875088"/>
                        <a:ext cx="1276350" cy="728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05636"/>
              </p:ext>
            </p:extLst>
          </p:nvPr>
        </p:nvGraphicFramePr>
        <p:xfrm>
          <a:off x="1779588" y="5651500"/>
          <a:ext cx="164623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2" name="Equation" r:id="rId14" imgW="965160" imgH="431640" progId="Equation.DSMT4">
                  <p:embed/>
                </p:oleObj>
              </mc:Choice>
              <mc:Fallback>
                <p:oleObj name="Equation" r:id="rId14" imgW="965160" imgH="43164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5651500"/>
                        <a:ext cx="1646237" cy="728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3"/>
          <p:cNvSpPr/>
          <p:nvPr/>
        </p:nvSpPr>
        <p:spPr>
          <a:xfrm>
            <a:off x="3707027" y="5881816"/>
            <a:ext cx="593935" cy="296562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9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6600" y="-26993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" indent="-50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6.</a:t>
            </a:r>
            <a:r>
              <a:rPr lang="zh-CN" altLang="zh-CN" sz="20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分）如图所示，两个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共面的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平面带电圆环，其内外半径分别为</a:t>
            </a:r>
            <a:r>
              <a:rPr lang="zh-CN" altLang="zh-CN" sz="20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2000" kern="1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zh-CN" sz="20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2000" kern="1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zh-CN" sz="20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2000" kern="1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zh-CN" sz="20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2000" kern="1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，外圆环以每秒钟</a:t>
            </a:r>
            <a:r>
              <a:rPr lang="zh-CN" altLang="zh-CN" sz="20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000" kern="1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转顺时针转动，内圆环以每秒钟</a:t>
            </a:r>
            <a:r>
              <a:rPr lang="zh-CN" altLang="zh-CN" sz="20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000" kern="1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转逆时针转动，若两圆环电荷面密度均为</a:t>
            </a:r>
            <a:r>
              <a:rPr lang="zh-CN" altLang="zh-CN" sz="20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σ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zh-CN" altLang="zh-CN" sz="20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000" kern="1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20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000" kern="1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_________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时，圆心O处的磁感应强度为零。</a:t>
            </a:r>
            <a:endParaRPr lang="zh-CN" altLang="zh-CN" sz="16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40695" y="1724114"/>
            <a:ext cx="2771775" cy="2857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36600" y="2186464"/>
            <a:ext cx="3589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解</a:t>
            </a:r>
            <a:r>
              <a:rPr lang="zh-CN" altLang="en-US" sz="2000" smtClean="0">
                <a:solidFill>
                  <a:srgbClr val="0000FF"/>
                </a:solidFill>
              </a:rPr>
              <a:t>：在圆环</a:t>
            </a:r>
            <a:r>
              <a:rPr lang="en-US" altLang="zh-CN" sz="2000" i="1" smtClean="0">
                <a:solidFill>
                  <a:srgbClr val="0000FF"/>
                </a:solidFill>
              </a:rPr>
              <a:t>r</a:t>
            </a:r>
            <a:r>
              <a:rPr lang="zh-CN" altLang="en-US" sz="2000" smtClean="0">
                <a:solidFill>
                  <a:srgbClr val="0000FF"/>
                </a:solidFill>
              </a:rPr>
              <a:t>处取</a:t>
            </a:r>
            <a:r>
              <a:rPr lang="en-US" altLang="zh-CN" sz="2000" smtClean="0">
                <a:solidFill>
                  <a:srgbClr val="0000FF"/>
                </a:solidFill>
              </a:rPr>
              <a:t>d</a:t>
            </a:r>
            <a:r>
              <a:rPr lang="en-US" altLang="zh-CN" sz="2000" i="1" smtClean="0">
                <a:solidFill>
                  <a:srgbClr val="0000FF"/>
                </a:solidFill>
              </a:rPr>
              <a:t>r</a:t>
            </a:r>
            <a:r>
              <a:rPr lang="zh-CN" altLang="en-US" sz="2000" smtClean="0">
                <a:solidFill>
                  <a:srgbClr val="0000FF"/>
                </a:solidFill>
              </a:rPr>
              <a:t>的环形电荷</a:t>
            </a:r>
            <a:endParaRPr lang="en-US" altLang="zh-CN" sz="200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922387"/>
              </p:ext>
            </p:extLst>
          </p:nvPr>
        </p:nvGraphicFramePr>
        <p:xfrm>
          <a:off x="4326044" y="2231660"/>
          <a:ext cx="1597113" cy="354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9" name="Equation" r:id="rId4" imgW="914400" imgH="203040" progId="Equation.DSMT4">
                  <p:embed/>
                </p:oleObj>
              </mc:Choice>
              <mc:Fallback>
                <p:oleObj name="Equation" r:id="rId4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6044" y="2231660"/>
                        <a:ext cx="1597113" cy="354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230870" y="2631770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</a:rPr>
              <a:t>在环形电荷形成的电流环电流强度为：</a:t>
            </a:r>
            <a:endParaRPr lang="en-US" altLang="zh-CN" sz="200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288512"/>
              </p:ext>
            </p:extLst>
          </p:nvPr>
        </p:nvGraphicFramePr>
        <p:xfrm>
          <a:off x="1374450" y="3054008"/>
          <a:ext cx="21288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0" name="Equation" r:id="rId6" imgW="1218960" imgH="457200" progId="Equation.DSMT4">
                  <p:embed/>
                </p:oleObj>
              </mc:Choice>
              <mc:Fallback>
                <p:oleObj name="Equation" r:id="rId6" imgW="1218960" imgH="457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4450" y="3054008"/>
                        <a:ext cx="2128837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188602"/>
              </p:ext>
            </p:extLst>
          </p:nvPr>
        </p:nvGraphicFramePr>
        <p:xfrm>
          <a:off x="3513768" y="3189604"/>
          <a:ext cx="1590008" cy="476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1" name="Equation" r:id="rId8" imgW="761760" imgH="228600" progId="Equation.DSMT4">
                  <p:embed/>
                </p:oleObj>
              </mc:Choice>
              <mc:Fallback>
                <p:oleObj name="Equation" r:id="rId8" imgW="761760" imgH="2286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13768" y="3189604"/>
                        <a:ext cx="1590008" cy="476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235255"/>
              </p:ext>
            </p:extLst>
          </p:nvPr>
        </p:nvGraphicFramePr>
        <p:xfrm>
          <a:off x="4215851" y="1691953"/>
          <a:ext cx="11620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2" name="Equation" r:id="rId10" imgW="622080" imgH="228600" progId="Equation.DSMT4">
                  <p:embed/>
                </p:oleObj>
              </mc:Choice>
              <mc:Fallback>
                <p:oleObj name="Equation" r:id="rId10" imgW="622080" imgH="22860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15851" y="1691953"/>
                        <a:ext cx="1162050" cy="427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213727" y="3817679"/>
            <a:ext cx="4474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</a:rPr>
              <a:t>此电流环在</a:t>
            </a:r>
            <a:r>
              <a:rPr lang="en-US" altLang="zh-CN" sz="2000" smtClean="0">
                <a:solidFill>
                  <a:srgbClr val="0000FF"/>
                </a:solidFill>
              </a:rPr>
              <a:t>O</a:t>
            </a:r>
            <a:r>
              <a:rPr lang="zh-CN" altLang="en-US" sz="2000" smtClean="0">
                <a:solidFill>
                  <a:srgbClr val="0000FF"/>
                </a:solidFill>
              </a:rPr>
              <a:t>点产生的磁感应强度为：</a:t>
            </a:r>
            <a:endParaRPr lang="en-US" altLang="zh-CN" sz="200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794894"/>
              </p:ext>
            </p:extLst>
          </p:nvPr>
        </p:nvGraphicFramePr>
        <p:xfrm>
          <a:off x="1713688" y="4174120"/>
          <a:ext cx="26828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3" name="Equation" r:id="rId12" imgW="1434960" imgH="393480" progId="Equation.DSMT4">
                  <p:embed/>
                </p:oleObj>
              </mc:Choice>
              <mc:Fallback>
                <p:oleObj name="Equation" r:id="rId12" imgW="1434960" imgH="39348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13688" y="4174120"/>
                        <a:ext cx="2682875" cy="73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1213727" y="4945878"/>
            <a:ext cx="5243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</a:rPr>
              <a:t>内环逆时针转动在</a:t>
            </a:r>
            <a:r>
              <a:rPr lang="en-US" altLang="zh-CN" sz="2000" smtClean="0">
                <a:solidFill>
                  <a:srgbClr val="0000FF"/>
                </a:solidFill>
              </a:rPr>
              <a:t>O</a:t>
            </a:r>
            <a:r>
              <a:rPr lang="zh-CN" altLang="en-US" sz="2000" smtClean="0">
                <a:solidFill>
                  <a:srgbClr val="0000FF"/>
                </a:solidFill>
              </a:rPr>
              <a:t>点产生的总磁感应强度：</a:t>
            </a:r>
            <a:endParaRPr lang="en-US" altLang="zh-CN" sz="2000">
              <a:solidFill>
                <a:srgbClr val="0000FF"/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130393"/>
              </p:ext>
            </p:extLst>
          </p:nvPr>
        </p:nvGraphicFramePr>
        <p:xfrm>
          <a:off x="1914182" y="5296458"/>
          <a:ext cx="42497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4" name="Equation" r:id="rId14" imgW="2273040" imgH="355320" progId="Equation.DSMT4">
                  <p:embed/>
                </p:oleObj>
              </mc:Choice>
              <mc:Fallback>
                <p:oleObj name="Equation" r:id="rId14" imgW="2273040" imgH="35532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14182" y="5296458"/>
                        <a:ext cx="4249738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128482" y="5931732"/>
            <a:ext cx="6013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</a:rPr>
              <a:t>同理：外环逆时针转动在</a:t>
            </a:r>
            <a:r>
              <a:rPr lang="en-US" altLang="zh-CN" sz="2000" smtClean="0">
                <a:solidFill>
                  <a:srgbClr val="0000FF"/>
                </a:solidFill>
              </a:rPr>
              <a:t>O</a:t>
            </a:r>
            <a:r>
              <a:rPr lang="zh-CN" altLang="en-US" sz="2000" smtClean="0">
                <a:solidFill>
                  <a:srgbClr val="0000FF"/>
                </a:solidFill>
              </a:rPr>
              <a:t>点产生的总磁感应强度：</a:t>
            </a:r>
            <a:endParaRPr lang="en-US" altLang="zh-CN" sz="2000">
              <a:solidFill>
                <a:srgbClr val="0000FF"/>
              </a:solidFill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681785"/>
              </p:ext>
            </p:extLst>
          </p:nvPr>
        </p:nvGraphicFramePr>
        <p:xfrm>
          <a:off x="1879600" y="6194425"/>
          <a:ext cx="43211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5" name="Equation" r:id="rId16" imgW="2311200" imgH="355320" progId="Equation.DSMT4">
                  <p:embed/>
                </p:oleObj>
              </mc:Choice>
              <mc:Fallback>
                <p:oleObj name="Equation" r:id="rId16" imgW="2311200" imgH="35532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79600" y="6194425"/>
                        <a:ext cx="4321175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90" name="图片 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08" y="4945878"/>
            <a:ext cx="1899828" cy="896471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95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2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690375" y="5250196"/>
            <a:ext cx="1194941" cy="6439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47700" y="0"/>
            <a:ext cx="8166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7.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分）一长螺线管单位长度密</a:t>
            </a: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绕</a:t>
            </a:r>
            <a:r>
              <a:rPr lang="en-US" altLang="zh-CN" sz="2400" i="1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匝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线圈，在其内部轴线上有一面积为</a:t>
            </a:r>
            <a:r>
              <a:rPr lang="en-US" altLang="zh-CN" sz="24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的单匝小平面线圈，小线圈平面法向与螺线管轴向夹角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，它们之间的互感系数为</a:t>
            </a:r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_____</a:t>
            </a: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如果螺线管和小线圈均通过电流</a:t>
            </a:r>
            <a:r>
              <a:rPr lang="en-US" altLang="zh-CN" sz="2400" i="1" kern="1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，则小线圈受到的磁力矩大小为</a:t>
            </a:r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____</a:t>
            </a: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2516" y="2451148"/>
            <a:ext cx="6579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解</a:t>
            </a:r>
            <a:r>
              <a:rPr lang="en-US" altLang="zh-CN" sz="2400" smtClean="0">
                <a:solidFill>
                  <a:srgbClr val="0000FF"/>
                </a:solidFill>
              </a:rPr>
              <a:t>: (1) </a:t>
            </a:r>
            <a:r>
              <a:rPr lang="zh-CN" altLang="en-US" sz="2400" smtClean="0">
                <a:solidFill>
                  <a:srgbClr val="0000FF"/>
                </a:solidFill>
              </a:rPr>
              <a:t>给螺线管通电流</a:t>
            </a:r>
            <a:r>
              <a:rPr lang="en-US" altLang="zh-CN" sz="2400" i="1" smtClean="0">
                <a:solidFill>
                  <a:srgbClr val="0000FF"/>
                </a:solidFill>
              </a:rPr>
              <a:t>I</a:t>
            </a:r>
            <a:r>
              <a:rPr lang="en-US" altLang="zh-CN" sz="2400" smtClean="0">
                <a:solidFill>
                  <a:srgbClr val="0000FF"/>
                </a:solidFill>
              </a:rPr>
              <a:t>, </a:t>
            </a:r>
            <a:r>
              <a:rPr lang="zh-CN" altLang="en-US" sz="2400" smtClean="0">
                <a:solidFill>
                  <a:srgbClr val="0000FF"/>
                </a:solidFill>
              </a:rPr>
              <a:t>则内部的磁感应强度为</a:t>
            </a:r>
            <a:endParaRPr lang="en-US" altLang="zh-CN" sz="240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3963"/>
              </p:ext>
            </p:extLst>
          </p:nvPr>
        </p:nvGraphicFramePr>
        <p:xfrm>
          <a:off x="7229491" y="2451148"/>
          <a:ext cx="1280280" cy="49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" name="Equation" r:id="rId3" imgW="596880" imgH="228600" progId="Equation.DSMT4">
                  <p:embed/>
                </p:oleObj>
              </mc:Choice>
              <mc:Fallback>
                <p:oleObj name="Equation" r:id="rId3" imgW="59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29491" y="2451148"/>
                        <a:ext cx="1280280" cy="49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7102929" y="3762887"/>
            <a:ext cx="1339289" cy="9173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99481" y="3158073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穿过内部小平面线圈的磁通为</a:t>
            </a:r>
            <a:endParaRPr lang="en-US" altLang="zh-CN" sz="2400">
              <a:solidFill>
                <a:srgbClr val="0000FF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556847"/>
              </p:ext>
            </p:extLst>
          </p:nvPr>
        </p:nvGraphicFramePr>
        <p:xfrm>
          <a:off x="5585242" y="3237150"/>
          <a:ext cx="29718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7" name="Equation" r:id="rId5" imgW="1384200" imgH="177480" progId="Equation.DSMT4">
                  <p:embed/>
                </p:oleObj>
              </mc:Choice>
              <mc:Fallback>
                <p:oleObj name="Equation" r:id="rId5" imgW="1384200" imgH="17748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5242" y="3237150"/>
                        <a:ext cx="2971800" cy="38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461036" y="390628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则互感系数为</a:t>
            </a:r>
            <a:endParaRPr lang="en-US" altLang="zh-CN" sz="2400">
              <a:solidFill>
                <a:srgbClr val="0000FF"/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736400"/>
              </p:ext>
            </p:extLst>
          </p:nvPr>
        </p:nvGraphicFramePr>
        <p:xfrm>
          <a:off x="3687763" y="3751578"/>
          <a:ext cx="46894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" name="Equation" r:id="rId7" imgW="2184120" imgH="431640" progId="Equation.DSMT4">
                  <p:embed/>
                </p:oleObj>
              </mc:Choice>
              <mc:Fallback>
                <p:oleObj name="Equation" r:id="rId7" imgW="2184120" imgH="4316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87763" y="3751578"/>
                        <a:ext cx="4689475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274044" y="4680265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rgbClr val="0000FF"/>
                </a:solidFill>
              </a:rPr>
              <a:t>(2) </a:t>
            </a:r>
            <a:r>
              <a:rPr lang="zh-CN" altLang="en-US" sz="2400" smtClean="0">
                <a:solidFill>
                  <a:srgbClr val="0000FF"/>
                </a:solidFill>
              </a:rPr>
              <a:t>磁力矩</a:t>
            </a:r>
            <a:endParaRPr lang="en-US" altLang="zh-CN" sz="2400">
              <a:solidFill>
                <a:srgbClr val="0000FF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038916"/>
              </p:ext>
            </p:extLst>
          </p:nvPr>
        </p:nvGraphicFramePr>
        <p:xfrm>
          <a:off x="1475411" y="5291874"/>
          <a:ext cx="15811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9" name="Equation" r:id="rId9" imgW="736560" imgH="253800" progId="Equation.DSMT4">
                  <p:embed/>
                </p:oleObj>
              </mc:Choice>
              <mc:Fallback>
                <p:oleObj name="Equation" r:id="rId9" imgW="736560" imgH="2538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5411" y="5291874"/>
                        <a:ext cx="158115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381057"/>
              </p:ext>
            </p:extLst>
          </p:nvPr>
        </p:nvGraphicFramePr>
        <p:xfrm>
          <a:off x="1685075" y="6122871"/>
          <a:ext cx="12271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" name="Equation" r:id="rId11" imgW="571320" imgH="253800" progId="Equation.DSMT4">
                  <p:embed/>
                </p:oleObj>
              </mc:Choice>
              <mc:Fallback>
                <p:oleObj name="Equation" r:id="rId11" imgW="571320" imgH="2538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85075" y="6122871"/>
                        <a:ext cx="1227138" cy="546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092714"/>
              </p:ext>
            </p:extLst>
          </p:nvPr>
        </p:nvGraphicFramePr>
        <p:xfrm>
          <a:off x="3071432" y="5326003"/>
          <a:ext cx="47990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1" name="Equation" r:id="rId13" imgW="2234880" imgH="241200" progId="Equation.DSMT4">
                  <p:embed/>
                </p:oleObj>
              </mc:Choice>
              <mc:Fallback>
                <p:oleObj name="Equation" r:id="rId13" imgW="2234880" imgH="2412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71432" y="5326003"/>
                        <a:ext cx="4799013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左大括号 15"/>
          <p:cNvSpPr/>
          <p:nvPr/>
        </p:nvSpPr>
        <p:spPr>
          <a:xfrm rot="5400000">
            <a:off x="2113324" y="5354584"/>
            <a:ext cx="370639" cy="122713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7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/>
      <p:bldP spid="17" grpId="0" animBg="1"/>
      <p:bldP spid="8" grpId="0"/>
      <p:bldP spid="10" grpId="0"/>
      <p:bldP spid="12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3100" y="101025"/>
            <a:ext cx="7391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二、选择题（共</a:t>
            </a:r>
            <a:r>
              <a:rPr lang="en-US" altLang="zh-CN" sz="28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分，单选，每题</a:t>
            </a:r>
            <a:r>
              <a:rPr lang="en-US" altLang="zh-CN" sz="28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分）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4493" y="2932193"/>
            <a:ext cx="245131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3200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A) </a:t>
            </a:r>
            <a:r>
              <a:rPr kumimoji="0" lang="en-US" altLang="zh-CN" sz="3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3200" b="0" i="0" u="none" strike="noStrike" cap="none" normalizeH="0" baseline="-30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3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3200" b="0" i="0" u="none" strike="noStrike" cap="none" normalizeH="0" baseline="-30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en-US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</a:t>
            </a:r>
            <a:r>
              <a:rPr kumimoji="0" lang="en-US" altLang="zh-CN" sz="3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3200" b="0" i="0" u="none" strike="noStrike" cap="none" normalizeH="0" baseline="-30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3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3200" b="0" i="0" u="none" strike="noStrike" cap="none" normalizeH="0" baseline="-30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   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 1</a:t>
            </a:r>
            <a:r>
              <a: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(D)</a:t>
            </a:r>
            <a:endParaRPr kumimoji="0" lang="en-US" altLang="zh-CN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657425"/>
              </p:ext>
            </p:extLst>
          </p:nvPr>
        </p:nvGraphicFramePr>
        <p:xfrm>
          <a:off x="2257425" y="5208588"/>
          <a:ext cx="13112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6" name="Equation" r:id="rId3" imgW="444240" imgH="241200" progId="Equation.DSMT4">
                  <p:embed/>
                </p:oleObj>
              </mc:Choice>
              <mc:Fallback>
                <p:oleObj name="Equation" r:id="rId3" imgW="444240" imgH="2412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5208588"/>
                        <a:ext cx="1311275" cy="790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673099" y="839689"/>
            <a:ext cx="82096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分）如图所示，三块平行的薄导体板，相互之间的距离</a:t>
            </a:r>
            <a:r>
              <a:rPr lang="en-US" altLang="zh-CN" sz="2800"/>
              <a:t>d</a:t>
            </a:r>
            <a:r>
              <a:rPr lang="en-US" altLang="zh-CN" sz="2800" baseline="-25000"/>
              <a:t>1</a:t>
            </a:r>
            <a:r>
              <a:rPr lang="zh-CN" altLang="en-US" sz="2800"/>
              <a:t>和</a:t>
            </a:r>
            <a:r>
              <a:rPr lang="en-US" altLang="zh-CN" sz="2800"/>
              <a:t>d</a:t>
            </a:r>
            <a:r>
              <a:rPr lang="en-US" altLang="zh-CN" sz="2800" baseline="-25000"/>
              <a:t>2</a:t>
            </a:r>
            <a:r>
              <a:rPr lang="zh-CN" altLang="en-US" sz="2800"/>
              <a:t>比导体板面积线度小得多，外面二导体板用导线连接。中间导体板带电，设左右两面上电荷面密度分别</a:t>
            </a:r>
            <a:r>
              <a:rPr lang="zh-CN" altLang="en-US" sz="2800" smtClean="0"/>
              <a:t>为    </a:t>
            </a:r>
            <a:r>
              <a:rPr lang="zh-CN" altLang="en-US" sz="2800"/>
              <a:t>和 </a:t>
            </a:r>
            <a:r>
              <a:rPr lang="zh-CN" altLang="en-US" sz="2800" smtClean="0"/>
              <a:t>   。</a:t>
            </a:r>
            <a:r>
              <a:rPr lang="zh-CN" altLang="en-US" sz="2800"/>
              <a:t>则 </a:t>
            </a:r>
            <a:r>
              <a:rPr lang="zh-CN" altLang="en-US" sz="2800" smtClean="0"/>
              <a:t>        为</a:t>
            </a:r>
            <a:endParaRPr lang="zh-CN" altLang="en-US" sz="280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509535"/>
              </p:ext>
            </p:extLst>
          </p:nvPr>
        </p:nvGraphicFramePr>
        <p:xfrm>
          <a:off x="3946525" y="2144713"/>
          <a:ext cx="328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7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2144713"/>
                        <a:ext cx="328613" cy="469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27919"/>
              </p:ext>
            </p:extLst>
          </p:nvPr>
        </p:nvGraphicFramePr>
        <p:xfrm>
          <a:off x="4711700" y="2095500"/>
          <a:ext cx="3683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8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2095500"/>
                        <a:ext cx="368300" cy="503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066168"/>
              </p:ext>
            </p:extLst>
          </p:nvPr>
        </p:nvGraphicFramePr>
        <p:xfrm>
          <a:off x="5792788" y="2152650"/>
          <a:ext cx="723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9" name="Equation" r:id="rId9" imgW="431640" imgH="228600" progId="Equation.DSMT4">
                  <p:embed/>
                </p:oleObj>
              </mc:Choice>
              <mc:Fallback>
                <p:oleObj name="Equation" r:id="rId9" imgW="431640" imgH="22860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2152650"/>
                        <a:ext cx="723900" cy="430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5997436" y="6122999"/>
            <a:ext cx="1293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</a:rPr>
              <a:t>答案：</a:t>
            </a:r>
            <a:r>
              <a:rPr lang="en-US" altLang="zh-CN" sz="2400" smtClean="0">
                <a:solidFill>
                  <a:srgbClr val="FF0000"/>
                </a:solidFill>
              </a:rPr>
              <a:t>B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8596" y="2921849"/>
            <a:ext cx="3411624" cy="28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自定义 1">
      <a:majorFont>
        <a:latin typeface="Franklin Gothic Book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513</TotalTime>
  <Words>3054</Words>
  <Application>Microsoft Office PowerPoint</Application>
  <PresentationFormat>全屏显示(4:3)</PresentationFormat>
  <Paragraphs>181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等线</vt:lpstr>
      <vt:lpstr>华文楷体</vt:lpstr>
      <vt:lpstr>宋体</vt:lpstr>
      <vt:lpstr>Arial</vt:lpstr>
      <vt:lpstr>Bookman Old Style</vt:lpstr>
      <vt:lpstr>Cambria Math</vt:lpstr>
      <vt:lpstr>Franklin Gothic Book</vt:lpstr>
      <vt:lpstr>Symbol</vt:lpstr>
      <vt:lpstr>Times New Roman</vt:lpstr>
      <vt:lpstr>Wingdings</vt:lpstr>
      <vt:lpstr>Crop</vt:lpstr>
      <vt:lpstr>Equation</vt:lpstr>
      <vt:lpstr>Microsoft 公式 3.0</vt:lpstr>
      <vt:lpstr>大学物理A2 试卷分析</vt:lpstr>
      <vt:lpstr>模块三 电磁学(63分)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模块四 近代物理(37分)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大学物理A2 试卷分析</dc:title>
  <dc:creator>yunpeng feng</dc:creator>
  <cp:lastModifiedBy>yunpeng feng</cp:lastModifiedBy>
  <cp:revision>81</cp:revision>
  <dcterms:created xsi:type="dcterms:W3CDTF">2019-12-10T06:36:43Z</dcterms:created>
  <dcterms:modified xsi:type="dcterms:W3CDTF">2020-01-05T08:02:15Z</dcterms:modified>
</cp:coreProperties>
</file>