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11" r:id="rId3"/>
    <p:sldId id="2705" r:id="rId5"/>
    <p:sldId id="2526" r:id="rId6"/>
    <p:sldId id="2515" r:id="rId7"/>
    <p:sldId id="2512" r:id="rId8"/>
    <p:sldId id="2516" r:id="rId9"/>
    <p:sldId id="2517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83"/>
  </p:normalViewPr>
  <p:slideViewPr>
    <p:cSldViewPr snapToGrid="0" snapToObjects="1">
      <p:cViewPr varScale="1">
        <p:scale>
          <a:sx n="98" d="100"/>
          <a:sy n="9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0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D632C-37BE-AF4A-AF2E-56EAF2F9912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54815-7D48-DD4D-AADA-02A870AFA3B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52C7-AD31-B942-9644-7CBB639EA37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086D-0570-E94A-BD4F-0F52858E83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52C7-AD31-B942-9644-7CBB639EA37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086D-0570-E94A-BD4F-0F52858E83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52C7-AD31-B942-9644-7CBB639EA37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086D-0570-E94A-BD4F-0F52858E83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52C7-AD31-B942-9644-7CBB639EA37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086D-0570-E94A-BD4F-0F52858E83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52C7-AD31-B942-9644-7CBB639EA37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086D-0570-E94A-BD4F-0F52858E83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52C7-AD31-B942-9644-7CBB639EA37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086D-0570-E94A-BD4F-0F52858E83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52C7-AD31-B942-9644-7CBB639EA37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086D-0570-E94A-BD4F-0F52858E83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52C7-AD31-B942-9644-7CBB639EA37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086D-0570-E94A-BD4F-0F52858E83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52C7-AD31-B942-9644-7CBB639EA37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086D-0570-E94A-BD4F-0F52858E83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52C7-AD31-B942-9644-7CBB639EA37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086D-0570-E94A-BD4F-0F52858E83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52C7-AD31-B942-9644-7CBB639EA37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086D-0570-E94A-BD4F-0F52858E83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552C7-AD31-B942-9644-7CBB639EA37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6086D-0570-E94A-BD4F-0F52858E83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notesSlide" Target="../notesSlides/notesSlide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70935" y="1290848"/>
            <a:ext cx="7869517" cy="2048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"/>
          </a:p>
        </p:txBody>
      </p:sp>
      <p:sp>
        <p:nvSpPr>
          <p:cNvPr id="5" name="文本框 4"/>
          <p:cNvSpPr txBox="1"/>
          <p:nvPr/>
        </p:nvSpPr>
        <p:spPr>
          <a:xfrm>
            <a:off x="642273" y="430847"/>
            <a:ext cx="824703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</a:rPr>
              <a:t>高校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形势与政策</a:t>
            </a:r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</a:rPr>
              <a:t>课 专题 简介</a:t>
            </a:r>
            <a:endParaRPr lang="zh-CN" altLang="en-US" sz="4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PA_DonQ_内容占位符 2"/>
          <p:cNvSpPr txBox="1"/>
          <p:nvPr>
            <p:custDataLst>
              <p:tags r:id="rId1"/>
            </p:custDataLst>
          </p:nvPr>
        </p:nvSpPr>
        <p:spPr bwMode="auto">
          <a:xfrm>
            <a:off x="4498539" y="2021552"/>
            <a:ext cx="6303144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1"/>
                </a:solidFill>
                <a:latin typeface="+mn-lt"/>
                <a:ea typeface="仿宋_GB2312" panose="0201060903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0" indent="0" algn="just" eaLnBrk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全面从严治党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PA_DonQ_内容占位符 2"/>
          <p:cNvSpPr txBox="1"/>
          <p:nvPr>
            <p:custDataLst>
              <p:tags r:id="rId2"/>
            </p:custDataLst>
          </p:nvPr>
        </p:nvSpPr>
        <p:spPr bwMode="auto">
          <a:xfrm>
            <a:off x="4646461" y="5227118"/>
            <a:ext cx="6303144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spAutoFit/>
          </a:bodyPr>
          <a:lstStyle>
            <a:defPPr>
              <a:defRPr lang="zh-CN"/>
            </a:defPPr>
            <a:lvl1pPr marL="342900" indent="-342900" algn="just" eaLnBrk="1">
              <a:buFont typeface="Wingdings" panose="05000000000000000000" pitchFamily="2" charset="2"/>
              <a:buChar char="n"/>
              <a:defRPr sz="1800">
                <a:solidFill>
                  <a:schemeClr val="accent1"/>
                </a:solidFill>
                <a:latin typeface="+mj-ea"/>
                <a:ea typeface="+mj-ea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+mn-lt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1"/>
                </a:solidFill>
                <a:latin typeface="+mn-lt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+mn-lt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国际安全形势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PA_DonQ_内容占位符 2"/>
          <p:cNvSpPr txBox="1"/>
          <p:nvPr>
            <p:custDataLst>
              <p:tags r:id="rId3"/>
            </p:custDataLst>
          </p:nvPr>
        </p:nvSpPr>
        <p:spPr bwMode="auto">
          <a:xfrm>
            <a:off x="4777528" y="4197963"/>
            <a:ext cx="6041255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spAutoFit/>
          </a:bodyPr>
          <a:lstStyle>
            <a:lvl1pPr marL="342900" indent="-342900" algn="just" eaLnBrk="1">
              <a:buFont typeface="Wingdings" panose="05000000000000000000" pitchFamily="2" charset="2"/>
              <a:buChar char="n"/>
              <a:defRPr sz="1800">
                <a:solidFill>
                  <a:schemeClr val="accent1"/>
                </a:solidFill>
                <a:latin typeface="+mj-ea"/>
                <a:ea typeface="+mj-ea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+mn-lt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1"/>
                </a:solidFill>
                <a:latin typeface="+mn-lt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+mn-lt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粮食安全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PA_DonQ_椭圆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21905" y="2133339"/>
            <a:ext cx="463363" cy="461706"/>
          </a:xfrm>
          <a:prstGeom prst="ellipse">
            <a:avLst/>
          </a:prstGeom>
          <a:solidFill>
            <a:srgbClr val="C00000"/>
          </a:solidFill>
          <a:ln w="28575" cap="flat">
            <a:solidFill>
              <a:srgbClr val="FFFFFF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17" tIns="45708" rIns="91417" bIns="45708" numCol="1" anchor="t" anchorCtr="0" compatLnSpc="1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feline JL" panose="00000400000000000000" pitchFamily="2" charset="0"/>
                <a:ea typeface="微软雅黑" panose="020B0503020204020204" charset="-122"/>
              </a:rPr>
              <a:t>1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feline JL" panose="00000400000000000000" pitchFamily="2" charset="0"/>
              <a:ea typeface="微软雅黑" panose="020B0503020204020204" charset="-122"/>
            </a:endParaRPr>
          </a:p>
        </p:txBody>
      </p:sp>
      <p:sp>
        <p:nvSpPr>
          <p:cNvPr id="10" name="PA_DonQ_椭圆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022663" y="3131851"/>
            <a:ext cx="463363" cy="461706"/>
          </a:xfrm>
          <a:prstGeom prst="ellipse">
            <a:avLst/>
          </a:prstGeom>
          <a:solidFill>
            <a:srgbClr val="C00000"/>
          </a:solidFill>
          <a:ln w="28575" cap="flat">
            <a:solidFill>
              <a:srgbClr val="FFFFFF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17" tIns="45708" rIns="91417" bIns="45708" numCol="1" anchor="t" anchorCtr="0" compatLnSpc="1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feline JL" panose="00000400000000000000" pitchFamily="2" charset="0"/>
                <a:ea typeface="微软雅黑" panose="020B0503020204020204" charset="-122"/>
              </a:rPr>
              <a:t>2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feline JL" panose="00000400000000000000" pitchFamily="2" charset="0"/>
              <a:ea typeface="微软雅黑" panose="020B0503020204020204" charset="-122"/>
            </a:endParaRPr>
          </a:p>
        </p:txBody>
      </p:sp>
      <p:sp>
        <p:nvSpPr>
          <p:cNvPr id="11" name="PA_DonQ_椭圆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34692" y="4177723"/>
            <a:ext cx="463363" cy="461706"/>
          </a:xfrm>
          <a:prstGeom prst="ellipse">
            <a:avLst/>
          </a:prstGeom>
          <a:solidFill>
            <a:srgbClr val="C00000"/>
          </a:solidFill>
          <a:ln w="28575" cap="flat">
            <a:solidFill>
              <a:srgbClr val="FFFFFF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17" tIns="45708" rIns="91417" bIns="45708" numCol="1" anchor="t" anchorCtr="0" compatLnSpc="1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feline JL" panose="00000400000000000000" pitchFamily="2" charset="0"/>
                <a:ea typeface="微软雅黑" panose="020B0503020204020204" charset="-122"/>
              </a:rPr>
              <a:t>3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feline JL" panose="00000400000000000000" pitchFamily="2" charset="0"/>
              <a:ea typeface="微软雅黑" panose="020B0503020204020204" charset="-122"/>
            </a:endParaRPr>
          </a:p>
        </p:txBody>
      </p:sp>
      <p:sp>
        <p:nvSpPr>
          <p:cNvPr id="12" name="PA_DonQ_椭圆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830178" y="5201060"/>
            <a:ext cx="463363" cy="461706"/>
          </a:xfrm>
          <a:prstGeom prst="ellipse">
            <a:avLst/>
          </a:prstGeom>
          <a:solidFill>
            <a:srgbClr val="C00000"/>
          </a:solidFill>
          <a:ln w="28575" cap="flat">
            <a:solidFill>
              <a:srgbClr val="FFFFFF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17" tIns="45708" rIns="91417" bIns="45708" numCol="1" anchor="t" anchorCtr="0" compatLnSpc="1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feline JL" panose="00000400000000000000" pitchFamily="2" charset="0"/>
                <a:ea typeface="微软雅黑" panose="020B0503020204020204" charset="-122"/>
              </a:rPr>
              <a:t>4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feline JL" panose="00000400000000000000" pitchFamily="2" charset="0"/>
              <a:ea typeface="微软雅黑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83011" y="2391355"/>
            <a:ext cx="3372479" cy="3377779"/>
            <a:chOff x="1393278" y="1580877"/>
            <a:chExt cx="2707454" cy="2711710"/>
          </a:xfrm>
        </p:grpSpPr>
        <p:sp>
          <p:nvSpPr>
            <p:cNvPr id="14" name="Oval 5"/>
            <p:cNvSpPr>
              <a:spLocks noChangeArrowheads="1"/>
            </p:cNvSpPr>
            <p:nvPr/>
          </p:nvSpPr>
          <p:spPr bwMode="auto">
            <a:xfrm>
              <a:off x="1393278" y="1580877"/>
              <a:ext cx="2707454" cy="2711710"/>
            </a:xfrm>
            <a:prstGeom prst="ellipse">
              <a:avLst/>
            </a:prstGeom>
            <a:solidFill>
              <a:srgbClr val="C00000"/>
            </a:solidFill>
            <a:ln w="38100" cap="flat">
              <a:solidFill>
                <a:srgbClr val="FFFFFF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7" tIns="45708" rIns="91417" bIns="45708" numCol="1" anchor="t" anchorCtr="0" compatLnSpc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Oval 6"/>
            <p:cNvSpPr>
              <a:spLocks noChangeArrowheads="1"/>
            </p:cNvSpPr>
            <p:nvPr/>
          </p:nvSpPr>
          <p:spPr bwMode="auto">
            <a:xfrm>
              <a:off x="1474163" y="1661762"/>
              <a:ext cx="2545689" cy="2549944"/>
            </a:xfrm>
            <a:prstGeom prst="ellipse">
              <a:avLst/>
            </a:prstGeom>
            <a:noFill/>
            <a:ln w="3175" cap="flat">
              <a:solidFill>
                <a:srgbClr val="FEFEFE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7" tIns="45708" rIns="91417" bIns="45708" numCol="1" anchor="t" anchorCtr="0" compatLnSpc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110311" y="3268783"/>
            <a:ext cx="2314732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四  个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专  题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PA_DonQ_内容占位符 2"/>
          <p:cNvSpPr txBox="1"/>
          <p:nvPr>
            <p:custDataLst>
              <p:tags r:id="rId8"/>
            </p:custDataLst>
          </p:nvPr>
        </p:nvSpPr>
        <p:spPr bwMode="auto">
          <a:xfrm>
            <a:off x="4753447" y="3131869"/>
            <a:ext cx="6303144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1"/>
                </a:solidFill>
                <a:latin typeface="+mn-lt"/>
                <a:ea typeface="仿宋_GB2312" panose="0201060903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0" indent="0" algn="just" eaLnBrk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全国统一大市场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TextBox 19"/>
          <p:cNvSpPr txBox="1"/>
          <p:nvPr/>
        </p:nvSpPr>
        <p:spPr>
          <a:xfrm>
            <a:off x="1110650" y="2928086"/>
            <a:ext cx="1935595" cy="112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2018-2019</a:t>
            </a:r>
            <a:r>
              <a:rPr lang="zh-CN" altLang="en-US" sz="135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学年</a:t>
            </a:r>
            <a:endParaRPr lang="zh-CN" altLang="en-US" sz="135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75890" y="2080036"/>
            <a:ext cx="9029699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请班长和学委添加助教微信：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</a:rPr>
              <a:t>bitshitaiwen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28913" y="1326334"/>
            <a:ext cx="7832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课程考核方式说明</a:t>
            </a:r>
            <a:endParaRPr lang="zh-CN" altLang="en-US" sz="32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28913" y="2394766"/>
            <a:ext cx="11001829" cy="35996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91" tIns="34296" rIns="68591" bIns="34296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>
              <a:lnSpc>
                <a:spcPct val="150000"/>
              </a:lnSpc>
              <a:buClr>
                <a:srgbClr val="CC0000"/>
              </a:buClr>
              <a:buFont typeface="Wingdings" panose="05000000000000000000" charset="0"/>
              <a:buChar char="Ø"/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采用综合测评方式：</a:t>
            </a:r>
            <a:endParaRPr lang="zh-CN" altLang="en-US" sz="28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黑体" panose="02010609060101010101" pitchFamily="49" charset="-122"/>
            </a:endParaRPr>
          </a:p>
          <a:p>
            <a:pPr defTabSz="685800" eaLnBrk="1" hangingPunct="1">
              <a:lnSpc>
                <a:spcPct val="150000"/>
              </a:lnSpc>
              <a:buClr>
                <a:srgbClr val="CC0000"/>
              </a:buClr>
              <a:buFont typeface="Wingdings" panose="05000000000000000000" charset="0"/>
              <a:buChar char="Ø"/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出勤情况考核：占比</a:t>
            </a:r>
            <a:r>
              <a:rPr lang="en-US" altLang="zh-CN" sz="28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30%</a:t>
            </a:r>
            <a:r>
              <a:rPr lang="zh-CN" altLang="en-US" sz="28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，即</a:t>
            </a:r>
            <a:r>
              <a:rPr lang="en-US" altLang="zh-CN" sz="28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30</a:t>
            </a:r>
            <a:r>
              <a:rPr lang="zh-CN" altLang="en-US" sz="28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分。</a:t>
            </a:r>
            <a:endParaRPr lang="en-US" altLang="zh-CN" sz="28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黑体" panose="02010609060101010101" pitchFamily="49" charset="-122"/>
            </a:endParaRPr>
          </a:p>
          <a:p>
            <a:pPr defTabSz="685800" eaLnBrk="1" hangingPunct="1">
              <a:lnSpc>
                <a:spcPct val="150000"/>
              </a:lnSpc>
              <a:buClr>
                <a:srgbClr val="CC0000"/>
              </a:buClr>
              <a:buNone/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（请假</a:t>
            </a:r>
            <a:r>
              <a:rPr lang="en-US" altLang="zh-CN" sz="28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次扣</a:t>
            </a:r>
            <a:r>
              <a:rPr lang="en-US" altLang="zh-CN" sz="28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5</a:t>
            </a:r>
            <a:r>
              <a:rPr lang="zh-CN" altLang="en-US" sz="28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分，无故旷课</a:t>
            </a:r>
            <a:r>
              <a:rPr lang="en-US" altLang="zh-CN" sz="28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次扣</a:t>
            </a:r>
            <a:r>
              <a:rPr lang="en-US" altLang="zh-CN" sz="28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15</a:t>
            </a:r>
            <a:r>
              <a:rPr lang="zh-CN" altLang="en-US" sz="28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分，无故旷课</a:t>
            </a:r>
            <a:r>
              <a:rPr lang="en-US" altLang="zh-CN" sz="28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2</a:t>
            </a:r>
            <a:r>
              <a:rPr lang="zh-CN" altLang="en-US" sz="28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次以上本课程计</a:t>
            </a:r>
            <a:r>
              <a:rPr lang="en-US" altLang="zh-CN" sz="28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0</a:t>
            </a:r>
            <a:r>
              <a:rPr lang="zh-CN" altLang="en-US" sz="28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分）</a:t>
            </a:r>
            <a:endParaRPr lang="zh-CN" altLang="en-US" sz="28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黑体" panose="02010609060101010101" pitchFamily="49" charset="-122"/>
            </a:endParaRPr>
          </a:p>
          <a:p>
            <a:pPr defTabSz="685800" eaLnBrk="1" hangingPunct="1">
              <a:lnSpc>
                <a:spcPct val="150000"/>
              </a:lnSpc>
              <a:buClr>
                <a:srgbClr val="CC0000"/>
              </a:buClr>
              <a:buFont typeface="Wingdings" panose="05000000000000000000" charset="0"/>
              <a:buChar char="Ø"/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期末作业考核：占比</a:t>
            </a:r>
            <a:r>
              <a:rPr lang="en-US" altLang="zh-CN" sz="28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70%</a:t>
            </a:r>
            <a:r>
              <a:rPr lang="zh-CN" altLang="en-US" sz="28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，即</a:t>
            </a:r>
            <a:r>
              <a:rPr lang="en-US" altLang="zh-CN" sz="28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70</a:t>
            </a:r>
            <a:r>
              <a:rPr lang="zh-CN" altLang="en-US" sz="28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分。</a:t>
            </a:r>
            <a:endParaRPr lang="zh-CN" altLang="en-US" sz="28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单个小人68"/>
          <p:cNvSpPr>
            <a:spLocks noGrp="1" noChangeAspect="1" noChangeArrowheads="1"/>
          </p:cNvSpPr>
          <p:nvPr isPhoto="1"/>
        </p:nvSpPr>
        <p:spPr bwMode="auto">
          <a:xfrm>
            <a:off x="8839200" y="1220013"/>
            <a:ext cx="3459480" cy="5166360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 w="9525">
            <a:solidFill>
              <a:schemeClr val="accent1"/>
            </a:solidFill>
            <a:miter lim="800000"/>
          </a:ln>
          <a:effectLst>
            <a:softEdge rad="12700"/>
          </a:effec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7221" y="471627"/>
            <a:ext cx="902969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课程考核说明（期末论文要求）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29871" y="1825625"/>
            <a:ext cx="8481059" cy="3954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91" tIns="34296" rIns="68591" bIns="34296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fontAlgn="auto" hangingPunct="1">
              <a:lnSpc>
                <a:spcPts val="27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在老师本学期所授内容范围内选取一个要点，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结合党和国家最新精神、新闻动态、上课体会、亲身经历或访谈调研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，言之有物，谈出心得或观点。</a:t>
            </a:r>
            <a:endParaRPr lang="en-US" altLang="zh-CN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 eaLnBrk="1" fontAlgn="auto" hangingPunct="1">
              <a:lnSpc>
                <a:spcPts val="27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3-4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人组队，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5000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字为上限，封面处注明每人分工和助教所提供名单上的顺序号，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文字通顺，语言流畅，无错别字，采用计算机打印文稿，统一采用A4纸张；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 eaLnBrk="1" fontAlgn="auto" hangingPunct="1">
              <a:lnSpc>
                <a:spcPts val="27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时间节点：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开课后第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周由各班班长提交分组名单给助教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、确认组别，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结课后第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周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同步提交纸质版和电子版论文。</a:t>
            </a:r>
            <a:endParaRPr lang="zh-CN" altLang="en-US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 eaLnBrk="1" fontAlgn="auto" hangingPunct="1">
              <a:lnSpc>
                <a:spcPts val="27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电子版以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“班级号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组别号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论文标题”命名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Word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格式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，班长收齐后，以压缩包形式，发到助教邮箱。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 eaLnBrk="1" fontAlgn="auto" hangingPunct="1">
              <a:lnSpc>
                <a:spcPts val="27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说明：论文抄袭、不按时提交论文，论文成绩记为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分。</a:t>
            </a:r>
            <a:endParaRPr lang="zh-CN" altLang="en-US" sz="16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3890774" y="3124877"/>
            <a:ext cx="1980925" cy="380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48237" y="2992807"/>
            <a:ext cx="213457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论文封面</a:t>
            </a:r>
            <a:endParaRPr lang="zh-CN" altLang="en-US" sz="3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6600" y="388438"/>
            <a:ext cx="4645308" cy="60814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96201" y="497407"/>
            <a:ext cx="6013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形势与政策课</a:t>
            </a: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</a:rPr>
              <a:t>论文格式要求</a:t>
            </a:r>
            <a:endParaRPr lang="zh-CN" altLang="en-US" sz="3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3509645" y="1786526"/>
            <a:ext cx="635" cy="3042285"/>
          </a:xfrm>
          <a:prstGeom prst="line">
            <a:avLst/>
          </a:prstGeom>
          <a:noFill/>
          <a:ln w="12700" cap="flat">
            <a:solidFill>
              <a:srgbClr val="716F6E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79" tIns="34289" rIns="68579" bIns="34289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>
            <a:off x="3427776" y="1629732"/>
            <a:ext cx="164306" cy="144066"/>
          </a:xfrm>
          <a:custGeom>
            <a:avLst/>
            <a:gdLst>
              <a:gd name="T0" fmla="*/ 208 w 416"/>
              <a:gd name="T1" fmla="*/ 361 h 361"/>
              <a:gd name="T2" fmla="*/ 312 w 416"/>
              <a:gd name="T3" fmla="*/ 181 h 361"/>
              <a:gd name="T4" fmla="*/ 416 w 416"/>
              <a:gd name="T5" fmla="*/ 0 h 361"/>
              <a:gd name="T6" fmla="*/ 208 w 416"/>
              <a:gd name="T7" fmla="*/ 0 h 361"/>
              <a:gd name="T8" fmla="*/ 0 w 416"/>
              <a:gd name="T9" fmla="*/ 0 h 361"/>
              <a:gd name="T10" fmla="*/ 104 w 416"/>
              <a:gd name="T11" fmla="*/ 181 h 361"/>
              <a:gd name="T12" fmla="*/ 208 w 416"/>
              <a:gd name="T13" fmla="*/ 361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6" h="361">
                <a:moveTo>
                  <a:pt x="208" y="361"/>
                </a:moveTo>
                <a:lnTo>
                  <a:pt x="312" y="181"/>
                </a:lnTo>
                <a:lnTo>
                  <a:pt x="416" y="0"/>
                </a:lnTo>
                <a:lnTo>
                  <a:pt x="208" y="0"/>
                </a:lnTo>
                <a:lnTo>
                  <a:pt x="0" y="0"/>
                </a:lnTo>
                <a:lnTo>
                  <a:pt x="104" y="181"/>
                </a:lnTo>
                <a:lnTo>
                  <a:pt x="208" y="36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vert="horz" wrap="square" lIns="68579" tIns="34289" rIns="68579" bIns="34289" numCol="1" anchor="t" anchorCtr="0" compatLnSpc="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792621" y="1400113"/>
            <a:ext cx="6306293" cy="4629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79" tIns="34289" rIns="68579" bIns="34289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论文题目 居中（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二号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黑体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加粗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01415" y="2058306"/>
            <a:ext cx="713295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学院 班级 姓名 学号 居中（小四号 楷体）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42995" y="2714261"/>
            <a:ext cx="6971030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标题采用四号黑体加粗，正文采用宋体，小四号，每段开头空两字，正文行距：（多倍行距）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1.25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倍。要求符合一般学术论文的写作规范。应文字流畅，语言准确，层次清晰，论点清楚，论证严密，引证规范，有独立的观点和见解。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1415" y="4231911"/>
            <a:ext cx="6967855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参考文献按在正文中出现的先后次序列表于文后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文后以“参考文献：”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左顶格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为标识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参考文献的序号左顶格，并用数字加方括号表示，如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[1]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[2]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、（小四号宋体），参考文献不少于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篇。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48"/>
          <p:cNvSpPr txBox="1"/>
          <p:nvPr/>
        </p:nvSpPr>
        <p:spPr>
          <a:xfrm>
            <a:off x="1355725" y="1326786"/>
            <a:ext cx="1871345" cy="460375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论文题目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48"/>
          <p:cNvSpPr txBox="1"/>
          <p:nvPr/>
        </p:nvSpPr>
        <p:spPr>
          <a:xfrm>
            <a:off x="1355766" y="3150102"/>
            <a:ext cx="1871345" cy="460375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论文正文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48"/>
          <p:cNvSpPr txBox="1"/>
          <p:nvPr/>
        </p:nvSpPr>
        <p:spPr>
          <a:xfrm>
            <a:off x="1355766" y="4232142"/>
            <a:ext cx="1871345" cy="460375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参考文献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" name="组合 54"/>
          <p:cNvGrpSpPr/>
          <p:nvPr/>
        </p:nvGrpSpPr>
        <p:grpSpPr>
          <a:xfrm>
            <a:off x="1355766" y="2189982"/>
            <a:ext cx="2156832" cy="460375"/>
            <a:chOff x="-237168" y="4005164"/>
            <a:chExt cx="2875777" cy="613833"/>
          </a:xfrm>
        </p:grpSpPr>
        <p:sp>
          <p:nvSpPr>
            <p:cNvPr id="16" name="Freeform 16"/>
            <p:cNvSpPr/>
            <p:nvPr/>
          </p:nvSpPr>
          <p:spPr bwMode="auto">
            <a:xfrm>
              <a:off x="2508434" y="4400905"/>
              <a:ext cx="130175" cy="150813"/>
            </a:xfrm>
            <a:custGeom>
              <a:avLst/>
              <a:gdLst>
                <a:gd name="T0" fmla="*/ 166 w 188"/>
                <a:gd name="T1" fmla="*/ 89 h 217"/>
                <a:gd name="T2" fmla="*/ 99 w 188"/>
                <a:gd name="T3" fmla="*/ 51 h 217"/>
                <a:gd name="T4" fmla="*/ 32 w 188"/>
                <a:gd name="T5" fmla="*/ 12 h 217"/>
                <a:gd name="T6" fmla="*/ 0 w 188"/>
                <a:gd name="T7" fmla="*/ 30 h 217"/>
                <a:gd name="T8" fmla="*/ 0 w 188"/>
                <a:gd name="T9" fmla="*/ 108 h 217"/>
                <a:gd name="T10" fmla="*/ 0 w 188"/>
                <a:gd name="T11" fmla="*/ 185 h 217"/>
                <a:gd name="T12" fmla="*/ 32 w 188"/>
                <a:gd name="T13" fmla="*/ 204 h 217"/>
                <a:gd name="T14" fmla="*/ 99 w 188"/>
                <a:gd name="T15" fmla="*/ 165 h 217"/>
                <a:gd name="T16" fmla="*/ 166 w 188"/>
                <a:gd name="T17" fmla="*/ 126 h 217"/>
                <a:gd name="T18" fmla="*/ 166 w 188"/>
                <a:gd name="T19" fmla="*/ 8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8" h="217">
                  <a:moveTo>
                    <a:pt x="166" y="89"/>
                  </a:moveTo>
                  <a:lnTo>
                    <a:pt x="99" y="51"/>
                  </a:lnTo>
                  <a:cubicBezTo>
                    <a:pt x="77" y="38"/>
                    <a:pt x="55" y="25"/>
                    <a:pt x="32" y="12"/>
                  </a:cubicBezTo>
                  <a:cubicBezTo>
                    <a:pt x="11" y="0"/>
                    <a:pt x="0" y="5"/>
                    <a:pt x="0" y="30"/>
                  </a:cubicBezTo>
                  <a:lnTo>
                    <a:pt x="0" y="108"/>
                  </a:lnTo>
                  <a:cubicBezTo>
                    <a:pt x="0" y="134"/>
                    <a:pt x="0" y="159"/>
                    <a:pt x="0" y="185"/>
                  </a:cubicBezTo>
                  <a:cubicBezTo>
                    <a:pt x="0" y="209"/>
                    <a:pt x="10" y="217"/>
                    <a:pt x="32" y="204"/>
                  </a:cubicBezTo>
                  <a:lnTo>
                    <a:pt x="99" y="165"/>
                  </a:lnTo>
                  <a:cubicBezTo>
                    <a:pt x="121" y="152"/>
                    <a:pt x="144" y="139"/>
                    <a:pt x="166" y="126"/>
                  </a:cubicBezTo>
                  <a:cubicBezTo>
                    <a:pt x="187" y="114"/>
                    <a:pt x="188" y="102"/>
                    <a:pt x="166" y="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9" tIns="34289" rIns="68579" bIns="34289" numCol="1" anchor="t" anchorCtr="0" compatLnSpc="1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文本框 48"/>
            <p:cNvSpPr txBox="1"/>
            <p:nvPr/>
          </p:nvSpPr>
          <p:spPr>
            <a:xfrm>
              <a:off x="-237168" y="4005164"/>
              <a:ext cx="2495128" cy="613833"/>
            </a:xfrm>
            <a:prstGeom prst="rect">
              <a:avLst/>
            </a:prstGeom>
            <a:solidFill>
              <a:srgbClr val="5A5A5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accent1"/>
                  </a:solidFill>
                  <a:latin typeface="+mj-ea"/>
                  <a:ea typeface="+mj-ea"/>
                </a:defRPr>
              </a:lvl1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论文作者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94283" y="388047"/>
            <a:ext cx="5436870" cy="423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</a:pPr>
            <a:r>
              <a:rPr lang="zh-CN" altLang="en-US" sz="2400" b="1" kern="0" cap="all" dirty="0">
                <a:ln w="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参考文献格式</a:t>
            </a:r>
            <a:r>
              <a:rPr lang="en-US" altLang="zh-CN" sz="2400" b="1" kern="0" cap="all" dirty="0">
                <a:ln w="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2400" b="1" kern="0" cap="all" dirty="0">
                <a:ln w="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引用期刊文章</a:t>
            </a:r>
            <a:r>
              <a:rPr lang="en-US" altLang="zh-CN" sz="2400" b="1" kern="0" cap="all" dirty="0">
                <a:ln w="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b="1" kern="0" cap="all" dirty="0">
                <a:ln w="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示范</a:t>
            </a:r>
            <a:endParaRPr lang="zh-CN" altLang="en-US" sz="2400" b="1" kern="0" cap="all" dirty="0">
              <a:ln w="0">
                <a:noFill/>
              </a:ln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86760" y="2439035"/>
            <a:ext cx="6007100" cy="42005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4500" y="1186315"/>
            <a:ext cx="94388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[1][</a:t>
            </a:r>
            <a:r>
              <a:rPr lang="zh-CN" altLang="zh-CN" dirty="0"/>
              <a:t>美</a:t>
            </a:r>
            <a:r>
              <a:rPr lang="en-US" altLang="zh-CN" dirty="0"/>
              <a:t>]B.</a:t>
            </a:r>
            <a:r>
              <a:rPr lang="zh-CN" altLang="zh-CN" dirty="0"/>
              <a:t>盖伊·彼得斯著</a:t>
            </a:r>
            <a:r>
              <a:rPr lang="en-US" altLang="zh-CN" dirty="0"/>
              <a:t>.</a:t>
            </a:r>
            <a:r>
              <a:rPr lang="zh-CN" altLang="zh-CN" dirty="0"/>
              <a:t>政府未来的治理模式</a:t>
            </a:r>
            <a:r>
              <a:rPr lang="en-US" altLang="zh-CN" dirty="0"/>
              <a:t>[M].</a:t>
            </a:r>
            <a:r>
              <a:rPr lang="zh-CN" altLang="zh-CN" dirty="0"/>
              <a:t>李广英</a:t>
            </a:r>
            <a:r>
              <a:rPr lang="en-US" altLang="zh-CN" dirty="0"/>
              <a:t>,</a:t>
            </a:r>
            <a:r>
              <a:rPr lang="zh-CN" altLang="zh-CN" dirty="0"/>
              <a:t>译</a:t>
            </a:r>
            <a:r>
              <a:rPr lang="en-US" altLang="zh-CN" dirty="0"/>
              <a:t>.</a:t>
            </a:r>
            <a:r>
              <a:rPr lang="zh-CN" altLang="zh-CN" dirty="0"/>
              <a:t>北京</a:t>
            </a:r>
            <a:r>
              <a:rPr lang="en-US" altLang="zh-CN" dirty="0"/>
              <a:t>:</a:t>
            </a:r>
            <a:r>
              <a:rPr lang="zh-CN" altLang="zh-CN" dirty="0"/>
              <a:t>中国人民大学出版社</a:t>
            </a:r>
            <a:r>
              <a:rPr lang="en-US" altLang="zh-CN" dirty="0"/>
              <a:t>,2001:68.</a:t>
            </a:r>
            <a:endParaRPr lang="zh-CN" altLang="zh-CN" dirty="0"/>
          </a:p>
          <a:p>
            <a:r>
              <a:rPr lang="en-US" altLang="zh-CN" dirty="0"/>
              <a:t>[2]</a:t>
            </a:r>
            <a:r>
              <a:rPr lang="zh-CN" altLang="en-US" dirty="0"/>
              <a:t>毛泽东文集</a:t>
            </a:r>
            <a:r>
              <a:rPr lang="en-US" altLang="zh-CN" dirty="0"/>
              <a:t>(</a:t>
            </a:r>
            <a:r>
              <a:rPr lang="zh-CN" altLang="zh-CN" dirty="0"/>
              <a:t>第</a:t>
            </a:r>
            <a:r>
              <a:rPr lang="en-US" altLang="zh-CN" dirty="0"/>
              <a:t>3</a:t>
            </a:r>
            <a:r>
              <a:rPr lang="zh-CN" altLang="zh-CN" dirty="0"/>
              <a:t>卷</a:t>
            </a:r>
            <a:r>
              <a:rPr lang="en-US" altLang="zh-CN" dirty="0"/>
              <a:t>)[M].</a:t>
            </a:r>
            <a:r>
              <a:rPr lang="zh-CN" altLang="en-US" dirty="0"/>
              <a:t>北京</a:t>
            </a:r>
            <a:r>
              <a:rPr lang="en-US" altLang="zh-CN" dirty="0"/>
              <a:t>:</a:t>
            </a:r>
            <a:r>
              <a:rPr lang="zh-CN" altLang="zh-CN" dirty="0"/>
              <a:t>人民出版社</a:t>
            </a:r>
            <a:r>
              <a:rPr lang="en-US" altLang="zh-CN" dirty="0"/>
              <a:t>,1996:336.</a:t>
            </a:r>
            <a:endParaRPr lang="zh-CN" altLang="zh-CN" dirty="0"/>
          </a:p>
          <a:p>
            <a:r>
              <a:rPr lang="en-US" altLang="zh-CN" dirty="0"/>
              <a:t>[3]</a:t>
            </a:r>
            <a:r>
              <a:rPr lang="zh-CN" altLang="en-US" dirty="0"/>
              <a:t>习近平</a:t>
            </a:r>
            <a:r>
              <a:rPr lang="en-US" altLang="zh-CN" dirty="0"/>
              <a:t>.</a:t>
            </a:r>
            <a:r>
              <a:rPr lang="zh-CN" altLang="en-US" dirty="0"/>
              <a:t>论中国共产党历史</a:t>
            </a:r>
            <a:r>
              <a:rPr lang="en-US" altLang="zh-CN" dirty="0"/>
              <a:t>[M].</a:t>
            </a:r>
            <a:r>
              <a:rPr lang="zh-CN" altLang="en-US" dirty="0"/>
              <a:t>北京</a:t>
            </a:r>
            <a:r>
              <a:rPr lang="en-US" altLang="zh-CN" dirty="0"/>
              <a:t>:</a:t>
            </a:r>
            <a:r>
              <a:rPr lang="zh-CN" altLang="en-US" dirty="0"/>
              <a:t>中央文献出版社</a:t>
            </a:r>
            <a:r>
              <a:rPr lang="en-US" altLang="zh-CN" dirty="0"/>
              <a:t>,2021:202.</a:t>
            </a:r>
            <a:endParaRPr lang="en-US" altLang="zh-CN" dirty="0"/>
          </a:p>
          <a:p>
            <a:r>
              <a:rPr lang="en-US" altLang="zh-CN" dirty="0"/>
              <a:t>[4]</a:t>
            </a:r>
            <a:r>
              <a:rPr lang="zh-CN" altLang="zh-CN" dirty="0"/>
              <a:t>董相志</a:t>
            </a:r>
            <a:r>
              <a:rPr lang="en-US" altLang="zh-CN" dirty="0"/>
              <a:t>.</a:t>
            </a:r>
            <a:r>
              <a:rPr lang="zh-CN" altLang="zh-CN" dirty="0"/>
              <a:t>论我国电子政府与学习型政府的一体化推进</a:t>
            </a:r>
            <a:r>
              <a:rPr lang="en-US" altLang="zh-CN" dirty="0"/>
              <a:t>[J].</a:t>
            </a:r>
            <a:r>
              <a:rPr lang="zh-CN" altLang="zh-CN" dirty="0"/>
              <a:t>中国行政管理</a:t>
            </a:r>
            <a:r>
              <a:rPr lang="en-US" altLang="zh-CN" dirty="0"/>
              <a:t>,2005(2):52.</a:t>
            </a:r>
            <a:endParaRPr lang="zh-CN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4.0.0"/>
</p:tagLst>
</file>

<file path=ppt/tags/tag10.xml><?xml version="1.0" encoding="utf-8"?>
<p:tagLst xmlns:p="http://schemas.openxmlformats.org/presentationml/2006/main">
  <p:tag name="COMMONDATA" val="eyJoZGlkIjoiZTNiMmJjMGUyMDNhMGI0MjllZTc4OTE3ODRjOTBjMWQifQ=="/>
  <p:tag name="KSO_WPP_MARK_KEY" val="68f39a28-a560-463e-add8-a7d9d4b0c24a"/>
</p:tagLst>
</file>

<file path=ppt/tags/tag2.xml><?xml version="1.0" encoding="utf-8"?>
<p:tagLst xmlns:p="http://schemas.openxmlformats.org/presentationml/2006/main">
  <p:tag name="PA" val="v4.0.0"/>
</p:tagLst>
</file>

<file path=ppt/tags/tag3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PA" val="v4.0.0"/>
</p:tagLst>
</file>

<file path=ppt/tags/tag6.xml><?xml version="1.0" encoding="utf-8"?>
<p:tagLst xmlns:p="http://schemas.openxmlformats.org/presentationml/2006/main">
  <p:tag name="PA" val="v4.0.0"/>
</p:tagLst>
</file>

<file path=ppt/tags/tag7.xml><?xml version="1.0" encoding="utf-8"?>
<p:tagLst xmlns:p="http://schemas.openxmlformats.org/presentationml/2006/main">
  <p:tag name="PA" val="v4.0.0"/>
</p:tagLst>
</file>

<file path=ppt/tags/tag8.xml><?xml version="1.0" encoding="utf-8"?>
<p:tagLst xmlns:p="http://schemas.openxmlformats.org/presentationml/2006/main">
  <p:tag name="PA" val="v4.0.0"/>
</p:tagLst>
</file>

<file path=ppt/tags/tag9.xml><?xml version="1.0" encoding="utf-8"?>
<p:tagLst xmlns:p="http://schemas.openxmlformats.org/presentationml/2006/main">
  <p:tag name="KSO_WM_UNIT_PLACING_PICTURE_USER_VIEWPORT" val="{&quot;height&quot;:5195,&quot;width&quot;:6332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909</Words>
  <Application>WPS 演示</Application>
  <PresentationFormat>宽屏</PresentationFormat>
  <Paragraphs>71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仿宋_GB2312</vt:lpstr>
      <vt:lpstr>仿宋</vt:lpstr>
      <vt:lpstr>Lifeline JL</vt:lpstr>
      <vt:lpstr>Segoe Print</vt:lpstr>
      <vt:lpstr>Wingdings</vt:lpstr>
      <vt:lpstr>华文新魏</vt:lpstr>
      <vt:lpstr>黑体</vt:lpstr>
      <vt:lpstr>Calibri</vt:lpstr>
      <vt:lpstr>等线</vt:lpstr>
      <vt:lpstr>等线 Light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wangliangnl@163.com</dc:creator>
  <cp:lastModifiedBy>@石钛文@</cp:lastModifiedBy>
  <cp:revision>13</cp:revision>
  <dcterms:created xsi:type="dcterms:W3CDTF">2021-11-09T02:47:00Z</dcterms:created>
  <dcterms:modified xsi:type="dcterms:W3CDTF">2023-04-11T10:47:28Z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05AC28D870B6403C87F6D7742F70E9CB</vt:lpwstr>
  </property>
  <property fmtid="{D5CDD505-2E9C-101B-9397-08002B2CF9AE}" pid="3" name="KSOProductBuildVer">
    <vt:lpwstr>2052-11.1.0.13703</vt:lpwstr>
  </property>
</Properties>
</file>