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9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09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672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kumimoji="1" lang="zh-CN"/>
          </a:p>
        </p:txBody>
      </p:sp>
      <p:sp>
        <p:nvSpPr>
          <p:cNvPr id="10486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CCD632C-37BE-AF4A-AF2E-56EAF2F99122}" type="datetimeFigureOut">
              <a:rPr altLang="en-US" kumimoji="1" lang="zh-CN" smtClean="0"/>
              <a:t>2022/10/3</a:t>
            </a:fld>
            <a:endParaRPr altLang="en-US" kumimoji="1" lang="zh-CN"/>
          </a:p>
        </p:txBody>
      </p:sp>
      <p:sp>
        <p:nvSpPr>
          <p:cNvPr id="1048679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8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6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kumimoji="1" lang="zh-CN"/>
          </a:p>
        </p:txBody>
      </p:sp>
      <p:sp>
        <p:nvSpPr>
          <p:cNvPr id="10486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A1954815-7D48-DD4D-AADA-02A870AFA3BA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幻灯片图像占位符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01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25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kumimoji="1" lang="zh-CN"/>
              <a:t>单击此处编辑母版副标题样式</a:t>
            </a:r>
          </a:p>
        </p:txBody>
      </p:sp>
      <p:sp>
        <p:nvSpPr>
          <p:cNvPr id="10486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1552C7-AD31-B942-9644-7CBB639EA37B}" type="datetimeFigureOut">
              <a:rPr altLang="en-US" kumimoji="1" lang="zh-CN" smtClean="0"/>
              <a:t>2022/10/3</a:t>
            </a:fld>
            <a:endParaRPr altLang="en-US" kumimoji="1" lang="zh-CN"/>
          </a:p>
        </p:txBody>
      </p:sp>
      <p:sp>
        <p:nvSpPr>
          <p:cNvPr id="104862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B6086D-0570-E94A-BD4F-0F52858E831E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4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6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1552C7-AD31-B942-9644-7CBB639EA37B}" type="datetimeFigureOut">
              <a:rPr altLang="en-US" kumimoji="1" lang="zh-CN" smtClean="0"/>
              <a:t>2022/10/3</a:t>
            </a:fld>
            <a:endParaRPr altLang="en-US" kumimoji="1" lang="zh-CN"/>
          </a:p>
        </p:txBody>
      </p:sp>
      <p:sp>
        <p:nvSpPr>
          <p:cNvPr id="10486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B6086D-0570-E94A-BD4F-0F52858E831E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3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6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1552C7-AD31-B942-9644-7CBB639EA37B}" type="datetimeFigureOut">
              <a:rPr altLang="en-US" kumimoji="1" lang="zh-CN" smtClean="0"/>
              <a:t>2022/10/3</a:t>
            </a:fld>
            <a:endParaRPr altLang="en-US" kumimoji="1" lang="zh-CN"/>
          </a:p>
        </p:txBody>
      </p:sp>
      <p:sp>
        <p:nvSpPr>
          <p:cNvPr id="10486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B6086D-0570-E94A-BD4F-0F52858E831E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1552C7-AD31-B942-9644-7CBB639EA37B}" type="datetimeFigureOut">
              <a:rPr altLang="en-US" kumimoji="1" lang="zh-CN" smtClean="0"/>
              <a:t>2022/10/3</a:t>
            </a:fld>
            <a:endParaRPr altLang="en-US" kumimoji="1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B6086D-0570-E94A-BD4F-0F52858E831E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5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</p:txBody>
      </p:sp>
      <p:sp>
        <p:nvSpPr>
          <p:cNvPr id="104865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1552C7-AD31-B942-9644-7CBB639EA37B}" type="datetimeFigureOut">
              <a:rPr altLang="en-US" kumimoji="1" lang="zh-CN" smtClean="0"/>
              <a:t>2022/10/3</a:t>
            </a:fld>
            <a:endParaRPr altLang="en-US" kumimoji="1" lang="zh-CN"/>
          </a:p>
        </p:txBody>
      </p:sp>
      <p:sp>
        <p:nvSpPr>
          <p:cNvPr id="104865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B6086D-0570-E94A-BD4F-0F52858E831E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55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656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65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1552C7-AD31-B942-9644-7CBB639EA37B}" type="datetimeFigureOut">
              <a:rPr altLang="en-US" kumimoji="1" lang="zh-CN" smtClean="0"/>
              <a:t>2022/10/3</a:t>
            </a:fld>
            <a:endParaRPr altLang="en-US" kumimoji="1" lang="zh-CN"/>
          </a:p>
        </p:txBody>
      </p:sp>
      <p:sp>
        <p:nvSpPr>
          <p:cNvPr id="104865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5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B6086D-0570-E94A-BD4F-0F52858E831E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6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</p:txBody>
      </p:sp>
      <p:sp>
        <p:nvSpPr>
          <p:cNvPr id="104866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66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</p:txBody>
      </p:sp>
      <p:sp>
        <p:nvSpPr>
          <p:cNvPr id="104866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66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1552C7-AD31-B942-9644-7CBB639EA37B}" type="datetimeFigureOut">
              <a:rPr altLang="en-US" kumimoji="1" lang="zh-CN" smtClean="0"/>
              <a:t>2022/10/3</a:t>
            </a:fld>
            <a:endParaRPr altLang="en-US" kumimoji="1" lang="zh-CN"/>
          </a:p>
        </p:txBody>
      </p:sp>
      <p:sp>
        <p:nvSpPr>
          <p:cNvPr id="104866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6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B6086D-0570-E94A-BD4F-0F52858E831E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3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1552C7-AD31-B942-9644-7CBB639EA37B}" type="datetimeFigureOut">
              <a:rPr altLang="en-US" kumimoji="1" lang="zh-CN" smtClean="0"/>
              <a:t>2022/10/3</a:t>
            </a:fld>
            <a:endParaRPr altLang="en-US" kumimoji="1" lang="zh-CN"/>
          </a:p>
        </p:txBody>
      </p:sp>
      <p:sp>
        <p:nvSpPr>
          <p:cNvPr id="104863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B6086D-0570-E94A-BD4F-0F52858E831E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1552C7-AD31-B942-9644-7CBB639EA37B}" type="datetimeFigureOut">
              <a:rPr altLang="en-US" kumimoji="1" lang="zh-CN" smtClean="0"/>
              <a:t>2022/10/3</a:t>
            </a:fld>
            <a:endParaRPr altLang="en-US" kumimoji="1" lang="zh-CN"/>
          </a:p>
        </p:txBody>
      </p:sp>
      <p:sp>
        <p:nvSpPr>
          <p:cNvPr id="104866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B6086D-0570-E94A-BD4F-0F52858E831E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6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</p:txBody>
      </p:sp>
      <p:sp>
        <p:nvSpPr>
          <p:cNvPr id="10486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1552C7-AD31-B942-9644-7CBB639EA37B}" type="datetimeFigureOut">
              <a:rPr altLang="en-US" kumimoji="1" lang="zh-CN" smtClean="0"/>
              <a:t>2022/10/3</a:t>
            </a:fld>
            <a:endParaRPr altLang="en-US" kumimoji="1" lang="zh-CN"/>
          </a:p>
        </p:txBody>
      </p:sp>
      <p:sp>
        <p:nvSpPr>
          <p:cNvPr id="10486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B6086D-0570-E94A-BD4F-0F52858E831E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3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kumimoji="1" lang="zh-CN"/>
          </a:p>
        </p:txBody>
      </p:sp>
      <p:sp>
        <p:nvSpPr>
          <p:cNvPr id="104864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</p:txBody>
      </p:sp>
      <p:sp>
        <p:nvSpPr>
          <p:cNvPr id="104864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B1552C7-AD31-B942-9644-7CBB639EA37B}" type="datetimeFigureOut">
              <a:rPr altLang="en-US" kumimoji="1" lang="zh-CN" smtClean="0"/>
              <a:t>2022/10/3</a:t>
            </a:fld>
            <a:endParaRPr altLang="en-US" kumimoji="1" lang="zh-CN"/>
          </a:p>
        </p:txBody>
      </p:sp>
      <p:sp>
        <p:nvSpPr>
          <p:cNvPr id="104864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6B6086D-0570-E94A-BD4F-0F52858E831E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52C7-AD31-B942-9644-7CBB639EA37B}" type="datetimeFigureOut">
              <a:rPr altLang="en-US" kumimoji="1" lang="zh-CN" smtClean="0"/>
              <a:t>2022/10/3</a:t>
            </a:fld>
            <a:endParaRPr altLang="en-US" kumimoji="1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kumimoji="1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086D-0570-E94A-BD4F-0F52858E831E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矩形 3"/>
          <p:cNvSpPr/>
          <p:nvPr/>
        </p:nvSpPr>
        <p:spPr>
          <a:xfrm>
            <a:off x="770935" y="1290848"/>
            <a:ext cx="7869517" cy="204843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" lang="zh-CN"/>
          </a:p>
        </p:txBody>
      </p:sp>
      <p:sp>
        <p:nvSpPr>
          <p:cNvPr id="1048587" name="文本框 4"/>
          <p:cNvSpPr txBox="1"/>
          <p:nvPr/>
        </p:nvSpPr>
        <p:spPr>
          <a:xfrm>
            <a:off x="642273" y="430847"/>
            <a:ext cx="8247037" cy="1691639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en-US" b="1" dirty="0" sz="4800" lang="zh-CN">
                <a:latin typeface="微软雅黑" panose="020B0503020204020204" charset="-122"/>
                <a:ea typeface="微软雅黑" panose="020B0503020204020204" charset="-122"/>
              </a:rPr>
              <a:t>高校</a:t>
            </a:r>
            <a:r>
              <a:rPr altLang="en-US" b="1" dirty="0" sz="48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形势与政策</a:t>
            </a:r>
            <a:r>
              <a:rPr altLang="en-US" b="1" dirty="0" sz="4800" lang="zh-CN">
                <a:latin typeface="微软雅黑" panose="020B0503020204020204" charset="-122"/>
                <a:ea typeface="微软雅黑" panose="020B0503020204020204" charset="-122"/>
              </a:rPr>
              <a:t>课 专题 简介</a:t>
            </a:r>
          </a:p>
        </p:txBody>
      </p:sp>
      <p:sp>
        <p:nvSpPr>
          <p:cNvPr id="1048588" name="PA_DonQ_内容占位符 2"/>
          <p:cNvSpPr txBox="1"/>
          <p:nvPr>
            <p:custDataLst>
              <p:tags r:id="rId1"/>
            </p:custDataLst>
          </p:nvPr>
        </p:nvSpPr>
        <p:spPr bwMode="auto">
          <a:xfrm>
            <a:off x="4498539" y="2021552"/>
            <a:ext cx="6303144" cy="485128"/>
          </a:xfrm>
          <a:prstGeom prst="rect"/>
          <a:noFill/>
          <a:ln>
            <a:noFill/>
          </a:ln>
        </p:spPr>
        <p:txBody>
          <a:bodyPr anchor="t" anchorCtr="0" bIns="45714" compatLnSpc="1" lIns="91429" numCol="1" rIns="91429" tIns="45714" vert="horz" wrap="squar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+mn-lt"/>
                <a:ea typeface="仿宋_GB2312" panose="02010609030101010101" pitchFamily="49" charset="-122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5pPr>
            <a:lvl6pPr algn="l" eaLnBrk="0" fontAlgn="base" hangingPunct="0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algn="l" eaLnBrk="0" fontAlgn="base" hangingPunct="0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algn="l" eaLnBrk="0" fontAlgn="base" hangingPunct="0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algn="l" eaLnBrk="0" fontAlgn="base" hangingPunct="0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algn="just" eaLnBrk="1" indent="0" marL="0">
              <a:spcBef>
                <a:spcPct val="0"/>
              </a:spcBef>
              <a:buNone/>
            </a:pPr>
            <a:r>
              <a:rPr altLang="en-US" b="1" dirty="0" sz="2400" 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全面从严治党专题</a:t>
            </a:r>
          </a:p>
        </p:txBody>
      </p:sp>
      <p:sp>
        <p:nvSpPr>
          <p:cNvPr id="1048589" name="PA_DonQ_内容占位符 2"/>
          <p:cNvSpPr txBox="1"/>
          <p:nvPr>
            <p:custDataLst>
              <p:tags r:id="rId2"/>
            </p:custDataLst>
          </p:nvPr>
        </p:nvSpPr>
        <p:spPr bwMode="auto">
          <a:xfrm>
            <a:off x="4646461" y="5227118"/>
            <a:ext cx="6303144" cy="485128"/>
          </a:xfrm>
          <a:prstGeom prst="rect"/>
          <a:noFill/>
          <a:ln>
            <a:noFill/>
          </a:ln>
        </p:spPr>
        <p:txBody>
          <a:bodyPr anchor="t" anchorCtr="0" bIns="45714" compatLnSpc="1" lIns="91429" numCol="1" rIns="91429" tIns="45714" vert="horz" wrap="square">
            <a:spAutoFit/>
          </a:bodyPr>
          <a:lstStyle>
            <a:defPPr>
              <a:defRPr lang="zh-CN"/>
            </a:defPPr>
            <a:lvl1pPr algn="just" eaLnBrk="1" indent="-342900" marL="342900">
              <a:buFont typeface="Wingdings" panose="05000000000000000000" pitchFamily="2" charset="2"/>
              <a:buChar char="n"/>
              <a:defRPr sz="1800">
                <a:solidFill>
                  <a:schemeClr val="accent1"/>
                </a:solidFill>
                <a:latin typeface="+mj-ea"/>
                <a:ea typeface="+mj-ea"/>
              </a:defRPr>
            </a:lvl1pPr>
            <a:lvl2pPr indent="-285750" marL="7429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+mn-lt"/>
                <a:ea typeface="仿宋_GB2312" panose="02010609030101010101" pitchFamily="49" charset="-122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accent1"/>
                </a:solidFill>
                <a:latin typeface="+mn-lt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+mn-lt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+mn-lt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indent="0" marL="0">
              <a:spcBef>
                <a:spcPct val="0"/>
              </a:spcBef>
              <a:buNone/>
            </a:pPr>
            <a:r>
              <a:rPr altLang="en-US" dirty="0" sz="2400"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国际形势专题</a:t>
            </a:r>
          </a:p>
        </p:txBody>
      </p:sp>
      <p:sp>
        <p:nvSpPr>
          <p:cNvPr id="1048590" name="PA_DonQ_内容占位符 2"/>
          <p:cNvSpPr txBox="1"/>
          <p:nvPr>
            <p:custDataLst>
              <p:tags r:id="rId3"/>
            </p:custDataLst>
          </p:nvPr>
        </p:nvSpPr>
        <p:spPr bwMode="auto">
          <a:xfrm>
            <a:off x="4777528" y="4197963"/>
            <a:ext cx="6041255" cy="485128"/>
          </a:xfrm>
          <a:prstGeom prst="rect"/>
          <a:noFill/>
          <a:ln>
            <a:noFill/>
          </a:ln>
        </p:spPr>
        <p:txBody>
          <a:bodyPr anchor="t" anchorCtr="0" bIns="45714" compatLnSpc="1" lIns="91429" numCol="1" rIns="91429" tIns="45714" vert="horz" wrap="square">
            <a:spAutoFit/>
          </a:bodyPr>
          <a:lstStyle>
            <a:lvl1pPr algn="just" eaLnBrk="1" indent="-342900" marL="342900">
              <a:buFont typeface="Wingdings" panose="05000000000000000000" pitchFamily="2" charset="2"/>
              <a:buChar char="n"/>
              <a:defRPr sz="1800">
                <a:solidFill>
                  <a:schemeClr val="accent1"/>
                </a:solidFill>
                <a:latin typeface="+mj-ea"/>
                <a:ea typeface="+mj-ea"/>
              </a:defRPr>
            </a:lvl1pPr>
            <a:lvl2pPr indent="-285750" marL="7429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+mn-lt"/>
                <a:ea typeface="仿宋_GB2312" panose="02010609030101010101" pitchFamily="49" charset="-122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accent1"/>
                </a:solidFill>
                <a:latin typeface="+mn-lt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+mn-lt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accent1"/>
                </a:solidFill>
                <a:latin typeface="+mn-lt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indent="0" marL="0">
              <a:spcBef>
                <a:spcPct val="0"/>
              </a:spcBef>
              <a:buNone/>
            </a:pPr>
            <a:r>
              <a:rPr altLang="en-US" dirty="0" sz="2400"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港澳台工作专题</a:t>
            </a:r>
          </a:p>
        </p:txBody>
      </p:sp>
      <p:sp>
        <p:nvSpPr>
          <p:cNvPr id="1048591" name="PA_DonQ_椭圆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21905" y="2133339"/>
            <a:ext cx="463363" cy="461706"/>
          </a:xfrm>
          <a:prstGeom prst="ellipse"/>
          <a:solidFill>
            <a:srgbClr val="C00000"/>
          </a:solidFill>
          <a:ln w="28575" cap="flat">
            <a:solidFill>
              <a:srgbClr val="FFFFFF"/>
            </a:solidFill>
            <a:prstDash val="solid"/>
            <a:miter lim="800000"/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anchor="t" anchorCtr="0" bIns="45708" compatLnSpc="1" lIns="91417" numCol="1" rIns="91417" tIns="45708" vert="horz" wrap="square"/>
          <a:p>
            <a:pPr algn="ctr" defTabSz="914400" eaLnBrk="0" fontAlgn="base" hangingPunct="0" indent="0" latinLnBrk="0" lvl="0" marL="0" marR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16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line JL" panose="00000400000000000000" pitchFamily="2" charset="0"/>
                <a:ea typeface="微软雅黑" panose="020B0503020204020204" charset="-122"/>
              </a:rPr>
              <a:t>1</a:t>
            </a:r>
            <a:endParaRPr altLang="en-US" baseline="0" b="0" cap="none" dirty="0" sz="1600" i="0" kern="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feline JL" panose="00000400000000000000" pitchFamily="2" charset="0"/>
              <a:ea typeface="微软雅黑" panose="020B0503020204020204" charset="-122"/>
            </a:endParaRPr>
          </a:p>
        </p:txBody>
      </p:sp>
      <p:sp>
        <p:nvSpPr>
          <p:cNvPr id="1048592" name="PA_DonQ_椭圆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22663" y="3131851"/>
            <a:ext cx="463363" cy="461706"/>
          </a:xfrm>
          <a:prstGeom prst="ellipse"/>
          <a:solidFill>
            <a:srgbClr val="C00000"/>
          </a:solidFill>
          <a:ln w="28575" cap="flat">
            <a:solidFill>
              <a:srgbClr val="FFFFFF"/>
            </a:solidFill>
            <a:prstDash val="solid"/>
            <a:miter lim="800000"/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anchor="t" anchorCtr="0" bIns="45708" compatLnSpc="1" lIns="91417" numCol="1" rIns="91417" tIns="45708" vert="horz" wrap="square"/>
          <a:p>
            <a:pPr algn="ctr" defTabSz="914400" eaLnBrk="0" fontAlgn="base" hangingPunct="0" indent="0" latinLnBrk="0" lvl="0" marL="0" marR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16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line JL" panose="00000400000000000000" pitchFamily="2" charset="0"/>
                <a:ea typeface="微软雅黑" panose="020B0503020204020204" charset="-122"/>
              </a:rPr>
              <a:t>2</a:t>
            </a:r>
            <a:endParaRPr altLang="en-US" baseline="0" b="0" cap="none" dirty="0" sz="1600" i="0" kern="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feline JL" panose="00000400000000000000" pitchFamily="2" charset="0"/>
              <a:ea typeface="微软雅黑" panose="020B0503020204020204" charset="-122"/>
            </a:endParaRPr>
          </a:p>
        </p:txBody>
      </p:sp>
      <p:sp>
        <p:nvSpPr>
          <p:cNvPr id="1048593" name="PA_DonQ_椭圆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34692" y="4177723"/>
            <a:ext cx="463363" cy="461706"/>
          </a:xfrm>
          <a:prstGeom prst="ellipse"/>
          <a:solidFill>
            <a:srgbClr val="C00000"/>
          </a:solidFill>
          <a:ln w="28575" cap="flat">
            <a:solidFill>
              <a:srgbClr val="FFFFFF"/>
            </a:solidFill>
            <a:prstDash val="solid"/>
            <a:miter lim="800000"/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anchor="t" anchorCtr="0" bIns="45708" compatLnSpc="1" lIns="91417" numCol="1" rIns="91417" tIns="45708" vert="horz" wrap="square"/>
          <a:p>
            <a:pPr algn="ctr" defTabSz="914400" eaLnBrk="0" fontAlgn="base" hangingPunct="0" indent="0" latinLnBrk="0" lvl="0" marL="0" marR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16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line JL" panose="00000400000000000000" pitchFamily="2" charset="0"/>
                <a:ea typeface="微软雅黑" panose="020B0503020204020204" charset="-122"/>
              </a:rPr>
              <a:t>3</a:t>
            </a:r>
            <a:endParaRPr altLang="en-US" baseline="0" b="0" cap="none" dirty="0" sz="1600" i="0" kern="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feline JL" panose="00000400000000000000" pitchFamily="2" charset="0"/>
              <a:ea typeface="微软雅黑" panose="020B0503020204020204" charset="-122"/>
            </a:endParaRPr>
          </a:p>
        </p:txBody>
      </p:sp>
      <p:sp>
        <p:nvSpPr>
          <p:cNvPr id="1048594" name="PA_DonQ_椭圆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30178" y="5201060"/>
            <a:ext cx="463363" cy="461706"/>
          </a:xfrm>
          <a:prstGeom prst="ellipse"/>
          <a:solidFill>
            <a:srgbClr val="C00000"/>
          </a:solidFill>
          <a:ln w="28575" cap="flat">
            <a:solidFill>
              <a:srgbClr val="FFFFFF"/>
            </a:solidFill>
            <a:prstDash val="solid"/>
            <a:miter lim="800000"/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  <p:txBody>
          <a:bodyPr anchor="t" anchorCtr="0" bIns="45708" compatLnSpc="1" lIns="91417" numCol="1" rIns="91417" tIns="45708" vert="horz" wrap="square"/>
          <a:p>
            <a:pPr algn="ctr" defTabSz="914400" eaLnBrk="0" fontAlgn="base" hangingPunct="0" indent="0" latinLnBrk="0" lvl="0" marL="0" marR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16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line JL" panose="00000400000000000000" pitchFamily="2" charset="0"/>
                <a:ea typeface="微软雅黑" panose="020B0503020204020204" charset="-122"/>
              </a:rPr>
              <a:t>4</a:t>
            </a:r>
            <a:endParaRPr altLang="en-US" baseline="0" b="0" cap="none" dirty="0" sz="1600" i="0" kern="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feline JL" panose="00000400000000000000" pitchFamily="2" charset="0"/>
              <a:ea typeface="微软雅黑" panose="020B0503020204020204" charset="-122"/>
            </a:endParaRPr>
          </a:p>
        </p:txBody>
      </p:sp>
      <p:grpSp>
        <p:nvGrpSpPr>
          <p:cNvPr id="23" name="组合 12"/>
          <p:cNvGrpSpPr/>
          <p:nvPr/>
        </p:nvGrpSpPr>
        <p:grpSpPr>
          <a:xfrm>
            <a:off x="383011" y="2391355"/>
            <a:ext cx="3372479" cy="3377779"/>
            <a:chOff x="1393278" y="1580877"/>
            <a:chExt cx="2707454" cy="2711710"/>
          </a:xfrm>
        </p:grpSpPr>
        <p:sp>
          <p:nvSpPr>
            <p:cNvPr id="1048595" name="Oval 5"/>
            <p:cNvSpPr>
              <a:spLocks noChangeArrowheads="1"/>
            </p:cNvSpPr>
            <p:nvPr/>
          </p:nvSpPr>
          <p:spPr bwMode="auto">
            <a:xfrm>
              <a:off x="1393278" y="1580877"/>
              <a:ext cx="2707454" cy="2711710"/>
            </a:xfrm>
            <a:prstGeom prst="ellipse"/>
            <a:solidFill>
              <a:srgbClr val="C00000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algn="ctr" blurRad="63500" rotWithShape="0" sx="102000" sy="102000">
                <a:prstClr val="black">
                  <a:alpha val="40000"/>
                </a:prstClr>
              </a:outerShdw>
            </a:effectLst>
          </p:spPr>
          <p:txBody>
            <a:bodyPr anchor="t" anchorCtr="0" bIns="45708" compatLnSpc="1" lIns="91417" numCol="1" rIns="91417" tIns="45708" vert="horz" wrap="square"/>
            <a:p>
              <a:pPr defTabSz="914400" eaLnBrk="0" fontAlgn="base" hangingPunct="0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i="0" kern="0" kumimoji="0" lang="zh-CN" noProof="0" normalizeH="0" spc="0" strike="noStrike" u="none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596" name="Oval 6"/>
            <p:cNvSpPr>
              <a:spLocks noChangeArrowheads="1"/>
            </p:cNvSpPr>
            <p:nvPr/>
          </p:nvSpPr>
          <p:spPr bwMode="auto">
            <a:xfrm>
              <a:off x="1474163" y="1661762"/>
              <a:ext cx="2545689" cy="2549944"/>
            </a:xfrm>
            <a:prstGeom prst="ellipse"/>
            <a:noFill/>
            <a:ln w="3175" cap="flat">
              <a:solidFill>
                <a:srgbClr val="FEFEFE"/>
              </a:solidFill>
              <a:prstDash val="dash"/>
              <a:miter lim="800000"/>
            </a:ln>
          </p:spPr>
          <p:txBody>
            <a:bodyPr anchor="t" anchorCtr="0" bIns="45708" compatLnSpc="1" lIns="91417" numCol="1" rIns="91417" tIns="45708" vert="horz" wrap="square"/>
            <a:p>
              <a:pPr defTabSz="914400" eaLnBrk="0" fontAlgn="base" hangingPunct="0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i="0" kern="0" kumimoji="0" lang="zh-CN" noProof="0" normalizeH="0" spc="0" strike="noStrike" u="none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48597" name="文本框 15"/>
          <p:cNvSpPr txBox="1"/>
          <p:nvPr/>
        </p:nvSpPr>
        <p:spPr>
          <a:xfrm>
            <a:off x="1110311" y="3268783"/>
            <a:ext cx="2314732" cy="1691640"/>
          </a:xfrm>
          <a:prstGeom prst="rect"/>
          <a:noFill/>
        </p:spPr>
        <p:txBody>
          <a:bodyPr rtlCol="0" wrap="square">
            <a:spAutoFit/>
          </a:bodyPr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altLang="en-US" b="1" dirty="0" sz="4800" 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四  个</a:t>
            </a:r>
            <a:endParaRPr altLang="zh-CN" b="1" dirty="0" sz="4800" 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altLang="en-US" b="1" dirty="0" sz="4800" 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专  题</a:t>
            </a:r>
          </a:p>
        </p:txBody>
      </p:sp>
      <p:sp>
        <p:nvSpPr>
          <p:cNvPr id="1048598" name="PA_DonQ_内容占位符 2"/>
          <p:cNvSpPr txBox="1"/>
          <p:nvPr>
            <p:custDataLst>
              <p:tags r:id="rId8"/>
            </p:custDataLst>
          </p:nvPr>
        </p:nvSpPr>
        <p:spPr bwMode="auto">
          <a:xfrm>
            <a:off x="4753447" y="3131869"/>
            <a:ext cx="6303144" cy="485128"/>
          </a:xfrm>
          <a:prstGeom prst="rect"/>
          <a:noFill/>
          <a:ln>
            <a:noFill/>
          </a:ln>
        </p:spPr>
        <p:txBody>
          <a:bodyPr anchor="t" anchorCtr="0" bIns="45714" compatLnSpc="1" lIns="91429" numCol="1" rIns="91429" tIns="45714" vert="horz" wrap="square">
            <a:spAutoFit/>
          </a:bodyPr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+mn-lt"/>
                <a:ea typeface="仿宋_GB2312" panose="02010609030101010101" pitchFamily="49" charset="-122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1"/>
                </a:solidFill>
                <a:latin typeface="+mn-lt"/>
                <a:ea typeface="宋体" panose="02010600030101010101" pitchFamily="2" charset="-122"/>
              </a:defRPr>
            </a:lvl5pPr>
            <a:lvl6pPr algn="l" eaLnBrk="0" fontAlgn="base" hangingPunct="0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algn="l" eaLnBrk="0" fontAlgn="base" hangingPunct="0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algn="l" eaLnBrk="0" fontAlgn="base" hangingPunct="0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algn="l" eaLnBrk="0" fontAlgn="base" hangingPunct="0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algn="just" eaLnBrk="1" indent="0" marL="0">
              <a:spcBef>
                <a:spcPct val="0"/>
              </a:spcBef>
              <a:buNone/>
            </a:pPr>
            <a:r>
              <a:rPr altLang="en-US" dirty="0" sz="2400"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经济社会发展专题</a:t>
            </a:r>
          </a:p>
        </p:txBody>
      </p:sp>
      <p:sp>
        <p:nvSpPr>
          <p:cNvPr id="1048599" name="TextBox 19"/>
          <p:cNvSpPr txBox="1"/>
          <p:nvPr/>
        </p:nvSpPr>
        <p:spPr>
          <a:xfrm>
            <a:off x="1110650" y="2928086"/>
            <a:ext cx="1935595" cy="11239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135" 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2018-2019</a:t>
            </a:r>
            <a:r>
              <a:rPr altLang="en-US" b="1" dirty="0" sz="135" lang="zh-CN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学年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文本框 1"/>
          <p:cNvSpPr txBox="1"/>
          <p:nvPr/>
        </p:nvSpPr>
        <p:spPr>
          <a:xfrm>
            <a:off x="2075890" y="2080036"/>
            <a:ext cx="9029699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200" lang="zh-CN" smtClean="0">
                <a:latin typeface="微软雅黑" panose="020B0503020204020204" charset="-122"/>
                <a:ea typeface="微软雅黑" panose="020B0503020204020204" charset="-122"/>
              </a:rPr>
              <a:t>请班长</a:t>
            </a:r>
            <a:r>
              <a:rPr altLang="en-US" b="1" dirty="0" sz="3200" lang="zh-CN">
                <a:latin typeface="微软雅黑" panose="020B0503020204020204" charset="-122"/>
                <a:ea typeface="微软雅黑" panose="020B0503020204020204" charset="-122"/>
              </a:rPr>
              <a:t>和学委添加助教微</a:t>
            </a:r>
            <a:r>
              <a:rPr altLang="en-US" b="1" dirty="0" sz="3200" lang="zh-CN" smtClean="0">
                <a:latin typeface="微软雅黑" panose="020B0503020204020204" charset="-122"/>
                <a:ea typeface="微软雅黑" panose="020B0503020204020204" charset="-122"/>
              </a:rPr>
              <a:t>信、邮箱</a:t>
            </a:r>
            <a:endParaRPr altLang="en-US" b="1" dirty="0" sz="3200" 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altLang="en-US" b="1" dirty="0" sz="3200" 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3200" lang="zh-CN">
                <a:latin typeface="微软雅黑" panose="020B0503020204020204" charset="-122"/>
                <a:ea typeface="微软雅黑" panose="020B0503020204020204" charset="-122"/>
              </a:rPr>
              <a:t>微信</a:t>
            </a:r>
            <a:r>
              <a:rPr altLang="zh-CN" b="1" dirty="0" sz="3200" lang="zh-CN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rm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_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o</a:t>
            </a:r>
            <a:endParaRPr altLang="en-US" b="1" dirty="0" sz="3200" 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3200" lang="zh-CN">
                <a:latin typeface="微软雅黑" panose="020B0503020204020204" charset="-122"/>
                <a:ea typeface="微软雅黑" panose="020B0503020204020204" charset="-122"/>
              </a:rPr>
              <a:t>邮箱</a:t>
            </a:r>
            <a:r>
              <a:rPr altLang="zh-CN" b="1" dirty="0" sz="3200" lang="zh-CN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shuchen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@</a:t>
            </a:r>
            <a:r>
              <a:rPr altLang="zh-CN" b="1" dirty="0" sz="3200" lang="en-US">
                <a:latin typeface="微软雅黑" panose="020B0503020204020204" charset="-122"/>
                <a:ea typeface="微软雅黑" panose="020B0503020204020204" charset="-122"/>
              </a:rPr>
              <a:t>163.com</a:t>
            </a:r>
            <a:endParaRPr altLang="en-US" b="1" dirty="0" sz="3200"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文本框 5"/>
          <p:cNvSpPr txBox="1"/>
          <p:nvPr/>
        </p:nvSpPr>
        <p:spPr>
          <a:xfrm>
            <a:off x="928913" y="1326334"/>
            <a:ext cx="7832090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3200" 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课程考核方式说明</a:t>
            </a:r>
          </a:p>
        </p:txBody>
      </p:sp>
      <p:sp>
        <p:nvSpPr>
          <p:cNvPr id="1048604" name="Rectangle 3"/>
          <p:cNvSpPr txBox="1">
            <a:spLocks noChangeArrowheads="1"/>
          </p:cNvSpPr>
          <p:nvPr/>
        </p:nvSpPr>
        <p:spPr bwMode="auto">
          <a:xfrm>
            <a:off x="928913" y="2394766"/>
            <a:ext cx="11001829" cy="3599634"/>
          </a:xfrm>
          <a:prstGeom prst="rect"/>
          <a:noFill/>
          <a:ln w="9525">
            <a:noFill/>
            <a:miter lim="800000"/>
          </a:ln>
        </p:spPr>
        <p:txBody>
          <a:bodyPr anchor="t" anchorCtr="0" bIns="34296" compatLnSpc="1" lIns="68591" numCol="1" rIns="68591" tIns="34296" vert="horz" wrap="square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CC0000"/>
              </a:buClr>
              <a:buFont typeface="Wingdings" panose="05000000000000000000" charset="0"/>
              <a:buChar char="Ø"/>
            </a:pPr>
            <a:r>
              <a:rPr altLang="en-US" dirty="0" sz="2800" lang="zh-CN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采用综合测评方式：</a:t>
            </a:r>
          </a:p>
          <a:p>
            <a:pPr defTabSz="685800" eaLnBrk="1" hangingPunct="1">
              <a:lnSpc>
                <a:spcPct val="150000"/>
              </a:lnSpc>
              <a:buClr>
                <a:srgbClr val="CC0000"/>
              </a:buClr>
              <a:buFont typeface="Wingdings" panose="05000000000000000000" charset="0"/>
              <a:buChar char="Ø"/>
            </a:pPr>
            <a:r>
              <a:rPr altLang="en-US" dirty="0" sz="2800" lang="zh-CN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出勤情况考核：占比</a:t>
            </a:r>
            <a:r>
              <a:rPr altLang="zh-CN" dirty="0" sz="2800" lang="en-US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30%</a:t>
            </a:r>
            <a:r>
              <a:rPr altLang="en-US" dirty="0" sz="2800" lang="zh-CN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，即</a:t>
            </a:r>
            <a:r>
              <a:rPr altLang="zh-CN" dirty="0" sz="2800" lang="en-US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30</a:t>
            </a:r>
            <a:r>
              <a:rPr altLang="en-US" dirty="0" sz="2800" lang="zh-CN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分。</a:t>
            </a:r>
            <a:endParaRPr altLang="zh-CN" dirty="0" sz="2800" lang="en-US">
              <a:solidFill>
                <a:sysClr lastClr="000000" val="windowText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黑体" panose="02010609060101010101" pitchFamily="49" charset="-122"/>
            </a:endParaRPr>
          </a:p>
          <a:p>
            <a:pPr defTabSz="685800" eaLnBrk="1" hangingPunct="1">
              <a:lnSpc>
                <a:spcPct val="150000"/>
              </a:lnSpc>
              <a:buClr>
                <a:srgbClr val="CC0000"/>
              </a:buClr>
              <a:buNone/>
            </a:pPr>
            <a:r>
              <a:rPr altLang="en-US" dirty="0" sz="2800" lang="zh-CN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（请假</a:t>
            </a:r>
            <a:r>
              <a:rPr altLang="zh-CN" dirty="0" sz="2800" lang="en-US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1</a:t>
            </a:r>
            <a:r>
              <a:rPr altLang="en-US" dirty="0" sz="2800" lang="zh-CN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次扣</a:t>
            </a:r>
            <a:r>
              <a:rPr altLang="zh-CN" dirty="0" sz="2800" lang="en-US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5</a:t>
            </a:r>
            <a:r>
              <a:rPr altLang="en-US" dirty="0" sz="2800" lang="zh-CN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分，无故旷课</a:t>
            </a:r>
            <a:r>
              <a:rPr altLang="zh-CN" dirty="0" sz="2800" lang="en-US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1</a:t>
            </a:r>
            <a:r>
              <a:rPr altLang="en-US" dirty="0" sz="2800" lang="zh-CN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次扣</a:t>
            </a:r>
            <a:r>
              <a:rPr altLang="zh-CN" dirty="0" sz="2800" lang="en-US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15</a:t>
            </a:r>
            <a:r>
              <a:rPr altLang="en-US" dirty="0" sz="2800" lang="zh-CN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分，无故旷课</a:t>
            </a:r>
            <a:r>
              <a:rPr altLang="zh-CN" dirty="0" sz="2800" lang="en-US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2</a:t>
            </a:r>
            <a:r>
              <a:rPr altLang="en-US" dirty="0" sz="2800" lang="zh-CN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次以上本课程计</a:t>
            </a:r>
            <a:r>
              <a:rPr altLang="zh-CN" dirty="0" sz="2800" lang="en-US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0</a:t>
            </a:r>
            <a:r>
              <a:rPr altLang="en-US" dirty="0" sz="2800" lang="zh-CN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分）</a:t>
            </a:r>
          </a:p>
          <a:p>
            <a:pPr defTabSz="685800" eaLnBrk="1" hangingPunct="1">
              <a:lnSpc>
                <a:spcPct val="150000"/>
              </a:lnSpc>
              <a:buClr>
                <a:srgbClr val="CC0000"/>
              </a:buClr>
              <a:buFont typeface="Wingdings" panose="05000000000000000000" charset="0"/>
              <a:buChar char="Ø"/>
            </a:pPr>
            <a:r>
              <a:rPr altLang="en-US" dirty="0" sz="2800" lang="zh-CN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期末作业考核：占比</a:t>
            </a:r>
            <a:r>
              <a:rPr altLang="zh-CN" dirty="0" sz="2800" lang="en-US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70%</a:t>
            </a:r>
            <a:r>
              <a:rPr altLang="en-US" dirty="0" sz="2800" lang="zh-CN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，即</a:t>
            </a:r>
            <a:r>
              <a:rPr altLang="zh-CN" dirty="0" sz="2800" lang="en-US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70</a:t>
            </a:r>
            <a:r>
              <a:rPr altLang="en-US" dirty="0" sz="2800" lang="zh-CN">
                <a:solidFill>
                  <a:sysClr lastClr="000000" val="windowText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黑体" panose="02010609060101010101" pitchFamily="49" charset="-122"/>
              </a:rPr>
              <a:t>分。</a:t>
            </a:r>
            <a:endParaRPr altLang="en-US" dirty="0" sz="2800" lang="zh-CN">
              <a:solidFill>
                <a:sysClr lastClr="000000" val="windowText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3" descr="单个小人68"/>
          <p:cNvSpPr>
            <a:spLocks noChangeAspect="1" noGrp="1" noChangeArrowheads="1"/>
          </p:cNvSpPr>
          <p:nvPr isPhoto="1"/>
        </p:nvSpPr>
        <p:spPr bwMode="auto">
          <a:xfrm>
            <a:off x="8839200" y="1220013"/>
            <a:ext cx="3459480" cy="5166360"/>
          </a:xfrm>
          <a:prstGeom prst="rect"/>
          <a:blipFill rotWithShape="1" dpi="0">
            <a:blip xmlns:r="http://schemas.openxmlformats.org/officeDocument/2006/relationships" r:embed="rId1"/>
            <a:srcRect/>
            <a:stretch>
              <a:fillRect/>
            </a:stretch>
          </a:blipFill>
          <a:ln w="9525">
            <a:solidFill>
              <a:schemeClr val="accent1"/>
            </a:solidFill>
            <a:miter lim="800000"/>
          </a:ln>
          <a:effectLst>
            <a:softEdge rad="12700"/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altLang="en-US" lang="zh-CN">
              <a:latin typeface="Calibri" panose="020F0502020204030204" pitchFamily="34" charset="0"/>
            </a:endParaRPr>
          </a:p>
        </p:txBody>
      </p:sp>
      <p:sp>
        <p:nvSpPr>
          <p:cNvPr id="1048606" name="文本框 1"/>
          <p:cNvSpPr txBox="1"/>
          <p:nvPr/>
        </p:nvSpPr>
        <p:spPr>
          <a:xfrm>
            <a:off x="617221" y="471627"/>
            <a:ext cx="9029699" cy="6248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200" 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课程考核说明（期末论文要求）</a:t>
            </a:r>
          </a:p>
        </p:txBody>
      </p:sp>
      <p:sp>
        <p:nvSpPr>
          <p:cNvPr id="1048607" name="Rectangle 3"/>
          <p:cNvSpPr txBox="1">
            <a:spLocks noChangeArrowheads="1"/>
          </p:cNvSpPr>
          <p:nvPr/>
        </p:nvSpPr>
        <p:spPr bwMode="auto">
          <a:xfrm>
            <a:off x="229871" y="1825625"/>
            <a:ext cx="8481059" cy="3954780"/>
          </a:xfrm>
          <a:prstGeom prst="rect"/>
          <a:noFill/>
          <a:ln w="9525">
            <a:noFill/>
            <a:miter lim="800000"/>
          </a:ln>
        </p:spPr>
        <p:txBody>
          <a:bodyPr anchor="t" anchorCtr="0" bIns="34296" compatLnSpc="1" lIns="68591" numCol="1" rIns="68591" tIns="34296" vert="horz" wrap="square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fontAlgn="auto" hangingPunct="1">
              <a:lnSpc>
                <a:spcPts val="27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altLang="en-US" dirty="0" sz="2400" lang="zh-CN">
                <a:latin typeface="华文新魏" panose="02010800040101010101" pitchFamily="2" charset="-122"/>
                <a:ea typeface="华文新魏" panose="02010800040101010101" pitchFamily="2" charset="-122"/>
              </a:rPr>
              <a:t>在老师本学期所授内容范围内选取一个要点，</a:t>
            </a:r>
            <a:r>
              <a:rPr altLang="en-US" dirty="0" sz="2400" 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结合党和国家最新精神、新闻动态、上课体会、亲身经历或访谈调研</a:t>
            </a:r>
            <a:r>
              <a:rPr altLang="en-US" dirty="0" sz="2400" 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，言之有物，谈出心得或观点。</a:t>
            </a:r>
            <a:endParaRPr altLang="zh-CN" dirty="0" sz="2400" 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fontAlgn="auto" hangingPunct="1">
              <a:lnSpc>
                <a:spcPts val="27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altLang="zh-CN" dirty="0" sz="2400" 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3-4</a:t>
            </a:r>
            <a:r>
              <a:rPr altLang="en-US" dirty="0" sz="2400" 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人组队，</a:t>
            </a:r>
            <a:r>
              <a:rPr altLang="zh-CN" dirty="0" sz="2400" 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5000</a:t>
            </a:r>
            <a:r>
              <a:rPr altLang="en-US" dirty="0" sz="2400" 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字为上限，封面处注明每人分工和助教所提供名单上的顺序号，</a:t>
            </a:r>
            <a:r>
              <a:rPr altLang="en-US" dirty="0" sz="2400" lang="zh-CN">
                <a:latin typeface="华文新魏" panose="02010800040101010101" pitchFamily="2" charset="-122"/>
                <a:ea typeface="华文新魏" panose="02010800040101010101" pitchFamily="2" charset="-122"/>
              </a:rPr>
              <a:t>文字通顺，语言流畅，无错别字，采用计算机打印文稿，统一采用A4纸张； </a:t>
            </a:r>
          </a:p>
          <a:p>
            <a:pPr algn="just" eaLnBrk="1" fontAlgn="auto" hangingPunct="1">
              <a:lnSpc>
                <a:spcPts val="27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altLang="en-US" dirty="0" sz="2400" lang="zh-CN">
                <a:latin typeface="华文新魏" panose="02010800040101010101" pitchFamily="2" charset="-122"/>
                <a:ea typeface="华文新魏" panose="02010800040101010101" pitchFamily="2" charset="-122"/>
              </a:rPr>
              <a:t>时间节点：</a:t>
            </a:r>
            <a:r>
              <a:rPr altLang="en-US" dirty="0" sz="2400" 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开课后第</a:t>
            </a:r>
            <a:r>
              <a:rPr altLang="zh-CN" dirty="0" sz="2400" 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altLang="en-US" dirty="0" sz="2400" 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周由各班班长提交分组名单给助教</a:t>
            </a:r>
            <a:r>
              <a:rPr altLang="en-US" dirty="0" sz="2400" 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、确认组别，</a:t>
            </a:r>
            <a:r>
              <a:rPr altLang="en-US" dirty="0" sz="2400" 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结课后第</a:t>
            </a:r>
            <a:r>
              <a:rPr altLang="zh-CN" dirty="0" sz="2400" 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altLang="en-US" dirty="0" sz="2400" 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周</a:t>
            </a:r>
            <a:r>
              <a:rPr altLang="en-US" dirty="0" sz="2400" lang="zh-CN">
                <a:latin typeface="华文新魏" panose="02010800040101010101" pitchFamily="2" charset="-122"/>
                <a:ea typeface="华文新魏" panose="02010800040101010101" pitchFamily="2" charset="-122"/>
              </a:rPr>
              <a:t>同步提交纸质版和电子版论文。</a:t>
            </a:r>
            <a:endParaRPr altLang="en-US" dirty="0" sz="2400" lang="zh-CN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fontAlgn="auto" hangingPunct="1">
              <a:lnSpc>
                <a:spcPts val="27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altLang="en-US" dirty="0" sz="2400" lang="zh-CN">
                <a:latin typeface="华文新魏" panose="02010800040101010101" pitchFamily="2" charset="-122"/>
                <a:ea typeface="华文新魏" panose="02010800040101010101" pitchFamily="2" charset="-122"/>
              </a:rPr>
              <a:t>电子版以</a:t>
            </a:r>
            <a:r>
              <a:rPr altLang="en-US" dirty="0" sz="2400" 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“班级号</a:t>
            </a:r>
            <a:r>
              <a:rPr altLang="zh-CN" dirty="0" sz="2400" 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altLang="en-US" dirty="0" sz="2400" 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组别号</a:t>
            </a:r>
            <a:r>
              <a:rPr altLang="zh-CN" dirty="0" sz="2400" 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altLang="en-US" dirty="0" sz="2400" 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论文标题”命名</a:t>
            </a:r>
            <a:r>
              <a:rPr altLang="en-US" dirty="0" sz="2400" 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altLang="zh-CN" dirty="0" sz="2400" 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Word</a:t>
            </a:r>
            <a:r>
              <a:rPr altLang="en-US" dirty="0" sz="2400" 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格式</a:t>
            </a:r>
            <a:r>
              <a:rPr altLang="en-US" dirty="0" sz="2400" 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，班长收齐后，以压缩包形式，发到助教邮箱。</a:t>
            </a:r>
            <a:endParaRPr altLang="zh-CN" dirty="0" sz="2400" 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fontAlgn="auto" hangingPunct="1">
              <a:lnSpc>
                <a:spcPts val="27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altLang="en-US" dirty="0" sz="2400" lang="zh-CN">
                <a:latin typeface="华文新魏" panose="02010800040101010101" pitchFamily="2" charset="-122"/>
                <a:ea typeface="华文新魏" panose="02010800040101010101" pitchFamily="2" charset="-122"/>
              </a:rPr>
              <a:t>说明：论文抄袭、不按时提交论文，论文成绩记为</a:t>
            </a:r>
            <a:r>
              <a:rPr altLang="zh-CN" dirty="0" sz="2400" lang="en-US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altLang="en-US" dirty="0" sz="2400" lang="zh-CN">
                <a:latin typeface="华文新魏" panose="02010800040101010101" pitchFamily="2" charset="-122"/>
                <a:ea typeface="华文新魏" panose="02010800040101010101" pitchFamily="2" charset="-122"/>
              </a:rPr>
              <a:t>分。</a:t>
            </a:r>
            <a:endParaRPr altLang="en-US" dirty="0" sz="1600" lang="zh-CN">
              <a:solidFill>
                <a:sysClr lastClr="000000" val="windowText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右箭头 3"/>
          <p:cNvSpPr/>
          <p:nvPr/>
        </p:nvSpPr>
        <p:spPr>
          <a:xfrm>
            <a:off x="3890774" y="3124877"/>
            <a:ext cx="1980925" cy="380947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9" name="文本框 4"/>
          <p:cNvSpPr txBox="1"/>
          <p:nvPr/>
        </p:nvSpPr>
        <p:spPr>
          <a:xfrm>
            <a:off x="1248237" y="2992807"/>
            <a:ext cx="2134574" cy="13106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3600" lang="zh-CN"/>
              <a:t>论文封面</a:t>
            </a:r>
          </a:p>
        </p:txBody>
      </p:sp>
      <p:pic>
        <p:nvPicPr>
          <p:cNvPr id="2097152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576600" y="388438"/>
            <a:ext cx="4645308" cy="608148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文本框 1"/>
          <p:cNvSpPr txBox="1"/>
          <p:nvPr/>
        </p:nvSpPr>
        <p:spPr>
          <a:xfrm>
            <a:off x="2296201" y="497407"/>
            <a:ext cx="6013039" cy="1310640"/>
          </a:xfrm>
          <a:prstGeom prst="rect"/>
          <a:noFill/>
        </p:spPr>
        <p:txBody>
          <a:bodyPr rtlCol="0" wrap="square">
            <a:spAutoFit/>
          </a:bodyPr>
          <a:p>
            <a:pPr algn="dist"/>
            <a:r>
              <a:rPr altLang="en-US" dirty="0" sz="3600" lang="zh-CN">
                <a:latin typeface="微软雅黑" panose="020B0503020204020204" charset="-122"/>
                <a:ea typeface="微软雅黑" panose="020B0503020204020204" charset="-122"/>
              </a:rPr>
              <a:t>形势与政策课</a:t>
            </a:r>
            <a:r>
              <a:rPr altLang="en-US" b="1" dirty="0" sz="3600" lang="zh-CN">
                <a:latin typeface="微软雅黑" panose="020B0503020204020204" charset="-122"/>
                <a:ea typeface="微软雅黑" panose="020B0503020204020204" charset="-122"/>
              </a:rPr>
              <a:t>论文格式要求</a:t>
            </a:r>
          </a:p>
        </p:txBody>
      </p:sp>
      <p:sp>
        <p:nvSpPr>
          <p:cNvPr id="1048611" name="Line 6"/>
          <p:cNvSpPr>
            <a:spLocks noChangeShapeType="1"/>
          </p:cNvSpPr>
          <p:nvPr/>
        </p:nvSpPr>
        <p:spPr bwMode="auto">
          <a:xfrm flipH="1">
            <a:off x="3509645" y="1786526"/>
            <a:ext cx="635" cy="3042285"/>
          </a:xfrm>
          <a:prstGeom prst="line"/>
          <a:noFill/>
          <a:ln w="12700" cap="flat">
            <a:solidFill>
              <a:srgbClr val="716F6E"/>
            </a:solidFill>
            <a:prstDash val="dash"/>
            <a:miter lim="800000"/>
          </a:ln>
        </p:spPr>
        <p:txBody>
          <a:bodyPr anchor="t" anchorCtr="0" bIns="34289" compatLnSpc="1" lIns="68579" numCol="1" rIns="68579" tIns="34289" vert="horz" wrap="square"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altLang="en-US" sz="100" lang="zh-CN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12" name="Freeform 5"/>
          <p:cNvSpPr/>
          <p:nvPr/>
        </p:nvSpPr>
        <p:spPr bwMode="auto">
          <a:xfrm>
            <a:off x="3427776" y="1629732"/>
            <a:ext cx="164306" cy="144066"/>
          </a:xfrm>
          <a:custGeom>
            <a:avLst/>
            <a:gdLst>
              <a:gd name="T0" fmla="*/ 208 w 416"/>
              <a:gd name="T1" fmla="*/ 361 h 361"/>
              <a:gd name="T2" fmla="*/ 312 w 416"/>
              <a:gd name="T3" fmla="*/ 181 h 361"/>
              <a:gd name="T4" fmla="*/ 416 w 416"/>
              <a:gd name="T5" fmla="*/ 0 h 361"/>
              <a:gd name="T6" fmla="*/ 208 w 416"/>
              <a:gd name="T7" fmla="*/ 0 h 361"/>
              <a:gd name="T8" fmla="*/ 0 w 416"/>
              <a:gd name="T9" fmla="*/ 0 h 361"/>
              <a:gd name="T10" fmla="*/ 104 w 416"/>
              <a:gd name="T11" fmla="*/ 181 h 361"/>
              <a:gd name="T12" fmla="*/ 208 w 416"/>
              <a:gd name="T13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" h="361">
                <a:moveTo>
                  <a:pt x="208" y="361"/>
                </a:moveTo>
                <a:lnTo>
                  <a:pt x="312" y="181"/>
                </a:lnTo>
                <a:lnTo>
                  <a:pt x="416" y="0"/>
                </a:lnTo>
                <a:lnTo>
                  <a:pt x="208" y="0"/>
                </a:lnTo>
                <a:lnTo>
                  <a:pt x="0" y="0"/>
                </a:lnTo>
                <a:lnTo>
                  <a:pt x="104" y="181"/>
                </a:lnTo>
                <a:lnTo>
                  <a:pt x="208" y="361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="t" anchorCtr="0" bIns="34289" compatLnSpc="1" lIns="68579" numCol="1" rIns="68579" tIns="34289" vert="horz" wrap="square"/>
          <a:p>
            <a:pPr defTabSz="914400" eaLnBrk="0" fontAlgn="base" hangingPunct="0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350" i="0" kern="0" kumimoji="0" lang="zh-CN" noProof="0" normalizeH="0" spc="0" strike="noStrike" u="none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13" name="Rectangle 3"/>
          <p:cNvSpPr txBox="1">
            <a:spLocks noChangeArrowheads="1"/>
          </p:cNvSpPr>
          <p:nvPr/>
        </p:nvSpPr>
        <p:spPr bwMode="auto">
          <a:xfrm>
            <a:off x="3792621" y="1400113"/>
            <a:ext cx="6306293" cy="462919"/>
          </a:xfrm>
          <a:prstGeom prst="rect"/>
          <a:noFill/>
          <a:ln w="9525">
            <a:noFill/>
            <a:miter lim="800000"/>
          </a:ln>
        </p:spPr>
        <p:txBody>
          <a:bodyPr anchor="t" anchorCtr="0" bIns="34289" compatLnSpc="1" lIns="68579" numCol="1" rIns="68579" tIns="34289" vert="horz" wrap="square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altLang="en-US" dirty="0" sz="2400" lang="zh-CN">
                <a:latin typeface="黑体" panose="02010609060101010101" pitchFamily="49" charset="-122"/>
                <a:ea typeface="黑体" panose="02010609060101010101" pitchFamily="49" charset="-122"/>
              </a:rPr>
              <a:t>论文题目 居中（</a:t>
            </a:r>
            <a:r>
              <a:rPr altLang="en-US" dirty="0" sz="2400" 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二号</a:t>
            </a:r>
            <a:r>
              <a:rPr altLang="zh-CN" dirty="0" sz="2400" 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altLang="en-US" dirty="0" sz="2400" 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黑体</a:t>
            </a:r>
            <a:r>
              <a:rPr altLang="zh-CN" dirty="0" sz="2400" lang="en-US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altLang="en-US" dirty="0" sz="2400" lang="zh-CN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加粗</a:t>
            </a:r>
            <a:r>
              <a:rPr altLang="en-US" dirty="0" sz="2400" lang="zh-CN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altLang="zh-CN" dirty="0" sz="2400" 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defTabSz="914400" eaLnBrk="1" fontAlgn="base" hangingPunct="1" indent="-342900" latinLnBrk="0" lvl="0" marL="342900" marR="0" rtl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endParaRPr altLang="en-US" baseline="0" b="1" cap="none" dirty="0" sz="1800" i="0" kern="1200" kumimoji="0" lang="zh-CN" noProof="0" normalizeH="0" spc="0" strike="noStrike" u="none">
              <a:ln>
                <a:noFill/>
              </a:ln>
              <a:solidFill>
                <a:sysClr lastClr="000000" val="windowText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914400" eaLnBrk="1" fontAlgn="base" hangingPunct="1" indent="-342900" latinLnBrk="0" lvl="0" marL="342900" marR="0" rtl="0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endParaRPr altLang="en-US" baseline="0" b="1" cap="none" dirty="0" sz="1800" i="0" kern="1200" kumimoji="0" lang="zh-CN" noProof="0" normalizeH="0" spc="0" strike="noStrike" u="none">
              <a:ln>
                <a:noFill/>
              </a:ln>
              <a:solidFill>
                <a:sysClr lastClr="000000" val="windowText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14" name="矩形 5"/>
          <p:cNvSpPr/>
          <p:nvPr/>
        </p:nvSpPr>
        <p:spPr>
          <a:xfrm>
            <a:off x="3701415" y="2058306"/>
            <a:ext cx="7132955" cy="460375"/>
          </a:xfrm>
          <a:prstGeom prst="rect"/>
        </p:spPr>
        <p:txBody>
          <a:bodyPr wrap="square">
            <a:spAutoFit/>
          </a:bodyPr>
          <a:p>
            <a:r>
              <a:rPr altLang="en-US" dirty="0" sz="2400" lang="zh-CN">
                <a:latin typeface="黑体" panose="02010609060101010101" pitchFamily="49" charset="-122"/>
                <a:ea typeface="黑体" panose="02010609060101010101" pitchFamily="49" charset="-122"/>
              </a:rPr>
              <a:t>学院 班级 姓名 学号 居中（小四号 楷体）</a:t>
            </a:r>
          </a:p>
        </p:txBody>
      </p:sp>
      <p:sp>
        <p:nvSpPr>
          <p:cNvPr id="1048615" name="矩形 6"/>
          <p:cNvSpPr/>
          <p:nvPr/>
        </p:nvSpPr>
        <p:spPr>
          <a:xfrm>
            <a:off x="3642995" y="2714261"/>
            <a:ext cx="6971030" cy="1742439"/>
          </a:xfrm>
          <a:prstGeom prst="rect"/>
        </p:spPr>
        <p:txBody>
          <a:bodyPr wrap="square">
            <a:spAutoFit/>
          </a:bodyPr>
          <a:p>
            <a:pPr algn="just"/>
            <a:r>
              <a:rPr altLang="en-US" dirty="0" sz="2000" lang="zh-CN">
                <a:latin typeface="黑体" panose="02010609060101010101" pitchFamily="49" charset="-122"/>
                <a:ea typeface="黑体" panose="02010609060101010101" pitchFamily="49" charset="-122"/>
              </a:rPr>
              <a:t>标题采用四号黑体加粗，正文采用宋体，小四号，每段开头空两字，正文行距：（多倍行距）</a:t>
            </a:r>
            <a:r>
              <a:rPr altLang="zh-CN" dirty="0" sz="2000" lang="en-US">
                <a:latin typeface="黑体" panose="02010609060101010101" pitchFamily="49" charset="-122"/>
                <a:ea typeface="黑体" panose="02010609060101010101" pitchFamily="49" charset="-122"/>
              </a:rPr>
              <a:t>1.25</a:t>
            </a:r>
            <a:r>
              <a:rPr altLang="en-US" dirty="0" sz="2000" lang="zh-CN">
                <a:latin typeface="黑体" panose="02010609060101010101" pitchFamily="49" charset="-122"/>
                <a:ea typeface="黑体" panose="02010609060101010101" pitchFamily="49" charset="-122"/>
              </a:rPr>
              <a:t>倍。要求符合一般学术论文的写作规范。应文字流畅，语言准确，层次清晰，论点清楚，论证严密，引证规范，有独立的观点和见解。</a:t>
            </a:r>
          </a:p>
        </p:txBody>
      </p:sp>
      <p:sp>
        <p:nvSpPr>
          <p:cNvPr id="1048616" name="矩形 7"/>
          <p:cNvSpPr/>
          <p:nvPr/>
        </p:nvSpPr>
        <p:spPr>
          <a:xfrm>
            <a:off x="3701415" y="4231911"/>
            <a:ext cx="6967855" cy="1412239"/>
          </a:xfrm>
          <a:prstGeom prst="rect"/>
        </p:spPr>
        <p:txBody>
          <a:bodyPr wrap="square">
            <a:spAutoFit/>
          </a:bodyPr>
          <a:p>
            <a:pPr algn="just"/>
            <a:r>
              <a:rPr altLang="en-US" dirty="0" sz="2000" lang="zh-CN">
                <a:latin typeface="黑体" panose="02010609060101010101" pitchFamily="49" charset="-122"/>
                <a:ea typeface="黑体" panose="02010609060101010101" pitchFamily="49" charset="-122"/>
              </a:rPr>
              <a:t>参考文献按在正文中出现的先后次序列表于文后</a:t>
            </a:r>
            <a:r>
              <a:rPr altLang="zh-CN" dirty="0" sz="2000" lang="en-US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altLang="en-US" dirty="0" sz="2000" lang="zh-CN">
                <a:latin typeface="黑体" panose="02010609060101010101" pitchFamily="49" charset="-122"/>
                <a:ea typeface="黑体" panose="02010609060101010101" pitchFamily="49" charset="-122"/>
              </a:rPr>
              <a:t>文后以“参考文献：”</a:t>
            </a:r>
            <a:r>
              <a:rPr altLang="zh-CN" dirty="0" sz="2000" lang="en-US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altLang="en-US" dirty="0" sz="2000" lang="zh-CN">
                <a:latin typeface="黑体" panose="02010609060101010101" pitchFamily="49" charset="-122"/>
                <a:ea typeface="黑体" panose="02010609060101010101" pitchFamily="49" charset="-122"/>
              </a:rPr>
              <a:t>左顶格</a:t>
            </a:r>
            <a:r>
              <a:rPr altLang="zh-CN" dirty="0" sz="2000" lang="en-US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altLang="en-US" dirty="0" sz="2000" lang="zh-CN">
                <a:latin typeface="黑体" panose="02010609060101010101" pitchFamily="49" charset="-122"/>
                <a:ea typeface="黑体" panose="02010609060101010101" pitchFamily="49" charset="-122"/>
              </a:rPr>
              <a:t>为标识</a:t>
            </a:r>
            <a:r>
              <a:rPr altLang="zh-CN" dirty="0" sz="2000" lang="en-US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altLang="en-US" dirty="0" sz="2000" lang="zh-CN">
                <a:latin typeface="黑体" panose="02010609060101010101" pitchFamily="49" charset="-122"/>
                <a:ea typeface="黑体" panose="02010609060101010101" pitchFamily="49" charset="-122"/>
              </a:rPr>
              <a:t>参考文献的序号左顶格，并用数字加方括号表示，如</a:t>
            </a:r>
            <a:r>
              <a:rPr altLang="zh-CN" dirty="0" sz="2000" lang="en-US">
                <a:latin typeface="黑体" panose="02010609060101010101" pitchFamily="49" charset="-122"/>
                <a:ea typeface="黑体" panose="02010609060101010101" pitchFamily="49" charset="-122"/>
              </a:rPr>
              <a:t>[1]</a:t>
            </a:r>
            <a:r>
              <a:rPr altLang="en-US" dirty="0" sz="2000" lang="zh-CN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altLang="zh-CN" dirty="0" sz="2000" lang="en-US">
                <a:latin typeface="黑体" panose="02010609060101010101" pitchFamily="49" charset="-122"/>
                <a:ea typeface="黑体" panose="02010609060101010101" pitchFamily="49" charset="-122"/>
              </a:rPr>
              <a:t>[2]</a:t>
            </a:r>
            <a:r>
              <a:rPr altLang="en-US" dirty="0" sz="2000" lang="zh-CN">
                <a:latin typeface="黑体" panose="02010609060101010101" pitchFamily="49" charset="-122"/>
                <a:ea typeface="黑体" panose="02010609060101010101" pitchFamily="49" charset="-122"/>
              </a:rPr>
              <a:t>、（小四号宋体），参考文献不少于</a:t>
            </a:r>
            <a:r>
              <a:rPr altLang="zh-CN" dirty="0" sz="2000" lang="en-US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altLang="en-US" dirty="0" sz="2000" lang="zh-CN">
                <a:latin typeface="黑体" panose="02010609060101010101" pitchFamily="49" charset="-122"/>
                <a:ea typeface="黑体" panose="02010609060101010101" pitchFamily="49" charset="-122"/>
              </a:rPr>
              <a:t>篇。</a:t>
            </a:r>
          </a:p>
        </p:txBody>
      </p:sp>
      <p:sp>
        <p:nvSpPr>
          <p:cNvPr id="1048617" name="文本框 48"/>
          <p:cNvSpPr txBox="1"/>
          <p:nvPr/>
        </p:nvSpPr>
        <p:spPr>
          <a:xfrm>
            <a:off x="1355725" y="1326786"/>
            <a:ext cx="1871345" cy="460375"/>
          </a:xfrm>
          <a:prstGeom prst="rect"/>
          <a:solidFill>
            <a:srgbClr val="5A5A5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algn="ctr" defTabSz="914400" eaLnBrk="0" fontAlgn="base" hangingPunct="0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论文题目</a:t>
            </a:r>
          </a:p>
        </p:txBody>
      </p:sp>
      <p:sp>
        <p:nvSpPr>
          <p:cNvPr id="1048618" name="文本框 48"/>
          <p:cNvSpPr txBox="1"/>
          <p:nvPr/>
        </p:nvSpPr>
        <p:spPr>
          <a:xfrm>
            <a:off x="1355766" y="3150102"/>
            <a:ext cx="1871345" cy="460375"/>
          </a:xfrm>
          <a:prstGeom prst="rect"/>
          <a:solidFill>
            <a:srgbClr val="5A5A5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algn="ctr" defTabSz="914400" eaLnBrk="0" fontAlgn="base" hangingPunct="0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论文正文</a:t>
            </a:r>
          </a:p>
        </p:txBody>
      </p:sp>
      <p:sp>
        <p:nvSpPr>
          <p:cNvPr id="1048619" name="文本框 48"/>
          <p:cNvSpPr txBox="1"/>
          <p:nvPr/>
        </p:nvSpPr>
        <p:spPr>
          <a:xfrm>
            <a:off x="1355766" y="4232142"/>
            <a:ext cx="1871345" cy="460375"/>
          </a:xfrm>
          <a:prstGeom prst="rect"/>
          <a:solidFill>
            <a:srgbClr val="5A5A5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algn="ctr" defTabSz="914400" eaLnBrk="0" fontAlgn="base" hangingPunct="0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参考文献</a:t>
            </a:r>
          </a:p>
        </p:txBody>
      </p:sp>
      <p:grpSp>
        <p:nvGrpSpPr>
          <p:cNvPr id="31" name="组合 54"/>
          <p:cNvGrpSpPr/>
          <p:nvPr/>
        </p:nvGrpSpPr>
        <p:grpSpPr>
          <a:xfrm>
            <a:off x="1355766" y="2189982"/>
            <a:ext cx="2156832" cy="460375"/>
            <a:chOff x="-237168" y="4005164"/>
            <a:chExt cx="2875777" cy="613833"/>
          </a:xfrm>
        </p:grpSpPr>
        <p:sp>
          <p:nvSpPr>
            <p:cNvPr id="1048620" name="Freeform 16"/>
            <p:cNvSpPr/>
            <p:nvPr/>
          </p:nvSpPr>
          <p:spPr bwMode="auto">
            <a:xfrm>
              <a:off x="2508434" y="4400905"/>
              <a:ext cx="130175" cy="150813"/>
            </a:xfrm>
            <a:custGeom>
              <a:avLst/>
              <a:gdLst>
                <a:gd name="T0" fmla="*/ 166 w 188"/>
                <a:gd name="T1" fmla="*/ 89 h 217"/>
                <a:gd name="T2" fmla="*/ 99 w 188"/>
                <a:gd name="T3" fmla="*/ 51 h 217"/>
                <a:gd name="T4" fmla="*/ 32 w 188"/>
                <a:gd name="T5" fmla="*/ 12 h 217"/>
                <a:gd name="T6" fmla="*/ 0 w 188"/>
                <a:gd name="T7" fmla="*/ 30 h 217"/>
                <a:gd name="T8" fmla="*/ 0 w 188"/>
                <a:gd name="T9" fmla="*/ 108 h 217"/>
                <a:gd name="T10" fmla="*/ 0 w 188"/>
                <a:gd name="T11" fmla="*/ 185 h 217"/>
                <a:gd name="T12" fmla="*/ 32 w 188"/>
                <a:gd name="T13" fmla="*/ 204 h 217"/>
                <a:gd name="T14" fmla="*/ 99 w 188"/>
                <a:gd name="T15" fmla="*/ 165 h 217"/>
                <a:gd name="T16" fmla="*/ 166 w 188"/>
                <a:gd name="T17" fmla="*/ 126 h 217"/>
                <a:gd name="T18" fmla="*/ 166 w 188"/>
                <a:gd name="T19" fmla="*/ 8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217">
                  <a:moveTo>
                    <a:pt x="166" y="89"/>
                  </a:moveTo>
                  <a:lnTo>
                    <a:pt x="99" y="51"/>
                  </a:lnTo>
                  <a:cubicBezTo>
                    <a:pt x="77" y="38"/>
                    <a:pt x="55" y="25"/>
                    <a:pt x="32" y="12"/>
                  </a:cubicBezTo>
                  <a:cubicBezTo>
                    <a:pt x="11" y="0"/>
                    <a:pt x="0" y="5"/>
                    <a:pt x="0" y="30"/>
                  </a:cubicBezTo>
                  <a:lnTo>
                    <a:pt x="0" y="108"/>
                  </a:lnTo>
                  <a:cubicBezTo>
                    <a:pt x="0" y="134"/>
                    <a:pt x="0" y="159"/>
                    <a:pt x="0" y="185"/>
                  </a:cubicBezTo>
                  <a:cubicBezTo>
                    <a:pt x="0" y="209"/>
                    <a:pt x="10" y="217"/>
                    <a:pt x="32" y="204"/>
                  </a:cubicBezTo>
                  <a:lnTo>
                    <a:pt x="99" y="165"/>
                  </a:lnTo>
                  <a:cubicBezTo>
                    <a:pt x="121" y="152"/>
                    <a:pt x="144" y="139"/>
                    <a:pt x="166" y="126"/>
                  </a:cubicBezTo>
                  <a:cubicBezTo>
                    <a:pt x="187" y="114"/>
                    <a:pt x="188" y="102"/>
                    <a:pt x="166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t" anchorCtr="0" bIns="34289" compatLnSpc="1" lIns="68579" numCol="1" rIns="68579" tIns="34289" vert="horz" wrap="square"/>
            <a:p>
              <a:pPr defTabSz="914400" eaLnBrk="0" fontAlgn="base" hangingPunct="0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350" i="0" kern="0" kumimoji="0" lang="zh-CN" noProof="0" normalizeH="0" spc="0" strike="noStrike" u="none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621" name="文本框 48"/>
            <p:cNvSpPr txBox="1"/>
            <p:nvPr/>
          </p:nvSpPr>
          <p:spPr>
            <a:xfrm>
              <a:off x="-237168" y="4005164"/>
              <a:ext cx="2495128" cy="613833"/>
            </a:xfrm>
            <a:prstGeom prst="rect"/>
            <a:solidFill>
              <a:srgbClr val="5A5A5A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wrap="square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accent1"/>
                  </a:solidFill>
                  <a:latin typeface="+mj-ea"/>
                  <a:ea typeface="+mj-ea"/>
                </a:defRPr>
              </a:lvl1pPr>
            </a:lstStyle>
            <a:p>
              <a:pPr algn="ctr" defTabSz="914400" eaLnBrk="0" fontAlgn="base" hangingPunct="0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1" cap="none" dirty="0" sz="2400" i="0" kern="0" kumimoji="0" lang="zh-CN" noProof="0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论文作者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0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1" grpId="0" bldLvl="0" animBg="1"/>
      <p:bldP spid="10486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矩形 2"/>
          <p:cNvSpPr/>
          <p:nvPr/>
        </p:nvSpPr>
        <p:spPr>
          <a:xfrm>
            <a:off x="3494283" y="388047"/>
            <a:ext cx="5436870" cy="423545"/>
          </a:xfrm>
          <a:prstGeom prst="rect"/>
        </p:spPr>
        <p:txBody>
          <a:bodyPr wrap="none">
            <a:spAutoFit/>
          </a:bodyPr>
          <a:p>
            <a:pPr algn="l">
              <a:lnSpc>
                <a:spcPct val="90000"/>
              </a:lnSpc>
              <a:spcBef>
                <a:spcPts val="300"/>
              </a:spcBef>
            </a:pPr>
            <a:r>
              <a:rPr altLang="en-US" b="1" cap="all" dirty="0" sz="2400" kern="0" lang="zh-CN">
                <a:ln w="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参考文献格式</a:t>
            </a:r>
            <a:r>
              <a:rPr altLang="zh-CN" b="1" cap="all" dirty="0" sz="2400" kern="0" lang="en-US">
                <a:ln w="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altLang="en-US" b="1" cap="all" dirty="0" sz="2400" kern="0" lang="zh-CN">
                <a:ln w="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引用期刊文章</a:t>
            </a:r>
            <a:r>
              <a:rPr altLang="zh-CN" b="1" cap="all" dirty="0" sz="2400" kern="0" lang="en-US">
                <a:ln w="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altLang="en-US" b="1" cap="all" dirty="0" sz="2400" kern="0" lang="zh-CN">
                <a:ln w="0">
                  <a:noFill/>
                </a:ln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示范</a:t>
            </a:r>
          </a:p>
        </p:txBody>
      </p:sp>
      <p:pic>
        <p:nvPicPr>
          <p:cNvPr id="2097153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286760" y="2439035"/>
            <a:ext cx="6007100" cy="4200525"/>
          </a:xfrm>
          <a:prstGeom prst="rect"/>
        </p:spPr>
      </p:pic>
      <p:sp>
        <p:nvSpPr>
          <p:cNvPr id="1048623" name="文本框 5"/>
          <p:cNvSpPr txBox="1"/>
          <p:nvPr/>
        </p:nvSpPr>
        <p:spPr>
          <a:xfrm>
            <a:off x="444500" y="1186315"/>
            <a:ext cx="9438802" cy="1477328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lang="en-US"/>
              <a:t>[1][</a:t>
            </a:r>
            <a:r>
              <a:rPr altLang="zh-CN" dirty="0" lang="zh-CN"/>
              <a:t>美</a:t>
            </a:r>
            <a:r>
              <a:rPr altLang="zh-CN" dirty="0" lang="en-US"/>
              <a:t>]B.</a:t>
            </a:r>
            <a:r>
              <a:rPr altLang="zh-CN" dirty="0" lang="zh-CN"/>
              <a:t>盖伊·彼得斯著</a:t>
            </a:r>
            <a:r>
              <a:rPr altLang="zh-CN" dirty="0" lang="en-US"/>
              <a:t>.</a:t>
            </a:r>
            <a:r>
              <a:rPr altLang="zh-CN" dirty="0" lang="zh-CN"/>
              <a:t>政府未来的治理模式</a:t>
            </a:r>
            <a:r>
              <a:rPr altLang="zh-CN" dirty="0" lang="en-US"/>
              <a:t>[M].</a:t>
            </a:r>
            <a:r>
              <a:rPr altLang="zh-CN" dirty="0" lang="zh-CN"/>
              <a:t>李广英</a:t>
            </a:r>
            <a:r>
              <a:rPr altLang="zh-CN" dirty="0" lang="en-US"/>
              <a:t>,</a:t>
            </a:r>
            <a:r>
              <a:rPr altLang="zh-CN" dirty="0" lang="zh-CN"/>
              <a:t>译</a:t>
            </a:r>
            <a:r>
              <a:rPr altLang="zh-CN" dirty="0" lang="en-US"/>
              <a:t>.</a:t>
            </a:r>
            <a:r>
              <a:rPr altLang="zh-CN" dirty="0" lang="zh-CN"/>
              <a:t>北京</a:t>
            </a:r>
            <a:r>
              <a:rPr altLang="zh-CN" dirty="0" lang="en-US"/>
              <a:t>:</a:t>
            </a:r>
            <a:r>
              <a:rPr altLang="zh-CN" dirty="0" lang="zh-CN"/>
              <a:t>中国人民大学出版社</a:t>
            </a:r>
            <a:r>
              <a:rPr altLang="zh-CN" dirty="0" lang="en-US"/>
              <a:t>,2001:68.</a:t>
            </a:r>
            <a:endParaRPr altLang="zh-CN" dirty="0" lang="zh-CN"/>
          </a:p>
          <a:p>
            <a:r>
              <a:rPr altLang="zh-CN" dirty="0" lang="en-US"/>
              <a:t>[2]</a:t>
            </a:r>
            <a:r>
              <a:rPr altLang="en-US" dirty="0" lang="zh-CN"/>
              <a:t>毛泽东文集</a:t>
            </a:r>
            <a:r>
              <a:rPr altLang="zh-CN" dirty="0" lang="en-US"/>
              <a:t>(</a:t>
            </a:r>
            <a:r>
              <a:rPr altLang="zh-CN" dirty="0" lang="zh-CN"/>
              <a:t>第</a:t>
            </a:r>
            <a:r>
              <a:rPr altLang="zh-CN" dirty="0" lang="en-US"/>
              <a:t>3</a:t>
            </a:r>
            <a:r>
              <a:rPr altLang="zh-CN" dirty="0" lang="zh-CN"/>
              <a:t>卷</a:t>
            </a:r>
            <a:r>
              <a:rPr altLang="zh-CN" dirty="0" lang="en-US"/>
              <a:t>)[M].</a:t>
            </a:r>
            <a:r>
              <a:rPr altLang="en-US" dirty="0" lang="zh-CN"/>
              <a:t>北京</a:t>
            </a:r>
            <a:r>
              <a:rPr altLang="zh-CN" dirty="0" lang="en-US"/>
              <a:t>:</a:t>
            </a:r>
            <a:r>
              <a:rPr altLang="zh-CN" dirty="0" lang="zh-CN"/>
              <a:t>人民出版社</a:t>
            </a:r>
            <a:r>
              <a:rPr altLang="zh-CN" dirty="0" lang="en-US"/>
              <a:t>,1996:336.</a:t>
            </a:r>
            <a:endParaRPr altLang="zh-CN" dirty="0" lang="zh-CN"/>
          </a:p>
          <a:p>
            <a:r>
              <a:rPr altLang="zh-CN" dirty="0" lang="en-US"/>
              <a:t>[3]</a:t>
            </a:r>
            <a:r>
              <a:rPr altLang="en-US" dirty="0" lang="zh-CN"/>
              <a:t>习近平</a:t>
            </a:r>
            <a:r>
              <a:rPr altLang="zh-CN" dirty="0" lang="en-US"/>
              <a:t>.</a:t>
            </a:r>
            <a:r>
              <a:rPr altLang="en-US" dirty="0" lang="zh-CN"/>
              <a:t>论中国共产党历史</a:t>
            </a:r>
            <a:r>
              <a:rPr altLang="zh-CN" dirty="0" lang="en-US"/>
              <a:t>[M].</a:t>
            </a:r>
            <a:r>
              <a:rPr altLang="en-US" dirty="0" lang="zh-CN"/>
              <a:t>北京</a:t>
            </a:r>
            <a:r>
              <a:rPr altLang="zh-CN" dirty="0" lang="en-US"/>
              <a:t>:</a:t>
            </a:r>
            <a:r>
              <a:rPr altLang="en-US" dirty="0" lang="zh-CN"/>
              <a:t>中央文献出版社</a:t>
            </a:r>
            <a:r>
              <a:rPr altLang="zh-CN" dirty="0" lang="en-US"/>
              <a:t>,2021:202.</a:t>
            </a:r>
          </a:p>
          <a:p>
            <a:r>
              <a:rPr altLang="zh-CN" dirty="0" lang="en-US"/>
              <a:t>[4]</a:t>
            </a:r>
            <a:r>
              <a:rPr altLang="zh-CN" dirty="0" lang="zh-CN"/>
              <a:t>董相志</a:t>
            </a:r>
            <a:r>
              <a:rPr altLang="zh-CN" dirty="0" lang="en-US"/>
              <a:t>.</a:t>
            </a:r>
            <a:r>
              <a:rPr altLang="zh-CN" dirty="0" lang="zh-CN"/>
              <a:t>论我国电子政府与学习型政府的一体化推进</a:t>
            </a:r>
            <a:r>
              <a:rPr altLang="zh-CN" dirty="0" lang="en-US"/>
              <a:t>[J].</a:t>
            </a:r>
            <a:r>
              <a:rPr altLang="zh-CN" dirty="0" lang="zh-CN"/>
              <a:t>中国行政管理</a:t>
            </a:r>
            <a:r>
              <a:rPr altLang="zh-CN" dirty="0" lang="en-US"/>
              <a:t>,2005(2):52.</a:t>
            </a:r>
            <a:endParaRPr altLang="zh-CN" dirty="0" lang="zh-CN"/>
          </a:p>
          <a:p>
            <a:endParaRPr altLang="en-US" dirty="0" kumimoji="1"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KSO_WM_UNIT_PLACING_PICTURE_USER_VIEWPORT" val="{&quot;height&quot;:5195,&quot;width&quot;:633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wangliangnl@163.com</dc:creator>
  <cp:lastModifiedBy>sugar</cp:lastModifiedBy>
  <dcterms:created xsi:type="dcterms:W3CDTF">2021-11-08T10:47:00Z</dcterms:created>
  <dcterms:modified xsi:type="dcterms:W3CDTF">2022-10-05T13:36:35Z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05AC28D870B6403C87F6D7742F70E9CB</vt:lpwstr>
  </property>
  <property fmtid="{D5CDD505-2E9C-101B-9397-08002B2CF9AE}" pid="3" name="KSOProductBuildVer">
    <vt:lpwstr>2052-11.1.0.11830</vt:lpwstr>
  </property>
</Properties>
</file>