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0233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9584">
          <p15:clr>
            <a:srgbClr val="A4A3A4"/>
          </p15:clr>
        </p15:guide>
        <p15:guide id="3" pos="5760">
          <p15:clr>
            <a:srgbClr val="9AA0A6"/>
          </p15:clr>
        </p15:guide>
        <p15:guide id="4" pos="5472">
          <p15:clr>
            <a:srgbClr val="9AA0A6"/>
          </p15:clr>
        </p15:guide>
        <p15:guide id="5" pos="6048">
          <p15:clr>
            <a:srgbClr val="9AA0A6"/>
          </p15:clr>
        </p15:guide>
        <p15:guide id="6" pos="19872">
          <p15:clr>
            <a:srgbClr val="9AA0A6"/>
          </p15:clr>
        </p15:guide>
        <p15:guide id="7" pos="19296">
          <p15:clr>
            <a:srgbClr val="9AA0A6"/>
          </p15:clr>
        </p15:guide>
        <p15:guide id="8" pos="576">
          <p15:clr>
            <a:srgbClr val="9AA0A6"/>
          </p15:clr>
        </p15:guide>
        <p15:guide id="9" pos="247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>
      <p:cViewPr varScale="1">
        <p:scale>
          <a:sx n="22" d="100"/>
          <a:sy n="22" d="100"/>
        </p:scale>
        <p:origin x="2200" y="344"/>
      </p:cViewPr>
      <p:guideLst>
        <p:guide orient="horz" pos="11088"/>
        <p:guide pos="19584"/>
        <p:guide pos="5760"/>
        <p:guide pos="5472"/>
        <p:guide pos="6048"/>
        <p:guide pos="19872"/>
        <p:guide pos="19296"/>
        <p:guide pos="576"/>
        <p:guide pos="247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33798" y="685800"/>
            <a:ext cx="4191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2c460768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685800"/>
            <a:ext cx="4191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d2c460768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1517" y="4765280"/>
            <a:ext cx="37490700" cy="13136700"/>
          </a:xfrm>
          <a:prstGeom prst="rect">
            <a:avLst/>
          </a:prstGeom>
        </p:spPr>
        <p:txBody>
          <a:bodyPr spcFirstLastPara="1" wrap="square" lIns="463225" tIns="463225" rIns="463225" bIns="4632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480" y="18138400"/>
            <a:ext cx="37490700" cy="50727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371480" y="7079200"/>
            <a:ext cx="37490700" cy="12566400"/>
          </a:xfrm>
          <a:prstGeom prst="rect">
            <a:avLst/>
          </a:prstGeom>
        </p:spPr>
        <p:txBody>
          <a:bodyPr spcFirstLastPara="1" wrap="square" lIns="463225" tIns="463225" rIns="463225" bIns="4632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800"/>
              <a:buNone/>
              <a:defRPr sz="6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800"/>
              <a:buNone/>
              <a:defRPr sz="6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800"/>
              <a:buNone/>
              <a:defRPr sz="6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800"/>
              <a:buNone/>
              <a:defRPr sz="6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800"/>
              <a:buNone/>
              <a:defRPr sz="6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800"/>
              <a:buNone/>
              <a:defRPr sz="6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800"/>
              <a:buNone/>
              <a:defRPr sz="6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800"/>
              <a:buNone/>
              <a:defRPr sz="6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800"/>
              <a:buNone/>
              <a:defRPr sz="60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371480" y="20174240"/>
            <a:ext cx="37490700" cy="83250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marL="457200" lvl="0" indent="-806450" algn="ctr"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ctr">
              <a:spcBef>
                <a:spcPts val="810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ctr">
              <a:spcBef>
                <a:spcPts val="810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ctr">
              <a:spcBef>
                <a:spcPts val="810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ctr">
              <a:spcBef>
                <a:spcPts val="810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ctr">
              <a:spcBef>
                <a:spcPts val="810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ctr">
              <a:spcBef>
                <a:spcPts val="810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ctr">
              <a:spcBef>
                <a:spcPts val="810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ctr">
              <a:spcBef>
                <a:spcPts val="8100"/>
              </a:spcBef>
              <a:spcAft>
                <a:spcPts val="810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71480" y="13765440"/>
            <a:ext cx="37490700" cy="53874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371480" y="2848160"/>
            <a:ext cx="37490700" cy="36654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71480" y="7375840"/>
            <a:ext cx="37490700" cy="218649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marL="457200" lvl="0" indent="-806450"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>
              <a:spcBef>
                <a:spcPts val="810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>
              <a:spcBef>
                <a:spcPts val="810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>
              <a:spcBef>
                <a:spcPts val="810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>
              <a:spcBef>
                <a:spcPts val="810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>
              <a:spcBef>
                <a:spcPts val="810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>
              <a:spcBef>
                <a:spcPts val="810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>
              <a:spcBef>
                <a:spcPts val="810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>
              <a:spcBef>
                <a:spcPts val="8100"/>
              </a:spcBef>
              <a:spcAft>
                <a:spcPts val="810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371480" y="2848160"/>
            <a:ext cx="37490700" cy="36654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371480" y="7375840"/>
            <a:ext cx="17599500" cy="218649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marL="457200" lvl="0" indent="-679450">
              <a:spcBef>
                <a:spcPts val="0"/>
              </a:spcBef>
              <a:spcAft>
                <a:spcPts val="0"/>
              </a:spcAft>
              <a:buSzPts val="7100"/>
              <a:buChar char="●"/>
              <a:defRPr sz="7100"/>
            </a:lvl1pPr>
            <a:lvl2pPr marL="914400" lvl="1" indent="-615950">
              <a:spcBef>
                <a:spcPts val="810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>
              <a:spcBef>
                <a:spcPts val="810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>
              <a:spcBef>
                <a:spcPts val="810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>
              <a:spcBef>
                <a:spcPts val="810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>
              <a:spcBef>
                <a:spcPts val="810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>
              <a:spcBef>
                <a:spcPts val="810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>
              <a:spcBef>
                <a:spcPts val="810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>
              <a:spcBef>
                <a:spcPts val="8100"/>
              </a:spcBef>
              <a:spcAft>
                <a:spcPts val="810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1262560" y="7375840"/>
            <a:ext cx="17599500" cy="218649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marL="457200" lvl="0" indent="-679450">
              <a:spcBef>
                <a:spcPts val="0"/>
              </a:spcBef>
              <a:spcAft>
                <a:spcPts val="0"/>
              </a:spcAft>
              <a:buSzPts val="7100"/>
              <a:buChar char="●"/>
              <a:defRPr sz="7100"/>
            </a:lvl1pPr>
            <a:lvl2pPr marL="914400" lvl="1" indent="-615950">
              <a:spcBef>
                <a:spcPts val="810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>
              <a:spcBef>
                <a:spcPts val="810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>
              <a:spcBef>
                <a:spcPts val="810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>
              <a:spcBef>
                <a:spcPts val="810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>
              <a:spcBef>
                <a:spcPts val="810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>
              <a:spcBef>
                <a:spcPts val="810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>
              <a:spcBef>
                <a:spcPts val="810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>
              <a:spcBef>
                <a:spcPts val="8100"/>
              </a:spcBef>
              <a:spcAft>
                <a:spcPts val="810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371480" y="2848160"/>
            <a:ext cx="37490700" cy="36654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71480" y="3555840"/>
            <a:ext cx="12355200" cy="4836600"/>
          </a:xfrm>
          <a:prstGeom prst="rect">
            <a:avLst/>
          </a:prstGeom>
        </p:spPr>
        <p:txBody>
          <a:bodyPr spcFirstLastPara="1" wrap="square" lIns="463225" tIns="463225" rIns="463225" bIns="4632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71480" y="8893440"/>
            <a:ext cx="12355200" cy="203481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marL="457200" lvl="0" indent="-615950"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1pPr>
            <a:lvl2pPr marL="914400" lvl="1" indent="-615950">
              <a:spcBef>
                <a:spcPts val="810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>
              <a:spcBef>
                <a:spcPts val="810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>
              <a:spcBef>
                <a:spcPts val="810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>
              <a:spcBef>
                <a:spcPts val="810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>
              <a:spcBef>
                <a:spcPts val="810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>
              <a:spcBef>
                <a:spcPts val="810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>
              <a:spcBef>
                <a:spcPts val="810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>
              <a:spcBef>
                <a:spcPts val="8100"/>
              </a:spcBef>
              <a:spcAft>
                <a:spcPts val="810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157100" y="2880960"/>
            <a:ext cx="28018200" cy="261810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1pPr>
            <a:lvl2pPr lvl="1"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2pPr>
            <a:lvl3pPr lvl="2"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3pPr>
            <a:lvl4pPr lvl="3"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4pPr>
            <a:lvl5pPr lvl="4"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5pPr>
            <a:lvl6pPr lvl="5"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6pPr>
            <a:lvl7pPr lvl="6"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7pPr>
            <a:lvl8pPr lvl="7"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8pPr>
            <a:lvl9pPr lvl="8"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0116800" y="-800"/>
            <a:ext cx="20116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63225" tIns="463225" rIns="463225" bIns="463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168200" y="7892320"/>
            <a:ext cx="17799000" cy="9486600"/>
          </a:xfrm>
          <a:prstGeom prst="rect">
            <a:avLst/>
          </a:prstGeom>
        </p:spPr>
        <p:txBody>
          <a:bodyPr spcFirstLastPara="1" wrap="square" lIns="463225" tIns="463225" rIns="463225" bIns="4632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168200" y="17939680"/>
            <a:ext cx="17799000" cy="7904700"/>
          </a:xfrm>
          <a:prstGeom prst="rect">
            <a:avLst/>
          </a:prstGeom>
        </p:spPr>
        <p:txBody>
          <a:bodyPr spcFirstLastPara="1" wrap="square" lIns="463225" tIns="463225" rIns="463225" bIns="4632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1733800" y="4634080"/>
            <a:ext cx="16882800" cy="236487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marL="457200" lvl="0" indent="-806450"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>
              <a:spcBef>
                <a:spcPts val="810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>
              <a:spcBef>
                <a:spcPts val="810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>
              <a:spcBef>
                <a:spcPts val="810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>
              <a:spcBef>
                <a:spcPts val="810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>
              <a:spcBef>
                <a:spcPts val="810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>
              <a:spcBef>
                <a:spcPts val="810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>
              <a:spcBef>
                <a:spcPts val="810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>
              <a:spcBef>
                <a:spcPts val="8100"/>
              </a:spcBef>
              <a:spcAft>
                <a:spcPts val="810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371480" y="27075680"/>
            <a:ext cx="26394600" cy="38727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480" y="2848160"/>
            <a:ext cx="374907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3225" tIns="463225" rIns="463225" bIns="4632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None/>
              <a:defRPr sz="1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None/>
              <a:defRPr sz="14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None/>
              <a:defRPr sz="14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None/>
              <a:defRPr sz="14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None/>
              <a:defRPr sz="14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None/>
              <a:defRPr sz="14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None/>
              <a:defRPr sz="14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None/>
              <a:defRPr sz="14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None/>
              <a:defRPr sz="1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480" y="7375840"/>
            <a:ext cx="374907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3225" tIns="463225" rIns="463225" bIns="463225" anchor="t" anchorCtr="0">
            <a:noAutofit/>
          </a:bodyPr>
          <a:lstStyle>
            <a:lvl1pPr marL="457200" lvl="0" indent="-806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100"/>
              <a:buChar char="●"/>
              <a:defRPr sz="9100">
                <a:solidFill>
                  <a:schemeClr val="dk2"/>
                </a:solidFill>
              </a:defRPr>
            </a:lvl1pPr>
            <a:lvl2pPr marL="914400" lvl="1" indent="-679450">
              <a:lnSpc>
                <a:spcPct val="115000"/>
              </a:lnSpc>
              <a:spcBef>
                <a:spcPts val="8100"/>
              </a:spcBef>
              <a:spcAft>
                <a:spcPts val="0"/>
              </a:spcAft>
              <a:buClr>
                <a:schemeClr val="dk2"/>
              </a:buClr>
              <a:buSzPts val="7100"/>
              <a:buChar char="○"/>
              <a:defRPr sz="7100">
                <a:solidFill>
                  <a:schemeClr val="dk2"/>
                </a:solidFill>
              </a:defRPr>
            </a:lvl2pPr>
            <a:lvl3pPr marL="1371600" lvl="2" indent="-679450">
              <a:lnSpc>
                <a:spcPct val="115000"/>
              </a:lnSpc>
              <a:spcBef>
                <a:spcPts val="8100"/>
              </a:spcBef>
              <a:spcAft>
                <a:spcPts val="0"/>
              </a:spcAft>
              <a:buClr>
                <a:schemeClr val="dk2"/>
              </a:buClr>
              <a:buSzPts val="7100"/>
              <a:buChar char="■"/>
              <a:defRPr sz="7100">
                <a:solidFill>
                  <a:schemeClr val="dk2"/>
                </a:solidFill>
              </a:defRPr>
            </a:lvl3pPr>
            <a:lvl4pPr marL="1828800" lvl="3" indent="-679450">
              <a:lnSpc>
                <a:spcPct val="115000"/>
              </a:lnSpc>
              <a:spcBef>
                <a:spcPts val="8100"/>
              </a:spcBef>
              <a:spcAft>
                <a:spcPts val="0"/>
              </a:spcAft>
              <a:buClr>
                <a:schemeClr val="dk2"/>
              </a:buClr>
              <a:buSzPts val="7100"/>
              <a:buChar char="●"/>
              <a:defRPr sz="7100">
                <a:solidFill>
                  <a:schemeClr val="dk2"/>
                </a:solidFill>
              </a:defRPr>
            </a:lvl4pPr>
            <a:lvl5pPr marL="2286000" lvl="4" indent="-679450">
              <a:lnSpc>
                <a:spcPct val="115000"/>
              </a:lnSpc>
              <a:spcBef>
                <a:spcPts val="8100"/>
              </a:spcBef>
              <a:spcAft>
                <a:spcPts val="0"/>
              </a:spcAft>
              <a:buClr>
                <a:schemeClr val="dk2"/>
              </a:buClr>
              <a:buSzPts val="7100"/>
              <a:buChar char="○"/>
              <a:defRPr sz="7100">
                <a:solidFill>
                  <a:schemeClr val="dk2"/>
                </a:solidFill>
              </a:defRPr>
            </a:lvl5pPr>
            <a:lvl6pPr marL="2743200" lvl="5" indent="-679450">
              <a:lnSpc>
                <a:spcPct val="115000"/>
              </a:lnSpc>
              <a:spcBef>
                <a:spcPts val="8100"/>
              </a:spcBef>
              <a:spcAft>
                <a:spcPts val="0"/>
              </a:spcAft>
              <a:buClr>
                <a:schemeClr val="dk2"/>
              </a:buClr>
              <a:buSzPts val="7100"/>
              <a:buChar char="■"/>
              <a:defRPr sz="7100">
                <a:solidFill>
                  <a:schemeClr val="dk2"/>
                </a:solidFill>
              </a:defRPr>
            </a:lvl6pPr>
            <a:lvl7pPr marL="3200400" lvl="6" indent="-679450">
              <a:lnSpc>
                <a:spcPct val="115000"/>
              </a:lnSpc>
              <a:spcBef>
                <a:spcPts val="8100"/>
              </a:spcBef>
              <a:spcAft>
                <a:spcPts val="0"/>
              </a:spcAft>
              <a:buClr>
                <a:schemeClr val="dk2"/>
              </a:buClr>
              <a:buSzPts val="7100"/>
              <a:buChar char="●"/>
              <a:defRPr sz="7100">
                <a:solidFill>
                  <a:schemeClr val="dk2"/>
                </a:solidFill>
              </a:defRPr>
            </a:lvl7pPr>
            <a:lvl8pPr marL="3657600" lvl="7" indent="-679450">
              <a:lnSpc>
                <a:spcPct val="115000"/>
              </a:lnSpc>
              <a:spcBef>
                <a:spcPts val="8100"/>
              </a:spcBef>
              <a:spcAft>
                <a:spcPts val="0"/>
              </a:spcAft>
              <a:buClr>
                <a:schemeClr val="dk2"/>
              </a:buClr>
              <a:buSzPts val="7100"/>
              <a:buChar char="○"/>
              <a:defRPr sz="7100">
                <a:solidFill>
                  <a:schemeClr val="dk2"/>
                </a:solidFill>
              </a:defRPr>
            </a:lvl8pPr>
            <a:lvl9pPr marL="4114800" lvl="8" indent="-679450">
              <a:lnSpc>
                <a:spcPct val="115000"/>
              </a:lnSpc>
              <a:spcBef>
                <a:spcPts val="8100"/>
              </a:spcBef>
              <a:spcAft>
                <a:spcPts val="8100"/>
              </a:spcAft>
              <a:buClr>
                <a:schemeClr val="dk2"/>
              </a:buClr>
              <a:buSzPts val="7100"/>
              <a:buChar char="■"/>
              <a:defRPr sz="7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7278814" y="29844588"/>
            <a:ext cx="24144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3225" tIns="463225" rIns="463225" bIns="463225" anchor="ctr" anchorCtr="0">
            <a:noAutofit/>
          </a:bodyPr>
          <a:lstStyle>
            <a:lvl1pPr lvl="0" algn="r">
              <a:buNone/>
              <a:defRPr sz="5100">
                <a:solidFill>
                  <a:schemeClr val="dk2"/>
                </a:solidFill>
              </a:defRPr>
            </a:lvl1pPr>
            <a:lvl2pPr lvl="1" algn="r">
              <a:buNone/>
              <a:defRPr sz="5100">
                <a:solidFill>
                  <a:schemeClr val="dk2"/>
                </a:solidFill>
              </a:defRPr>
            </a:lvl2pPr>
            <a:lvl3pPr lvl="2" algn="r">
              <a:buNone/>
              <a:defRPr sz="5100">
                <a:solidFill>
                  <a:schemeClr val="dk2"/>
                </a:solidFill>
              </a:defRPr>
            </a:lvl3pPr>
            <a:lvl4pPr lvl="3" algn="r">
              <a:buNone/>
              <a:defRPr sz="5100">
                <a:solidFill>
                  <a:schemeClr val="dk2"/>
                </a:solidFill>
              </a:defRPr>
            </a:lvl4pPr>
            <a:lvl5pPr lvl="4" algn="r">
              <a:buNone/>
              <a:defRPr sz="5100">
                <a:solidFill>
                  <a:schemeClr val="dk2"/>
                </a:solidFill>
              </a:defRPr>
            </a:lvl5pPr>
            <a:lvl6pPr lvl="5" algn="r">
              <a:buNone/>
              <a:defRPr sz="5100">
                <a:solidFill>
                  <a:schemeClr val="dk2"/>
                </a:solidFill>
              </a:defRPr>
            </a:lvl6pPr>
            <a:lvl7pPr lvl="6" algn="r">
              <a:buNone/>
              <a:defRPr sz="5100">
                <a:solidFill>
                  <a:schemeClr val="dk2"/>
                </a:solidFill>
              </a:defRPr>
            </a:lvl7pPr>
            <a:lvl8pPr lvl="7" algn="r">
              <a:buNone/>
              <a:defRPr sz="5100">
                <a:solidFill>
                  <a:schemeClr val="dk2"/>
                </a:solidFill>
              </a:defRPr>
            </a:lvl8pPr>
            <a:lvl9pPr lvl="8" algn="r">
              <a:buNone/>
              <a:defRPr sz="5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image" Target="../media/image2.emf"/><Relationship Id="rId12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tiff"/><Relationship Id="rId5" Type="http://schemas.openxmlformats.org/officeDocument/2006/relationships/image" Target="../media/image2.png"/><Relationship Id="rId10" Type="http://schemas.openxmlformats.org/officeDocument/2006/relationships/image" Target="../media/image5.emf"/><Relationship Id="rId4" Type="http://schemas.openxmlformats.org/officeDocument/2006/relationships/image" Target="../media/image1.jpg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E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913600" y="5110121"/>
            <a:ext cx="8687600" cy="7484591"/>
            <a:chOff x="914400" y="4883997"/>
            <a:chExt cx="7772525" cy="4340403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914525" y="4883997"/>
              <a:ext cx="7772400" cy="602400"/>
            </a:xfrm>
            <a:prstGeom prst="rect">
              <a:avLst/>
            </a:prstGeom>
            <a:solidFill>
              <a:srgbClr val="4F2D7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600" b="1">
                  <a:solidFill>
                    <a:srgbClr val="FFFFFF"/>
                  </a:solidFill>
                </a:rPr>
                <a:t>Introduction</a:t>
              </a:r>
              <a:endParaRPr sz="5600" b="1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914400" y="5486400"/>
              <a:ext cx="7772400" cy="37380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457200" tIns="182875" rIns="182875" bIns="182875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4000" dirty="0">
                  <a:solidFill>
                    <a:schemeClr val="dk1"/>
                  </a:solidFill>
                </a:rPr>
                <a:t>Largemouth Bass and Channel Catfish are among the most </a:t>
              </a:r>
              <a:r>
                <a:rPr lang="en-US" sz="4000" dirty="0">
                  <a:solidFill>
                    <a:schemeClr val="dk1"/>
                  </a:solidFill>
                </a:rPr>
                <a:t>common</a:t>
              </a:r>
              <a:r>
                <a:rPr lang="en" sz="4000" dirty="0">
                  <a:solidFill>
                    <a:schemeClr val="dk1"/>
                  </a:solidFill>
                </a:rPr>
                <a:t> sport fish in Texas. We model these fish via differential equations and evolve this model to try to solve some unanswered </a:t>
              </a:r>
              <a:r>
                <a:rPr lang="en-US" sz="4000" dirty="0">
                  <a:solidFill>
                    <a:schemeClr val="dk1"/>
                  </a:solidFill>
                </a:rPr>
                <a:t>questions</a:t>
              </a:r>
              <a:r>
                <a:rPr lang="en" sz="4000" dirty="0">
                  <a:solidFill>
                    <a:schemeClr val="dk1"/>
                  </a:solidFill>
                </a:rPr>
                <a:t> about the </a:t>
              </a:r>
              <a:r>
                <a:rPr lang="en-US" sz="4000" dirty="0">
                  <a:solidFill>
                    <a:schemeClr val="dk1"/>
                  </a:solidFill>
                </a:rPr>
                <a:t>interactions</a:t>
              </a:r>
              <a:r>
                <a:rPr lang="en" sz="4000" dirty="0">
                  <a:solidFill>
                    <a:schemeClr val="dk1"/>
                  </a:solidFill>
                </a:rPr>
                <a:t> of these </a:t>
              </a:r>
              <a:r>
                <a:rPr lang="en-US" sz="4000" dirty="0">
                  <a:solidFill>
                    <a:schemeClr val="dk1"/>
                  </a:solidFill>
                </a:rPr>
                <a:t>species.</a:t>
              </a:r>
              <a:endParaRPr sz="40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965682" y="13349787"/>
            <a:ext cx="8686660" cy="6943020"/>
            <a:chOff x="914400" y="8587118"/>
            <a:chExt cx="7772400" cy="4744576"/>
          </a:xfrm>
        </p:grpSpPr>
        <p:sp>
          <p:nvSpPr>
            <p:cNvPr id="58" name="Google Shape;58;p13"/>
            <p:cNvSpPr txBox="1"/>
            <p:nvPr/>
          </p:nvSpPr>
          <p:spPr>
            <a:xfrm>
              <a:off x="914400" y="8587118"/>
              <a:ext cx="7772400" cy="914400"/>
            </a:xfrm>
            <a:prstGeom prst="rect">
              <a:avLst/>
            </a:prstGeom>
            <a:solidFill>
              <a:srgbClr val="4F2D7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600" b="1">
                  <a:solidFill>
                    <a:srgbClr val="FFFFFF"/>
                  </a:solidFill>
                </a:rPr>
                <a:t>Assumptions</a:t>
              </a:r>
              <a:endParaRPr sz="5600" b="1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914400" y="9377694"/>
              <a:ext cx="7772400" cy="39540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457200" tIns="182875" rIns="182875" bIns="182875" anchor="t" anchorCtr="0">
              <a:noAutofit/>
            </a:bodyPr>
            <a:lstStyle/>
            <a:p>
              <a:pPr marL="457200" lvl="0" indent="-482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●"/>
              </a:pPr>
              <a:r>
                <a:rPr lang="en" sz="4000" dirty="0">
                  <a:solidFill>
                    <a:schemeClr val="dk1"/>
                  </a:solidFill>
                </a:rPr>
                <a:t>Similar Sizes of Fish</a:t>
              </a:r>
              <a:endParaRPr sz="4000" dirty="0">
                <a:solidFill>
                  <a:schemeClr val="dk1"/>
                </a:solidFill>
              </a:endParaRPr>
            </a:p>
            <a:p>
              <a:pPr marL="457200" lvl="0" indent="-482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●"/>
              </a:pPr>
              <a:r>
                <a:rPr lang="en" sz="4000" dirty="0">
                  <a:solidFill>
                    <a:schemeClr val="dk1"/>
                  </a:solidFill>
                </a:rPr>
                <a:t>Constant Water Level</a:t>
              </a:r>
              <a:endParaRPr sz="4000" dirty="0">
                <a:solidFill>
                  <a:schemeClr val="dk1"/>
                </a:solidFill>
              </a:endParaRPr>
            </a:p>
            <a:p>
              <a:pPr marL="457200" lvl="0" indent="-482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●"/>
              </a:pPr>
              <a:r>
                <a:rPr lang="en" sz="4000" dirty="0">
                  <a:solidFill>
                    <a:schemeClr val="dk1"/>
                  </a:solidFill>
                </a:rPr>
                <a:t>½ Acre Pond ~ 15 ft depth</a:t>
              </a:r>
              <a:endParaRPr sz="4000" dirty="0">
                <a:solidFill>
                  <a:schemeClr val="dk1"/>
                </a:solidFill>
              </a:endParaRPr>
            </a:p>
            <a:p>
              <a:pPr marL="457200" lvl="0" indent="-482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●"/>
              </a:pPr>
              <a:r>
                <a:rPr lang="en" sz="4000" dirty="0">
                  <a:solidFill>
                    <a:schemeClr val="dk1"/>
                  </a:solidFill>
                </a:rPr>
                <a:t>Ample Amount of Insects</a:t>
              </a:r>
              <a:endParaRPr sz="4000" dirty="0">
                <a:solidFill>
                  <a:schemeClr val="dk1"/>
                </a:solidFill>
              </a:endParaRPr>
            </a:p>
            <a:p>
              <a:pPr marL="457200" lvl="0" indent="-482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●"/>
              </a:pPr>
              <a:r>
                <a:rPr lang="en" sz="4000" dirty="0">
                  <a:solidFill>
                    <a:schemeClr val="dk1"/>
                  </a:solidFill>
                </a:rPr>
                <a:t>No Predators</a:t>
              </a:r>
              <a:endParaRPr sz="4000" dirty="0">
                <a:solidFill>
                  <a:schemeClr val="dk1"/>
                </a:solidFill>
              </a:endParaRPr>
            </a:p>
            <a:p>
              <a:pPr marL="457200" lvl="0" indent="-482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●"/>
              </a:pPr>
              <a:r>
                <a:rPr lang="en" sz="4000" dirty="0">
                  <a:solidFill>
                    <a:schemeClr val="dk1"/>
                  </a:solidFill>
                </a:rPr>
                <a:t>Natural Mortality</a:t>
              </a:r>
              <a:endParaRPr sz="4000" dirty="0">
                <a:solidFill>
                  <a:schemeClr val="dk1"/>
                </a:solidFill>
              </a:endParaRPr>
            </a:p>
            <a:p>
              <a:pPr marL="457200" lvl="0" indent="-482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●"/>
              </a:pPr>
              <a:r>
                <a:rPr lang="en" sz="4000" dirty="0">
                  <a:solidFill>
                    <a:schemeClr val="dk1"/>
                  </a:solidFill>
                </a:rPr>
                <a:t>Quality of Water </a:t>
              </a:r>
              <a:r>
                <a:rPr lang="en" sz="4000">
                  <a:solidFill>
                    <a:schemeClr val="dk1"/>
                  </a:solidFill>
                </a:rPr>
                <a:t>is Sufficient</a:t>
              </a:r>
              <a:endParaRPr sz="40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10721429" y="5126556"/>
            <a:ext cx="10512962" cy="5346285"/>
            <a:chOff x="914390" y="8835693"/>
            <a:chExt cx="7772410" cy="6393104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914400" y="8835693"/>
              <a:ext cx="7772400" cy="2290771"/>
            </a:xfrm>
            <a:prstGeom prst="rect">
              <a:avLst/>
            </a:prstGeom>
            <a:solidFill>
              <a:srgbClr val="4F2D7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600" b="1" dirty="0">
                  <a:solidFill>
                    <a:srgbClr val="FFFFFF"/>
                  </a:solidFill>
                </a:rPr>
                <a:t>Lotka-Volterra Competition</a:t>
              </a:r>
              <a:endParaRPr sz="5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Google Shape;62;p13"/>
                <p:cNvSpPr txBox="1"/>
                <p:nvPr/>
              </p:nvSpPr>
              <p:spPr>
                <a:xfrm>
                  <a:off x="914390" y="10134383"/>
                  <a:ext cx="7772400" cy="5094414"/>
                </a:xfrm>
                <a:prstGeom prst="rect">
                  <a:avLst/>
                </a:prstGeom>
                <a:solidFill>
                  <a:srgbClr val="FFFFFF"/>
                </a:solidFill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/>
                  </a:outerShdw>
                </a:effectLst>
              </p:spPr>
              <p:txBody>
                <a:bodyPr spcFirstLastPara="1" wrap="square" lIns="457200" tIns="182875" rIns="182875" bIns="182875" anchor="ctr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𝐶𝑎𝑡𝑓𝑖𝑠h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𝐶𝐵</m:t>
                        </m:r>
                      </m:oMath>
                    </m:oMathPara>
                  </a14:m>
                  <a:endParaRPr lang="en-US" sz="4400" dirty="0"/>
                </a:p>
                <a:p>
                  <a:endParaRPr lang="en-US" sz="4400" dirty="0"/>
                </a:p>
                <a:p>
                  <a:pPr algn="ctr"/>
                  <a:r>
                    <a:rPr lang="en-US" sz="44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𝐵𝑎𝑠𝑠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𝐶𝐵</m:t>
                      </m:r>
                    </m:oMath>
                  </a14:m>
                  <a:endParaRPr lang="en-US" sz="4400" dirty="0"/>
                </a:p>
                <a:p>
                  <a:pPr marL="0" lvl="0" indent="0" algn="l" rtl="0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endParaRPr sz="4000" dirty="0"/>
                </a:p>
              </p:txBody>
            </p:sp>
          </mc:Choice>
          <mc:Fallback xmlns="">
            <p:sp>
              <p:nvSpPr>
                <p:cNvPr id="62" name="Google Shape;62;p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90" y="10134383"/>
                  <a:ext cx="7772400" cy="50944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oogle Shape;63;p13"/>
          <p:cNvGrpSpPr/>
          <p:nvPr/>
        </p:nvGrpSpPr>
        <p:grpSpPr>
          <a:xfrm>
            <a:off x="21495633" y="20854656"/>
            <a:ext cx="9398023" cy="6218115"/>
            <a:chOff x="-20007415" y="17510508"/>
            <a:chExt cx="7772400" cy="6856965"/>
          </a:xfrm>
        </p:grpSpPr>
        <p:sp>
          <p:nvSpPr>
            <p:cNvPr id="64" name="Google Shape;64;p13"/>
            <p:cNvSpPr txBox="1"/>
            <p:nvPr/>
          </p:nvSpPr>
          <p:spPr>
            <a:xfrm>
              <a:off x="-20007415" y="17510508"/>
              <a:ext cx="7772400" cy="914400"/>
            </a:xfrm>
            <a:prstGeom prst="rect">
              <a:avLst/>
            </a:prstGeom>
            <a:solidFill>
              <a:srgbClr val="4F2D7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600" b="1">
                  <a:solidFill>
                    <a:srgbClr val="FFFFFF"/>
                  </a:solidFill>
                </a:rPr>
                <a:t>Conclusions</a:t>
              </a:r>
              <a:endParaRPr sz="5600" b="1">
                <a:solidFill>
                  <a:srgbClr val="FFFFFF"/>
                </a:solidFill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-20007415" y="18478546"/>
              <a:ext cx="7772400" cy="5888927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457200" tIns="182875" rIns="182875" bIns="182875" anchor="t" anchorCtr="0">
              <a:noAutofit/>
            </a:bodyPr>
            <a:lstStyle/>
            <a:p>
              <a:pPr marL="57150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Calibri" panose="020F0502020204030204" pitchFamily="34" charset="0"/>
                  <a:ea typeface="Times New Roman" panose="02020603050405020304" pitchFamily="18" charset="0"/>
                </a:rPr>
                <a:t>If competition is within these specific intervals the species will co-exist</a:t>
              </a:r>
            </a:p>
            <a:p>
              <a:pPr marL="57150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Calibri" panose="020F0502020204030204" pitchFamily="34" charset="0"/>
                  <a:ea typeface="Times New Roman" panose="02020603050405020304" pitchFamily="18" charset="0"/>
                </a:rPr>
                <a:t>Further research concluded that for a  ½ -acre pond, one should expect similar results</a:t>
              </a:r>
            </a:p>
            <a:p>
              <a:pPr marL="57150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Calibri" panose="020F0502020204030204" pitchFamily="34" charset="0"/>
                  <a:ea typeface="Times New Roman" panose="02020603050405020304" pitchFamily="18" charset="0"/>
                </a:rPr>
                <a:t>Many variables impact these species that are not included in this model. </a:t>
              </a:r>
              <a:endParaRPr sz="40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31329776" y="20840642"/>
            <a:ext cx="8838509" cy="6382229"/>
            <a:chOff x="856964" y="3930979"/>
            <a:chExt cx="7772400" cy="24928701"/>
          </a:xfrm>
        </p:grpSpPr>
        <p:sp>
          <p:nvSpPr>
            <p:cNvPr id="67" name="Google Shape;67;p13"/>
            <p:cNvSpPr txBox="1"/>
            <p:nvPr/>
          </p:nvSpPr>
          <p:spPr>
            <a:xfrm>
              <a:off x="856964" y="3930979"/>
              <a:ext cx="7772400" cy="3335045"/>
            </a:xfrm>
            <a:prstGeom prst="rect">
              <a:avLst/>
            </a:prstGeom>
            <a:solidFill>
              <a:srgbClr val="4F2D7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600" b="1" dirty="0">
                  <a:solidFill>
                    <a:srgbClr val="FFFFFF"/>
                  </a:solidFill>
                </a:rPr>
                <a:t>Future Works</a:t>
              </a:r>
              <a:endParaRPr sz="5600" b="1" dirty="0">
                <a:solidFill>
                  <a:srgbClr val="FFFFFF"/>
                </a:solidFill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856964" y="7382751"/>
              <a:ext cx="7772400" cy="21476929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457200" tIns="182875" rIns="182875" bIns="182875" anchor="t" anchorCtr="0">
              <a:noAutofit/>
            </a:bodyPr>
            <a:lstStyle/>
            <a:p>
              <a:pPr marL="571500" lvl="0" indent="-571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4000" dirty="0">
                  <a:solidFill>
                    <a:schemeClr val="dk1"/>
                  </a:solidFill>
                </a:rPr>
                <a:t>Include optimal feeding rates in relation to</a:t>
              </a:r>
              <a:r>
                <a:rPr lang="en-US" sz="4000" dirty="0">
                  <a:solidFill>
                    <a:schemeClr val="dk1"/>
                  </a:solidFill>
                </a:rPr>
                <a:t> deadly</a:t>
              </a:r>
              <a:r>
                <a:rPr lang="en" sz="4000" dirty="0">
                  <a:solidFill>
                    <a:schemeClr val="dk1"/>
                  </a:solidFill>
                </a:rPr>
                <a:t> loss of oxygen levels.</a:t>
              </a:r>
            </a:p>
            <a:p>
              <a:pPr marL="571500" lvl="0" indent="-571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dk1"/>
                  </a:solidFill>
                </a:rPr>
                <a:t>Water quality effects on growth and competition</a:t>
              </a:r>
            </a:p>
            <a:p>
              <a:pPr marL="571500" lvl="0" indent="-571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dk1"/>
                  </a:solidFill>
                </a:rPr>
                <a:t>Implement tournament and/or production harvest rates </a:t>
              </a:r>
              <a:endParaRPr sz="4000" dirty="0">
                <a:solidFill>
                  <a:schemeClr val="dk1"/>
                </a:solidFill>
              </a:endParaRPr>
            </a:p>
          </p:txBody>
        </p:sp>
      </p:grpSp>
      <p:sp>
        <p:nvSpPr>
          <p:cNvPr id="72" name="Google Shape;72;p13"/>
          <p:cNvSpPr txBox="1"/>
          <p:nvPr/>
        </p:nvSpPr>
        <p:spPr>
          <a:xfrm>
            <a:off x="9601200" y="303549"/>
            <a:ext cx="21031200" cy="4670735"/>
          </a:xfrm>
          <a:prstGeom prst="rect">
            <a:avLst/>
          </a:prstGeom>
          <a:solidFill>
            <a:srgbClr val="4F2D7F"/>
          </a:solidFill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 dirty="0">
                <a:solidFill>
                  <a:schemeClr val="lt1"/>
                </a:solidFill>
              </a:rPr>
              <a:t>Predator-Prey Model for</a:t>
            </a:r>
            <a:endParaRPr sz="86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 dirty="0">
                <a:solidFill>
                  <a:schemeClr val="lt1"/>
                </a:solidFill>
              </a:rPr>
              <a:t>Largemouth Bass and Channel Catfish</a:t>
            </a:r>
            <a:endParaRPr sz="86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 dirty="0">
                <a:solidFill>
                  <a:schemeClr val="lt1"/>
                </a:solidFill>
              </a:rPr>
              <a:t>Trace Patterson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 dirty="0">
                <a:solidFill>
                  <a:schemeClr val="lt1"/>
                </a:solidFill>
              </a:rPr>
              <a:t>Advisor: Dr. Christopher Mitchell</a:t>
            </a:r>
            <a:endParaRPr sz="5600" b="1" dirty="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832101" y="20840642"/>
            <a:ext cx="20402276" cy="914400"/>
          </a:xfrm>
          <a:prstGeom prst="rect">
            <a:avLst/>
          </a:prstGeom>
          <a:solidFill>
            <a:srgbClr val="4F2D7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b="1" dirty="0">
                <a:solidFill>
                  <a:schemeClr val="lt1"/>
                </a:solidFill>
              </a:rPr>
              <a:t>Equilibrium</a:t>
            </a:r>
            <a:r>
              <a:rPr lang="en" sz="5600" b="1" dirty="0">
                <a:solidFill>
                  <a:schemeClr val="lt1"/>
                </a:solidFill>
              </a:rPr>
              <a:t> </a:t>
            </a:r>
            <a:endParaRPr sz="5600" b="1" dirty="0">
              <a:solidFill>
                <a:srgbClr val="FFFFFF"/>
              </a:solidFill>
            </a:endParaRPr>
          </a:p>
        </p:txBody>
      </p:sp>
      <p:grpSp>
        <p:nvGrpSpPr>
          <p:cNvPr id="76" name="Google Shape;76;p13"/>
          <p:cNvGrpSpPr/>
          <p:nvPr/>
        </p:nvGrpSpPr>
        <p:grpSpPr>
          <a:xfrm>
            <a:off x="9966690" y="11305066"/>
            <a:ext cx="29301227" cy="8987741"/>
            <a:chOff x="858073" y="4053015"/>
            <a:chExt cx="7772400" cy="15427485"/>
          </a:xfrm>
        </p:grpSpPr>
        <p:sp>
          <p:nvSpPr>
            <p:cNvPr id="77" name="Google Shape;77;p13"/>
            <p:cNvSpPr txBox="1"/>
            <p:nvPr/>
          </p:nvSpPr>
          <p:spPr>
            <a:xfrm>
              <a:off x="858073" y="4053015"/>
              <a:ext cx="7772400" cy="1433385"/>
            </a:xfrm>
            <a:prstGeom prst="rect">
              <a:avLst/>
            </a:prstGeom>
            <a:solidFill>
              <a:srgbClr val="4F2D7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600" b="1">
                  <a:solidFill>
                    <a:schemeClr val="lt1"/>
                  </a:solidFill>
                </a:rPr>
                <a:t>Situation Direction Fields</a:t>
              </a:r>
              <a:endParaRPr sz="5600" b="1">
                <a:solidFill>
                  <a:srgbClr val="FFFFFF"/>
                </a:solidFill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858073" y="5486400"/>
              <a:ext cx="7772400" cy="139941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/>
              </a:outerShdw>
            </a:effectLst>
          </p:spPr>
          <p:txBody>
            <a:bodyPr spcFirstLastPara="1" wrap="square" lIns="457200" tIns="182875" rIns="182875" bIns="18287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highlight>
                  <a:schemeClr val="lt1"/>
                </a:highlight>
              </a:endParaRPr>
            </a:p>
          </p:txBody>
        </p:sp>
      </p:grpSp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412" y="914400"/>
            <a:ext cx="2743200" cy="312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0447" y="914400"/>
            <a:ext cx="2743200" cy="312724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61FB784-6FC8-1F4D-B434-1626E9A29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923120"/>
                  </p:ext>
                </p:extLst>
              </p:nvPr>
            </p:nvGraphicFramePr>
            <p:xfrm>
              <a:off x="22354620" y="5136989"/>
              <a:ext cx="16922953" cy="598390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03753">
                      <a:extLst>
                        <a:ext uri="{9D8B030D-6E8A-4147-A177-3AD203B41FA5}">
                          <a16:colId xmlns:a16="http://schemas.microsoft.com/office/drawing/2014/main" val="396182212"/>
                        </a:ext>
                      </a:extLst>
                    </a:gridCol>
                    <a:gridCol w="7823200">
                      <a:extLst>
                        <a:ext uri="{9D8B030D-6E8A-4147-A177-3AD203B41FA5}">
                          <a16:colId xmlns:a16="http://schemas.microsoft.com/office/drawing/2014/main" val="3099125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4114928444"/>
                        </a:ext>
                      </a:extLst>
                    </a:gridCol>
                  </a:tblGrid>
                  <a:tr h="162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Variable</a:t>
                          </a:r>
                        </a:p>
                      </a:txBody>
                      <a:tcPr marL="87009" marR="87009" marT="43504" marB="43504" anchor="ctr">
                        <a:solidFill>
                          <a:srgbClr val="4F2C7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Description</a:t>
                          </a:r>
                        </a:p>
                      </a:txBody>
                      <a:tcPr marL="87009" marR="87009" marT="43504" marB="43504" anchor="ctr">
                        <a:solidFill>
                          <a:srgbClr val="4F2C7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Parameter</a:t>
                          </a:r>
                        </a:p>
                      </a:txBody>
                      <a:tcPr marL="87009" marR="87009" marT="43504" marB="43504" anchor="ctr">
                        <a:solidFill>
                          <a:srgbClr val="4F2C7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293724"/>
                      </a:ext>
                    </a:extLst>
                  </a:tr>
                  <a:tr h="19151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marL="87009" marR="87009" marT="43504" marB="435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Annual growth of fish </a:t>
                          </a:r>
                        </a:p>
                      </a:txBody>
                      <a:tcPr marL="87009" marR="87009" marT="43504" marB="435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4000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4000" b="0" smtClean="0"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</m:oMath>
                          </a14:m>
                          <a:r>
                            <a:rPr lang="en-US" sz="4000" dirty="0" err="1"/>
                            <a:t>lbs</a:t>
                          </a:r>
                          <a:r>
                            <a:rPr lang="en-US" sz="4000" dirty="0"/>
                            <a:t> Bass per year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4000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4000" b="0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oMath>
                          </a14:m>
                          <a:r>
                            <a:rPr lang="en-US" sz="4000" dirty="0" err="1"/>
                            <a:t>lbs</a:t>
                          </a:r>
                          <a:r>
                            <a:rPr lang="en-US" sz="4000" dirty="0"/>
                            <a:t> Catfish per year</a:t>
                          </a:r>
                        </a:p>
                      </a:txBody>
                      <a:tcPr marL="87009" marR="87009" marT="43504" marB="43504" anchor="ctr"/>
                    </a:tc>
                    <a:extLst>
                      <a:ext uri="{0D108BD9-81ED-4DB2-BD59-A6C34878D82A}">
                        <a16:rowId xmlns:a16="http://schemas.microsoft.com/office/drawing/2014/main" val="215150384"/>
                      </a:ext>
                    </a:extLst>
                  </a:tr>
                  <a:tr h="12907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/>
                        </a:p>
                      </a:txBody>
                      <a:tcPr marL="87009" marR="87009" marT="43504" marB="435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Carrying Capacity ~ Biomass</a:t>
                          </a:r>
                        </a:p>
                      </a:txBody>
                      <a:tcPr marL="87009" marR="87009" marT="43504" marB="435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4000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4000" b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oMath>
                          </a14:m>
                          <a:r>
                            <a:rPr lang="en-US" sz="4000" dirty="0" err="1"/>
                            <a:t>lbs</a:t>
                          </a:r>
                          <a:r>
                            <a:rPr lang="en-US" sz="4000" dirty="0"/>
                            <a:t> Bass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4000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4000" b="0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oMath>
                          </a14:m>
                          <a:r>
                            <a:rPr lang="en-US" sz="4000" dirty="0" err="1"/>
                            <a:t>lbs</a:t>
                          </a:r>
                          <a:r>
                            <a:rPr lang="en-US" sz="4000" dirty="0"/>
                            <a:t> Catfish </a:t>
                          </a:r>
                        </a:p>
                      </a:txBody>
                      <a:tcPr marL="87009" marR="87009" marT="43504" marB="43504" anchor="ctr"/>
                    </a:tc>
                    <a:extLst>
                      <a:ext uri="{0D108BD9-81ED-4DB2-BD59-A6C34878D82A}">
                        <a16:rowId xmlns:a16="http://schemas.microsoft.com/office/drawing/2014/main" val="3778931773"/>
                      </a:ext>
                    </a:extLst>
                  </a:tr>
                  <a:tr h="1136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marL="87009" marR="87009" marT="43504" marB="435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Competition Factor</a:t>
                          </a:r>
                        </a:p>
                      </a:txBody>
                      <a:tcPr marL="87009" marR="87009" marT="43504" marB="435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Varies</a:t>
                          </a:r>
                        </a:p>
                      </a:txBody>
                      <a:tcPr marL="87009" marR="87009" marT="43504" marB="43504" anchor="ctr"/>
                    </a:tc>
                    <a:extLst>
                      <a:ext uri="{0D108BD9-81ED-4DB2-BD59-A6C34878D82A}">
                        <a16:rowId xmlns:a16="http://schemas.microsoft.com/office/drawing/2014/main" val="1479552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61FB784-6FC8-1F4D-B434-1626E9A29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923120"/>
                  </p:ext>
                </p:extLst>
              </p:nvPr>
            </p:nvGraphicFramePr>
            <p:xfrm>
              <a:off x="22354620" y="5136989"/>
              <a:ext cx="16922953" cy="598390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03753">
                      <a:extLst>
                        <a:ext uri="{9D8B030D-6E8A-4147-A177-3AD203B41FA5}">
                          <a16:colId xmlns:a16="http://schemas.microsoft.com/office/drawing/2014/main" val="396182212"/>
                        </a:ext>
                      </a:extLst>
                    </a:gridCol>
                    <a:gridCol w="7823200">
                      <a:extLst>
                        <a:ext uri="{9D8B030D-6E8A-4147-A177-3AD203B41FA5}">
                          <a16:colId xmlns:a16="http://schemas.microsoft.com/office/drawing/2014/main" val="309912594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4114928444"/>
                        </a:ext>
                      </a:extLst>
                    </a:gridCol>
                  </a:tblGrid>
                  <a:tr h="162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Variable</a:t>
                          </a:r>
                        </a:p>
                      </a:txBody>
                      <a:tcPr marL="87009" marR="87009" marT="43504" marB="43504" anchor="ctr">
                        <a:solidFill>
                          <a:srgbClr val="4F2C7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Description</a:t>
                          </a:r>
                        </a:p>
                      </a:txBody>
                      <a:tcPr marL="87009" marR="87009" marT="43504" marB="43504" anchor="ctr">
                        <a:solidFill>
                          <a:srgbClr val="4F2C7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Parameter</a:t>
                          </a:r>
                        </a:p>
                      </a:txBody>
                      <a:tcPr marL="87009" marR="87009" marT="43504" marB="43504" anchor="ctr">
                        <a:solidFill>
                          <a:srgbClr val="4F2C7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293724"/>
                      </a:ext>
                    </a:extLst>
                  </a:tr>
                  <a:tr h="1915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009" marR="87009" marT="43504" marB="43504" anchor="ctr">
                        <a:blipFill>
                          <a:blip r:embed="rId5"/>
                          <a:stretch>
                            <a:fillRect l="-422" t="-85430" r="-463291" b="-1298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Annual growth of fish </a:t>
                          </a:r>
                        </a:p>
                      </a:txBody>
                      <a:tcPr marL="87009" marR="87009" marT="43504" marB="4350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009" marR="87009" marT="43504" marB="43504" anchor="ctr">
                        <a:blipFill>
                          <a:blip r:embed="rId5"/>
                          <a:stretch>
                            <a:fillRect l="-177917" t="-85430" r="-417" b="-1298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50384"/>
                      </a:ext>
                    </a:extLst>
                  </a:tr>
                  <a:tr h="130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009" marR="87009" marT="43504" marB="43504" anchor="ctr">
                        <a:blipFill>
                          <a:blip r:embed="rId5"/>
                          <a:stretch>
                            <a:fillRect l="-422" t="-271845" r="-463291" b="-90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Carrying Capacity ~ Biomass</a:t>
                          </a:r>
                        </a:p>
                      </a:txBody>
                      <a:tcPr marL="87009" marR="87009" marT="43504" marB="4350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009" marR="87009" marT="43504" marB="43504" anchor="ctr">
                        <a:blipFill>
                          <a:blip r:embed="rId5"/>
                          <a:stretch>
                            <a:fillRect l="-177917" t="-271845" r="-417" b="-902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31773"/>
                      </a:ext>
                    </a:extLst>
                  </a:tr>
                  <a:tr h="1136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009" marR="87009" marT="43504" marB="43504" anchor="ctr">
                        <a:blipFill>
                          <a:blip r:embed="rId5"/>
                          <a:stretch>
                            <a:fillRect l="-422" t="-425556" r="-46329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Competition Factor</a:t>
                          </a:r>
                        </a:p>
                      </a:txBody>
                      <a:tcPr marL="87009" marR="87009" marT="43504" marB="435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Varies</a:t>
                          </a:r>
                        </a:p>
                      </a:txBody>
                      <a:tcPr marL="87009" marR="87009" marT="43504" marB="43504" anchor="ctr"/>
                    </a:tc>
                    <a:extLst>
                      <a:ext uri="{0D108BD9-81ED-4DB2-BD59-A6C34878D82A}">
                        <a16:rowId xmlns:a16="http://schemas.microsoft.com/office/drawing/2014/main" val="14795524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50E6F70-7200-4A46-9EDF-57C884859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512266"/>
                  </p:ext>
                </p:extLst>
              </p:nvPr>
            </p:nvGraphicFramePr>
            <p:xfrm>
              <a:off x="832101" y="21807884"/>
              <a:ext cx="20402276" cy="948491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98920">
                      <a:extLst>
                        <a:ext uri="{9D8B030D-6E8A-4147-A177-3AD203B41FA5}">
                          <a16:colId xmlns:a16="http://schemas.microsoft.com/office/drawing/2014/main" val="533242829"/>
                        </a:ext>
                      </a:extLst>
                    </a:gridCol>
                    <a:gridCol w="9503356">
                      <a:extLst>
                        <a:ext uri="{9D8B030D-6E8A-4147-A177-3AD203B41FA5}">
                          <a16:colId xmlns:a16="http://schemas.microsoft.com/office/drawing/2014/main" val="201879793"/>
                        </a:ext>
                      </a:extLst>
                    </a:gridCol>
                  </a:tblGrid>
                  <a:tr h="831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(C , B)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2C7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Stability Conditions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2C7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5998714"/>
                      </a:ext>
                    </a:extLst>
                  </a:tr>
                  <a:tr h="8351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4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4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/>
                            <a:t>Never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4725305"/>
                      </a:ext>
                    </a:extLst>
                  </a:tr>
                  <a:tr h="14631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4000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4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 &gt;</m:t>
                                </m:r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7573035"/>
                      </a:ext>
                    </a:extLst>
                  </a:tr>
                  <a:tr h="14631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4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4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 &gt;</m:t>
                                </m:r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2583369"/>
                      </a:ext>
                    </a:extLst>
                  </a:tr>
                  <a:tr h="48920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4000" i="1" smtClean="0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1 </m:t>
                                        </m:r>
                                        <m:d>
                                          <m:dPr>
                                            <m:ctrlP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𝑓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1 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2 −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nor/>
                                      </m:rPr>
                                      <a:rPr lang="en-US" sz="4000">
                                        <a:solidFill>
                                          <a:srgbClr val="11111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4000" i="1" smtClean="0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1 </m:t>
                                        </m:r>
                                        <m:d>
                                          <m:dPr>
                                            <m:ctrlP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2 − 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𝑓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2 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4000" i="1">
                                                <a:solidFill>
                                                  <a:srgbClr val="11111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2 −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1 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4000" i="1">
                                            <a:solidFill>
                                              <a:srgbClr val="11111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nor/>
                                      </m:rPr>
                                      <a:rPr lang="en-US" sz="4000">
                                        <a:solidFill>
                                          <a:srgbClr val="111111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0&lt;</m:t>
                                </m:r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≤ </m:t>
                                </m:r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4000" b="0" i="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 &amp;(0&lt;</m:t>
                                </m:r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 ||</m:t>
                                </m:r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𝑓</m:t>
                                </m:r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1&gt;</m:t>
                                </m:r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) || </m:t>
                                </m:r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 &amp; </m:t>
                                </m:r>
                              </m:oMath>
                            </m:oMathPara>
                          </a14:m>
                          <a:endParaRPr lang="en-US" sz="4000" dirty="0">
                            <a:sym typeface="Symbol" pitchFamily="2" charset="2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(0&lt;</m:t>
                                </m:r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 ||</m:t>
                                </m:r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2 </m:t>
                                        </m:r>
                                      </m:sub>
                                    </m:sSub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4000" smtClean="0"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4000" smtClean="0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4000" dirty="0">
                            <a:sym typeface="Symbol" pitchFamily="2" charset="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8241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50E6F70-7200-4A46-9EDF-57C884859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512266"/>
                  </p:ext>
                </p:extLst>
              </p:nvPr>
            </p:nvGraphicFramePr>
            <p:xfrm>
              <a:off x="832101" y="21807884"/>
              <a:ext cx="20402276" cy="948491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898920">
                      <a:extLst>
                        <a:ext uri="{9D8B030D-6E8A-4147-A177-3AD203B41FA5}">
                          <a16:colId xmlns:a16="http://schemas.microsoft.com/office/drawing/2014/main" val="533242829"/>
                        </a:ext>
                      </a:extLst>
                    </a:gridCol>
                    <a:gridCol w="9503356">
                      <a:extLst>
                        <a:ext uri="{9D8B030D-6E8A-4147-A177-3AD203B41FA5}">
                          <a16:colId xmlns:a16="http://schemas.microsoft.com/office/drawing/2014/main" val="201879793"/>
                        </a:ext>
                      </a:extLst>
                    </a:gridCol>
                  </a:tblGrid>
                  <a:tr h="831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(C , B)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2C7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Stability Conditions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2C7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5998714"/>
                      </a:ext>
                    </a:extLst>
                  </a:tr>
                  <a:tr h="8351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7" t="-104545" r="-87413" b="-93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/>
                            <a:t>Never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4725305"/>
                      </a:ext>
                    </a:extLst>
                  </a:tr>
                  <a:tr h="14631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7" t="-117391" r="-87413" b="-43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4686" t="-117391" r="-134" b="-43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573035"/>
                      </a:ext>
                    </a:extLst>
                  </a:tr>
                  <a:tr h="14631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7" t="-215517" r="-87413" b="-33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4686" t="-215517" r="-134" b="-332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583369"/>
                      </a:ext>
                    </a:extLst>
                  </a:tr>
                  <a:tr h="48920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7" t="-95065" r="-87413" b="-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4686" t="-95065" r="-134" b="-2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2419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EB82BA6-E213-5249-B47C-81F77B44B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5556" y="12622897"/>
            <a:ext cx="7077456" cy="7077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786A2-2E26-4248-9EAB-BA2C4711E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35907" y="12701976"/>
            <a:ext cx="7077456" cy="7077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9F7C42-F4BA-CC4F-A8CB-BF1A504635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13012" y="12701976"/>
            <a:ext cx="7077456" cy="7077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B4540B-204B-164B-BAC5-89B0F477C6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83320" y="12701976"/>
            <a:ext cx="7077455" cy="7077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588B33-96FA-2B47-9BD9-B5F4823C23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95634" y="27121412"/>
            <a:ext cx="9398022" cy="5340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1125E9-740D-4B45-8FA8-81700BDBB4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29775" y="27072771"/>
            <a:ext cx="8838510" cy="5475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B63DC7-9DCF-BB44-84CB-9FA580B68477}"/>
              </a:ext>
            </a:extLst>
          </p:cNvPr>
          <p:cNvSpPr txBox="1"/>
          <p:nvPr/>
        </p:nvSpPr>
        <p:spPr>
          <a:xfrm>
            <a:off x="21495632" y="31824118"/>
            <a:ext cx="9398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Largemouth Bass (</a:t>
            </a:r>
            <a:r>
              <a:rPr lang="en-US" sz="2800" i="1" dirty="0">
                <a:solidFill>
                  <a:schemeClr val="bg1"/>
                </a:solidFill>
              </a:rPr>
              <a:t>Micropterus </a:t>
            </a:r>
            <a:r>
              <a:rPr lang="en-US" sz="2800" i="1" dirty="0" err="1">
                <a:solidFill>
                  <a:schemeClr val="bg1"/>
                </a:solidFill>
              </a:rPr>
              <a:t>salmoides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652285-DF78-5144-B613-15390C7FDD04}"/>
              </a:ext>
            </a:extLst>
          </p:cNvPr>
          <p:cNvSpPr txBox="1"/>
          <p:nvPr/>
        </p:nvSpPr>
        <p:spPr>
          <a:xfrm>
            <a:off x="31513363" y="31995630"/>
            <a:ext cx="86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Channel Catfish (</a:t>
            </a:r>
            <a:r>
              <a:rPr lang="en-US" sz="2800" i="1" dirty="0" err="1">
                <a:solidFill>
                  <a:schemeClr val="bg1"/>
                </a:solidFill>
                <a:latin typeface="Roboto"/>
              </a:rPr>
              <a:t>Ictalurus</a:t>
            </a:r>
            <a:r>
              <a:rPr lang="en-US" sz="2800" i="1" dirty="0">
                <a:solidFill>
                  <a:schemeClr val="bg1"/>
                </a:solidFill>
                <a:latin typeface="Roboto"/>
              </a:rPr>
              <a:t> punctatus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279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Roboto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Mitchell, Dr. Christopher</dc:creator>
  <cp:lastModifiedBy>Patterson, Trace</cp:lastModifiedBy>
  <cp:revision>33</cp:revision>
  <dcterms:modified xsi:type="dcterms:W3CDTF">2020-04-27T18:11:23Z</dcterms:modified>
</cp:coreProperties>
</file>