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355600" y="2044700"/>
            <a:ext cx="12293600" cy="3238500"/>
          </a:xfrm>
          <a:prstGeom prst="rect">
            <a:avLst/>
          </a:prstGeom>
        </p:spPr>
        <p:txBody>
          <a:bodyPr anchor="b"/>
          <a:lstStyle/>
          <a:p>
            <a:pPr/>
            <a:r>
              <a:t>Title Text</a:t>
            </a:r>
          </a:p>
        </p:txBody>
      </p:sp>
      <p:sp>
        <p:nvSpPr>
          <p:cNvPr id="12" name="Body Level One…"/>
          <p:cNvSpPr txBox="1"/>
          <p:nvPr>
            <p:ph type="body" sz="quarter" idx="1"/>
          </p:nvPr>
        </p:nvSpPr>
        <p:spPr>
          <a:xfrm>
            <a:off x="355600" y="5270500"/>
            <a:ext cx="12293600" cy="12954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4" name="“Type a quote here.”"/>
          <p:cNvSpPr txBox="1"/>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346200" y="520700"/>
            <a:ext cx="10388600" cy="5860236"/>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908800"/>
            <a:ext cx="10464800" cy="12827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355600" y="3251200"/>
            <a:ext cx="12293600" cy="32385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Title Text"/>
          <p:cNvSpPr txBox="1"/>
          <p:nvPr>
            <p:ph type="title"/>
          </p:nvPr>
        </p:nvSpPr>
        <p:spPr>
          <a:xfrm>
            <a:off x="355600" y="1016000"/>
            <a:ext cx="5892800" cy="3886200"/>
          </a:xfrm>
          <a:prstGeom prst="rect">
            <a:avLst/>
          </a:prstGeom>
        </p:spPr>
        <p:txBody>
          <a:bodyPr anchor="b"/>
          <a:lstStyle/>
          <a:p>
            <a:pPr/>
            <a:r>
              <a:t>Title Text</a:t>
            </a:r>
          </a:p>
        </p:txBody>
      </p:sp>
      <p:sp>
        <p:nvSpPr>
          <p:cNvPr id="40" name="Body Level One…"/>
          <p:cNvSpPr txBox="1"/>
          <p:nvPr>
            <p:ph type="body" sz="quarter" idx="1"/>
          </p:nvPr>
        </p:nvSpPr>
        <p:spPr>
          <a:xfrm>
            <a:off x="355600" y="4889500"/>
            <a:ext cx="5892800" cy="38862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355600" y="2730500"/>
            <a:ext cx="5892800" cy="6299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2-033_1302x975.jpeg"/>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Image"/>
          <p:cNvSpPr/>
          <p:nvPr>
            <p:ph type="pic" sz="quarter" idx="14"/>
          </p:nvPr>
        </p:nvSpPr>
        <p:spPr>
          <a:xfrm>
            <a:off x="6664613" y="508000"/>
            <a:ext cx="5803901" cy="4216400"/>
          </a:xfrm>
          <a:prstGeom prst="rect">
            <a:avLst/>
          </a:prstGeom>
        </p:spPr>
        <p:txBody>
          <a:bodyPr lIns="91439" tIns="45719" rIns="91439" bIns="45719" anchor="t">
            <a:noAutofit/>
          </a:bodyPr>
          <a:lstStyle/>
          <a:p>
            <a:pPr/>
          </a:p>
        </p:txBody>
      </p:sp>
      <p:sp>
        <p:nvSpPr>
          <p:cNvPr id="85" name="2-10-superquadro_1631x2178.jpeg"/>
          <p:cNvSpPr/>
          <p:nvPr>
            <p:ph type="pic" idx="15"/>
          </p:nvPr>
        </p:nvSpPr>
        <p:spPr>
          <a:xfrm>
            <a:off x="533400" y="508000"/>
            <a:ext cx="5808231" cy="8737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lide Number"/>
          <p:cNvSpPr txBox="1"/>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
        <p:nvSpPr>
          <p:cNvPr id="4" name="Body Level One…"/>
          <p:cNvSpPr txBox="1"/>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s://github.com/csfiedor/WD6-ProjectPortfolio/tree/master/Solo%20Work" TargetMode="External"/><Relationship Id="rId4" Type="http://schemas.openxmlformats.org/officeDocument/2006/relationships/hyperlink" Target="http://csfiedor.github.io/Portfolio" TargetMode="External"/><Relationship Id="rId5" Type="http://schemas.openxmlformats.org/officeDocument/2006/relationships/hyperlink" Target="https://github.com/hughesd22/WD6-ProjectPortfolio/tree/master/Solo%20Work" TargetMode="External"/><Relationship Id="rId6" Type="http://schemas.openxmlformats.org/officeDocument/2006/relationships/hyperlink" Target="https://hughesdanielwdd469.wordpress.com" TargetMode="External"/><Relationship Id="rId7" Type="http://schemas.openxmlformats.org/officeDocument/2006/relationships/hyperlink" Target="https://github.com/TraceLarson/WD6-ProjectPortfolio/tree/master/Solo%20Work" TargetMode="External"/><Relationship Id="rId8" Type="http://schemas.openxmlformats.org/officeDocument/2006/relationships/hyperlink" Target="https://larsonportfolio.wordpress.com/" TargetMode="External"/><Relationship Id="rId9" Type="http://schemas.openxmlformats.org/officeDocument/2006/relationships/hyperlink" Target="https://mlab.com" TargetMode="External"/><Relationship Id="rId10" Type="http://schemas.openxmlformats.org/officeDocument/2006/relationships/hyperlink" Target="https://www.heroku.com/"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p:cNvSpPr/>
          <p:nvPr/>
        </p:nvSpPr>
        <p:spPr>
          <a:xfrm>
            <a:off x="-74811" y="4221758"/>
            <a:ext cx="13154422" cy="5549503"/>
          </a:xfrm>
          <a:prstGeom prst="rect">
            <a:avLst/>
          </a:prstGeom>
          <a:solidFill>
            <a:srgbClr val="670329"/>
          </a:solidFill>
          <a:ln w="12700">
            <a:miter lim="400000"/>
          </a:ln>
        </p:spPr>
        <p:txBody>
          <a:bodyPr lIns="50800" tIns="50800" rIns="50800" bIns="50800" anchor="ctr"/>
          <a:lstStyle/>
          <a:p>
            <a:pPr>
              <a:defRPr>
                <a:solidFill>
                  <a:srgbClr val="FFFFFF"/>
                </a:solidFill>
              </a:defRPr>
            </a:pPr>
          </a:p>
        </p:txBody>
      </p:sp>
      <p:sp>
        <p:nvSpPr>
          <p:cNvPr id="120" name="Rectangle"/>
          <p:cNvSpPr/>
          <p:nvPr/>
        </p:nvSpPr>
        <p:spPr>
          <a:xfrm>
            <a:off x="-4813" y="4221645"/>
            <a:ext cx="13014426" cy="556260"/>
          </a:xfrm>
          <a:prstGeom prst="rect">
            <a:avLst/>
          </a:prstGeom>
          <a:solidFill>
            <a:srgbClr val="4D0520"/>
          </a:solidFill>
          <a:ln w="12700">
            <a:miter lim="400000"/>
          </a:ln>
        </p:spPr>
        <p:txBody>
          <a:bodyPr lIns="50800" tIns="50800" rIns="50800" bIns="50800" anchor="ctr"/>
          <a:lstStyle/>
          <a:p>
            <a:pPr>
              <a:defRPr>
                <a:solidFill>
                  <a:srgbClr val="FFFFFF"/>
                </a:solidFill>
              </a:defRPr>
            </a:pPr>
          </a:p>
        </p:txBody>
      </p:sp>
      <p:pic>
        <p:nvPicPr>
          <p:cNvPr id="121" name="LOGO.png" descr="LOGO.png"/>
          <p:cNvPicPr>
            <a:picLocks noChangeAspect="1"/>
          </p:cNvPicPr>
          <p:nvPr/>
        </p:nvPicPr>
        <p:blipFill>
          <a:blip r:embed="rId2">
            <a:extLst/>
          </a:blip>
          <a:stretch>
            <a:fillRect/>
          </a:stretch>
        </p:blipFill>
        <p:spPr>
          <a:xfrm>
            <a:off x="1985597" y="473353"/>
            <a:ext cx="9033606" cy="2738808"/>
          </a:xfrm>
          <a:prstGeom prst="rect">
            <a:avLst/>
          </a:prstGeom>
          <a:ln w="25400">
            <a:miter lim="400000"/>
          </a:ln>
          <a:effectLst>
            <a:reflection blurRad="0" stA="50000" stPos="0" endA="0" endPos="40000" dist="0" dir="5400000" fadeDir="5400000" sx="100000" sy="-100000" kx="0" ky="0" algn="bl" rotWithShape="0"/>
          </a:effectLst>
        </p:spPr>
      </p:pic>
      <p:sp>
        <p:nvSpPr>
          <p:cNvPr id="122" name="Christopher Fiedor"/>
          <p:cNvSpPr txBox="1"/>
          <p:nvPr/>
        </p:nvSpPr>
        <p:spPr>
          <a:xfrm>
            <a:off x="8995525" y="4264824"/>
            <a:ext cx="263842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E0E3E8"/>
                </a:solidFill>
                <a:latin typeface="Helvetica"/>
                <a:ea typeface="Helvetica"/>
                <a:cs typeface="Helvetica"/>
                <a:sym typeface="Helvetica"/>
              </a:defRPr>
            </a:lvl1pPr>
          </a:lstStyle>
          <a:p>
            <a:pPr/>
            <a:r>
              <a:t>Christopher Fiedor</a:t>
            </a:r>
          </a:p>
        </p:txBody>
      </p:sp>
      <p:sp>
        <p:nvSpPr>
          <p:cNvPr id="123" name="Trace Larson"/>
          <p:cNvSpPr txBox="1"/>
          <p:nvPr/>
        </p:nvSpPr>
        <p:spPr>
          <a:xfrm>
            <a:off x="1202488" y="4264824"/>
            <a:ext cx="189889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E0E3E8"/>
                </a:solidFill>
                <a:latin typeface="Helvetica"/>
                <a:ea typeface="Helvetica"/>
                <a:cs typeface="Helvetica"/>
                <a:sym typeface="Helvetica"/>
              </a:defRPr>
            </a:lvl1pPr>
          </a:lstStyle>
          <a:p>
            <a:pPr/>
            <a:r>
              <a:t>Trace Larson</a:t>
            </a:r>
          </a:p>
        </p:txBody>
      </p:sp>
      <p:sp>
        <p:nvSpPr>
          <p:cNvPr id="124" name="Daniel Hughes"/>
          <p:cNvSpPr txBox="1"/>
          <p:nvPr/>
        </p:nvSpPr>
        <p:spPr>
          <a:xfrm>
            <a:off x="4901809" y="4264824"/>
            <a:ext cx="211365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E0E3E8"/>
                </a:solidFill>
                <a:latin typeface="Helvetica"/>
                <a:ea typeface="Helvetica"/>
                <a:cs typeface="Helvetica"/>
                <a:sym typeface="Helvetica"/>
              </a:defRPr>
            </a:lvl1pPr>
          </a:lstStyle>
          <a:p>
            <a:pPr/>
            <a:r>
              <a:t>Daniel Hughes</a:t>
            </a:r>
          </a:p>
        </p:txBody>
      </p:sp>
      <p:sp>
        <p:nvSpPr>
          <p:cNvPr id="125" name="“Commerce in 1.. 2.. 3!”"/>
          <p:cNvSpPr txBox="1"/>
          <p:nvPr/>
        </p:nvSpPr>
        <p:spPr>
          <a:xfrm>
            <a:off x="4044280" y="6355677"/>
            <a:ext cx="4916240" cy="647701"/>
          </a:xfrm>
          <a:prstGeom prst="rect">
            <a:avLst/>
          </a:prstGeom>
          <a:ln w="12700">
            <a:miter lim="400000"/>
          </a:ln>
          <a:effectLst>
            <a:outerShdw sx="100000" sy="100000" kx="0" ky="0" algn="b" rotWithShape="0" blurRad="38100" dist="24992" dir="2700000">
              <a:srgbClr val="E0E3E8">
                <a:alpha val="8470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EE1E5"/>
                </a:solidFill>
                <a:latin typeface="Helvetica"/>
                <a:ea typeface="Helvetica"/>
                <a:cs typeface="Helvetica"/>
                <a:sym typeface="Helvetica"/>
              </a:defRPr>
            </a:lvl1pPr>
          </a:lstStyle>
          <a:p>
            <a:pPr/>
            <a:r>
              <a:t>“Commerce in 1.. 2.. 3!”</a:t>
            </a:r>
          </a:p>
        </p:txBody>
      </p:sp>
      <p:sp>
        <p:nvSpPr>
          <p:cNvPr id="126" name="Slide Number"/>
          <p:cNvSpPr txBox="1"/>
          <p:nvPr>
            <p:ph type="sldNum" sz="quarter" idx="2"/>
          </p:nvPr>
        </p:nvSpPr>
        <p:spPr>
          <a:xfrm>
            <a:off x="133349" y="9309099"/>
            <a:ext cx="228601" cy="355601"/>
          </a:xfrm>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fld id="{86CB4B4D-7CA3-9044-876B-883B54F8677D}" type="slidenum"/>
          </a:p>
        </p:txBody>
      </p:sp>
      <p:sp>
        <p:nvSpPr>
          <p:cNvPr id="127" name="OFFERING INNOVATIVE, RELIABLE AND SECURE E-COMMERCE SOLUTIONS FOR YOUR BUSINESS"/>
          <p:cNvSpPr txBox="1"/>
          <p:nvPr/>
        </p:nvSpPr>
        <p:spPr>
          <a:xfrm>
            <a:off x="1890660" y="7246578"/>
            <a:ext cx="9223480" cy="66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defRPr spc="90" sz="1800">
                <a:solidFill>
                  <a:srgbClr val="E0E5E9"/>
                </a:solidFill>
                <a:latin typeface="Helvetica"/>
                <a:ea typeface="Helvetica"/>
                <a:cs typeface="Helvetica"/>
                <a:sym typeface="Helvetica"/>
              </a:defRPr>
            </a:lvl1pPr>
          </a:lstStyle>
          <a:p>
            <a:pPr/>
            <a:r>
              <a:t>OFFERING INNOVATIVE, RELIABLE AND SECURE E-COMMERCE SOLUTIONS FOR YOUR BUSINESS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9" name="LOGO.png" descr="LOGO.png"/>
          <p:cNvPicPr>
            <a:picLocks noChangeAspect="1"/>
          </p:cNvPicPr>
          <p:nvPr/>
        </p:nvPicPr>
        <p:blipFill>
          <a:blip r:embed="rId2">
            <a:extLst/>
          </a:blip>
          <a:stretch>
            <a:fillRect/>
          </a:stretch>
        </p:blipFill>
        <p:spPr>
          <a:xfrm>
            <a:off x="4180309" y="219353"/>
            <a:ext cx="4644182" cy="1408023"/>
          </a:xfrm>
          <a:prstGeom prst="rect">
            <a:avLst/>
          </a:prstGeom>
          <a:ln w="25400">
            <a:miter lim="400000"/>
          </a:ln>
          <a:effectLst>
            <a:reflection blurRad="0" stA="50000" stPos="0" endA="0" endPos="40000" dist="0" dir="5400000" fadeDir="5400000" sx="100000" sy="-100000" kx="0" ky="0" algn="bl" rotWithShape="0"/>
          </a:effectLst>
        </p:spPr>
      </p:pic>
      <p:sp>
        <p:nvSpPr>
          <p:cNvPr id="130" name="Rectangle"/>
          <p:cNvSpPr/>
          <p:nvPr/>
        </p:nvSpPr>
        <p:spPr>
          <a:xfrm>
            <a:off x="-74811" y="2175916"/>
            <a:ext cx="13154422" cy="7595345"/>
          </a:xfrm>
          <a:prstGeom prst="rect">
            <a:avLst/>
          </a:prstGeom>
          <a:solidFill>
            <a:srgbClr val="670329"/>
          </a:solidFill>
          <a:ln w="12700">
            <a:miter lim="400000"/>
          </a:ln>
        </p:spPr>
        <p:txBody>
          <a:bodyPr lIns="50800" tIns="50800" rIns="50800" bIns="50800" anchor="ctr"/>
          <a:lstStyle/>
          <a:p>
            <a:pPr>
              <a:defRPr>
                <a:solidFill>
                  <a:srgbClr val="FFFFFF"/>
                </a:solidFill>
              </a:defRPr>
            </a:pPr>
          </a:p>
        </p:txBody>
      </p:sp>
      <p:sp>
        <p:nvSpPr>
          <p:cNvPr id="131" name="Slide Number"/>
          <p:cNvSpPr txBox="1"/>
          <p:nvPr>
            <p:ph type="sldNum" sz="quarter" idx="2"/>
          </p:nvPr>
        </p:nvSpPr>
        <p:spPr>
          <a:xfrm>
            <a:off x="107949" y="9321799"/>
            <a:ext cx="228601" cy="355601"/>
          </a:xfrm>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fld id="{86CB4B4D-7CA3-9044-876B-883B54F8677D}" type="slidenum"/>
          </a:p>
        </p:txBody>
      </p:sp>
      <p:sp>
        <p:nvSpPr>
          <p:cNvPr id="132" name="WE ARE LOCATED IN  WINTER PARK, FLORIDA…"/>
          <p:cNvSpPr txBox="1"/>
          <p:nvPr/>
        </p:nvSpPr>
        <p:spPr>
          <a:xfrm>
            <a:off x="1265654" y="3269984"/>
            <a:ext cx="3652833" cy="13335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b="1" spc="90" sz="1800">
                <a:solidFill>
                  <a:srgbClr val="E0E5E9"/>
                </a:solidFill>
                <a:latin typeface="Helvetica"/>
                <a:ea typeface="Helvetica"/>
                <a:cs typeface="Helvetica"/>
                <a:sym typeface="Helvetica"/>
              </a:defRPr>
            </a:pPr>
            <a:r>
              <a:t>WE ARE LOCATED IN  WINTER PARK, FLORIDA</a:t>
            </a:r>
          </a:p>
          <a:p>
            <a:pPr>
              <a:defRPr b="1" spc="80" sz="1600">
                <a:solidFill>
                  <a:srgbClr val="E0E5E9"/>
                </a:solidFill>
                <a:latin typeface="Helvetica"/>
                <a:ea typeface="Helvetica"/>
                <a:cs typeface="Helvetica"/>
                <a:sym typeface="Helvetica"/>
              </a:defRPr>
            </a:pPr>
          </a:p>
          <a:p>
            <a:pPr>
              <a:defRPr b="1" spc="70" sz="1400">
                <a:solidFill>
                  <a:srgbClr val="E0E5E9"/>
                </a:solidFill>
                <a:latin typeface="Helvetica"/>
                <a:ea typeface="Helvetica"/>
                <a:cs typeface="Helvetica"/>
                <a:sym typeface="Helvetica"/>
              </a:defRPr>
            </a:pPr>
            <a:r>
              <a:t>ADDRESS: </a:t>
            </a:r>
            <a:r>
              <a:rPr b="0"/>
              <a:t>3300 UNIVERSITY BLVD, WINTER PARK, FL 32792</a:t>
            </a:r>
          </a:p>
        </p:txBody>
      </p:sp>
      <p:sp>
        <p:nvSpPr>
          <p:cNvPr id="133" name="WE CURRENTLY HAVE ONE CENTRAL LOCATION WITH THREE DEDICATED TEAM MEMBERS. OUR COMPANY HAS THREE YEARS OF EXPERIENCE WITH THE MOST CUTTING EDGE development TECHNOLOGIES. OUR TEAM HAS PROFICIENT KNOWLEDGE OF both THE CLIENT-SIDE AND SERVER-SIDE OPERATIONS, and provides unparalleled support across the full-stack of your e-commerce website."/>
          <p:cNvSpPr txBox="1"/>
          <p:nvPr/>
        </p:nvSpPr>
        <p:spPr>
          <a:xfrm>
            <a:off x="769979" y="5216379"/>
            <a:ext cx="4644182" cy="27559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just">
              <a:defRPr spc="80" sz="1600">
                <a:solidFill>
                  <a:srgbClr val="E0E5E9"/>
                </a:solidFill>
                <a:latin typeface="Helvetica"/>
                <a:ea typeface="Helvetica"/>
                <a:cs typeface="Helvetica"/>
                <a:sym typeface="Helvetica"/>
              </a:defRPr>
            </a:lvl1pPr>
          </a:lstStyle>
          <a:p>
            <a:pPr/>
            <a:r>
              <a:t>WE CURRENTLY HAVE ONE CENTRAL LOCATION WITH THREE DEDICATED TEAM MEMBERS. OUR COMPANY HAS THREE YEARS OF EXPERIENCE WITH THE MOST CUTTING EDGE development TECHNOLOGIES. OUR TEAM HAS PROFICIENT KNOWLEDGE OF both THE CLIENT-SIDE AND SERVER-SIDE OPERATIONS, and provides unparalleled support across the full-stack of your e-commerce website. </a:t>
            </a:r>
          </a:p>
        </p:txBody>
      </p:sp>
      <p:sp>
        <p:nvSpPr>
          <p:cNvPr id="134" name="CURRENT CLIENTS: DropShop, inc"/>
          <p:cNvSpPr txBox="1"/>
          <p:nvPr/>
        </p:nvSpPr>
        <p:spPr>
          <a:xfrm>
            <a:off x="6886478" y="3267747"/>
            <a:ext cx="4644182" cy="3429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spc="80" sz="1600">
                <a:solidFill>
                  <a:srgbClr val="E0E5E9"/>
                </a:solidFill>
                <a:latin typeface="Helvetica"/>
                <a:ea typeface="Helvetica"/>
                <a:cs typeface="Helvetica"/>
                <a:sym typeface="Helvetica"/>
              </a:defRPr>
            </a:pPr>
            <a:r>
              <a:rPr b="1"/>
              <a:t>CURRENT CLIENTS</a:t>
            </a:r>
            <a:r>
              <a:t>: DropShop, inc</a:t>
            </a:r>
          </a:p>
        </p:txBody>
      </p:sp>
      <p:pic>
        <p:nvPicPr>
          <p:cNvPr id="135" name="DropShop.png" descr="DropShop.png"/>
          <p:cNvPicPr>
            <a:picLocks noChangeAspect="1"/>
          </p:cNvPicPr>
          <p:nvPr/>
        </p:nvPicPr>
        <p:blipFill>
          <a:blip r:embed="rId3">
            <a:extLst/>
          </a:blip>
          <a:stretch>
            <a:fillRect/>
          </a:stretch>
        </p:blipFill>
        <p:spPr>
          <a:xfrm>
            <a:off x="6182317" y="4131419"/>
            <a:ext cx="6052504" cy="444261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LOGO.png" descr="LOGO.png"/>
          <p:cNvPicPr>
            <a:picLocks noChangeAspect="1"/>
          </p:cNvPicPr>
          <p:nvPr/>
        </p:nvPicPr>
        <p:blipFill>
          <a:blip r:embed="rId2">
            <a:extLst/>
          </a:blip>
          <a:stretch>
            <a:fillRect/>
          </a:stretch>
        </p:blipFill>
        <p:spPr>
          <a:xfrm>
            <a:off x="4180309" y="219353"/>
            <a:ext cx="4644182" cy="1408023"/>
          </a:xfrm>
          <a:prstGeom prst="rect">
            <a:avLst/>
          </a:prstGeom>
          <a:ln w="25400">
            <a:miter lim="400000"/>
          </a:ln>
          <a:effectLst>
            <a:reflection blurRad="0" stA="50000" stPos="0" endA="0" endPos="40000" dist="0" dir="5400000" fadeDir="5400000" sx="100000" sy="-100000" kx="0" ky="0" algn="bl" rotWithShape="0"/>
          </a:effectLst>
        </p:spPr>
      </p:pic>
      <p:sp>
        <p:nvSpPr>
          <p:cNvPr id="138" name="Rectangle"/>
          <p:cNvSpPr/>
          <p:nvPr/>
        </p:nvSpPr>
        <p:spPr>
          <a:xfrm>
            <a:off x="-74811" y="2175916"/>
            <a:ext cx="13154422" cy="7595345"/>
          </a:xfrm>
          <a:prstGeom prst="rect">
            <a:avLst/>
          </a:prstGeom>
          <a:solidFill>
            <a:srgbClr val="670329"/>
          </a:solidFill>
          <a:ln w="12700">
            <a:miter lim="400000"/>
          </a:ln>
        </p:spPr>
        <p:txBody>
          <a:bodyPr lIns="50800" tIns="50800" rIns="50800" bIns="50800" anchor="ctr"/>
          <a:lstStyle/>
          <a:p>
            <a:pPr>
              <a:defRPr>
                <a:solidFill>
                  <a:srgbClr val="FFFFFF"/>
                </a:solidFill>
              </a:defRPr>
            </a:pPr>
          </a:p>
        </p:txBody>
      </p:sp>
      <p:sp>
        <p:nvSpPr>
          <p:cNvPr id="139" name="Slide Number"/>
          <p:cNvSpPr txBox="1"/>
          <p:nvPr>
            <p:ph type="sldNum" sz="quarter" idx="2"/>
          </p:nvPr>
        </p:nvSpPr>
        <p:spPr>
          <a:xfrm>
            <a:off x="107949" y="9321799"/>
            <a:ext cx="228601" cy="355601"/>
          </a:xfrm>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fld id="{86CB4B4D-7CA3-9044-876B-883B54F8677D}" type="slidenum"/>
          </a:p>
        </p:txBody>
      </p:sp>
      <p:sp>
        <p:nvSpPr>
          <p:cNvPr id="140" name="Services Offered:…"/>
          <p:cNvSpPr txBox="1"/>
          <p:nvPr/>
        </p:nvSpPr>
        <p:spPr>
          <a:xfrm>
            <a:off x="7801316" y="3709641"/>
            <a:ext cx="3955550" cy="18288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b="1" spc="110" sz="2200">
                <a:solidFill>
                  <a:srgbClr val="E0E5E9"/>
                </a:solidFill>
                <a:latin typeface="Helvetica"/>
                <a:ea typeface="Helvetica"/>
                <a:cs typeface="Helvetica"/>
                <a:sym typeface="Helvetica"/>
              </a:defRPr>
            </a:pPr>
            <a:r>
              <a:t>Services Offered:</a:t>
            </a:r>
          </a:p>
          <a:p>
            <a:pPr marL="304800" indent="-177800" algn="l">
              <a:buSzPct val="100000"/>
              <a:buBlip>
                <a:blip r:embed="rId3"/>
              </a:buBlip>
              <a:defRPr spc="80" sz="1600">
                <a:solidFill>
                  <a:srgbClr val="E0E5E9"/>
                </a:solidFill>
                <a:latin typeface="Helvetica"/>
                <a:ea typeface="Helvetica"/>
                <a:cs typeface="Helvetica"/>
                <a:sym typeface="Helvetica"/>
              </a:defRPr>
            </a:pPr>
            <a:r>
              <a:t> </a:t>
            </a:r>
            <a:r>
              <a:rPr spc="90" sz="1800"/>
              <a:t>Graphic Design</a:t>
            </a:r>
            <a:endParaRPr spc="90" sz="1800"/>
          </a:p>
          <a:p>
            <a:pPr marL="292100" indent="-165100" algn="l">
              <a:buSzPct val="100000"/>
              <a:buBlip>
                <a:blip r:embed="rId3"/>
              </a:buBlip>
              <a:defRPr spc="90" sz="1800">
                <a:solidFill>
                  <a:srgbClr val="E0E5E9"/>
                </a:solidFill>
                <a:latin typeface="Helvetica"/>
                <a:ea typeface="Helvetica"/>
                <a:cs typeface="Helvetica"/>
                <a:sym typeface="Helvetica"/>
              </a:defRPr>
            </a:pPr>
            <a:r>
              <a:t> Web Design</a:t>
            </a:r>
          </a:p>
          <a:p>
            <a:pPr marL="292100" indent="-165100" algn="l">
              <a:buSzPct val="100000"/>
              <a:buBlip>
                <a:blip r:embed="rId3"/>
              </a:buBlip>
              <a:defRPr spc="90" sz="1800">
                <a:solidFill>
                  <a:srgbClr val="E0E5E9"/>
                </a:solidFill>
                <a:latin typeface="Helvetica"/>
                <a:ea typeface="Helvetica"/>
                <a:cs typeface="Helvetica"/>
                <a:sym typeface="Helvetica"/>
              </a:defRPr>
            </a:pPr>
            <a:r>
              <a:t> Front-End Development</a:t>
            </a:r>
          </a:p>
          <a:p>
            <a:pPr marL="292100" indent="-165100" algn="l">
              <a:buSzPct val="100000"/>
              <a:buBlip>
                <a:blip r:embed="rId3"/>
              </a:buBlip>
              <a:defRPr spc="90" sz="1800">
                <a:solidFill>
                  <a:srgbClr val="E0E5E9"/>
                </a:solidFill>
                <a:latin typeface="Helvetica"/>
                <a:ea typeface="Helvetica"/>
                <a:cs typeface="Helvetica"/>
                <a:sym typeface="Helvetica"/>
              </a:defRPr>
            </a:pPr>
            <a:r>
              <a:t> Back-End Development</a:t>
            </a:r>
          </a:p>
          <a:p>
            <a:pPr marL="292100" indent="-165100" algn="l">
              <a:buSzPct val="100000"/>
              <a:buBlip>
                <a:blip r:embed="rId3"/>
              </a:buBlip>
              <a:defRPr spc="90" sz="1800">
                <a:solidFill>
                  <a:srgbClr val="E0E5E9"/>
                </a:solidFill>
                <a:latin typeface="Helvetica"/>
                <a:ea typeface="Helvetica"/>
                <a:cs typeface="Helvetica"/>
                <a:sym typeface="Helvetica"/>
              </a:defRPr>
            </a:pPr>
            <a:r>
              <a:t> Website Maintenance</a:t>
            </a:r>
          </a:p>
        </p:txBody>
      </p:sp>
      <p:sp>
        <p:nvSpPr>
          <p:cNvPr id="141" name="Development &amp; Technologies:…"/>
          <p:cNvSpPr txBox="1"/>
          <p:nvPr/>
        </p:nvSpPr>
        <p:spPr>
          <a:xfrm>
            <a:off x="1247934" y="3709459"/>
            <a:ext cx="5972615" cy="1549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b="1" spc="110" sz="2200">
                <a:solidFill>
                  <a:srgbClr val="E0E5E9"/>
                </a:solidFill>
                <a:latin typeface="Helvetica"/>
                <a:ea typeface="Helvetica"/>
                <a:cs typeface="Helvetica"/>
                <a:sym typeface="Helvetica"/>
              </a:defRPr>
            </a:pPr>
            <a:r>
              <a:t>Development &amp; Technologies:</a:t>
            </a:r>
          </a:p>
          <a:p>
            <a:pPr marL="304800" indent="-177800" algn="l">
              <a:buSzPct val="100000"/>
              <a:buBlip>
                <a:blip r:embed="rId3"/>
              </a:buBlip>
              <a:defRPr spc="90" sz="1800">
                <a:solidFill>
                  <a:srgbClr val="E0E5E9"/>
                </a:solidFill>
                <a:latin typeface="Helvetica"/>
                <a:ea typeface="Helvetica"/>
                <a:cs typeface="Helvetica"/>
                <a:sym typeface="Helvetica"/>
              </a:defRPr>
            </a:pPr>
            <a:r>
              <a:t> Agile project management</a:t>
            </a:r>
          </a:p>
          <a:p>
            <a:pPr marL="292100" indent="-165100" algn="l">
              <a:buSzPct val="100000"/>
              <a:buBlip>
                <a:blip r:embed="rId3"/>
              </a:buBlip>
              <a:defRPr spc="90" sz="1800">
                <a:solidFill>
                  <a:srgbClr val="E0E5E9"/>
                </a:solidFill>
                <a:latin typeface="Helvetica"/>
                <a:ea typeface="Helvetica"/>
                <a:cs typeface="Helvetica"/>
                <a:sym typeface="Helvetica"/>
              </a:defRPr>
            </a:pPr>
            <a:r>
              <a:t> HTML, CSS</a:t>
            </a:r>
          </a:p>
          <a:p>
            <a:pPr marL="292100" indent="-165100" algn="l">
              <a:buSzPct val="100000"/>
              <a:buBlip>
                <a:blip r:embed="rId3"/>
              </a:buBlip>
              <a:defRPr spc="90" sz="1800">
                <a:solidFill>
                  <a:srgbClr val="E0E5E9"/>
                </a:solidFill>
                <a:latin typeface="Helvetica"/>
                <a:ea typeface="Helvetica"/>
                <a:cs typeface="Helvetica"/>
                <a:sym typeface="Helvetica"/>
              </a:defRPr>
            </a:pPr>
            <a:r>
              <a:t> LAMP </a:t>
            </a:r>
            <a:r>
              <a:rPr spc="70" sz="1400"/>
              <a:t>(laravel, apache, MySQL, PHP)</a:t>
            </a:r>
          </a:p>
          <a:p>
            <a:pPr marL="292100" indent="-165100" algn="l">
              <a:buSzPct val="100000"/>
              <a:buBlip>
                <a:blip r:embed="rId3"/>
              </a:buBlip>
              <a:defRPr spc="90" sz="1800">
                <a:solidFill>
                  <a:srgbClr val="E0E5E9"/>
                </a:solidFill>
                <a:latin typeface="Helvetica"/>
                <a:ea typeface="Helvetica"/>
                <a:cs typeface="Helvetica"/>
                <a:sym typeface="Helvetica"/>
              </a:defRPr>
            </a:pPr>
            <a:r>
              <a:t> MEAN </a:t>
            </a:r>
            <a:r>
              <a:rPr spc="70" sz="1400"/>
              <a:t>(MongoDB, Express.js, Angular.js, Node,js)</a:t>
            </a:r>
          </a:p>
        </p:txBody>
      </p:sp>
      <p:sp>
        <p:nvSpPr>
          <p:cNvPr id="142" name="Pricing…"/>
          <p:cNvSpPr txBox="1"/>
          <p:nvPr/>
        </p:nvSpPr>
        <p:spPr>
          <a:xfrm>
            <a:off x="2389932" y="6531905"/>
            <a:ext cx="8224936"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b="1" spc="140" sz="2800">
                <a:solidFill>
                  <a:srgbClr val="E0E5E9"/>
                </a:solidFill>
                <a:latin typeface="Helvetica"/>
                <a:ea typeface="Helvetica"/>
                <a:cs typeface="Helvetica"/>
                <a:sym typeface="Helvetica"/>
              </a:defRPr>
            </a:pPr>
            <a:r>
              <a:t>Pricing</a:t>
            </a:r>
          </a:p>
          <a:p>
            <a:pPr defTabSz="457200">
              <a:defRPr sz="2000">
                <a:solidFill>
                  <a:srgbClr val="E4E4E4"/>
                </a:solidFill>
                <a:latin typeface="Helvetica"/>
                <a:ea typeface="Helvetica"/>
                <a:cs typeface="Helvetica"/>
                <a:sym typeface="Helvetica"/>
              </a:defRPr>
            </a:pPr>
            <a:r>
              <a:rPr i="1"/>
              <a:t>Contract based on project scope. Extra features or last minute additions will incur additional fees.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LOGO.png" descr="LOGO.png"/>
          <p:cNvPicPr>
            <a:picLocks noChangeAspect="1"/>
          </p:cNvPicPr>
          <p:nvPr/>
        </p:nvPicPr>
        <p:blipFill>
          <a:blip r:embed="rId2">
            <a:extLst/>
          </a:blip>
          <a:stretch>
            <a:fillRect/>
          </a:stretch>
        </p:blipFill>
        <p:spPr>
          <a:xfrm>
            <a:off x="4180309" y="219353"/>
            <a:ext cx="4644182" cy="1408023"/>
          </a:xfrm>
          <a:prstGeom prst="rect">
            <a:avLst/>
          </a:prstGeom>
          <a:ln w="25400">
            <a:miter lim="400000"/>
          </a:ln>
          <a:effectLst>
            <a:reflection blurRad="0" stA="50000" stPos="0" endA="0" endPos="40000" dist="0" dir="5400000" fadeDir="5400000" sx="100000" sy="-100000" kx="0" ky="0" algn="bl" rotWithShape="0"/>
          </a:effectLst>
        </p:spPr>
      </p:pic>
      <p:sp>
        <p:nvSpPr>
          <p:cNvPr id="145" name="Rectangle"/>
          <p:cNvSpPr/>
          <p:nvPr/>
        </p:nvSpPr>
        <p:spPr>
          <a:xfrm>
            <a:off x="-74811" y="2175916"/>
            <a:ext cx="13154422" cy="7595345"/>
          </a:xfrm>
          <a:prstGeom prst="rect">
            <a:avLst/>
          </a:prstGeom>
          <a:solidFill>
            <a:srgbClr val="670329"/>
          </a:solidFill>
          <a:ln w="12700">
            <a:miter lim="400000"/>
          </a:ln>
        </p:spPr>
        <p:txBody>
          <a:bodyPr lIns="50800" tIns="50800" rIns="50800" bIns="50800" anchor="ctr"/>
          <a:lstStyle/>
          <a:p>
            <a:pPr>
              <a:defRPr>
                <a:solidFill>
                  <a:srgbClr val="FFFFFF"/>
                </a:solidFill>
              </a:defRPr>
            </a:pPr>
          </a:p>
        </p:txBody>
      </p:sp>
      <p:sp>
        <p:nvSpPr>
          <p:cNvPr id="146" name="Slide Number"/>
          <p:cNvSpPr txBox="1"/>
          <p:nvPr>
            <p:ph type="sldNum" sz="quarter" idx="2"/>
          </p:nvPr>
        </p:nvSpPr>
        <p:spPr>
          <a:xfrm>
            <a:off x="107949" y="9321799"/>
            <a:ext cx="228601" cy="355601"/>
          </a:xfrm>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fld id="{86CB4B4D-7CA3-9044-876B-883B54F8677D}" type="slidenum"/>
          </a:p>
        </p:txBody>
      </p:sp>
      <p:sp>
        <p:nvSpPr>
          <p:cNvPr id="147" name="WHY CHOOSE US?"/>
          <p:cNvSpPr txBox="1"/>
          <p:nvPr/>
        </p:nvSpPr>
        <p:spPr>
          <a:xfrm>
            <a:off x="2389932" y="2716905"/>
            <a:ext cx="8224936" cy="533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defRPr b="1" spc="140" sz="2800">
                <a:solidFill>
                  <a:srgbClr val="E0E5E9"/>
                </a:solidFill>
                <a:latin typeface="Helvetica"/>
                <a:ea typeface="Helvetica"/>
                <a:cs typeface="Helvetica"/>
                <a:sym typeface="Helvetica"/>
              </a:defRPr>
            </a:lvl1pPr>
          </a:lstStyle>
          <a:p>
            <a:pPr/>
            <a:r>
              <a:t>WHY CHOOSE US?</a:t>
            </a:r>
          </a:p>
        </p:txBody>
      </p:sp>
      <p:sp>
        <p:nvSpPr>
          <p:cNvPr id="148" name="We are currently designing and developing an e-commerce website for DropShop, inc.…"/>
          <p:cNvSpPr txBox="1"/>
          <p:nvPr/>
        </p:nvSpPr>
        <p:spPr>
          <a:xfrm>
            <a:off x="914974" y="4459639"/>
            <a:ext cx="5956846" cy="2679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2400">
                <a:solidFill>
                  <a:srgbClr val="DEE3E7"/>
                </a:solidFill>
                <a:latin typeface="Helvetica"/>
                <a:ea typeface="Helvetica"/>
                <a:cs typeface="Helvetica"/>
                <a:sym typeface="Helvetica"/>
              </a:defRPr>
            </a:pPr>
            <a:r>
              <a:t>We are currently designing and developing an e-commerce website for DropShop, inc.</a:t>
            </a:r>
          </a:p>
          <a:p>
            <a:pPr algn="l" defTabSz="457200">
              <a:defRPr b="1" strike="sngStrike" sz="2400">
                <a:solidFill>
                  <a:srgbClr val="DEE3E7"/>
                </a:solidFill>
                <a:latin typeface="Helvetica"/>
                <a:ea typeface="Helvetica"/>
                <a:cs typeface="Helvetica"/>
                <a:sym typeface="Helvetica"/>
              </a:defRPr>
            </a:pPr>
          </a:p>
          <a:p>
            <a:pPr algn="l" defTabSz="457200">
              <a:defRPr b="1" sz="2400">
                <a:solidFill>
                  <a:srgbClr val="DEE3E7"/>
                </a:solidFill>
                <a:latin typeface="Helvetica"/>
                <a:ea typeface="Helvetica"/>
                <a:cs typeface="Helvetica"/>
                <a:sym typeface="Helvetica"/>
              </a:defRPr>
            </a:pPr>
            <a:r>
              <a:t>We have provided reliable platforms for small businesses, retailers and drop shippers across the web.</a:t>
            </a:r>
          </a:p>
        </p:txBody>
      </p:sp>
      <p:sp>
        <p:nvSpPr>
          <p:cNvPr id="149" name="agile project management to ensure a consistently stable product.…"/>
          <p:cNvSpPr txBox="1"/>
          <p:nvPr/>
        </p:nvSpPr>
        <p:spPr>
          <a:xfrm>
            <a:off x="7445644" y="4024138"/>
            <a:ext cx="4644182" cy="389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defTabSz="457200">
              <a:buSzPct val="100000"/>
              <a:buBlip>
                <a:blip r:embed="rId3"/>
              </a:buBlip>
              <a:defRPr sz="1900">
                <a:solidFill>
                  <a:srgbClr val="DFE2E6"/>
                </a:solidFill>
                <a:latin typeface="Helvetica"/>
                <a:ea typeface="Helvetica"/>
                <a:cs typeface="Helvetica"/>
                <a:sym typeface="Helvetica"/>
              </a:defRPr>
            </a:pPr>
            <a:r>
              <a:t>agile project management to ensure a consistently stable product.</a:t>
            </a:r>
          </a:p>
          <a:p>
            <a:pPr algn="l" defTabSz="457200">
              <a:defRPr sz="1900">
                <a:solidFill>
                  <a:srgbClr val="DFE2E6"/>
                </a:solidFill>
                <a:latin typeface="Helvetica"/>
                <a:ea typeface="Helvetica"/>
                <a:cs typeface="Helvetica"/>
                <a:sym typeface="Helvetica"/>
              </a:defRPr>
            </a:pPr>
          </a:p>
          <a:p>
            <a:pPr marL="419100" indent="-419100" algn="l" defTabSz="457200">
              <a:buSzPct val="100000"/>
              <a:buBlip>
                <a:blip r:embed="rId3"/>
              </a:buBlip>
              <a:defRPr sz="1900">
                <a:solidFill>
                  <a:srgbClr val="DFE2E6"/>
                </a:solidFill>
                <a:latin typeface="Helvetica"/>
                <a:ea typeface="Helvetica"/>
                <a:cs typeface="Helvetica"/>
                <a:sym typeface="Helvetica"/>
              </a:defRPr>
            </a:pPr>
            <a:r>
              <a:t>Proficient Knowledge of both client-side &amp; server-side technologies.</a:t>
            </a:r>
          </a:p>
          <a:p>
            <a:pPr algn="l" defTabSz="457200">
              <a:defRPr sz="1900">
                <a:solidFill>
                  <a:srgbClr val="DFE2E6"/>
                </a:solidFill>
                <a:latin typeface="Helvetica"/>
                <a:ea typeface="Helvetica"/>
                <a:cs typeface="Helvetica"/>
                <a:sym typeface="Helvetica"/>
              </a:defRPr>
            </a:pPr>
          </a:p>
          <a:p>
            <a:pPr marL="419100" indent="-419100" algn="l" defTabSz="457200">
              <a:buSzPct val="100000"/>
              <a:buBlip>
                <a:blip r:embed="rId3"/>
              </a:buBlip>
              <a:defRPr sz="1900">
                <a:solidFill>
                  <a:srgbClr val="DFE2E6"/>
                </a:solidFill>
                <a:latin typeface="Helvetica"/>
                <a:ea typeface="Helvetica"/>
                <a:cs typeface="Helvetica"/>
                <a:sym typeface="Helvetica"/>
              </a:defRPr>
            </a:pPr>
            <a:r>
              <a:t>Three Years of programming experience.</a:t>
            </a:r>
          </a:p>
          <a:p>
            <a:pPr algn="l" defTabSz="457200">
              <a:defRPr sz="1900">
                <a:solidFill>
                  <a:srgbClr val="DFE2E6"/>
                </a:solidFill>
                <a:latin typeface="Helvetica"/>
                <a:ea typeface="Helvetica"/>
                <a:cs typeface="Helvetica"/>
                <a:sym typeface="Helvetica"/>
              </a:defRPr>
            </a:pPr>
          </a:p>
          <a:p>
            <a:pPr marL="419100" indent="-419100" algn="l" defTabSz="457200">
              <a:buSzPct val="100000"/>
              <a:buBlip>
                <a:blip r:embed="rId3"/>
              </a:buBlip>
              <a:defRPr sz="1900">
                <a:solidFill>
                  <a:srgbClr val="DFE2E6"/>
                </a:solidFill>
                <a:latin typeface="Helvetica"/>
                <a:ea typeface="Helvetica"/>
                <a:cs typeface="Helvetica"/>
                <a:sym typeface="Helvetica"/>
              </a:defRPr>
            </a:pPr>
            <a:r>
              <a:t>Results in line with End Point, Vaimo and other top competition.</a:t>
            </a:r>
          </a:p>
          <a:p>
            <a:pPr algn="l" defTabSz="457200">
              <a:defRPr sz="1900">
                <a:solidFill>
                  <a:srgbClr val="DFE2E6"/>
                </a:solidFill>
                <a:latin typeface="Helvetica"/>
                <a:ea typeface="Helvetica"/>
                <a:cs typeface="Helvetica"/>
                <a:sym typeface="Helvetica"/>
              </a:defRPr>
            </a:pPr>
          </a:p>
          <a:p>
            <a:pPr marL="419100" indent="-419100" algn="l" defTabSz="457200">
              <a:buSzPct val="100000"/>
              <a:buBlip>
                <a:blip r:embed="rId3"/>
              </a:buBlip>
              <a:defRPr sz="1900">
                <a:solidFill>
                  <a:srgbClr val="DFE2E6"/>
                </a:solidFill>
                <a:latin typeface="Helvetica"/>
                <a:ea typeface="Helvetica"/>
                <a:cs typeface="Helvetica"/>
                <a:sym typeface="Helvetica"/>
              </a:defRPr>
            </a:pPr>
            <a:r>
              <a:t>Competitive pricing!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LOGO.png" descr="LOGO.png"/>
          <p:cNvPicPr>
            <a:picLocks noChangeAspect="1"/>
          </p:cNvPicPr>
          <p:nvPr/>
        </p:nvPicPr>
        <p:blipFill>
          <a:blip r:embed="rId2">
            <a:extLst/>
          </a:blip>
          <a:stretch>
            <a:fillRect/>
          </a:stretch>
        </p:blipFill>
        <p:spPr>
          <a:xfrm>
            <a:off x="4180309" y="219353"/>
            <a:ext cx="4644182" cy="1408023"/>
          </a:xfrm>
          <a:prstGeom prst="rect">
            <a:avLst/>
          </a:prstGeom>
          <a:ln w="25400">
            <a:miter lim="400000"/>
          </a:ln>
          <a:effectLst>
            <a:reflection blurRad="0" stA="50000" stPos="0" endA="0" endPos="40000" dist="0" dir="5400000" fadeDir="5400000" sx="100000" sy="-100000" kx="0" ky="0" algn="bl" rotWithShape="0"/>
          </a:effectLst>
        </p:spPr>
      </p:pic>
      <p:sp>
        <p:nvSpPr>
          <p:cNvPr id="152" name="Rectangle"/>
          <p:cNvSpPr/>
          <p:nvPr/>
        </p:nvSpPr>
        <p:spPr>
          <a:xfrm>
            <a:off x="-74811" y="2175916"/>
            <a:ext cx="13154422" cy="7595345"/>
          </a:xfrm>
          <a:prstGeom prst="rect">
            <a:avLst/>
          </a:prstGeom>
          <a:solidFill>
            <a:srgbClr val="670329"/>
          </a:solidFill>
          <a:ln w="12700">
            <a:miter lim="400000"/>
          </a:ln>
        </p:spPr>
        <p:txBody>
          <a:bodyPr lIns="50800" tIns="50800" rIns="50800" bIns="50800" anchor="ctr"/>
          <a:lstStyle/>
          <a:p>
            <a:pPr>
              <a:defRPr>
                <a:solidFill>
                  <a:srgbClr val="FFFFFF"/>
                </a:solidFill>
              </a:defRPr>
            </a:pPr>
          </a:p>
        </p:txBody>
      </p:sp>
      <p:sp>
        <p:nvSpPr>
          <p:cNvPr id="153" name="Slide Number"/>
          <p:cNvSpPr txBox="1"/>
          <p:nvPr>
            <p:ph type="sldNum" sz="quarter" idx="2"/>
          </p:nvPr>
        </p:nvSpPr>
        <p:spPr>
          <a:xfrm>
            <a:off x="107949" y="9321799"/>
            <a:ext cx="228601" cy="355601"/>
          </a:xfrm>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fld id="{86CB4B4D-7CA3-9044-876B-883B54F8677D}" type="slidenum"/>
          </a:p>
        </p:txBody>
      </p:sp>
      <p:sp>
        <p:nvSpPr>
          <p:cNvPr id="154" name="Hosting Environment"/>
          <p:cNvSpPr txBox="1"/>
          <p:nvPr/>
        </p:nvSpPr>
        <p:spPr>
          <a:xfrm>
            <a:off x="2389932" y="2716905"/>
            <a:ext cx="8224936" cy="533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defRPr b="1" spc="140" sz="2800">
                <a:solidFill>
                  <a:srgbClr val="DCDFE4"/>
                </a:solidFill>
                <a:latin typeface="Helvetica"/>
                <a:ea typeface="Helvetica"/>
                <a:cs typeface="Helvetica"/>
                <a:sym typeface="Helvetica"/>
              </a:defRPr>
            </a:lvl1pPr>
          </a:lstStyle>
          <a:p>
            <a:pPr/>
            <a:r>
              <a:t>Hosting Environment</a:t>
            </a:r>
          </a:p>
        </p:txBody>
      </p:sp>
      <p:sp>
        <p:nvSpPr>
          <p:cNvPr id="155" name="Christopher Fiedor…"/>
          <p:cNvSpPr txBox="1"/>
          <p:nvPr/>
        </p:nvSpPr>
        <p:spPr>
          <a:xfrm>
            <a:off x="9046475" y="6963491"/>
            <a:ext cx="3507464" cy="1803401"/>
          </a:xfrm>
          <a:prstGeom prst="rect">
            <a:avLst/>
          </a:prstGeom>
          <a:ln w="12700">
            <a:solidFill>
              <a:srgbClr val="DFE3E7">
                <a:alpha val="64999"/>
              </a:srgbClr>
            </a:solid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b="1" sz="1600">
                <a:solidFill>
                  <a:srgbClr val="DEE1E5"/>
                </a:solidFill>
                <a:latin typeface="Helvetica"/>
                <a:ea typeface="Helvetica"/>
                <a:cs typeface="Helvetica"/>
                <a:sym typeface="Helvetica"/>
              </a:defRPr>
            </a:pPr>
          </a:p>
          <a:p>
            <a:pPr>
              <a:defRPr b="1" sz="1600">
                <a:solidFill>
                  <a:srgbClr val="DEE1E5"/>
                </a:solidFill>
                <a:latin typeface="Helvetica"/>
                <a:ea typeface="Helvetica"/>
                <a:cs typeface="Helvetica"/>
                <a:sym typeface="Helvetica"/>
              </a:defRPr>
            </a:pPr>
            <a:r>
              <a:t>Christopher Fiedor</a:t>
            </a:r>
          </a:p>
          <a:p>
            <a:pPr>
              <a:defRPr b="1" sz="1600">
                <a:solidFill>
                  <a:srgbClr val="DEE1E5"/>
                </a:solidFill>
                <a:latin typeface="Helvetica"/>
                <a:ea typeface="Helvetica"/>
                <a:cs typeface="Helvetica"/>
                <a:sym typeface="Helvetica"/>
              </a:defRPr>
            </a:pPr>
          </a:p>
          <a:p>
            <a:pPr>
              <a:defRPr sz="1600">
                <a:solidFill>
                  <a:srgbClr val="FFFB00"/>
                </a:solidFill>
                <a:latin typeface="Helvetica"/>
                <a:ea typeface="Helvetica"/>
                <a:cs typeface="Helvetica"/>
                <a:sym typeface="Helvetica"/>
              </a:defRPr>
            </a:pPr>
            <a:r>
              <a:rPr>
                <a:hlinkClick r:id="rId3" invalidUrl="" action="" tgtFrame="" tooltip="" history="1" highlightClick="0" endSnd="0"/>
              </a:rPr>
              <a:t>WD6 Github Repo</a:t>
            </a:r>
          </a:p>
          <a:p>
            <a:pPr>
              <a:defRPr sz="1600">
                <a:solidFill>
                  <a:srgbClr val="FFFB00"/>
                </a:solidFill>
                <a:latin typeface="Helvetica"/>
                <a:ea typeface="Helvetica"/>
                <a:cs typeface="Helvetica"/>
                <a:sym typeface="Helvetica"/>
              </a:defRPr>
            </a:pPr>
          </a:p>
          <a:p>
            <a:pPr>
              <a:defRPr sz="1600">
                <a:solidFill>
                  <a:srgbClr val="FFFB00"/>
                </a:solidFill>
                <a:latin typeface="Helvetica"/>
                <a:ea typeface="Helvetica"/>
                <a:cs typeface="Helvetica"/>
                <a:sym typeface="Helvetica"/>
              </a:defRPr>
            </a:pPr>
            <a:r>
              <a:rPr>
                <a:hlinkClick r:id="rId4" invalidUrl="" action="" tgtFrame="" tooltip="" history="1" highlightClick="0" endSnd="0"/>
              </a:rPr>
              <a:t>e-portfolio</a:t>
            </a:r>
          </a:p>
        </p:txBody>
      </p:sp>
      <p:sp>
        <p:nvSpPr>
          <p:cNvPr id="156" name="Daniel Hughes…"/>
          <p:cNvSpPr txBox="1"/>
          <p:nvPr/>
        </p:nvSpPr>
        <p:spPr>
          <a:xfrm>
            <a:off x="4748668" y="6963491"/>
            <a:ext cx="3507464" cy="1803401"/>
          </a:xfrm>
          <a:prstGeom prst="rect">
            <a:avLst/>
          </a:prstGeom>
          <a:ln w="12700">
            <a:solidFill>
              <a:srgbClr val="DFE3E7">
                <a:alpha val="64999"/>
              </a:srgbClr>
            </a:solid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b="1" sz="1600">
                <a:solidFill>
                  <a:srgbClr val="DEE1E5"/>
                </a:solidFill>
                <a:latin typeface="Helvetica"/>
                <a:ea typeface="Helvetica"/>
                <a:cs typeface="Helvetica"/>
                <a:sym typeface="Helvetica"/>
              </a:defRPr>
            </a:pPr>
          </a:p>
          <a:p>
            <a:pPr>
              <a:defRPr b="1" sz="1600">
                <a:solidFill>
                  <a:srgbClr val="DEE1E5"/>
                </a:solidFill>
                <a:latin typeface="Helvetica"/>
                <a:ea typeface="Helvetica"/>
                <a:cs typeface="Helvetica"/>
                <a:sym typeface="Helvetica"/>
              </a:defRPr>
            </a:pPr>
            <a:r>
              <a:t>Daniel Hughes</a:t>
            </a:r>
          </a:p>
          <a:p>
            <a:pPr>
              <a:defRPr b="1" sz="1600">
                <a:solidFill>
                  <a:srgbClr val="DEE1E5"/>
                </a:solidFill>
                <a:latin typeface="Helvetica"/>
                <a:ea typeface="Helvetica"/>
                <a:cs typeface="Helvetica"/>
                <a:sym typeface="Helvetica"/>
              </a:defRPr>
            </a:pPr>
          </a:p>
          <a:p>
            <a:pPr>
              <a:defRPr sz="1600">
                <a:solidFill>
                  <a:srgbClr val="FFFB00"/>
                </a:solidFill>
                <a:latin typeface="Helvetica"/>
                <a:ea typeface="Helvetica"/>
                <a:cs typeface="Helvetica"/>
                <a:sym typeface="Helvetica"/>
              </a:defRPr>
            </a:pPr>
            <a:r>
              <a:rPr>
                <a:hlinkClick r:id="rId5" invalidUrl="" action="" tgtFrame="" tooltip="" history="1" highlightClick="0" endSnd="0"/>
              </a:rPr>
              <a:t>WD6 Github Repo</a:t>
            </a:r>
          </a:p>
          <a:p>
            <a:pPr>
              <a:defRPr sz="1600">
                <a:solidFill>
                  <a:srgbClr val="FFFB00"/>
                </a:solidFill>
                <a:latin typeface="Helvetica"/>
                <a:ea typeface="Helvetica"/>
                <a:cs typeface="Helvetica"/>
                <a:sym typeface="Helvetica"/>
              </a:defRPr>
            </a:pPr>
          </a:p>
          <a:p>
            <a:pPr>
              <a:defRPr sz="1600">
                <a:solidFill>
                  <a:srgbClr val="FFFB00"/>
                </a:solidFill>
                <a:latin typeface="Helvetica"/>
                <a:ea typeface="Helvetica"/>
                <a:cs typeface="Helvetica"/>
                <a:sym typeface="Helvetica"/>
              </a:defRPr>
            </a:pPr>
            <a:r>
              <a:rPr>
                <a:hlinkClick r:id="rId6" invalidUrl="" action="" tgtFrame="" tooltip="" history="1" highlightClick="0" endSnd="0"/>
              </a:rPr>
              <a:t>e-portfolio</a:t>
            </a:r>
          </a:p>
        </p:txBody>
      </p:sp>
      <p:sp>
        <p:nvSpPr>
          <p:cNvPr id="157" name="Trace Larson…"/>
          <p:cNvSpPr txBox="1"/>
          <p:nvPr/>
        </p:nvSpPr>
        <p:spPr>
          <a:xfrm>
            <a:off x="450861" y="6963491"/>
            <a:ext cx="3507464" cy="1803401"/>
          </a:xfrm>
          <a:prstGeom prst="rect">
            <a:avLst/>
          </a:prstGeom>
          <a:ln w="12700">
            <a:solidFill>
              <a:srgbClr val="DFE3E7">
                <a:alpha val="64999"/>
              </a:srgbClr>
            </a:solid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b="1" sz="1600">
                <a:solidFill>
                  <a:srgbClr val="DEE1E5"/>
                </a:solidFill>
                <a:latin typeface="Helvetica"/>
                <a:ea typeface="Helvetica"/>
                <a:cs typeface="Helvetica"/>
                <a:sym typeface="Helvetica"/>
              </a:defRPr>
            </a:pPr>
          </a:p>
          <a:p>
            <a:pPr>
              <a:defRPr b="1" sz="1600">
                <a:solidFill>
                  <a:srgbClr val="DEE1E5"/>
                </a:solidFill>
                <a:latin typeface="Helvetica"/>
                <a:ea typeface="Helvetica"/>
                <a:cs typeface="Helvetica"/>
                <a:sym typeface="Helvetica"/>
              </a:defRPr>
            </a:pPr>
            <a:r>
              <a:t>Trace Larson</a:t>
            </a:r>
          </a:p>
          <a:p>
            <a:pPr>
              <a:defRPr b="1" sz="1600">
                <a:solidFill>
                  <a:srgbClr val="DEE1E5"/>
                </a:solidFill>
                <a:latin typeface="Helvetica"/>
                <a:ea typeface="Helvetica"/>
                <a:cs typeface="Helvetica"/>
                <a:sym typeface="Helvetica"/>
              </a:defRPr>
            </a:pPr>
          </a:p>
          <a:p>
            <a:pPr>
              <a:defRPr sz="1600">
                <a:solidFill>
                  <a:srgbClr val="FFFB00"/>
                </a:solidFill>
                <a:latin typeface="Helvetica"/>
                <a:ea typeface="Helvetica"/>
                <a:cs typeface="Helvetica"/>
                <a:sym typeface="Helvetica"/>
              </a:defRPr>
            </a:pPr>
            <a:r>
              <a:rPr>
                <a:hlinkClick r:id="rId7" invalidUrl="" action="" tgtFrame="" tooltip="" history="1" highlightClick="0" endSnd="0"/>
              </a:rPr>
              <a:t>WD6 Github Repo</a:t>
            </a:r>
          </a:p>
          <a:p>
            <a:pPr>
              <a:defRPr sz="1600">
                <a:solidFill>
                  <a:srgbClr val="FFFB00"/>
                </a:solidFill>
                <a:latin typeface="Helvetica"/>
                <a:ea typeface="Helvetica"/>
                <a:cs typeface="Helvetica"/>
                <a:sym typeface="Helvetica"/>
              </a:defRPr>
            </a:pPr>
          </a:p>
          <a:p>
            <a:pPr>
              <a:defRPr sz="1600">
                <a:solidFill>
                  <a:srgbClr val="FFFB00"/>
                </a:solidFill>
                <a:latin typeface="Helvetica"/>
                <a:ea typeface="Helvetica"/>
                <a:cs typeface="Helvetica"/>
                <a:sym typeface="Helvetica"/>
              </a:defRPr>
            </a:pPr>
            <a:r>
              <a:rPr>
                <a:hlinkClick r:id="rId8" invalidUrl="" action="" tgtFrame="" tooltip="" history="1" highlightClick="0" endSnd="0"/>
              </a:rPr>
              <a:t>e-portfolio</a:t>
            </a:r>
          </a:p>
        </p:txBody>
      </p:sp>
      <p:sp>
        <p:nvSpPr>
          <p:cNvPr id="158" name="Code Back-up: Github…"/>
          <p:cNvSpPr txBox="1"/>
          <p:nvPr/>
        </p:nvSpPr>
        <p:spPr>
          <a:xfrm>
            <a:off x="811191" y="3575050"/>
            <a:ext cx="11382418" cy="260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b="1" sz="2800">
                <a:solidFill>
                  <a:srgbClr val="DEE3E7"/>
                </a:solidFill>
                <a:latin typeface="Helvetica"/>
                <a:ea typeface="Helvetica"/>
                <a:cs typeface="Helvetica"/>
                <a:sym typeface="Helvetica"/>
              </a:defRPr>
            </a:pPr>
            <a:r>
              <a:t>Code Back-up: </a:t>
            </a:r>
            <a:r>
              <a:rPr b="0">
                <a:solidFill>
                  <a:srgbClr val="FFFB00"/>
                </a:solidFill>
              </a:rPr>
              <a:t>Github</a:t>
            </a:r>
          </a:p>
          <a:p>
            <a:pPr defTabSz="457200">
              <a:defRPr sz="1800">
                <a:solidFill>
                  <a:srgbClr val="DEE3E7"/>
                </a:solidFill>
                <a:latin typeface="Helvetica"/>
                <a:ea typeface="Helvetica"/>
                <a:cs typeface="Helvetica"/>
                <a:sym typeface="Helvetica"/>
              </a:defRPr>
            </a:pPr>
          </a:p>
          <a:p>
            <a:pPr defTabSz="457200">
              <a:defRPr sz="1800">
                <a:solidFill>
                  <a:srgbClr val="DEE3E7"/>
                </a:solidFill>
                <a:latin typeface="Helvetica"/>
                <a:ea typeface="Helvetica"/>
                <a:cs typeface="Helvetica"/>
                <a:sym typeface="Helvetica"/>
              </a:defRPr>
            </a:pPr>
            <a:r>
              <a:rPr b="1" sz="2800"/>
              <a:t>Database</a:t>
            </a:r>
            <a:r>
              <a:t>: </a:t>
            </a:r>
            <a:r>
              <a:rPr sz="2800">
                <a:solidFill>
                  <a:srgbClr val="FFFB00"/>
                </a:solidFill>
                <a:hlinkClick r:id="rId9" invalidUrl="" action="" tgtFrame="" tooltip="" history="1" highlightClick="0" endSnd="0"/>
              </a:rPr>
              <a:t>mLab</a:t>
            </a:r>
          </a:p>
          <a:p>
            <a:pPr defTabSz="457200">
              <a:defRPr strike="sngStrike" sz="1800">
                <a:solidFill>
                  <a:srgbClr val="DEE3E7"/>
                </a:solidFill>
                <a:latin typeface="Helvetica"/>
                <a:ea typeface="Helvetica"/>
                <a:cs typeface="Helvetica"/>
                <a:sym typeface="Helvetica"/>
              </a:defRPr>
            </a:pPr>
          </a:p>
          <a:p>
            <a:pPr defTabSz="457200">
              <a:defRPr b="1" sz="2800">
                <a:solidFill>
                  <a:srgbClr val="DEE3E7"/>
                </a:solidFill>
                <a:latin typeface="Helvetica"/>
                <a:ea typeface="Helvetica"/>
                <a:cs typeface="Helvetica"/>
                <a:sym typeface="Helvetica"/>
              </a:defRPr>
            </a:pPr>
            <a:r>
              <a:t>Live Host: </a:t>
            </a:r>
            <a:r>
              <a:rPr b="0">
                <a:solidFill>
                  <a:srgbClr val="FFFB00"/>
                </a:solidFill>
                <a:hlinkClick r:id="rId10" invalidUrl="" action="" tgtFrame="" tooltip="" history="1" highlightClick="0" endSnd="0"/>
              </a:rPr>
              <a:t>Heroku</a:t>
            </a:r>
          </a:p>
          <a:p>
            <a:pPr defTabSz="457200">
              <a:defRPr strike="sngStrike" sz="1800">
                <a:solidFill>
                  <a:srgbClr val="DDE0E5"/>
                </a:solidFill>
                <a:latin typeface="Helvetica"/>
                <a:ea typeface="Helvetica"/>
                <a:cs typeface="Helvetica"/>
                <a:sym typeface="Helvetica"/>
              </a:defRPr>
            </a:pPr>
          </a:p>
          <a:p>
            <a:pPr defTabSz="457200">
              <a:defRPr sz="2400">
                <a:solidFill>
                  <a:srgbClr val="DCDFE4"/>
                </a:solidFill>
                <a:latin typeface="Helvetica"/>
                <a:ea typeface="Helvetica"/>
                <a:cs typeface="Helvetica"/>
                <a:sym typeface="Helvetica"/>
              </a:defRPr>
            </a:pPr>
            <a:r>
              <a:t>Daily back-up of projects for security and reliability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LOGO.png" descr="LOGO.png"/>
          <p:cNvPicPr>
            <a:picLocks noChangeAspect="1"/>
          </p:cNvPicPr>
          <p:nvPr/>
        </p:nvPicPr>
        <p:blipFill>
          <a:blip r:embed="rId2">
            <a:extLst/>
          </a:blip>
          <a:stretch>
            <a:fillRect/>
          </a:stretch>
        </p:blipFill>
        <p:spPr>
          <a:xfrm>
            <a:off x="4180309" y="219353"/>
            <a:ext cx="4644182" cy="1408023"/>
          </a:xfrm>
          <a:prstGeom prst="rect">
            <a:avLst/>
          </a:prstGeom>
          <a:ln w="25400">
            <a:miter lim="400000"/>
          </a:ln>
          <a:effectLst>
            <a:reflection blurRad="0" stA="50000" stPos="0" endA="0" endPos="40000" dist="0" dir="5400000" fadeDir="5400000" sx="100000" sy="-100000" kx="0" ky="0" algn="bl" rotWithShape="0"/>
          </a:effectLst>
        </p:spPr>
      </p:pic>
      <p:sp>
        <p:nvSpPr>
          <p:cNvPr id="161" name="Rectangle"/>
          <p:cNvSpPr/>
          <p:nvPr/>
        </p:nvSpPr>
        <p:spPr>
          <a:xfrm>
            <a:off x="-74811" y="2175916"/>
            <a:ext cx="13154422" cy="7595345"/>
          </a:xfrm>
          <a:prstGeom prst="rect">
            <a:avLst/>
          </a:prstGeom>
          <a:solidFill>
            <a:srgbClr val="670329"/>
          </a:solidFill>
          <a:ln w="12700">
            <a:miter lim="400000"/>
          </a:ln>
        </p:spPr>
        <p:txBody>
          <a:bodyPr lIns="50800" tIns="50800" rIns="50800" bIns="50800" anchor="ctr"/>
          <a:lstStyle/>
          <a:p>
            <a:pPr>
              <a:defRPr>
                <a:solidFill>
                  <a:srgbClr val="FFFFFF"/>
                </a:solidFill>
              </a:defRPr>
            </a:pPr>
          </a:p>
        </p:txBody>
      </p:sp>
      <p:sp>
        <p:nvSpPr>
          <p:cNvPr id="162" name="Slide Number"/>
          <p:cNvSpPr txBox="1"/>
          <p:nvPr>
            <p:ph type="sldNum" sz="quarter" idx="2"/>
          </p:nvPr>
        </p:nvSpPr>
        <p:spPr>
          <a:xfrm>
            <a:off x="107949" y="9321799"/>
            <a:ext cx="228601" cy="355601"/>
          </a:xfrm>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fld id="{86CB4B4D-7CA3-9044-876B-883B54F8677D}" type="slidenum"/>
          </a:p>
        </p:txBody>
      </p:sp>
      <p:sp>
        <p:nvSpPr>
          <p:cNvPr id="163" name="team roles &amp; Evaluation"/>
          <p:cNvSpPr txBox="1"/>
          <p:nvPr/>
        </p:nvSpPr>
        <p:spPr>
          <a:xfrm>
            <a:off x="2389932" y="2716905"/>
            <a:ext cx="8224936" cy="533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defRPr b="1" spc="140" sz="2800">
                <a:solidFill>
                  <a:srgbClr val="DCDFE4"/>
                </a:solidFill>
                <a:latin typeface="Helvetica"/>
                <a:ea typeface="Helvetica"/>
                <a:cs typeface="Helvetica"/>
                <a:sym typeface="Helvetica"/>
              </a:defRPr>
            </a:lvl1pPr>
          </a:lstStyle>
          <a:p>
            <a:pPr/>
            <a:r>
              <a:t>team roles &amp; Evaluation</a:t>
            </a:r>
          </a:p>
        </p:txBody>
      </p:sp>
      <p:sp>
        <p:nvSpPr>
          <p:cNvPr id="164" name="Trace Larson MVC…"/>
          <p:cNvSpPr txBox="1"/>
          <p:nvPr/>
        </p:nvSpPr>
        <p:spPr>
          <a:xfrm>
            <a:off x="811191" y="3562349"/>
            <a:ext cx="11382418" cy="4711701"/>
          </a:xfrm>
          <a:prstGeom prst="rect">
            <a:avLst/>
          </a:prstGeom>
          <a:solidFill>
            <a:srgbClr val="4A051F">
              <a:alpha val="64999"/>
            </a:srgbClr>
          </a:solidFill>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sz="2400">
                <a:solidFill>
                  <a:srgbClr val="DCDFE4"/>
                </a:solidFill>
                <a:latin typeface="Helvetica"/>
                <a:ea typeface="Helvetica"/>
                <a:cs typeface="Helvetica"/>
                <a:sym typeface="Helvetica"/>
              </a:defRPr>
            </a:pPr>
            <a:br/>
            <a:r>
              <a:rPr b="1" sz="2800"/>
              <a:t>Trace Larson</a:t>
            </a:r>
            <a:br>
              <a:rPr b="1" sz="2800"/>
            </a:br>
            <a:r>
              <a:t>MVC</a:t>
            </a:r>
          </a:p>
          <a:p>
            <a:pPr defTabSz="457200">
              <a:defRPr sz="2400">
                <a:solidFill>
                  <a:srgbClr val="DCDFE4"/>
                </a:solidFill>
                <a:latin typeface="Helvetica"/>
                <a:ea typeface="Helvetica"/>
                <a:cs typeface="Helvetica"/>
                <a:sym typeface="Helvetica"/>
              </a:defRPr>
            </a:pPr>
          </a:p>
          <a:p>
            <a:pPr defTabSz="457200">
              <a:defRPr sz="2400">
                <a:solidFill>
                  <a:srgbClr val="DCDFE4"/>
                </a:solidFill>
                <a:latin typeface="Helvetica"/>
                <a:ea typeface="Helvetica"/>
                <a:cs typeface="Helvetica"/>
                <a:sym typeface="Helvetica"/>
              </a:defRPr>
            </a:pPr>
            <a:r>
              <a:rPr b="1" sz="2800"/>
              <a:t>Daniel Hughes</a:t>
            </a:r>
            <a:br>
              <a:rPr b="1" sz="2800"/>
            </a:br>
            <a:r>
              <a:t>API</a:t>
            </a:r>
            <a:br/>
            <a:r>
              <a:t>CRUD</a:t>
            </a:r>
            <a:br/>
            <a:br/>
            <a:r>
              <a:rPr b="1" sz="2800"/>
              <a:t>Christopher Fiedor</a:t>
            </a:r>
            <a:br>
              <a:rPr b="1" sz="2800"/>
            </a:br>
            <a:r>
              <a:t>Initial Splash</a:t>
            </a:r>
          </a:p>
          <a:p>
            <a:pPr defTabSz="457200">
              <a:defRPr sz="2400">
                <a:solidFill>
                  <a:srgbClr val="DCDFE4"/>
                </a:solidFill>
                <a:latin typeface="Helvetica"/>
                <a:ea typeface="Helvetica"/>
                <a:cs typeface="Helvetica"/>
                <a:sym typeface="Helvetica"/>
              </a:defRPr>
            </a:pPr>
            <a:r>
              <a:t>Home Page Re-Design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LOGO.png" descr="LOGO.png"/>
          <p:cNvPicPr>
            <a:picLocks noChangeAspect="1"/>
          </p:cNvPicPr>
          <p:nvPr/>
        </p:nvPicPr>
        <p:blipFill>
          <a:blip r:embed="rId2">
            <a:extLst/>
          </a:blip>
          <a:stretch>
            <a:fillRect/>
          </a:stretch>
        </p:blipFill>
        <p:spPr>
          <a:xfrm>
            <a:off x="4180309" y="219353"/>
            <a:ext cx="4644182" cy="1408023"/>
          </a:xfrm>
          <a:prstGeom prst="rect">
            <a:avLst/>
          </a:prstGeom>
          <a:ln w="25400">
            <a:miter lim="400000"/>
          </a:ln>
          <a:effectLst>
            <a:reflection blurRad="0" stA="50000" stPos="0" endA="0" endPos="40000" dist="0" dir="5400000" fadeDir="5400000" sx="100000" sy="-100000" kx="0" ky="0" algn="bl" rotWithShape="0"/>
          </a:effectLst>
        </p:spPr>
      </p:pic>
      <p:sp>
        <p:nvSpPr>
          <p:cNvPr id="167" name="Rectangle"/>
          <p:cNvSpPr/>
          <p:nvPr/>
        </p:nvSpPr>
        <p:spPr>
          <a:xfrm>
            <a:off x="-74811" y="2175916"/>
            <a:ext cx="13154422" cy="7595345"/>
          </a:xfrm>
          <a:prstGeom prst="rect">
            <a:avLst/>
          </a:prstGeom>
          <a:solidFill>
            <a:srgbClr val="670329"/>
          </a:solidFill>
          <a:ln w="12700">
            <a:miter lim="400000"/>
          </a:ln>
        </p:spPr>
        <p:txBody>
          <a:bodyPr lIns="50800" tIns="50800" rIns="50800" bIns="50800" anchor="ctr"/>
          <a:lstStyle/>
          <a:p>
            <a:pPr>
              <a:defRPr>
                <a:solidFill>
                  <a:srgbClr val="FFFFFF"/>
                </a:solidFill>
              </a:defRPr>
            </a:pPr>
          </a:p>
        </p:txBody>
      </p:sp>
      <p:sp>
        <p:nvSpPr>
          <p:cNvPr id="168" name="Slide Number"/>
          <p:cNvSpPr txBox="1"/>
          <p:nvPr>
            <p:ph type="sldNum" sz="quarter" idx="2"/>
          </p:nvPr>
        </p:nvSpPr>
        <p:spPr>
          <a:xfrm>
            <a:off x="107949" y="9321799"/>
            <a:ext cx="228601" cy="355601"/>
          </a:xfrm>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