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1" r:id="rId7"/>
    <p:sldId id="272" r:id="rId8"/>
    <p:sldId id="285" r:id="rId9"/>
    <p:sldId id="274" r:id="rId10"/>
    <p:sldId id="262" r:id="rId11"/>
    <p:sldId id="263" r:id="rId12"/>
    <p:sldId id="266" r:id="rId13"/>
    <p:sldId id="267" r:id="rId14"/>
    <p:sldId id="268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7f20c91bc_1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7f20c91bc_1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453125" y="1677400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项目名称：</a:t>
            </a: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edis_on_TiKV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310" y="4674870"/>
            <a:ext cx="45675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 字体要求：Windows &gt; 微软雅黑，Mac &gt;苹方-简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4265" y="237236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主讲人：贾世闻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791" y="1154809"/>
            <a:ext cx="4854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映射关系应具备以下特征：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51" name="Google Shape;1451;p99"/>
          <p:cNvSpPr txBox="1"/>
          <p:nvPr>
            <p:ph type="body" idx="1"/>
          </p:nvPr>
        </p:nvSpPr>
        <p:spPr>
          <a:xfrm>
            <a:off x="266034" y="1556791"/>
            <a:ext cx="6946442" cy="171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 sz="1600"/>
              <a:t>尽量从访问层面上兼容 </a:t>
            </a:r>
            <a:r>
              <a:rPr lang="en-US" altLang="zh-CN" sz="1600"/>
              <a:t>redis </a:t>
            </a:r>
            <a:r>
              <a:rPr lang="zh-CN" altLang="en-US" sz="1600"/>
              <a:t>协议，尽可能广泛的兼容 </a:t>
            </a:r>
            <a:r>
              <a:rPr lang="en-US" altLang="zh-CN" sz="1600"/>
              <a:t>redis </a:t>
            </a:r>
            <a:r>
              <a:rPr lang="zh-CN" altLang="en-US" sz="1600"/>
              <a:t>现有命令</a:t>
            </a:r>
            <a:endParaRPr lang="zh-CN" altLang="en-US" sz="16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 sz="1600"/>
              <a:t>能够处理 </a:t>
            </a:r>
            <a:r>
              <a:rPr lang="en-US" altLang="zh-CN" sz="1600"/>
              <a:t>redis big key</a:t>
            </a:r>
            <a:endParaRPr lang="en-US" altLang="zh-CN" sz="16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 sz="1600"/>
              <a:t>尽量减少描述性的数据冗余</a:t>
            </a:r>
            <a:endParaRPr lang="zh-CN" altLang="en-US" sz="16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 sz="1600"/>
              <a:t>遍历效率高</a:t>
            </a:r>
            <a:endParaRPr lang="zh-CN" altLang="en-US" sz="16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 sz="1600"/>
              <a:t>多租户</a:t>
            </a:r>
            <a:endParaRPr sz="1600"/>
          </a:p>
        </p:txBody>
      </p:sp>
      <p:sp>
        <p:nvSpPr>
          <p:cNvPr id="4" name="圆角矩形标注 3"/>
          <p:cNvSpPr/>
          <p:nvPr userDrawn="1"/>
        </p:nvSpPr>
        <p:spPr>
          <a:xfrm>
            <a:off x="5409357" y="2660339"/>
            <a:ext cx="2798283" cy="955752"/>
          </a:xfrm>
          <a:prstGeom prst="wedgeRoundRectCallout">
            <a:avLst>
              <a:gd name="adj1" fmla="val -33874"/>
              <a:gd name="adj2" fmla="val -76739"/>
              <a:gd name="adj3" fmla="val 16667"/>
            </a:avLst>
          </a:prstGeom>
          <a:solidFill>
            <a:srgbClr val="DEEBF7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/>
            <a:r>
              <a:rPr lang="zh-CN" altLang="en-US" sz="1600" b="1">
                <a:solidFill>
                  <a:srgbClr val="767171"/>
                </a:solidFill>
                <a:sym typeface="+mn-ea"/>
              </a:rPr>
              <a:t>如果能够进入孵化器，我们不孵化产品，我们孵化标准</a:t>
            </a:r>
            <a:endParaRPr lang="zh-CN" altLang="en-US" sz="1600" b="1">
              <a:solidFill>
                <a:srgbClr val="76717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alt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438165" y="28652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168140" y="836930"/>
            <a:ext cx="32391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贾世闻 </a:t>
            </a: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🚩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jiashiwen 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展恩强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pingxingshikong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洛安迪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andylokandy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李坤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微软雅黑" charset="0"/>
                <a:ea typeface="微软雅黑" charset="0"/>
                <a:sym typeface="+mn-ea"/>
              </a:rPr>
              <a:t>kissmydb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upload_098788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32" y="1148868"/>
            <a:ext cx="2836820" cy="2836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3197860" y="2026920"/>
            <a:ext cx="5292725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现有 redis 持久化的弊端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381908" y="1459560"/>
            <a:ext cx="2374599" cy="433537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效率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379616" y="1448407"/>
            <a:ext cx="2374599" cy="2345040"/>
          </a:xfrm>
          <a:prstGeom prst="rect">
            <a:avLst/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409176" y="1911503"/>
            <a:ext cx="2335187" cy="1842531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40000"/>
              </a:lnSpc>
            </a:pPr>
            <a:r>
              <a:rPr lang="en-US" altLang="zh-CN" sz="1800" spc="100">
                <a:solidFill>
                  <a:schemeClr val="dk1"/>
                </a:solidFill>
                <a:latin typeface="苹方-简" charset="0"/>
                <a:ea typeface="苹方-简" charset="0"/>
              </a:rPr>
              <a:t>AOF </a:t>
            </a:r>
            <a:r>
              <a:rPr lang="zh-CN" altLang="en-US" sz="1800" spc="100">
                <a:solidFill>
                  <a:schemeClr val="dk1"/>
                </a:solidFill>
                <a:latin typeface="苹方-简" charset="0"/>
                <a:ea typeface="苹方-简" charset="0"/>
              </a:rPr>
              <a:t>顺序加载     效率低</a:t>
            </a:r>
            <a:endParaRPr lang="zh-CN" altLang="en-US" sz="1800" spc="100">
              <a:latin typeface="苹方-简" charset="0"/>
              <a:ea typeface="苹方-简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0625" y="1458470"/>
            <a:ext cx="2374599" cy="433537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持久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09424" y="1448407"/>
            <a:ext cx="2374599" cy="2345040"/>
          </a:xfrm>
          <a:prstGeom prst="rect">
            <a:avLst/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7893" y="1910413"/>
            <a:ext cx="2335187" cy="1842531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40000"/>
              </a:lnSpc>
            </a:pPr>
            <a:r>
              <a:rPr lang="zh-CN" sz="1800" spc="100">
                <a:solidFill>
                  <a:schemeClr val="dk1"/>
                </a:solidFill>
                <a:latin typeface="苹方-简" charset="0"/>
                <a:ea typeface="苹方-简" charset="0"/>
                <a:sym typeface="+mn-ea"/>
              </a:rPr>
              <a:t>RDB 持久化采用 snapshot 方式，易造成数据丢失</a:t>
            </a:r>
            <a:endParaRPr lang="zh-CN" altLang="en-US" sz="1800" spc="100">
              <a:latin typeface="苹方-简" charset="0"/>
              <a:ea typeface="苹方-简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060863" y="1469413"/>
            <a:ext cx="2374599" cy="433537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管理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6059662" y="1458260"/>
            <a:ext cx="2374599" cy="2345040"/>
          </a:xfrm>
          <a:prstGeom prst="rect">
            <a:avLst/>
          </a:prstGeom>
          <a:noFill/>
          <a:ln w="12700" cap="flat" cmpd="sng" algn="ctr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088131" y="1921356"/>
            <a:ext cx="2335187" cy="1842531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 algn="ctr">
              <a:lnSpc>
                <a:spcPct val="140000"/>
              </a:lnSpc>
            </a:pPr>
            <a:r>
              <a:rPr lang="zh-CN" altLang="en-US" sz="1800" spc="100">
                <a:solidFill>
                  <a:schemeClr val="dk1"/>
                </a:solidFill>
                <a:latin typeface="苹方-简" charset="0"/>
                <a:ea typeface="苹方-简" charset="0"/>
              </a:rPr>
              <a:t>无论是 </a:t>
            </a:r>
            <a:r>
              <a:rPr lang="en-US" altLang="zh-CN" sz="1800" spc="100">
                <a:solidFill>
                  <a:schemeClr val="dk1"/>
                </a:solidFill>
                <a:latin typeface="苹方-简" charset="0"/>
                <a:ea typeface="苹方-简" charset="0"/>
              </a:rPr>
              <a:t>RDB </a:t>
            </a:r>
            <a:r>
              <a:rPr lang="zh-CN" altLang="en-US" sz="1800" spc="100">
                <a:solidFill>
                  <a:schemeClr val="dk1"/>
                </a:solidFill>
                <a:latin typeface="苹方-简" charset="0"/>
                <a:ea typeface="苹方-简" charset="0"/>
              </a:rPr>
              <a:t>还是 </a:t>
            </a:r>
            <a:r>
              <a:rPr lang="en-US" altLang="zh-CN" sz="1800" spc="100">
                <a:solidFill>
                  <a:schemeClr val="dk1"/>
                </a:solidFill>
                <a:latin typeface="苹方-简" charset="0"/>
                <a:ea typeface="苹方-简" charset="0"/>
              </a:rPr>
              <a:t>AOF </a:t>
            </a:r>
            <a:r>
              <a:rPr lang="zh-CN" altLang="en-US" sz="1800" spc="100">
                <a:solidFill>
                  <a:schemeClr val="dk1"/>
                </a:solidFill>
                <a:latin typeface="苹方-简" charset="0"/>
                <a:ea typeface="苹方-简" charset="0"/>
              </a:rPr>
              <a:t>模式都是单机持久化模式，数据不易统一管理</a:t>
            </a:r>
            <a:endParaRPr lang="zh-CN" altLang="en-US" sz="1800" spc="100">
              <a:latin typeface="苹方-简" charset="0"/>
              <a:ea typeface="苹方-简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2655" y="344859"/>
            <a:ext cx="5498035" cy="82766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redis 协议 + tikv 产品模式的局限性</a:t>
            </a:r>
            <a:endParaRPr lang="zh-CN" altLang="en-US"/>
          </a:p>
        </p:txBody>
      </p:sp>
      <p:sp>
        <p:nvSpPr>
          <p:cNvPr id="480" name="Google Shape;480;p80"/>
          <p:cNvSpPr txBox="1"/>
          <p:nvPr/>
        </p:nvSpPr>
        <p:spPr>
          <a:xfrm>
            <a:off x="930363" y="1293670"/>
            <a:ext cx="28344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altLang="en-US" sz="1800" b="1">
                <a:solidFill>
                  <a:srgbClr val="0D47A1"/>
                </a:solidFill>
                <a:latin typeface="Montserrat" charset="0"/>
                <a:ea typeface="Montserrat" charset="0"/>
                <a:cs typeface="Montserrat"/>
                <a:sym typeface="Montserrat"/>
              </a:rPr>
              <a:t>规模限制</a:t>
            </a:r>
            <a:endParaRPr sz="1800" b="1" i="0" u="none" strike="noStrike" cap="none">
              <a:solidFill>
                <a:srgbClr val="0D47A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用户规模限制，用户需要具备一定规模才会使用该模式产品</a:t>
            </a:r>
            <a:endParaRPr sz="1500" b="1" i="0" u="none" strike="noStrike" cap="none">
              <a:solidFill>
                <a:srgbClr val="0D4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80"/>
          <p:cNvSpPr txBox="1"/>
          <p:nvPr/>
        </p:nvSpPr>
        <p:spPr>
          <a:xfrm>
            <a:off x="4416888" y="1270170"/>
            <a:ext cx="2745000" cy="1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altLang="en-US" sz="1800" b="1">
                <a:solidFill>
                  <a:srgbClr val="0D47A1"/>
                </a:solidFill>
                <a:latin typeface="Montserrat" charset="0"/>
                <a:ea typeface="Montserrat" charset="0"/>
                <a:cs typeface="Montserrat"/>
                <a:sym typeface="Montserrat"/>
              </a:rPr>
              <a:t>内存效率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内存与 SSD 一个数量级的效率差距使得使用场景受限</a:t>
            </a:r>
            <a:endParaRPr sz="1500" b="1" i="0" u="none" strike="noStrike" cap="none">
              <a:solidFill>
                <a:srgbClr val="0D4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80"/>
          <p:cNvSpPr txBox="1"/>
          <p:nvPr/>
        </p:nvSpPr>
        <p:spPr>
          <a:xfrm>
            <a:off x="930363" y="3016570"/>
            <a:ext cx="2811000" cy="137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altLang="en-US" sz="1800" b="1">
                <a:solidFill>
                  <a:srgbClr val="0D47A1"/>
                </a:solidFill>
                <a:latin typeface="Montserrat" charset="0"/>
                <a:ea typeface="Montserrat" charset="0"/>
                <a:cs typeface="Montserrat"/>
                <a:sym typeface="Montserrat"/>
              </a:rPr>
              <a:t>迁移成本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zh-CN" sz="15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现有应用资产的迁移成本</a:t>
            </a:r>
            <a:endParaRPr sz="1500" b="1" i="0" u="none" strike="noStrike" cap="none">
              <a:solidFill>
                <a:srgbClr val="0D47A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80"/>
          <p:cNvSpPr txBox="1"/>
          <p:nvPr/>
        </p:nvSpPr>
        <p:spPr>
          <a:xfrm>
            <a:off x="4413713" y="3028395"/>
            <a:ext cx="2970000" cy="17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zh-CN" sz="1800" b="1" i="0" u="none" strike="noStrike" cap="none">
                <a:solidFill>
                  <a:srgbClr val="0D47A1"/>
                </a:solidFill>
                <a:latin typeface="Montserrat"/>
                <a:ea typeface="Montserrat"/>
                <a:cs typeface="Montserrat"/>
                <a:sym typeface="Montserrat"/>
              </a:rPr>
              <a:t>兼容 </a:t>
            </a:r>
            <a:r>
              <a:rPr lang="en-US" altLang="zh-CN" sz="1800" b="1" i="0" u="none" strike="noStrike" cap="none">
                <a:solidFill>
                  <a:srgbClr val="0D47A1"/>
                </a:solidFill>
                <a:latin typeface="Montserrat"/>
                <a:ea typeface="Montserrat"/>
                <a:cs typeface="Montserrat"/>
                <a:sym typeface="Montserrat"/>
              </a:rPr>
              <a:t>redis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zh-CN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用户对 redis 使用习惯的惯性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80"/>
          <p:cNvCxnSpPr/>
          <p:nvPr/>
        </p:nvCxnSpPr>
        <p:spPr>
          <a:xfrm rot="10800000" flipH="1">
            <a:off x="826563" y="2724258"/>
            <a:ext cx="65571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80"/>
          <p:cNvCxnSpPr/>
          <p:nvPr/>
        </p:nvCxnSpPr>
        <p:spPr>
          <a:xfrm>
            <a:off x="4144926" y="1365370"/>
            <a:ext cx="0" cy="28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0530" y="328295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客户无感知的持久化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2825" y="1134110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实现难度大</a:t>
            </a:r>
            <a:endParaRPr 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8340" y="1594485"/>
            <a:ext cx="448564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构建符合redis协议的 </a:t>
            </a:r>
            <a:r>
              <a:rPr lang="en-US" alt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TiKV</a:t>
            </a: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Cach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 redis 协议，实现缓存，实现缓存算法，实现数据自动调度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这差不多要再实现一遍 redis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时间成本，研发风险高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upload_0899912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9" y="1596204"/>
            <a:ext cx="4443752" cy="22070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165" y="348615"/>
            <a:ext cx="3904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从方案入手，验证可行性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4486" y="1211932"/>
            <a:ext cx="4542283" cy="341902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redissyncer，一个 redis 同步工具</a:t>
            </a:r>
            <a:endParaRPr lang="zh-CN" sz="1800">
              <a:solidFill>
                <a:schemeClr val="dk1"/>
              </a:solidFill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能同步到 redis，应该有办法存到 </a:t>
            </a:r>
            <a:r>
              <a:rPr lang="en-US" alt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TiKV</a:t>
            </a:r>
            <a:endParaRPr lang="zh-CN" sz="1800">
              <a:solidFill>
                <a:schemeClr val="dk1"/>
              </a:solidFill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实现</a:t>
            </a:r>
            <a:r>
              <a:rPr lang="zh-CN" altLang="en-US" sz="1800">
                <a:solidFill>
                  <a:schemeClr val="dk1"/>
                </a:solidFill>
                <a:latin typeface="苹方-简" charset="0"/>
                <a:ea typeface="苹方-简" charset="0"/>
              </a:rPr>
              <a:t>一个</a:t>
            </a: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 redis 数据结构到 </a:t>
            </a:r>
            <a:r>
              <a:rPr lang="en-US" altLang="zh-CN" sz="1800">
                <a:solidFill>
                  <a:schemeClr val="dk1"/>
                </a:solidFill>
                <a:latin typeface="苹方-简" charset="0"/>
                <a:ea typeface="苹方-简" charset="0"/>
                <a:sym typeface="+mn-ea"/>
              </a:rPr>
              <a:t>TiKV </a:t>
            </a: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的映射</a:t>
            </a:r>
            <a:endParaRPr lang="zh-CN" sz="1800">
              <a:solidFill>
                <a:schemeClr val="dk1"/>
              </a:solidFill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再实现一个从 </a:t>
            </a:r>
            <a:r>
              <a:rPr lang="en-US" altLang="zh-CN" sz="1800">
                <a:solidFill>
                  <a:schemeClr val="dk1"/>
                </a:solidFill>
                <a:latin typeface="苹方-简" charset="0"/>
                <a:ea typeface="苹方-简" charset="0"/>
                <a:sym typeface="+mn-ea"/>
              </a:rPr>
              <a:t>TiKV </a:t>
            </a: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解析回 redis 的工具</a:t>
            </a:r>
            <a:endParaRPr lang="zh-CN" sz="1800">
              <a:solidFill>
                <a:schemeClr val="dk1"/>
              </a:solidFill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800">
                <a:solidFill>
                  <a:schemeClr val="dk1"/>
                </a:solidFill>
                <a:latin typeface="苹方-简" charset="0"/>
                <a:ea typeface="苹方-简" charset="0"/>
                <a:sym typeface="+mn-ea"/>
              </a:rPr>
              <a:t>TiKV</a:t>
            </a:r>
            <a:r>
              <a:rPr lang="zh-CN" sz="1800">
                <a:solidFill>
                  <a:schemeClr val="dk1"/>
                </a:solidFill>
                <a:latin typeface="苹方-简" charset="0"/>
                <a:ea typeface="苹方-简" charset="0"/>
              </a:rPr>
              <a:t> 作为持久化底座，持久化多个redis 实例或集群的数据</a:t>
            </a:r>
            <a:endParaRPr lang="zh-CN" sz="1800">
              <a:solidFill>
                <a:schemeClr val="dk1"/>
              </a:solidFill>
              <a:latin typeface="苹方-简" charset="0"/>
              <a:ea typeface="苹方-简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595" y="1106382"/>
            <a:ext cx="3003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盘盘我们篮子里的菜</a:t>
            </a:r>
            <a:endParaRPr 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upload_809703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068" y="1507526"/>
            <a:ext cx="3694916" cy="2532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194310" y="1983105"/>
            <a:ext cx="941959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 userDrawn="1"/>
        </p:nvSpPr>
        <p:spPr>
          <a:xfrm>
            <a:off x="1083842" y="3436554"/>
            <a:ext cx="1537085" cy="413831"/>
          </a:xfrm>
          <a:prstGeom prst="homePlate">
            <a:avLst/>
          </a:prstGeom>
          <a:solidFill>
            <a:srgbClr val="5B9BD5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/>
            <a:r>
              <a:rPr lang="zh-CN" altLang="en-US">
                <a:solidFill>
                  <a:srgbClr val="000000"/>
                </a:solidFill>
              </a:rPr>
              <a:t>  ⑤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五边形 1"/>
          <p:cNvSpPr/>
          <p:nvPr userDrawn="1"/>
        </p:nvSpPr>
        <p:spPr>
          <a:xfrm>
            <a:off x="1086023" y="1300610"/>
            <a:ext cx="1537085" cy="413831"/>
          </a:xfrm>
          <a:prstGeom prst="homePlate">
            <a:avLst/>
          </a:prstGeom>
          <a:solidFill>
            <a:srgbClr val="5B9BD5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/>
            <a:r>
              <a:rPr lang="zh-CN" altLang="en-US">
                <a:solidFill>
                  <a:srgbClr val="000000"/>
                </a:solidFill>
              </a:rPr>
              <a:t>  ①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五边形 4"/>
          <p:cNvSpPr/>
          <p:nvPr userDrawn="1"/>
        </p:nvSpPr>
        <p:spPr>
          <a:xfrm>
            <a:off x="1084933" y="1831588"/>
            <a:ext cx="1537085" cy="413831"/>
          </a:xfrm>
          <a:prstGeom prst="homePlate">
            <a:avLst/>
          </a:prstGeom>
          <a:solidFill>
            <a:srgbClr val="5B9BD5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/>
            <a:r>
              <a:rPr lang="zh-CN" altLang="en-US">
                <a:solidFill>
                  <a:srgbClr val="000000"/>
                </a:solidFill>
              </a:rPr>
              <a:t>  ②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五边形 6"/>
          <p:cNvSpPr/>
          <p:nvPr userDrawn="1"/>
        </p:nvSpPr>
        <p:spPr>
          <a:xfrm>
            <a:off x="1084933" y="2373509"/>
            <a:ext cx="1537085" cy="413831"/>
          </a:xfrm>
          <a:prstGeom prst="homePlate">
            <a:avLst/>
          </a:prstGeom>
          <a:solidFill>
            <a:srgbClr val="5B9BD5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/>
            <a:r>
              <a:rPr lang="zh-CN" altLang="en-US">
                <a:solidFill>
                  <a:srgbClr val="000000"/>
                </a:solidFill>
              </a:rPr>
              <a:t>  ③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五边形 8"/>
          <p:cNvSpPr/>
          <p:nvPr userDrawn="1"/>
        </p:nvSpPr>
        <p:spPr>
          <a:xfrm>
            <a:off x="1083842" y="2904486"/>
            <a:ext cx="1537085" cy="413831"/>
          </a:xfrm>
          <a:prstGeom prst="homePlate">
            <a:avLst/>
          </a:prstGeom>
          <a:solidFill>
            <a:srgbClr val="5B9BD5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/>
            <a:r>
              <a:rPr lang="zh-CN" altLang="en-US">
                <a:solidFill>
                  <a:srgbClr val="000000"/>
                </a:solidFill>
              </a:rPr>
              <a:t>  ④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259924" y="1300395"/>
            <a:ext cx="5801995" cy="414655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457200" lvl="1" algn="l"/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tikv-client-rs 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实现 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put key with ttl</a:t>
            </a:r>
            <a:endParaRPr lang="zh-CN" altLang="en-US">
              <a:solidFill>
                <a:srgbClr val="000000"/>
              </a:solidFill>
              <a:latin typeface="苹方-简" charset="0"/>
              <a:ea typeface="苹方-简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259289" y="1832261"/>
            <a:ext cx="5801360" cy="41402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457200" lvl="1" algn="l"/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实现 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string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set 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两种数据结构的映射关系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粗糙版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)</a:t>
            </a:r>
            <a:endParaRPr lang="zh-CN" altLang="en-US">
              <a:solidFill>
                <a:srgbClr val="000000"/>
              </a:solidFill>
              <a:latin typeface="苹方-简" charset="0"/>
              <a:ea typeface="苹方-简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59289" y="2374593"/>
            <a:ext cx="5801360" cy="41402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457200" lvl="1" algn="l"/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redissyncer 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实现了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sync to tikv 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的验证程序</a:t>
            </a:r>
            <a:endParaRPr lang="zh-CN" altLang="en-US">
              <a:solidFill>
                <a:srgbClr val="000000"/>
              </a:solidFill>
              <a:latin typeface="苹方-简" charset="0"/>
              <a:ea typeface="苹方-简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258654" y="2905802"/>
            <a:ext cx="5801360" cy="41402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457200" lvl="1" algn="l"/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实现一个粗糙的 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tikv to redis 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的解码器</a:t>
            </a:r>
            <a:endParaRPr lang="zh-CN" altLang="en-US">
              <a:solidFill>
                <a:srgbClr val="000000"/>
              </a:solidFill>
              <a:latin typeface="苹方-简" charset="0"/>
              <a:ea typeface="苹方-简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258654" y="3438282"/>
            <a:ext cx="5801360" cy="41402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457200" lvl="1" algn="l"/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实现 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restore cli 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程序，串联起 </a:t>
            </a:r>
            <a:r>
              <a:rPr lang="en-US" altLang="zh-CN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tikv to redis </a:t>
            </a:r>
            <a:r>
              <a:rPr lang="zh-CN" altLang="en-US">
                <a:solidFill>
                  <a:srgbClr val="000000"/>
                </a:solidFill>
                <a:latin typeface="苹方-简" charset="0"/>
                <a:ea typeface="苹方-简" charset="0"/>
                <a:sym typeface="+mn-ea"/>
              </a:rPr>
              <a:t>的流程</a:t>
            </a:r>
            <a:endParaRPr lang="zh-CN" altLang="en-US">
              <a:solidFill>
                <a:srgbClr val="000000"/>
              </a:solidFill>
              <a:latin typeface="苹方-简" charset="0"/>
              <a:ea typeface="苹方-简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WWO_feishu_20210926154337-7a32aff093</Application>
  <PresentationFormat/>
  <Paragraphs>125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汉仪旗黑KW 55S</vt:lpstr>
      <vt:lpstr>Helvetica Neue</vt:lpstr>
      <vt:lpstr>微软雅黑</vt:lpstr>
      <vt:lpstr>宋体</vt:lpstr>
      <vt:lpstr>汉仪书宋二KW</vt:lpstr>
      <vt:lpstr>MingLiU-ExtB</vt:lpstr>
      <vt:lpstr>Average</vt:lpstr>
      <vt:lpstr>Montserrat</vt:lpstr>
      <vt:lpstr>Ubuntu</vt:lpstr>
      <vt:lpstr>Montserrat</vt:lpstr>
      <vt:lpstr>Wingdings</vt:lpstr>
      <vt:lpstr>报隶-简</vt:lpstr>
      <vt:lpstr>苹方-简</vt:lpstr>
      <vt:lpstr>Noto Color Emoji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jiashiwen</cp:lastModifiedBy>
  <dcterms:created xsi:type="dcterms:W3CDTF">2022-01-04T07:22:32Z</dcterms:created>
  <dcterms:modified xsi:type="dcterms:W3CDTF">2022-01-04T07:22:32Z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9B12A9EADFF240EC8690D2EC1493E7D4</vt:lpwstr>
  </property>
  <property fmtid="{D5CDD505-2E9C-101B-9397-08002B2CF9AE}" pid="3" name="KSOProductBuildVer">
    <vt:lpwstr>2052-0.0.0.0</vt:lpwstr>
  </property>
</Properties>
</file>