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62" r:id="rId5"/>
    <p:sldId id="263" r:id="rId6"/>
    <p:sldId id="264" r:id="rId7"/>
    <p:sldId id="265" r:id="rId8"/>
    <p:sldId id="257" r:id="rId9"/>
    <p:sldId id="258" r:id="rId10"/>
    <p:sldId id="259" r:id="rId11"/>
    <p:sldId id="260" r:id="rId12"/>
    <p:sldId id="261"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CD6682-DA30-4E89-A88B-27557A714DF7}" v="18" dt="2021-03-09T13:46:56.3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3235423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761103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9F835-1D81-41CF-84C2-C1213F6D0AD0}"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19195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21652503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395416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423005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266390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385898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9115477-E791-443D-94C4-175269EE6F8E}"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82286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115477-E791-443D-94C4-175269EE6F8E}" type="datetimeFigureOut">
              <a:rPr lang="en-US" smtClean="0"/>
              <a:t>7/11/2021</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66286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9115477-E791-443D-94C4-175269EE6F8E}"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796510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9115477-E791-443D-94C4-175269EE6F8E}" type="datetimeFigureOut">
              <a:rPr lang="en-US" smtClean="0"/>
              <a:t>7/11/2021</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42084283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9115477-E791-443D-94C4-175269EE6F8E}" type="datetimeFigureOut">
              <a:rPr lang="en-US" smtClean="0"/>
              <a:t>7/11/2021</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911530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115477-E791-443D-94C4-175269EE6F8E}" type="datetimeFigureOut">
              <a:rPr lang="en-US" smtClean="0"/>
              <a:t>7/11/2021</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42349259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1840787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115477-E791-443D-94C4-175269EE6F8E}" type="datetimeFigureOut">
              <a:rPr lang="en-US" smtClean="0"/>
              <a:t>7/11/2021</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139F835-1D81-41CF-84C2-C1213F6D0AD0}" type="slidenum">
              <a:rPr lang="en-US" smtClean="0"/>
              <a:t>‹#›</a:t>
            </a:fld>
            <a:endParaRPr lang="en-US"/>
          </a:p>
        </p:txBody>
      </p:sp>
    </p:spTree>
    <p:extLst>
      <p:ext uri="{BB962C8B-B14F-4D97-AF65-F5344CB8AC3E}">
        <p14:creationId xmlns:p14="http://schemas.microsoft.com/office/powerpoint/2010/main" val="3035026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9115477-E791-443D-94C4-175269EE6F8E}" type="datetimeFigureOut">
              <a:rPr lang="en-US" smtClean="0"/>
              <a:t>7/11/2021</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139F835-1D81-41CF-84C2-C1213F6D0AD0}" type="slidenum">
              <a:rPr lang="en-US" smtClean="0"/>
              <a:t>‹#›</a:t>
            </a:fld>
            <a:endParaRPr lang="en-US"/>
          </a:p>
        </p:txBody>
      </p:sp>
    </p:spTree>
    <p:extLst>
      <p:ext uri="{BB962C8B-B14F-4D97-AF65-F5344CB8AC3E}">
        <p14:creationId xmlns:p14="http://schemas.microsoft.com/office/powerpoint/2010/main" val="294082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B976-05D8-4367-AB94-341E20282D6D}"/>
              </a:ext>
            </a:extLst>
          </p:cNvPr>
          <p:cNvSpPr>
            <a:spLocks noGrp="1"/>
          </p:cNvSpPr>
          <p:nvPr>
            <p:ph type="title"/>
          </p:nvPr>
        </p:nvSpPr>
        <p:spPr/>
        <p:txBody>
          <a:bodyPr/>
          <a:lstStyle/>
          <a:p>
            <a:r>
              <a:rPr lang="en-US" dirty="0"/>
              <a:t>Instructions for entrants</a:t>
            </a:r>
          </a:p>
        </p:txBody>
      </p:sp>
      <p:sp>
        <p:nvSpPr>
          <p:cNvPr id="3" name="Content Placeholder 2">
            <a:extLst>
              <a:ext uri="{FF2B5EF4-FFF2-40B4-BE49-F238E27FC236}">
                <a16:creationId xmlns:a16="http://schemas.microsoft.com/office/drawing/2014/main" id="{5A37D92C-D202-4189-8D0E-7ECDAE72D7D4}"/>
              </a:ext>
            </a:extLst>
          </p:cNvPr>
          <p:cNvSpPr>
            <a:spLocks noGrp="1"/>
          </p:cNvSpPr>
          <p:nvPr>
            <p:ph idx="1"/>
          </p:nvPr>
        </p:nvSpPr>
        <p:spPr/>
        <p:txBody>
          <a:bodyPr>
            <a:normAutofit fontScale="92500" lnSpcReduction="10000"/>
          </a:bodyPr>
          <a:lstStyle/>
          <a:p>
            <a:r>
              <a:rPr lang="en-US" dirty="0"/>
              <a:t>Please use this slide deck as a template when developing your submission for the FDA New Era of Smarter Food Safety Low- or No-Cost Tech-Enabled Traceability Challenge.</a:t>
            </a:r>
          </a:p>
          <a:p>
            <a:pPr lvl="1"/>
            <a:r>
              <a:rPr lang="en-US" dirty="0"/>
              <a:t>Slides 2-4 are for background information and a summary of the tech-enabled solution.</a:t>
            </a:r>
          </a:p>
          <a:p>
            <a:pPr lvl="1"/>
            <a:r>
              <a:rPr lang="en-US" dirty="0"/>
              <a:t>Slides 5-9 each correspond to one of the five evaluation criteria for this Challenge; please use these to explain how the tech-enabled solution addresses each criterion. </a:t>
            </a:r>
          </a:p>
          <a:p>
            <a:pPr lvl="1"/>
            <a:r>
              <a:rPr lang="en-US" dirty="0"/>
              <a:t>Slide 10 is an optional slide that you may choose to use to describe any future plans you have for further developing the tech-enabled solution.</a:t>
            </a:r>
          </a:p>
          <a:p>
            <a:r>
              <a:rPr lang="en-US" dirty="0"/>
              <a:t>Entrants are free to format the slides however they choose, so long as the headers on each of the slides are retained.</a:t>
            </a:r>
          </a:p>
          <a:p>
            <a:r>
              <a:rPr lang="en-US" dirty="0"/>
              <a:t>See section titled “Submitting to the Challenge” on the main Challenge webpage for full submission requirements.</a:t>
            </a:r>
          </a:p>
        </p:txBody>
      </p:sp>
    </p:spTree>
    <p:extLst>
      <p:ext uri="{BB962C8B-B14F-4D97-AF65-F5344CB8AC3E}">
        <p14:creationId xmlns:p14="http://schemas.microsoft.com/office/powerpoint/2010/main" val="2453447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D1BBC-F957-4919-A9DD-92F44C11FF0C}"/>
              </a:ext>
            </a:extLst>
          </p:cNvPr>
          <p:cNvSpPr>
            <a:spLocks noGrp="1"/>
          </p:cNvSpPr>
          <p:nvPr>
            <p:ph type="title"/>
          </p:nvPr>
        </p:nvSpPr>
        <p:spPr/>
        <p:txBody>
          <a:bodyPr/>
          <a:lstStyle/>
          <a:p>
            <a:r>
              <a:rPr lang="en-US" dirty="0"/>
              <a:t>Future Plans</a:t>
            </a:r>
          </a:p>
        </p:txBody>
      </p:sp>
      <p:sp>
        <p:nvSpPr>
          <p:cNvPr id="3" name="Content Placeholder 2">
            <a:extLst>
              <a:ext uri="{FF2B5EF4-FFF2-40B4-BE49-F238E27FC236}">
                <a16:creationId xmlns:a16="http://schemas.microsoft.com/office/drawing/2014/main" id="{5686906F-2A90-4A63-A6C8-510A2DD39A46}"/>
              </a:ext>
            </a:extLst>
          </p:cNvPr>
          <p:cNvSpPr>
            <a:spLocks noGrp="1"/>
          </p:cNvSpPr>
          <p:nvPr>
            <p:ph idx="1"/>
          </p:nvPr>
        </p:nvSpPr>
        <p:spPr/>
        <p:txBody>
          <a:bodyPr/>
          <a:lstStyle/>
          <a:p>
            <a:pPr marL="0" indent="0">
              <a:buNone/>
            </a:pPr>
            <a:r>
              <a:rPr lang="en-US" dirty="0"/>
              <a:t>- We plan to continue assisting the industry in enabling interoperability by providing software and programming APIs that reduce the cost of implementing standards while also increasing the consistency in which those standards are implemented.</a:t>
            </a:r>
          </a:p>
        </p:txBody>
      </p:sp>
    </p:spTree>
    <p:extLst>
      <p:ext uri="{BB962C8B-B14F-4D97-AF65-F5344CB8AC3E}">
        <p14:creationId xmlns:p14="http://schemas.microsoft.com/office/powerpoint/2010/main" val="40219529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EA5F5-D2FA-4580-AFE7-81D597343CB1}"/>
              </a:ext>
            </a:extLst>
          </p:cNvPr>
          <p:cNvSpPr>
            <a:spLocks noGrp="1"/>
          </p:cNvSpPr>
          <p:nvPr>
            <p:ph type="title"/>
          </p:nvPr>
        </p:nvSpPr>
        <p:spPr/>
        <p:txBody>
          <a:bodyPr/>
          <a:lstStyle/>
          <a:p>
            <a:r>
              <a:rPr lang="en-US" dirty="0"/>
              <a:t>Description of Entrant</a:t>
            </a:r>
          </a:p>
        </p:txBody>
      </p:sp>
      <p:sp>
        <p:nvSpPr>
          <p:cNvPr id="3" name="Content Placeholder 2">
            <a:extLst>
              <a:ext uri="{FF2B5EF4-FFF2-40B4-BE49-F238E27FC236}">
                <a16:creationId xmlns:a16="http://schemas.microsoft.com/office/drawing/2014/main" id="{6DB8C4ED-21D2-4A5D-A7B2-AEAB452EAD26}"/>
              </a:ext>
            </a:extLst>
          </p:cNvPr>
          <p:cNvSpPr>
            <a:spLocks noGrp="1"/>
          </p:cNvSpPr>
          <p:nvPr>
            <p:ph idx="1"/>
          </p:nvPr>
        </p:nvSpPr>
        <p:spPr>
          <a:xfrm>
            <a:off x="2141343" y="4259425"/>
            <a:ext cx="8915400" cy="1280890"/>
          </a:xfrm>
        </p:spPr>
        <p:txBody>
          <a:bodyPr>
            <a:normAutofit/>
          </a:bodyPr>
          <a:lstStyle/>
          <a:p>
            <a:pPr marL="0" indent="0">
              <a:buNone/>
            </a:pPr>
            <a:r>
              <a:rPr lang="en-US" dirty="0"/>
              <a:t>The Traceability Internet Organization was founded to help reduce the cost of interoperability. We do this by providing free open-source software tools that allow traceability solutions to communicate with each other using standardized communication protocols and standardized data formats.</a:t>
            </a:r>
          </a:p>
        </p:txBody>
      </p:sp>
      <p:pic>
        <p:nvPicPr>
          <p:cNvPr id="5" name="Picture 4" descr="Logo&#10;&#10;Description automatically generated">
            <a:extLst>
              <a:ext uri="{FF2B5EF4-FFF2-40B4-BE49-F238E27FC236}">
                <a16:creationId xmlns:a16="http://schemas.microsoft.com/office/drawing/2014/main" id="{1260D83E-A353-4508-A276-241B8CD9E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13842" y="223934"/>
            <a:ext cx="5564315" cy="5561534"/>
          </a:xfrm>
          <a:prstGeom prst="rect">
            <a:avLst/>
          </a:prstGeom>
        </p:spPr>
      </p:pic>
    </p:spTree>
    <p:extLst>
      <p:ext uri="{BB962C8B-B14F-4D97-AF65-F5344CB8AC3E}">
        <p14:creationId xmlns:p14="http://schemas.microsoft.com/office/powerpoint/2010/main" val="92442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B7833-AA91-44C8-88BA-40DA76863E65}"/>
              </a:ext>
            </a:extLst>
          </p:cNvPr>
          <p:cNvSpPr>
            <a:spLocks noGrp="1"/>
          </p:cNvSpPr>
          <p:nvPr>
            <p:ph type="title"/>
          </p:nvPr>
        </p:nvSpPr>
        <p:spPr/>
        <p:txBody>
          <a:bodyPr/>
          <a:lstStyle/>
          <a:p>
            <a:r>
              <a:rPr lang="en-US" dirty="0"/>
              <a:t>Summary of Concept</a:t>
            </a:r>
          </a:p>
        </p:txBody>
      </p:sp>
      <p:sp>
        <p:nvSpPr>
          <p:cNvPr id="3" name="Content Placeholder 2">
            <a:extLst>
              <a:ext uri="{FF2B5EF4-FFF2-40B4-BE49-F238E27FC236}">
                <a16:creationId xmlns:a16="http://schemas.microsoft.com/office/drawing/2014/main" id="{3F438322-66E5-4737-8F45-9AD0CE054CC5}"/>
              </a:ext>
            </a:extLst>
          </p:cNvPr>
          <p:cNvSpPr>
            <a:spLocks noGrp="1"/>
          </p:cNvSpPr>
          <p:nvPr>
            <p:ph idx="1"/>
          </p:nvPr>
        </p:nvSpPr>
        <p:spPr/>
        <p:txBody>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The Traceability Driver is a service that can be installed into an existing traceability solution that allows for the solution to become interoperable with other traceability solutions that also implement the Traceability Driver.</a:t>
            </a:r>
          </a:p>
          <a:p>
            <a:endParaRPr lang="en-US" dirty="0"/>
          </a:p>
        </p:txBody>
      </p:sp>
    </p:spTree>
    <p:extLst>
      <p:ext uri="{BB962C8B-B14F-4D97-AF65-F5344CB8AC3E}">
        <p14:creationId xmlns:p14="http://schemas.microsoft.com/office/powerpoint/2010/main" val="4019428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81ABF-36B7-4200-B19E-EB3ADAE430DE}"/>
              </a:ext>
            </a:extLst>
          </p:cNvPr>
          <p:cNvSpPr>
            <a:spLocks noGrp="1"/>
          </p:cNvSpPr>
          <p:nvPr>
            <p:ph type="title"/>
          </p:nvPr>
        </p:nvSpPr>
        <p:spPr/>
        <p:txBody>
          <a:bodyPr/>
          <a:lstStyle/>
          <a:p>
            <a:r>
              <a:rPr lang="en-US" dirty="0"/>
              <a:t>Description of Technical Design</a:t>
            </a:r>
          </a:p>
        </p:txBody>
      </p:sp>
      <p:pic>
        <p:nvPicPr>
          <p:cNvPr id="4" name="Picture 3">
            <a:extLst>
              <a:ext uri="{FF2B5EF4-FFF2-40B4-BE49-F238E27FC236}">
                <a16:creationId xmlns:a16="http://schemas.microsoft.com/office/drawing/2014/main" id="{B8372AC9-584B-458D-B373-4C747D019B3C}"/>
              </a:ext>
            </a:extLst>
          </p:cNvPr>
          <p:cNvPicPr/>
          <p:nvPr/>
        </p:nvPicPr>
        <p:blipFill>
          <a:blip r:embed="rId2"/>
          <a:stretch>
            <a:fillRect/>
          </a:stretch>
        </p:blipFill>
        <p:spPr>
          <a:xfrm>
            <a:off x="958047" y="1690687"/>
            <a:ext cx="10005421" cy="4598145"/>
          </a:xfrm>
          <a:prstGeom prst="rect">
            <a:avLst/>
          </a:prstGeom>
        </p:spPr>
      </p:pic>
    </p:spTree>
    <p:extLst>
      <p:ext uri="{BB962C8B-B14F-4D97-AF65-F5344CB8AC3E}">
        <p14:creationId xmlns:p14="http://schemas.microsoft.com/office/powerpoint/2010/main" val="1136099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p:txBody>
          <a:bodyPr/>
          <a:lstStyle/>
          <a:p>
            <a:r>
              <a:rPr lang="en-US" sz="3200" dirty="0"/>
              <a:t>Evaluation Criterion #1:</a:t>
            </a:r>
            <a:br>
              <a:rPr lang="en-US" dirty="0"/>
            </a:br>
            <a:r>
              <a:rPr lang="en-US" dirty="0"/>
              <a:t>Needs-based</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p:txBody>
          <a:bodyPr/>
          <a:lstStyle/>
          <a:p>
            <a:r>
              <a:rPr lang="en-US" b="0" i="0" dirty="0">
                <a:solidFill>
                  <a:srgbClr val="1D1C1D"/>
                </a:solidFill>
                <a:effectLst/>
                <a:latin typeface="Slack-Lato"/>
              </a:rPr>
              <a:t>A lack of interoperability among traceability solution providers has inflated the cost of traceability for years.</a:t>
            </a:r>
          </a:p>
          <a:p>
            <a:r>
              <a:rPr lang="en-US" b="0" i="0" dirty="0">
                <a:solidFill>
                  <a:srgbClr val="1D1C1D"/>
                </a:solidFill>
                <a:effectLst/>
                <a:latin typeface="Slack-Lato"/>
              </a:rPr>
              <a:t>Without interoperability, supply chains are being forced to enter data into multiple buyer portals or adopt traceability solutions that their buyers use even though that traceability solution may not be a good fit or affordable for them.</a:t>
            </a:r>
          </a:p>
          <a:p>
            <a:r>
              <a:rPr lang="en-US" b="0" i="0" dirty="0">
                <a:solidFill>
                  <a:srgbClr val="1D1C1D"/>
                </a:solidFill>
                <a:effectLst/>
                <a:latin typeface="Slack-Lato"/>
              </a:rPr>
              <a:t>What works for a retailer, will not work for a processor. By enabling interoperability, our solution allows each link in the supply chain to choose the solution that works best for them.</a:t>
            </a:r>
          </a:p>
          <a:p>
            <a:r>
              <a:rPr lang="en-US" dirty="0">
                <a:solidFill>
                  <a:srgbClr val="1D1C1D"/>
                </a:solidFill>
                <a:latin typeface="Slack-Lato"/>
              </a:rPr>
              <a:t>Our solution would reduce the cost of traceability for the entire industry.</a:t>
            </a:r>
            <a:endParaRPr lang="en-US" dirty="0"/>
          </a:p>
        </p:txBody>
      </p:sp>
    </p:spTree>
    <p:extLst>
      <p:ext uri="{BB962C8B-B14F-4D97-AF65-F5344CB8AC3E}">
        <p14:creationId xmlns:p14="http://schemas.microsoft.com/office/powerpoint/2010/main" val="32280458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22E19-1F7A-4191-BC77-58E53407E517}"/>
              </a:ext>
            </a:extLst>
          </p:cNvPr>
          <p:cNvSpPr>
            <a:spLocks noGrp="1"/>
          </p:cNvSpPr>
          <p:nvPr>
            <p:ph type="title"/>
          </p:nvPr>
        </p:nvSpPr>
        <p:spPr/>
        <p:txBody>
          <a:bodyPr/>
          <a:lstStyle/>
          <a:p>
            <a:r>
              <a:rPr lang="en-US" sz="3200" dirty="0"/>
              <a:t>Evaluation Criterion #2:</a:t>
            </a:r>
            <a:br>
              <a:rPr lang="en-US" dirty="0"/>
            </a:br>
            <a:r>
              <a:rPr lang="en-US" dirty="0"/>
              <a:t>Innovation</a:t>
            </a:r>
          </a:p>
        </p:txBody>
      </p:sp>
      <p:sp>
        <p:nvSpPr>
          <p:cNvPr id="3" name="Content Placeholder 2">
            <a:extLst>
              <a:ext uri="{FF2B5EF4-FFF2-40B4-BE49-F238E27FC236}">
                <a16:creationId xmlns:a16="http://schemas.microsoft.com/office/drawing/2014/main" id="{EF3057A1-1EAF-4E50-A629-40213ADDE2C0}"/>
              </a:ext>
            </a:extLst>
          </p:cNvPr>
          <p:cNvSpPr>
            <a:spLocks noGrp="1"/>
          </p:cNvSpPr>
          <p:nvPr>
            <p:ph idx="1"/>
          </p:nvPr>
        </p:nvSpPr>
        <p:spPr/>
        <p:txBody>
          <a:bodyPr/>
          <a:lstStyle/>
          <a:p>
            <a:r>
              <a:rPr lang="en-US" dirty="0"/>
              <a:t>The Traceability Driver is a cross-platform that can easily be installed into any solution providers environment.</a:t>
            </a:r>
          </a:p>
          <a:p>
            <a:r>
              <a:rPr lang="en-US" dirty="0"/>
              <a:t>Secured with HTTPS, internal checks, and Public/Private Key Encryption.</a:t>
            </a:r>
          </a:p>
          <a:p>
            <a:r>
              <a:rPr lang="en-US" dirty="0"/>
              <a:t>Builds a Directory Service so solution providers can look up and connect with other solution providers.</a:t>
            </a:r>
          </a:p>
          <a:p>
            <a:endParaRPr lang="en-US" dirty="0"/>
          </a:p>
        </p:txBody>
      </p:sp>
    </p:spTree>
    <p:extLst>
      <p:ext uri="{BB962C8B-B14F-4D97-AF65-F5344CB8AC3E}">
        <p14:creationId xmlns:p14="http://schemas.microsoft.com/office/powerpoint/2010/main" val="8533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A813-1657-4156-B29E-17EA7FFFAC42}"/>
              </a:ext>
            </a:extLst>
          </p:cNvPr>
          <p:cNvSpPr>
            <a:spLocks noGrp="1"/>
          </p:cNvSpPr>
          <p:nvPr>
            <p:ph type="title"/>
          </p:nvPr>
        </p:nvSpPr>
        <p:spPr/>
        <p:txBody>
          <a:bodyPr/>
          <a:lstStyle/>
          <a:p>
            <a:r>
              <a:rPr lang="en-US" sz="3200" dirty="0"/>
              <a:t>Evaluation Criterion #3:</a:t>
            </a:r>
            <a:br>
              <a:rPr lang="en-US" dirty="0"/>
            </a:br>
            <a:r>
              <a:rPr lang="en-US" dirty="0"/>
              <a:t>Usability</a:t>
            </a:r>
          </a:p>
        </p:txBody>
      </p:sp>
      <p:sp>
        <p:nvSpPr>
          <p:cNvPr id="3" name="Content Placeholder 2">
            <a:extLst>
              <a:ext uri="{FF2B5EF4-FFF2-40B4-BE49-F238E27FC236}">
                <a16:creationId xmlns:a16="http://schemas.microsoft.com/office/drawing/2014/main" id="{D30A43A4-99E9-477E-9651-234B351265AF}"/>
              </a:ext>
            </a:extLst>
          </p:cNvPr>
          <p:cNvSpPr>
            <a:spLocks noGrp="1"/>
          </p:cNvSpPr>
          <p:nvPr>
            <p:ph idx="1"/>
          </p:nvPr>
        </p:nvSpPr>
        <p:spPr/>
        <p:txBody>
          <a:bodyPr/>
          <a:lstStyle/>
          <a:p>
            <a:r>
              <a:rPr lang="en-US" dirty="0"/>
              <a:t>The service is installed as a webservice and is compatible with Mac, Windows, and Linux.</a:t>
            </a:r>
          </a:p>
          <a:p>
            <a:r>
              <a:rPr lang="en-US" dirty="0"/>
              <a:t>Users only need to write a single from their internal data format to our common data models.</a:t>
            </a:r>
          </a:p>
          <a:p>
            <a:r>
              <a:rPr lang="en-US" dirty="0"/>
              <a:t>The Traceability Driver dramatically reduces the effort to becoming interoperable while also dramatically increasing the consistency in which the interoperable standards are implemented.</a:t>
            </a:r>
          </a:p>
          <a:p>
            <a:endParaRPr lang="en-US" dirty="0"/>
          </a:p>
        </p:txBody>
      </p:sp>
    </p:spTree>
    <p:extLst>
      <p:ext uri="{BB962C8B-B14F-4D97-AF65-F5344CB8AC3E}">
        <p14:creationId xmlns:p14="http://schemas.microsoft.com/office/powerpoint/2010/main" val="11027361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6C73-5103-4E60-8867-DE6A26CC878F}"/>
              </a:ext>
            </a:extLst>
          </p:cNvPr>
          <p:cNvSpPr>
            <a:spLocks noGrp="1"/>
          </p:cNvSpPr>
          <p:nvPr>
            <p:ph type="title"/>
          </p:nvPr>
        </p:nvSpPr>
        <p:spPr/>
        <p:txBody>
          <a:bodyPr/>
          <a:lstStyle/>
          <a:p>
            <a:r>
              <a:rPr lang="en-US" sz="3200" dirty="0"/>
              <a:t>Evaluation Criterion #4:</a:t>
            </a:r>
            <a:br>
              <a:rPr lang="en-US" dirty="0"/>
            </a:br>
            <a:r>
              <a:rPr lang="en-US" dirty="0"/>
              <a:t>Affordability</a:t>
            </a:r>
          </a:p>
        </p:txBody>
      </p:sp>
      <p:sp>
        <p:nvSpPr>
          <p:cNvPr id="3" name="Content Placeholder 2">
            <a:extLst>
              <a:ext uri="{FF2B5EF4-FFF2-40B4-BE49-F238E27FC236}">
                <a16:creationId xmlns:a16="http://schemas.microsoft.com/office/drawing/2014/main" id="{0C876C03-204A-47E5-A445-8F963CB2FB0D}"/>
              </a:ext>
            </a:extLst>
          </p:cNvPr>
          <p:cNvSpPr>
            <a:spLocks noGrp="1"/>
          </p:cNvSpPr>
          <p:nvPr>
            <p:ph idx="1"/>
          </p:nvPr>
        </p:nvSpPr>
        <p:spPr/>
        <p:txBody>
          <a:bodyPr/>
          <a:lstStyle/>
          <a:p>
            <a:r>
              <a:rPr lang="en-US" dirty="0"/>
              <a:t>The Traceability Driver Service is open source and free to use.</a:t>
            </a:r>
          </a:p>
          <a:p>
            <a:endParaRPr lang="en-US" dirty="0"/>
          </a:p>
        </p:txBody>
      </p:sp>
    </p:spTree>
    <p:extLst>
      <p:ext uri="{BB962C8B-B14F-4D97-AF65-F5344CB8AC3E}">
        <p14:creationId xmlns:p14="http://schemas.microsoft.com/office/powerpoint/2010/main" val="3851457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91375-5D32-4FE7-848D-32869D1478AD}"/>
              </a:ext>
            </a:extLst>
          </p:cNvPr>
          <p:cNvSpPr>
            <a:spLocks noGrp="1"/>
          </p:cNvSpPr>
          <p:nvPr>
            <p:ph type="title"/>
          </p:nvPr>
        </p:nvSpPr>
        <p:spPr/>
        <p:txBody>
          <a:bodyPr/>
          <a:lstStyle/>
          <a:p>
            <a:r>
              <a:rPr lang="en-US" sz="3200" dirty="0"/>
              <a:t>Evaluation Criterion #5:</a:t>
            </a:r>
            <a:br>
              <a:rPr lang="en-US" dirty="0"/>
            </a:br>
            <a:r>
              <a:rPr lang="en-US" dirty="0"/>
              <a:t>Scalability and Interoperability</a:t>
            </a:r>
          </a:p>
        </p:txBody>
      </p:sp>
      <p:sp>
        <p:nvSpPr>
          <p:cNvPr id="3" name="Content Placeholder 2">
            <a:extLst>
              <a:ext uri="{FF2B5EF4-FFF2-40B4-BE49-F238E27FC236}">
                <a16:creationId xmlns:a16="http://schemas.microsoft.com/office/drawing/2014/main" id="{5E94E539-35F2-4E44-9BAF-8A1E5CD7AAFE}"/>
              </a:ext>
            </a:extLst>
          </p:cNvPr>
          <p:cNvSpPr>
            <a:spLocks noGrp="1"/>
          </p:cNvSpPr>
          <p:nvPr>
            <p:ph idx="1"/>
          </p:nvPr>
        </p:nvSpPr>
        <p:spPr/>
        <p:txBody>
          <a:bodyPr/>
          <a:lstStyle/>
          <a:p>
            <a:r>
              <a:rPr lang="en-US" dirty="0"/>
              <a:t>The Traceability Driver Service is interoperable with any traceability system.</a:t>
            </a:r>
          </a:p>
          <a:p>
            <a:r>
              <a:rPr lang="en-US" dirty="0"/>
              <a:t>Compatible with Mac, Linux, and Windows.</a:t>
            </a:r>
          </a:p>
          <a:p>
            <a:r>
              <a:rPr lang="en-US" dirty="0"/>
              <a:t>The Traceability Driver significantly reduces the cost of interoperability for solution providers.</a:t>
            </a:r>
          </a:p>
          <a:p>
            <a:endParaRPr lang="en-US" dirty="0"/>
          </a:p>
          <a:p>
            <a:endParaRPr lang="en-US" dirty="0"/>
          </a:p>
        </p:txBody>
      </p:sp>
    </p:spTree>
    <p:extLst>
      <p:ext uri="{BB962C8B-B14F-4D97-AF65-F5344CB8AC3E}">
        <p14:creationId xmlns:p14="http://schemas.microsoft.com/office/powerpoint/2010/main" val="238525780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1631E4DA23FA048A739E6879A2B5626" ma:contentTypeVersion="10" ma:contentTypeDescription="Create a new document." ma:contentTypeScope="" ma:versionID="83977cf74a462363e21466193146ddeb">
  <xsd:schema xmlns:xsd="http://www.w3.org/2001/XMLSchema" xmlns:xs="http://www.w3.org/2001/XMLSchema" xmlns:p="http://schemas.microsoft.com/office/2006/metadata/properties" xmlns:ns2="cb5a6cfe-d5cf-441d-addf-bc0d6f7e4cb9" xmlns:ns3="369aae55-52fd-45e8-a6d6-32729c0551ee" targetNamespace="http://schemas.microsoft.com/office/2006/metadata/properties" ma:root="true" ma:fieldsID="5aaaa8b5c9e4f72149743cee0e07ed56" ns2:_="" ns3:_="">
    <xsd:import namespace="cb5a6cfe-d5cf-441d-addf-bc0d6f7e4cb9"/>
    <xsd:import namespace="369aae55-52fd-45e8-a6d6-32729c0551e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Not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5a6cfe-d5cf-441d-addf-bc0d6f7e4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Notes" ma:index="17" nillable="true" ma:displayName="Notes" ma:description="Capturing information vs. Displaying/Reporting" ma:format="Dropdown" ma:internalName="Notes">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69aae55-52fd-45e8-a6d6-32729c0551ee"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Notes xmlns="cb5a6cfe-d5cf-441d-addf-bc0d6f7e4cb9" xsi:nil="true"/>
  </documentManagement>
</p:properties>
</file>

<file path=customXml/itemProps1.xml><?xml version="1.0" encoding="utf-8"?>
<ds:datastoreItem xmlns:ds="http://schemas.openxmlformats.org/officeDocument/2006/customXml" ds:itemID="{588BAE31-041E-438C-86CD-512D5D54EF72}">
  <ds:schemaRefs>
    <ds:schemaRef ds:uri="http://schemas.microsoft.com/sharepoint/v3/contenttype/forms"/>
  </ds:schemaRefs>
</ds:datastoreItem>
</file>

<file path=customXml/itemProps2.xml><?xml version="1.0" encoding="utf-8"?>
<ds:datastoreItem xmlns:ds="http://schemas.openxmlformats.org/officeDocument/2006/customXml" ds:itemID="{6EA686AC-E110-4B0F-AEE3-D269D5538F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5a6cfe-d5cf-441d-addf-bc0d6f7e4cb9"/>
    <ds:schemaRef ds:uri="369aae55-52fd-45e8-a6d6-32729c0551e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4CB960-D8E2-4A8B-99F4-CFAC53B1B7BE}">
  <ds:schemaRefs>
    <ds:schemaRef ds:uri="http://schemas.microsoft.com/office/2006/metadata/properties"/>
    <ds:schemaRef ds:uri="http://schemas.microsoft.com/office/infopath/2007/PartnerControls"/>
    <ds:schemaRef ds:uri="cb5a6cfe-d5cf-441d-addf-bc0d6f7e4cb9"/>
  </ds:schemaRefs>
</ds:datastoreItem>
</file>

<file path=docProps/app.xml><?xml version="1.0" encoding="utf-8"?>
<Properties xmlns="http://schemas.openxmlformats.org/officeDocument/2006/extended-properties" xmlns:vt="http://schemas.openxmlformats.org/officeDocument/2006/docPropsVTypes">
  <Template>Wisp</Template>
  <TotalTime>87</TotalTime>
  <Words>560</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Century Gothic</vt:lpstr>
      <vt:lpstr>Slack-Lato</vt:lpstr>
      <vt:lpstr>Wingdings 3</vt:lpstr>
      <vt:lpstr>Wisp</vt:lpstr>
      <vt:lpstr>Instructions for entrants</vt:lpstr>
      <vt:lpstr>Description of Entrant</vt:lpstr>
      <vt:lpstr>Summary of Concept</vt:lpstr>
      <vt:lpstr>Description of Technical Design</vt:lpstr>
      <vt:lpstr>Evaluation Criterion #1: Needs-based</vt:lpstr>
      <vt:lpstr>Evaluation Criterion #2: Innovation</vt:lpstr>
      <vt:lpstr>Evaluation Criterion #3: Usability</vt:lpstr>
      <vt:lpstr>Evaluation Criterion #4: Affordability</vt:lpstr>
      <vt:lpstr>Evaluation Criterion #5: Scalability and Interoperability</vt:lpstr>
      <vt:lpstr>Future Plans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 for entrants</dc:title>
  <dc:creator>Davidson, Chelsea</dc:creator>
  <cp:lastModifiedBy>Philip L. Heggelund</cp:lastModifiedBy>
  <cp:revision>10</cp:revision>
  <dcterms:created xsi:type="dcterms:W3CDTF">2021-03-08T20:16:56Z</dcterms:created>
  <dcterms:modified xsi:type="dcterms:W3CDTF">2021-07-12T01:15:55Z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0x010100C1631E4DA23FA048A739E6879A2B5626</vt:lpwstr>
  </property>
</Properties>
</file>