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18"/>
  </p:notesMasterIdLst>
  <p:sldIdLst>
    <p:sldId id="262" r:id="rId5"/>
    <p:sldId id="267" r:id="rId6"/>
    <p:sldId id="263" r:id="rId7"/>
    <p:sldId id="264" r:id="rId8"/>
    <p:sldId id="265" r:id="rId9"/>
    <p:sldId id="257" r:id="rId10"/>
    <p:sldId id="258" r:id="rId11"/>
    <p:sldId id="259" r:id="rId12"/>
    <p:sldId id="260" r:id="rId13"/>
    <p:sldId id="261" r:id="rId14"/>
    <p:sldId id="266"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ip L. Heggelund" initials="PLH" lastIdx="1" clrIdx="0">
    <p:extLst>
      <p:ext uri="{19B8F6BF-5375-455C-9EA6-DF929625EA0E}">
        <p15:presenceInfo xmlns:p15="http://schemas.microsoft.com/office/powerpoint/2012/main" userId="Philip L. Heggelu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CD6682-DA30-4E89-A88B-27557A714DF7}" v="18" dt="2021-03-09T13:46:56.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56" autoAdjust="0"/>
  </p:normalViewPr>
  <p:slideViewPr>
    <p:cSldViewPr snapToGrid="0">
      <p:cViewPr varScale="1">
        <p:scale>
          <a:sx n="97" d="100"/>
          <a:sy n="97"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BA5D4-47E9-45F7-9650-25C03F43394B}"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6F726-F7CD-4CEC-AAE9-A601129F916A}" type="slidenum">
              <a:rPr lang="en-US" smtClean="0"/>
              <a:t>‹#›</a:t>
            </a:fld>
            <a:endParaRPr lang="en-US"/>
          </a:p>
        </p:txBody>
      </p:sp>
    </p:spTree>
    <p:extLst>
      <p:ext uri="{BB962C8B-B14F-4D97-AF65-F5344CB8AC3E}">
        <p14:creationId xmlns:p14="http://schemas.microsoft.com/office/powerpoint/2010/main" val="61556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2</a:t>
            </a:fld>
            <a:endParaRPr lang="en-US"/>
          </a:p>
        </p:txBody>
      </p:sp>
    </p:spTree>
    <p:extLst>
      <p:ext uri="{BB962C8B-B14F-4D97-AF65-F5344CB8AC3E}">
        <p14:creationId xmlns:p14="http://schemas.microsoft.com/office/powerpoint/2010/main" val="428290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3</a:t>
            </a:fld>
            <a:endParaRPr lang="en-US"/>
          </a:p>
        </p:txBody>
      </p:sp>
    </p:spTree>
    <p:extLst>
      <p:ext uri="{BB962C8B-B14F-4D97-AF65-F5344CB8AC3E}">
        <p14:creationId xmlns:p14="http://schemas.microsoft.com/office/powerpoint/2010/main" val="191773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4</a:t>
            </a:fld>
            <a:endParaRPr lang="en-US"/>
          </a:p>
        </p:txBody>
      </p:sp>
    </p:spTree>
    <p:extLst>
      <p:ext uri="{BB962C8B-B14F-4D97-AF65-F5344CB8AC3E}">
        <p14:creationId xmlns:p14="http://schemas.microsoft.com/office/powerpoint/2010/main" val="312231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6</a:t>
            </a:fld>
            <a:endParaRPr lang="en-US"/>
          </a:p>
        </p:txBody>
      </p:sp>
    </p:spTree>
    <p:extLst>
      <p:ext uri="{BB962C8B-B14F-4D97-AF65-F5344CB8AC3E}">
        <p14:creationId xmlns:p14="http://schemas.microsoft.com/office/powerpoint/2010/main" val="4124915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10</a:t>
            </a:fld>
            <a:endParaRPr lang="en-US"/>
          </a:p>
        </p:txBody>
      </p:sp>
    </p:spTree>
    <p:extLst>
      <p:ext uri="{BB962C8B-B14F-4D97-AF65-F5344CB8AC3E}">
        <p14:creationId xmlns:p14="http://schemas.microsoft.com/office/powerpoint/2010/main" val="410434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4272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42550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9F835-1D81-41CF-84C2-C1213F6D0AD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610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153227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8162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3877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667544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57824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86394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17992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15477-E791-443D-94C4-175269EE6F8E}"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08449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15477-E791-443D-94C4-175269EE6F8E}"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320072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15477-E791-443D-94C4-175269EE6F8E}"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20011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15477-E791-443D-94C4-175269EE6F8E}"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403610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63329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36519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115477-E791-443D-94C4-175269EE6F8E}" type="datetimeFigureOut">
              <a:rPr lang="en-US" smtClean="0"/>
              <a:t>7/22/2021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39F835-1D81-41CF-84C2-C1213F6D0AD0}" type="slidenum">
              <a:rPr lang="en-US" smtClean="0"/>
              <a:t>‹#›</a:t>
            </a:fld>
            <a:endParaRPr lang="en-US"/>
          </a:p>
        </p:txBody>
      </p:sp>
    </p:spTree>
    <p:extLst>
      <p:ext uri="{BB962C8B-B14F-4D97-AF65-F5344CB8AC3E}">
        <p14:creationId xmlns:p14="http://schemas.microsoft.com/office/powerpoint/2010/main" val="245508232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B976-05D8-4367-AB94-341E20282D6D}"/>
              </a:ext>
            </a:extLst>
          </p:cNvPr>
          <p:cNvSpPr>
            <a:spLocks noGrp="1"/>
          </p:cNvSpPr>
          <p:nvPr>
            <p:ph type="title"/>
          </p:nvPr>
        </p:nvSpPr>
        <p:spPr/>
        <p:txBody>
          <a:bodyPr/>
          <a:lstStyle/>
          <a:p>
            <a:r>
              <a:rPr lang="en-US" dirty="0"/>
              <a:t>Instructions for entrants</a:t>
            </a:r>
          </a:p>
        </p:txBody>
      </p:sp>
      <p:sp>
        <p:nvSpPr>
          <p:cNvPr id="3" name="Content Placeholder 2">
            <a:extLst>
              <a:ext uri="{FF2B5EF4-FFF2-40B4-BE49-F238E27FC236}">
                <a16:creationId xmlns:a16="http://schemas.microsoft.com/office/drawing/2014/main" id="{5A37D92C-D202-4189-8D0E-7ECDAE72D7D4}"/>
              </a:ext>
            </a:extLst>
          </p:cNvPr>
          <p:cNvSpPr>
            <a:spLocks noGrp="1"/>
          </p:cNvSpPr>
          <p:nvPr>
            <p:ph idx="1"/>
          </p:nvPr>
        </p:nvSpPr>
        <p:spPr/>
        <p:txBody>
          <a:bodyPr>
            <a:normAutofit fontScale="92500" lnSpcReduction="10000"/>
          </a:bodyPr>
          <a:lstStyle/>
          <a:p>
            <a:r>
              <a:rPr lang="en-US" dirty="0"/>
              <a:t>Please use this slide deck as a template when developing your submission for the FDA New Era of Smarter Food Safety Low- or No-Cost Tech-Enabled Traceability Challenge.</a:t>
            </a:r>
          </a:p>
          <a:p>
            <a:pPr lvl="1"/>
            <a:r>
              <a:rPr lang="en-US" dirty="0"/>
              <a:t>Slides 2-4 are for background information and a summary of the tech-enabled solution.</a:t>
            </a:r>
          </a:p>
          <a:p>
            <a:pPr lvl="1"/>
            <a:r>
              <a:rPr lang="en-US" dirty="0"/>
              <a:t>Slides 5-9 each correspond to one of the five evaluation criteria for this Challenge; please use these to explain how the tech-enabled solution addresses each criterion. </a:t>
            </a:r>
          </a:p>
          <a:p>
            <a:pPr lvl="1"/>
            <a:r>
              <a:rPr lang="en-US" dirty="0"/>
              <a:t>Slide 10 is an optional slide that you may choose to use to describe any future plans you have for further developing the tech-enabled solution.</a:t>
            </a:r>
          </a:p>
          <a:p>
            <a:r>
              <a:rPr lang="en-US" dirty="0"/>
              <a:t>Entrants are free to format the slides however they choose, so long as the headers on each of the slides are retained.</a:t>
            </a:r>
          </a:p>
          <a:p>
            <a:r>
              <a:rPr lang="en-US" dirty="0"/>
              <a:t>See section titled “Submitting to the Challenge” on the main Challenge webpage for full submission requirements.</a:t>
            </a:r>
          </a:p>
        </p:txBody>
      </p:sp>
    </p:spTree>
    <p:extLst>
      <p:ext uri="{BB962C8B-B14F-4D97-AF65-F5344CB8AC3E}">
        <p14:creationId xmlns:p14="http://schemas.microsoft.com/office/powerpoint/2010/main" val="245344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1375-5D32-4FE7-848D-32869D1478AD}"/>
              </a:ext>
            </a:extLst>
          </p:cNvPr>
          <p:cNvSpPr>
            <a:spLocks noGrp="1"/>
          </p:cNvSpPr>
          <p:nvPr>
            <p:ph type="title"/>
          </p:nvPr>
        </p:nvSpPr>
        <p:spPr/>
        <p:txBody>
          <a:bodyPr/>
          <a:lstStyle/>
          <a:p>
            <a:r>
              <a:rPr lang="en-US" sz="3200" dirty="0"/>
              <a:t>Evaluation Criterion #5:</a:t>
            </a:r>
            <a:br>
              <a:rPr lang="en-US" dirty="0"/>
            </a:br>
            <a:r>
              <a:rPr lang="en-US" dirty="0"/>
              <a:t>Scalability and Interoperability</a:t>
            </a:r>
          </a:p>
        </p:txBody>
      </p:sp>
      <p:sp>
        <p:nvSpPr>
          <p:cNvPr id="3" name="Content Placeholder 2">
            <a:extLst>
              <a:ext uri="{FF2B5EF4-FFF2-40B4-BE49-F238E27FC236}">
                <a16:creationId xmlns:a16="http://schemas.microsoft.com/office/drawing/2014/main" id="{5E94E539-35F2-4E44-9BAF-8A1E5CD7AAFE}"/>
              </a:ext>
            </a:extLst>
          </p:cNvPr>
          <p:cNvSpPr>
            <a:spLocks noGrp="1"/>
          </p:cNvSpPr>
          <p:nvPr>
            <p:ph idx="1"/>
          </p:nvPr>
        </p:nvSpPr>
        <p:spPr/>
        <p:txBody>
          <a:bodyPr/>
          <a:lstStyle/>
          <a:p>
            <a:r>
              <a:rPr lang="en-US" dirty="0"/>
              <a:t>Built on GS1 Standards</a:t>
            </a:r>
          </a:p>
          <a:p>
            <a:pPr lvl="1"/>
            <a:r>
              <a:rPr lang="en-US" dirty="0"/>
              <a:t>EPCIS</a:t>
            </a:r>
          </a:p>
          <a:p>
            <a:pPr lvl="1"/>
            <a:r>
              <a:rPr lang="en-US" dirty="0"/>
              <a:t>GS1 Digital Link</a:t>
            </a:r>
          </a:p>
          <a:p>
            <a:pPr lvl="1"/>
            <a:r>
              <a:rPr lang="en-US" dirty="0"/>
              <a:t>GS1 Web Vocab</a:t>
            </a:r>
          </a:p>
          <a:p>
            <a:r>
              <a:rPr lang="en-US" dirty="0"/>
              <a:t>The Traceability Driver enables any solution provider to become interoperable.</a:t>
            </a:r>
          </a:p>
          <a:p>
            <a:r>
              <a:rPr lang="en-US" dirty="0"/>
              <a:t>Compatible with Mac, Linux, and Windows.</a:t>
            </a:r>
          </a:p>
          <a:p>
            <a:r>
              <a:rPr lang="en-US" dirty="0"/>
              <a:t>Open Source and Free</a:t>
            </a:r>
          </a:p>
          <a:p>
            <a:endParaRPr lang="en-US" dirty="0"/>
          </a:p>
        </p:txBody>
      </p:sp>
    </p:spTree>
    <p:extLst>
      <p:ext uri="{BB962C8B-B14F-4D97-AF65-F5344CB8AC3E}">
        <p14:creationId xmlns:p14="http://schemas.microsoft.com/office/powerpoint/2010/main" val="238525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1BBC-F957-4919-A9DD-92F44C11FF0C}"/>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5686906F-2A90-4A63-A6C8-510A2DD39A46}"/>
              </a:ext>
            </a:extLst>
          </p:cNvPr>
          <p:cNvSpPr>
            <a:spLocks noGrp="1"/>
          </p:cNvSpPr>
          <p:nvPr>
            <p:ph idx="1"/>
          </p:nvPr>
        </p:nvSpPr>
        <p:spPr>
          <a:xfrm>
            <a:off x="2592925" y="1406013"/>
            <a:ext cx="8915400" cy="3777622"/>
          </a:xfrm>
        </p:spPr>
        <p:txBody>
          <a:bodyPr/>
          <a:lstStyle/>
          <a:p>
            <a:pPr>
              <a:buFontTx/>
              <a:buChar char="-"/>
            </a:pPr>
            <a:r>
              <a:rPr lang="en-US" dirty="0"/>
              <a:t>We plan to continue assisting the industry in enabling interoperability by providing software and programming APIs that reduce the cost of implementing standards while also increasing the consistency in which those standards are implemented.</a:t>
            </a:r>
          </a:p>
          <a:p>
            <a:pPr>
              <a:buFontTx/>
              <a:buChar char="-"/>
            </a:pPr>
            <a:r>
              <a:rPr lang="en-US" dirty="0"/>
              <a:t>We believe having a standardized interface to query for traceability data for across numerous applications will allow for the development of analytics tools that can be built to talk to platforms storing traceability data through the Trace Driver. We plan on working with data scientists to help develop tools for the industry.</a:t>
            </a:r>
          </a:p>
        </p:txBody>
      </p:sp>
    </p:spTree>
    <p:extLst>
      <p:ext uri="{BB962C8B-B14F-4D97-AF65-F5344CB8AC3E}">
        <p14:creationId xmlns:p14="http://schemas.microsoft.com/office/powerpoint/2010/main" val="402195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DF8B-EFC8-4CBF-8053-CC39E47A72C4}"/>
              </a:ext>
            </a:extLst>
          </p:cNvPr>
          <p:cNvSpPr>
            <a:spLocks noGrp="1"/>
          </p:cNvSpPr>
          <p:nvPr>
            <p:ph type="title"/>
          </p:nvPr>
        </p:nvSpPr>
        <p:spPr/>
        <p:txBody>
          <a:bodyPr/>
          <a:lstStyle/>
          <a:p>
            <a:r>
              <a:rPr lang="en-US" dirty="0"/>
              <a:t>Appendix 1</a:t>
            </a:r>
          </a:p>
        </p:txBody>
      </p:sp>
      <p:pic>
        <p:nvPicPr>
          <p:cNvPr id="4" name="Picture 3">
            <a:extLst>
              <a:ext uri="{FF2B5EF4-FFF2-40B4-BE49-F238E27FC236}">
                <a16:creationId xmlns:a16="http://schemas.microsoft.com/office/drawing/2014/main" id="{D77D7E89-1E7C-42BC-A9D2-2ED31EA6FC23}"/>
              </a:ext>
            </a:extLst>
          </p:cNvPr>
          <p:cNvPicPr/>
          <p:nvPr/>
        </p:nvPicPr>
        <p:blipFill>
          <a:blip r:embed="rId2"/>
          <a:stretch>
            <a:fillRect/>
          </a:stretch>
        </p:blipFill>
        <p:spPr>
          <a:xfrm>
            <a:off x="1499191" y="1635745"/>
            <a:ext cx="10005421" cy="4598145"/>
          </a:xfrm>
          <a:prstGeom prst="rect">
            <a:avLst/>
          </a:prstGeom>
        </p:spPr>
      </p:pic>
    </p:spTree>
    <p:extLst>
      <p:ext uri="{BB962C8B-B14F-4D97-AF65-F5344CB8AC3E}">
        <p14:creationId xmlns:p14="http://schemas.microsoft.com/office/powerpoint/2010/main" val="264226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0984-9F83-4064-A297-0BA95E61966E}"/>
              </a:ext>
            </a:extLst>
          </p:cNvPr>
          <p:cNvSpPr>
            <a:spLocks noGrp="1"/>
          </p:cNvSpPr>
          <p:nvPr>
            <p:ph type="title"/>
          </p:nvPr>
        </p:nvSpPr>
        <p:spPr/>
        <p:txBody>
          <a:bodyPr/>
          <a:lstStyle/>
          <a:p>
            <a:r>
              <a:rPr lang="en-US" dirty="0"/>
              <a:t>Appendix 2</a:t>
            </a:r>
          </a:p>
        </p:txBody>
      </p:sp>
      <p:sp>
        <p:nvSpPr>
          <p:cNvPr id="4" name="Flowchart: Connector 3">
            <a:extLst>
              <a:ext uri="{FF2B5EF4-FFF2-40B4-BE49-F238E27FC236}">
                <a16:creationId xmlns:a16="http://schemas.microsoft.com/office/drawing/2014/main" id="{FF23ABF4-0164-4BA0-9734-B531D3C2205E}"/>
              </a:ext>
            </a:extLst>
          </p:cNvPr>
          <p:cNvSpPr/>
          <p:nvPr/>
        </p:nvSpPr>
        <p:spPr>
          <a:xfrm>
            <a:off x="2389152" y="3543167"/>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#5</a:t>
            </a:r>
          </a:p>
        </p:txBody>
      </p:sp>
      <p:sp>
        <p:nvSpPr>
          <p:cNvPr id="5" name="Flowchart: Connector 4">
            <a:extLst>
              <a:ext uri="{FF2B5EF4-FFF2-40B4-BE49-F238E27FC236}">
                <a16:creationId xmlns:a16="http://schemas.microsoft.com/office/drawing/2014/main" id="{636F63F6-A4B2-4904-B756-226EB848403D}"/>
              </a:ext>
            </a:extLst>
          </p:cNvPr>
          <p:cNvSpPr/>
          <p:nvPr/>
        </p:nvSpPr>
        <p:spPr>
          <a:xfrm>
            <a:off x="2995010" y="2614155"/>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Solution Provider #6</a:t>
            </a:r>
          </a:p>
        </p:txBody>
      </p:sp>
      <p:sp>
        <p:nvSpPr>
          <p:cNvPr id="6" name="Flowchart: Connector 5">
            <a:extLst>
              <a:ext uri="{FF2B5EF4-FFF2-40B4-BE49-F238E27FC236}">
                <a16:creationId xmlns:a16="http://schemas.microsoft.com/office/drawing/2014/main" id="{B13C883A-BE22-43D4-B3E9-C44B4ACB3FB4}"/>
              </a:ext>
            </a:extLst>
          </p:cNvPr>
          <p:cNvSpPr/>
          <p:nvPr/>
        </p:nvSpPr>
        <p:spPr>
          <a:xfrm>
            <a:off x="3144424" y="4472179"/>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Solution Provider #4</a:t>
            </a:r>
          </a:p>
        </p:txBody>
      </p:sp>
      <p:sp>
        <p:nvSpPr>
          <p:cNvPr id="7" name="Flowchart: Connector 6">
            <a:extLst>
              <a:ext uri="{FF2B5EF4-FFF2-40B4-BE49-F238E27FC236}">
                <a16:creationId xmlns:a16="http://schemas.microsoft.com/office/drawing/2014/main" id="{E88F3469-BD7D-4BED-8230-6A741E56DD49}"/>
              </a:ext>
            </a:extLst>
          </p:cNvPr>
          <p:cNvSpPr/>
          <p:nvPr/>
        </p:nvSpPr>
        <p:spPr>
          <a:xfrm>
            <a:off x="4335289" y="4431148"/>
            <a:ext cx="1006544" cy="91033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#3</a:t>
            </a:r>
          </a:p>
        </p:txBody>
      </p:sp>
      <p:sp>
        <p:nvSpPr>
          <p:cNvPr id="8" name="Flowchart: Connector 7">
            <a:extLst>
              <a:ext uri="{FF2B5EF4-FFF2-40B4-BE49-F238E27FC236}">
                <a16:creationId xmlns:a16="http://schemas.microsoft.com/office/drawing/2014/main" id="{6F25CB73-F93F-44B2-BFC3-AC2D00979861}"/>
              </a:ext>
            </a:extLst>
          </p:cNvPr>
          <p:cNvSpPr/>
          <p:nvPr/>
        </p:nvSpPr>
        <p:spPr>
          <a:xfrm>
            <a:off x="5008104" y="3520815"/>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#2</a:t>
            </a:r>
          </a:p>
        </p:txBody>
      </p:sp>
      <p:sp>
        <p:nvSpPr>
          <p:cNvPr id="9" name="Flowchart: Connector 8">
            <a:extLst>
              <a:ext uri="{FF2B5EF4-FFF2-40B4-BE49-F238E27FC236}">
                <a16:creationId xmlns:a16="http://schemas.microsoft.com/office/drawing/2014/main" id="{C4FCE537-8EC5-476C-B3EF-2DCF42C327F1}"/>
              </a:ext>
            </a:extLst>
          </p:cNvPr>
          <p:cNvSpPr/>
          <p:nvPr/>
        </p:nvSpPr>
        <p:spPr>
          <a:xfrm>
            <a:off x="4371466" y="2612319"/>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#1</a:t>
            </a:r>
            <a:endParaRPr lang="en-US" sz="500" dirty="0"/>
          </a:p>
        </p:txBody>
      </p:sp>
      <p:cxnSp>
        <p:nvCxnSpPr>
          <p:cNvPr id="10" name="Straight Arrow Connector 9">
            <a:extLst>
              <a:ext uri="{FF2B5EF4-FFF2-40B4-BE49-F238E27FC236}">
                <a16:creationId xmlns:a16="http://schemas.microsoft.com/office/drawing/2014/main" id="{E1138434-C462-42DF-88BD-09CBA609C82A}"/>
              </a:ext>
            </a:extLst>
          </p:cNvPr>
          <p:cNvCxnSpPr>
            <a:cxnSpLocks/>
            <a:stCxn id="9" idx="3"/>
            <a:endCxn id="6" idx="7"/>
          </p:cNvCxnSpPr>
          <p:nvPr/>
        </p:nvCxnSpPr>
        <p:spPr>
          <a:xfrm flipH="1">
            <a:off x="4003566" y="3389337"/>
            <a:ext cx="515305" cy="1216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F1D898-0E45-4484-BD28-2D2464487E5C}"/>
              </a:ext>
            </a:extLst>
          </p:cNvPr>
          <p:cNvCxnSpPr>
            <a:cxnSpLocks/>
            <a:stCxn id="9" idx="3"/>
            <a:endCxn id="4" idx="6"/>
          </p:cNvCxnSpPr>
          <p:nvPr/>
        </p:nvCxnSpPr>
        <p:spPr>
          <a:xfrm flipH="1">
            <a:off x="3395699" y="3389337"/>
            <a:ext cx="1123172" cy="608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3CA85F6-BEED-47B2-9B1F-836AE7DB49B8}"/>
              </a:ext>
            </a:extLst>
          </p:cNvPr>
          <p:cNvCxnSpPr>
            <a:cxnSpLocks/>
            <a:stCxn id="9" idx="3"/>
            <a:endCxn id="5" idx="5"/>
          </p:cNvCxnSpPr>
          <p:nvPr/>
        </p:nvCxnSpPr>
        <p:spPr>
          <a:xfrm flipH="1">
            <a:off x="3854152" y="3389337"/>
            <a:ext cx="664719" cy="1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85F5AB-6951-4263-840B-57095CECB862}"/>
              </a:ext>
            </a:extLst>
          </p:cNvPr>
          <p:cNvCxnSpPr>
            <a:cxnSpLocks/>
            <a:stCxn id="9" idx="3"/>
            <a:endCxn id="8" idx="2"/>
          </p:cNvCxnSpPr>
          <p:nvPr/>
        </p:nvCxnSpPr>
        <p:spPr>
          <a:xfrm>
            <a:off x="4518871" y="3389337"/>
            <a:ext cx="489233" cy="58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BEFA3A-8C62-4A69-9C94-86642B6DD658}"/>
              </a:ext>
            </a:extLst>
          </p:cNvPr>
          <p:cNvCxnSpPr>
            <a:cxnSpLocks/>
            <a:stCxn id="7" idx="1"/>
            <a:endCxn id="6" idx="7"/>
          </p:cNvCxnSpPr>
          <p:nvPr/>
        </p:nvCxnSpPr>
        <p:spPr>
          <a:xfrm flipH="1">
            <a:off x="4003566" y="4564463"/>
            <a:ext cx="479128" cy="41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BA5075D-25D1-4D93-BEAA-6A108495AD17}"/>
              </a:ext>
            </a:extLst>
          </p:cNvPr>
          <p:cNvCxnSpPr>
            <a:cxnSpLocks/>
            <a:stCxn id="7" idx="1"/>
            <a:endCxn id="4" idx="6"/>
          </p:cNvCxnSpPr>
          <p:nvPr/>
        </p:nvCxnSpPr>
        <p:spPr>
          <a:xfrm flipH="1" flipV="1">
            <a:off x="3395699" y="3998334"/>
            <a:ext cx="1086995" cy="56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D9284C-58E7-4E93-B146-5FC22CB6692A}"/>
              </a:ext>
            </a:extLst>
          </p:cNvPr>
          <p:cNvCxnSpPr>
            <a:cxnSpLocks/>
            <a:stCxn id="7" idx="1"/>
            <a:endCxn id="5" idx="5"/>
          </p:cNvCxnSpPr>
          <p:nvPr/>
        </p:nvCxnSpPr>
        <p:spPr>
          <a:xfrm flipH="1" flipV="1">
            <a:off x="3854152" y="3391173"/>
            <a:ext cx="628542" cy="1173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83802E5-9D5C-4262-9072-E995A853F20C}"/>
              </a:ext>
            </a:extLst>
          </p:cNvPr>
          <p:cNvCxnSpPr>
            <a:cxnSpLocks/>
            <a:stCxn id="7" idx="1"/>
            <a:endCxn id="8" idx="2"/>
          </p:cNvCxnSpPr>
          <p:nvPr/>
        </p:nvCxnSpPr>
        <p:spPr>
          <a:xfrm flipV="1">
            <a:off x="4482694" y="3975982"/>
            <a:ext cx="525410" cy="5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A6C0E3D-0A33-4A15-95E6-2E5DCE3211CE}"/>
              </a:ext>
            </a:extLst>
          </p:cNvPr>
          <p:cNvCxnSpPr>
            <a:cxnSpLocks/>
            <a:stCxn id="4" idx="6"/>
            <a:endCxn id="6" idx="7"/>
          </p:cNvCxnSpPr>
          <p:nvPr/>
        </p:nvCxnSpPr>
        <p:spPr>
          <a:xfrm>
            <a:off x="3395699" y="3998334"/>
            <a:ext cx="607867" cy="60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459A9F-C38F-4E24-921D-5F304C46EB9A}"/>
              </a:ext>
            </a:extLst>
          </p:cNvPr>
          <p:cNvCxnSpPr>
            <a:cxnSpLocks/>
            <a:stCxn id="4" idx="6"/>
            <a:endCxn id="5" idx="5"/>
          </p:cNvCxnSpPr>
          <p:nvPr/>
        </p:nvCxnSpPr>
        <p:spPr>
          <a:xfrm flipV="1">
            <a:off x="3395699" y="3391173"/>
            <a:ext cx="458453" cy="607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61B6248-84C6-4968-9CC9-9CC418E35105}"/>
              </a:ext>
            </a:extLst>
          </p:cNvPr>
          <p:cNvCxnSpPr>
            <a:cxnSpLocks/>
            <a:stCxn id="4" idx="6"/>
            <a:endCxn id="8" idx="2"/>
          </p:cNvCxnSpPr>
          <p:nvPr/>
        </p:nvCxnSpPr>
        <p:spPr>
          <a:xfrm flipV="1">
            <a:off x="3395699" y="3975982"/>
            <a:ext cx="1612405" cy="22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020513-1D1C-4DB8-B0DB-47EAD2F25654}"/>
              </a:ext>
            </a:extLst>
          </p:cNvPr>
          <p:cNvCxnSpPr>
            <a:cxnSpLocks/>
            <a:stCxn id="6" idx="7"/>
            <a:endCxn id="8" idx="2"/>
          </p:cNvCxnSpPr>
          <p:nvPr/>
        </p:nvCxnSpPr>
        <p:spPr>
          <a:xfrm flipV="1">
            <a:off x="4003566" y="3975982"/>
            <a:ext cx="1004538" cy="629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DEE6120-7F7E-4B40-90B9-4E80DE8D6B0F}"/>
              </a:ext>
            </a:extLst>
          </p:cNvPr>
          <p:cNvCxnSpPr>
            <a:cxnSpLocks/>
            <a:stCxn id="6" idx="7"/>
            <a:endCxn id="4" idx="6"/>
          </p:cNvCxnSpPr>
          <p:nvPr/>
        </p:nvCxnSpPr>
        <p:spPr>
          <a:xfrm flipH="1" flipV="1">
            <a:off x="3395699" y="3998334"/>
            <a:ext cx="607867" cy="60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97BFC5-3C0C-466F-BFE0-D6FCFB87DDB5}"/>
              </a:ext>
            </a:extLst>
          </p:cNvPr>
          <p:cNvCxnSpPr>
            <a:cxnSpLocks/>
            <a:stCxn id="6" idx="7"/>
            <a:endCxn id="5" idx="5"/>
          </p:cNvCxnSpPr>
          <p:nvPr/>
        </p:nvCxnSpPr>
        <p:spPr>
          <a:xfrm flipH="1" flipV="1">
            <a:off x="3854152" y="3391173"/>
            <a:ext cx="149414" cy="12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C78E6A-6B62-4CC0-AB20-E0988038A7A7}"/>
              </a:ext>
            </a:extLst>
          </p:cNvPr>
          <p:cNvCxnSpPr>
            <a:cxnSpLocks/>
            <a:stCxn id="5" idx="5"/>
            <a:endCxn id="8" idx="2"/>
          </p:cNvCxnSpPr>
          <p:nvPr/>
        </p:nvCxnSpPr>
        <p:spPr>
          <a:xfrm>
            <a:off x="3854152" y="3391173"/>
            <a:ext cx="1153952" cy="58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7A80D6-B647-455D-B075-A0B74B013B7C}"/>
              </a:ext>
            </a:extLst>
          </p:cNvPr>
          <p:cNvCxnSpPr>
            <a:cxnSpLocks/>
            <a:stCxn id="5" idx="5"/>
            <a:endCxn id="4" idx="6"/>
          </p:cNvCxnSpPr>
          <p:nvPr/>
        </p:nvCxnSpPr>
        <p:spPr>
          <a:xfrm flipH="1">
            <a:off x="3395699" y="3391173"/>
            <a:ext cx="458453" cy="607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ADB324-AD6C-47BB-A8C3-A88F5D14C714}"/>
              </a:ext>
            </a:extLst>
          </p:cNvPr>
          <p:cNvCxnSpPr>
            <a:cxnSpLocks/>
            <a:stCxn id="5" idx="5"/>
            <a:endCxn id="6" idx="7"/>
          </p:cNvCxnSpPr>
          <p:nvPr/>
        </p:nvCxnSpPr>
        <p:spPr>
          <a:xfrm>
            <a:off x="3854152" y="3391173"/>
            <a:ext cx="149414" cy="12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Connector 26">
            <a:extLst>
              <a:ext uri="{FF2B5EF4-FFF2-40B4-BE49-F238E27FC236}">
                <a16:creationId xmlns:a16="http://schemas.microsoft.com/office/drawing/2014/main" id="{610D22CA-5D17-4479-862B-03FFC3194F31}"/>
              </a:ext>
            </a:extLst>
          </p:cNvPr>
          <p:cNvSpPr/>
          <p:nvPr/>
        </p:nvSpPr>
        <p:spPr>
          <a:xfrm>
            <a:off x="6503884" y="3439672"/>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Solution Provider #5</a:t>
            </a:r>
            <a:endParaRPr lang="en-US" sz="200" dirty="0"/>
          </a:p>
        </p:txBody>
      </p:sp>
      <p:sp>
        <p:nvSpPr>
          <p:cNvPr id="28" name="Flowchart: Connector 27">
            <a:extLst>
              <a:ext uri="{FF2B5EF4-FFF2-40B4-BE49-F238E27FC236}">
                <a16:creationId xmlns:a16="http://schemas.microsoft.com/office/drawing/2014/main" id="{F4C9A750-A5B1-41C8-858B-AB1ABCAD3AD3}"/>
              </a:ext>
            </a:extLst>
          </p:cNvPr>
          <p:cNvSpPr/>
          <p:nvPr/>
        </p:nvSpPr>
        <p:spPr>
          <a:xfrm>
            <a:off x="6928563" y="2514066"/>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#6</a:t>
            </a:r>
            <a:endParaRPr lang="en-US" sz="300" dirty="0"/>
          </a:p>
        </p:txBody>
      </p:sp>
      <p:sp>
        <p:nvSpPr>
          <p:cNvPr id="29" name="Flowchart: Connector 28">
            <a:extLst>
              <a:ext uri="{FF2B5EF4-FFF2-40B4-BE49-F238E27FC236}">
                <a16:creationId xmlns:a16="http://schemas.microsoft.com/office/drawing/2014/main" id="{EB9F1861-DA8A-4FAA-B393-CC5F5AA0751E}"/>
              </a:ext>
            </a:extLst>
          </p:cNvPr>
          <p:cNvSpPr/>
          <p:nvPr/>
        </p:nvSpPr>
        <p:spPr>
          <a:xfrm>
            <a:off x="6911688" y="4379658"/>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#4</a:t>
            </a:r>
            <a:endParaRPr lang="en-US" sz="300" dirty="0"/>
          </a:p>
        </p:txBody>
      </p:sp>
      <p:sp>
        <p:nvSpPr>
          <p:cNvPr id="30" name="Flowchart: Connector 29">
            <a:extLst>
              <a:ext uri="{FF2B5EF4-FFF2-40B4-BE49-F238E27FC236}">
                <a16:creationId xmlns:a16="http://schemas.microsoft.com/office/drawing/2014/main" id="{D6E2618E-4D1A-4D91-9F31-4D0298817DC1}"/>
              </a:ext>
            </a:extLst>
          </p:cNvPr>
          <p:cNvSpPr/>
          <p:nvPr/>
        </p:nvSpPr>
        <p:spPr>
          <a:xfrm>
            <a:off x="8777377" y="4390874"/>
            <a:ext cx="1071318" cy="9689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#3</a:t>
            </a:r>
            <a:endParaRPr lang="en-US" sz="400" dirty="0"/>
          </a:p>
        </p:txBody>
      </p:sp>
      <p:sp>
        <p:nvSpPr>
          <p:cNvPr id="31" name="Flowchart: Connector 30">
            <a:extLst>
              <a:ext uri="{FF2B5EF4-FFF2-40B4-BE49-F238E27FC236}">
                <a16:creationId xmlns:a16="http://schemas.microsoft.com/office/drawing/2014/main" id="{D56F57E0-2F2C-475C-AE13-56FC6FF82F40}"/>
              </a:ext>
            </a:extLst>
          </p:cNvPr>
          <p:cNvSpPr/>
          <p:nvPr/>
        </p:nvSpPr>
        <p:spPr>
          <a:xfrm>
            <a:off x="9101165" y="3423021"/>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Solution Provider #2</a:t>
            </a:r>
            <a:endParaRPr lang="en-US" sz="600" dirty="0"/>
          </a:p>
        </p:txBody>
      </p:sp>
      <p:sp>
        <p:nvSpPr>
          <p:cNvPr id="32" name="Flowchart: Connector 31">
            <a:extLst>
              <a:ext uri="{FF2B5EF4-FFF2-40B4-BE49-F238E27FC236}">
                <a16:creationId xmlns:a16="http://schemas.microsoft.com/office/drawing/2014/main" id="{54F4B92C-6A94-47DC-BC02-B2629910FADD}"/>
              </a:ext>
            </a:extLst>
          </p:cNvPr>
          <p:cNvSpPr/>
          <p:nvPr/>
        </p:nvSpPr>
        <p:spPr>
          <a:xfrm>
            <a:off x="8546925" y="2529910"/>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#1</a:t>
            </a:r>
            <a:endParaRPr lang="en-US" sz="500" dirty="0"/>
          </a:p>
        </p:txBody>
      </p:sp>
      <p:sp>
        <p:nvSpPr>
          <p:cNvPr id="33" name="Oval 32">
            <a:extLst>
              <a:ext uri="{FF2B5EF4-FFF2-40B4-BE49-F238E27FC236}">
                <a16:creationId xmlns:a16="http://schemas.microsoft.com/office/drawing/2014/main" id="{B14E8E27-4706-4B6C-8C06-624868B2EB7D}"/>
              </a:ext>
            </a:extLst>
          </p:cNvPr>
          <p:cNvSpPr/>
          <p:nvPr/>
        </p:nvSpPr>
        <p:spPr>
          <a:xfrm>
            <a:off x="7853053" y="3445762"/>
            <a:ext cx="872633" cy="86485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a:solidFill>
                  <a:schemeClr val="tx1"/>
                </a:solidFill>
              </a:rPr>
              <a:t>Traceability Driver</a:t>
            </a:r>
          </a:p>
        </p:txBody>
      </p:sp>
      <p:cxnSp>
        <p:nvCxnSpPr>
          <p:cNvPr id="34" name="Straight Arrow Connector 33">
            <a:extLst>
              <a:ext uri="{FF2B5EF4-FFF2-40B4-BE49-F238E27FC236}">
                <a16:creationId xmlns:a16="http://schemas.microsoft.com/office/drawing/2014/main" id="{F2DFBD68-CB25-474B-A875-ED413C93B48E}"/>
              </a:ext>
            </a:extLst>
          </p:cNvPr>
          <p:cNvCxnSpPr>
            <a:cxnSpLocks/>
            <a:stCxn id="32" idx="3"/>
            <a:endCxn id="33" idx="7"/>
          </p:cNvCxnSpPr>
          <p:nvPr/>
        </p:nvCxnSpPr>
        <p:spPr>
          <a:xfrm flipH="1">
            <a:off x="8597892" y="3306928"/>
            <a:ext cx="96438" cy="265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E257CD-F5E3-437C-8FAC-B3EB4366633B}"/>
              </a:ext>
            </a:extLst>
          </p:cNvPr>
          <p:cNvCxnSpPr>
            <a:cxnSpLocks/>
            <a:stCxn id="28" idx="5"/>
            <a:endCxn id="33" idx="1"/>
          </p:cNvCxnSpPr>
          <p:nvPr/>
        </p:nvCxnSpPr>
        <p:spPr>
          <a:xfrm>
            <a:off x="7787705" y="3291084"/>
            <a:ext cx="193142" cy="281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58E27E-49E1-40AB-9EDD-A5500AA66727}"/>
              </a:ext>
            </a:extLst>
          </p:cNvPr>
          <p:cNvCxnSpPr>
            <a:cxnSpLocks/>
            <a:stCxn id="27" idx="6"/>
            <a:endCxn id="33" idx="2"/>
          </p:cNvCxnSpPr>
          <p:nvPr/>
        </p:nvCxnSpPr>
        <p:spPr>
          <a:xfrm flipV="1">
            <a:off x="7510431" y="3878189"/>
            <a:ext cx="342622" cy="1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C9BA54-EEC7-48D1-826E-5D8017705F0F}"/>
              </a:ext>
            </a:extLst>
          </p:cNvPr>
          <p:cNvCxnSpPr>
            <a:cxnSpLocks/>
            <a:stCxn id="29" idx="7"/>
            <a:endCxn id="33" idx="3"/>
          </p:cNvCxnSpPr>
          <p:nvPr/>
        </p:nvCxnSpPr>
        <p:spPr>
          <a:xfrm flipV="1">
            <a:off x="7770830" y="4183960"/>
            <a:ext cx="210017" cy="32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A45D907-D0A1-4693-91AF-2420A28D449D}"/>
              </a:ext>
            </a:extLst>
          </p:cNvPr>
          <p:cNvCxnSpPr>
            <a:cxnSpLocks/>
            <a:stCxn id="30" idx="1"/>
            <a:endCxn id="33" idx="5"/>
          </p:cNvCxnSpPr>
          <p:nvPr/>
        </p:nvCxnSpPr>
        <p:spPr>
          <a:xfrm flipH="1" flipV="1">
            <a:off x="8597892" y="4183960"/>
            <a:ext cx="336376" cy="34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A9ED9B2-B988-45C4-ABFB-B58523C28668}"/>
              </a:ext>
            </a:extLst>
          </p:cNvPr>
          <p:cNvCxnSpPr>
            <a:cxnSpLocks/>
            <a:stCxn id="31" idx="2"/>
            <a:endCxn id="33" idx="6"/>
          </p:cNvCxnSpPr>
          <p:nvPr/>
        </p:nvCxnSpPr>
        <p:spPr>
          <a:xfrm flipH="1">
            <a:off x="8725686" y="3878188"/>
            <a:ext cx="375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EB83A5C-A107-4134-A499-063BA955FE57}"/>
              </a:ext>
            </a:extLst>
          </p:cNvPr>
          <p:cNvCxnSpPr>
            <a:cxnSpLocks/>
            <a:stCxn id="33" idx="3"/>
            <a:endCxn id="29" idx="7"/>
          </p:cNvCxnSpPr>
          <p:nvPr/>
        </p:nvCxnSpPr>
        <p:spPr>
          <a:xfrm flipH="1">
            <a:off x="7770830" y="4183960"/>
            <a:ext cx="210017" cy="32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9DCA41-60FA-40B6-A31F-673752EFAED2}"/>
              </a:ext>
            </a:extLst>
          </p:cNvPr>
          <p:cNvCxnSpPr>
            <a:cxnSpLocks/>
            <a:stCxn id="33" idx="5"/>
            <a:endCxn id="30" idx="1"/>
          </p:cNvCxnSpPr>
          <p:nvPr/>
        </p:nvCxnSpPr>
        <p:spPr>
          <a:xfrm>
            <a:off x="8597892" y="4183960"/>
            <a:ext cx="336376" cy="34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159649A-868E-4A76-9638-409433133523}"/>
              </a:ext>
            </a:extLst>
          </p:cNvPr>
          <p:cNvCxnSpPr>
            <a:cxnSpLocks/>
            <a:stCxn id="33" idx="6"/>
            <a:endCxn id="31" idx="2"/>
          </p:cNvCxnSpPr>
          <p:nvPr/>
        </p:nvCxnSpPr>
        <p:spPr>
          <a:xfrm flipV="1">
            <a:off x="8725686" y="3878188"/>
            <a:ext cx="375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B98E667-5A6C-4087-B8FF-9EE21F743CC8}"/>
              </a:ext>
            </a:extLst>
          </p:cNvPr>
          <p:cNvCxnSpPr>
            <a:cxnSpLocks/>
            <a:stCxn id="33" idx="7"/>
            <a:endCxn id="32" idx="3"/>
          </p:cNvCxnSpPr>
          <p:nvPr/>
        </p:nvCxnSpPr>
        <p:spPr>
          <a:xfrm flipV="1">
            <a:off x="8597892" y="3306928"/>
            <a:ext cx="96438" cy="265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3949BDF-2DD8-4B1A-A28D-2EB8DB9C4DB9}"/>
              </a:ext>
            </a:extLst>
          </p:cNvPr>
          <p:cNvCxnSpPr>
            <a:cxnSpLocks/>
            <a:stCxn id="33" idx="1"/>
            <a:endCxn id="28" idx="5"/>
          </p:cNvCxnSpPr>
          <p:nvPr/>
        </p:nvCxnSpPr>
        <p:spPr>
          <a:xfrm flipH="1" flipV="1">
            <a:off x="7787705" y="3291084"/>
            <a:ext cx="193142" cy="281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E0373B0-E6C3-4883-9074-138B139275CA}"/>
              </a:ext>
            </a:extLst>
          </p:cNvPr>
          <p:cNvSpPr/>
          <p:nvPr/>
        </p:nvSpPr>
        <p:spPr>
          <a:xfrm>
            <a:off x="2945352" y="1851938"/>
            <a:ext cx="2411238" cy="692497"/>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Now / Today</a:t>
            </a:r>
            <a:br>
              <a:rPr lang="en-US" sz="2800" b="0" cap="none" spc="0" dirty="0">
                <a:ln w="0"/>
                <a:solidFill>
                  <a:schemeClr val="accent1"/>
                </a:solidFill>
                <a:effectLst>
                  <a:outerShdw blurRad="38100" dist="25400" dir="5400000" algn="ctr" rotWithShape="0">
                    <a:srgbClr val="6E747A">
                      <a:alpha val="43000"/>
                    </a:srgbClr>
                  </a:outerShdw>
                </a:effectLst>
              </a:rPr>
            </a:br>
            <a:r>
              <a:rPr lang="en-US" sz="1100" b="0" cap="none" spc="0" dirty="0">
                <a:ln w="0"/>
                <a:solidFill>
                  <a:schemeClr val="accent1"/>
                </a:solidFill>
                <a:effectLst>
                  <a:outerShdw blurRad="38100" dist="25400" dir="5400000" algn="ctr" rotWithShape="0">
                    <a:srgbClr val="6E747A">
                      <a:alpha val="43000"/>
                    </a:srgbClr>
                  </a:outerShdw>
                </a:effectLst>
              </a:rPr>
              <a:t>14 Integrations</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46" name="Rectangle 45">
            <a:extLst>
              <a:ext uri="{FF2B5EF4-FFF2-40B4-BE49-F238E27FC236}">
                <a16:creationId xmlns:a16="http://schemas.microsoft.com/office/drawing/2014/main" id="{2C5B309F-084D-4818-8F4D-4752D514116C}"/>
              </a:ext>
            </a:extLst>
          </p:cNvPr>
          <p:cNvSpPr/>
          <p:nvPr/>
        </p:nvSpPr>
        <p:spPr>
          <a:xfrm>
            <a:off x="7048768" y="1903956"/>
            <a:ext cx="2682145" cy="646331"/>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With Trace Driver</a:t>
            </a:r>
            <a:endParaRPr lang="en-US" sz="3200" b="0" cap="none" spc="0" dirty="0">
              <a:ln w="0"/>
              <a:solidFill>
                <a:schemeClr val="accent1"/>
              </a:solidFill>
              <a:effectLst>
                <a:outerShdw blurRad="38100" dist="25400" dir="5400000" algn="ctr" rotWithShape="0">
                  <a:srgbClr val="6E747A">
                    <a:alpha val="43000"/>
                  </a:srgbClr>
                </a:outerShdw>
              </a:effectLst>
            </a:endParaRPr>
          </a:p>
          <a:p>
            <a:pPr algn="ctr"/>
            <a:r>
              <a:rPr lang="en-US" sz="1200" dirty="0">
                <a:ln w="0"/>
                <a:solidFill>
                  <a:schemeClr val="accent1"/>
                </a:solidFill>
                <a:effectLst>
                  <a:outerShdw blurRad="38100" dist="25400" dir="5400000" algn="ctr" rotWithShape="0">
                    <a:srgbClr val="6E747A">
                      <a:alpha val="43000"/>
                    </a:srgbClr>
                  </a:outerShdw>
                </a:effectLst>
              </a:rPr>
              <a:t>6 Integrations</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9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EA75-9EE3-4DAC-9912-88915A071AB6}"/>
              </a:ext>
            </a:extLst>
          </p:cNvPr>
          <p:cNvSpPr>
            <a:spLocks noGrp="1"/>
          </p:cNvSpPr>
          <p:nvPr>
            <p:ph type="title"/>
          </p:nvPr>
        </p:nvSpPr>
        <p:spPr>
          <a:xfrm>
            <a:off x="2559525" y="4633402"/>
            <a:ext cx="8060817" cy="584775"/>
          </a:xfrm>
        </p:spPr>
        <p:txBody>
          <a:bodyPr>
            <a:normAutofit fontScale="90000"/>
          </a:bodyPr>
          <a:lstStyle/>
          <a:p>
            <a:pPr algn="ctr"/>
            <a:r>
              <a:rPr lang="en-US" b="1" dirty="0"/>
              <a:t>FDA Traceability Challenge Submission</a:t>
            </a:r>
          </a:p>
        </p:txBody>
      </p:sp>
      <p:pic>
        <p:nvPicPr>
          <p:cNvPr id="4" name="Picture 3" descr="Logo&#10;&#10;Description automatically generated">
            <a:extLst>
              <a:ext uri="{FF2B5EF4-FFF2-40B4-BE49-F238E27FC236}">
                <a16:creationId xmlns:a16="http://schemas.microsoft.com/office/drawing/2014/main" id="{7DAE3112-C9F6-4BA0-A3EF-34DC5CA8D68E}"/>
              </a:ext>
            </a:extLst>
          </p:cNvPr>
          <p:cNvPicPr>
            <a:picLocks noChangeAspect="1"/>
          </p:cNvPicPr>
          <p:nvPr/>
        </p:nvPicPr>
        <p:blipFill rotWithShape="1">
          <a:blip r:embed="rId3">
            <a:extLst>
              <a:ext uri="{28A0092B-C50C-407E-A947-70E740481C1C}">
                <a14:useLocalDpi xmlns:a14="http://schemas.microsoft.com/office/drawing/2010/main" val="0"/>
              </a:ext>
            </a:extLst>
          </a:blip>
          <a:srcRect l="13257" t="20892" r="13296" b="20136"/>
          <a:stretch/>
        </p:blipFill>
        <p:spPr>
          <a:xfrm>
            <a:off x="3580794" y="96050"/>
            <a:ext cx="6018280" cy="4829740"/>
          </a:xfrm>
          <a:prstGeom prst="rect">
            <a:avLst/>
          </a:prstGeom>
        </p:spPr>
      </p:pic>
      <p:sp>
        <p:nvSpPr>
          <p:cNvPr id="5" name="TextBox 4">
            <a:extLst>
              <a:ext uri="{FF2B5EF4-FFF2-40B4-BE49-F238E27FC236}">
                <a16:creationId xmlns:a16="http://schemas.microsoft.com/office/drawing/2014/main" id="{7B02D828-8B9E-4B18-812D-175F92593084}"/>
              </a:ext>
            </a:extLst>
          </p:cNvPr>
          <p:cNvSpPr txBox="1"/>
          <p:nvPr/>
        </p:nvSpPr>
        <p:spPr>
          <a:xfrm>
            <a:off x="4360799" y="5571990"/>
            <a:ext cx="4458272" cy="830997"/>
          </a:xfrm>
          <a:prstGeom prst="rect">
            <a:avLst/>
          </a:prstGeom>
          <a:noFill/>
        </p:spPr>
        <p:txBody>
          <a:bodyPr wrap="none" rtlCol="0">
            <a:spAutoFit/>
          </a:bodyPr>
          <a:lstStyle/>
          <a:p>
            <a:pPr algn="ctr"/>
            <a:r>
              <a:rPr lang="en-US" sz="2000" b="1" dirty="0"/>
              <a:t>Developed by: Philip L. Heggelund</a:t>
            </a:r>
            <a:br>
              <a:rPr lang="en-US" b="1" dirty="0"/>
            </a:br>
            <a:r>
              <a:rPr lang="en-US" sz="1400" dirty="0"/>
              <a:t>With help from </a:t>
            </a:r>
            <a:r>
              <a:rPr lang="en-US" sz="1400" b="1" dirty="0"/>
              <a:t>John Heggelund</a:t>
            </a:r>
            <a:br>
              <a:rPr lang="en-US" sz="1400" dirty="0"/>
            </a:br>
            <a:r>
              <a:rPr lang="en-US" sz="1400" dirty="0"/>
              <a:t>and special thanks to </a:t>
            </a:r>
            <a:r>
              <a:rPr lang="en-US" sz="1400" b="1" dirty="0"/>
              <a:t>Thomas Burke</a:t>
            </a:r>
            <a:endParaRPr lang="en-US" b="1" dirty="0"/>
          </a:p>
        </p:txBody>
      </p:sp>
    </p:spTree>
    <p:extLst>
      <p:ext uri="{BB962C8B-B14F-4D97-AF65-F5344CB8AC3E}">
        <p14:creationId xmlns:p14="http://schemas.microsoft.com/office/powerpoint/2010/main" val="270125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8C4ED-21D2-4A5D-A7B2-AEAB452EAD26}"/>
              </a:ext>
            </a:extLst>
          </p:cNvPr>
          <p:cNvSpPr>
            <a:spLocks noGrp="1"/>
          </p:cNvSpPr>
          <p:nvPr>
            <p:ph idx="1"/>
          </p:nvPr>
        </p:nvSpPr>
        <p:spPr>
          <a:xfrm>
            <a:off x="2278734" y="2562867"/>
            <a:ext cx="8915400" cy="1280890"/>
          </a:xfrm>
        </p:spPr>
        <p:txBody>
          <a:bodyPr>
            <a:normAutofit/>
          </a:bodyPr>
          <a:lstStyle/>
          <a:p>
            <a:pPr marL="0" indent="0" algn="ctr">
              <a:buNone/>
            </a:pPr>
            <a:r>
              <a:rPr lang="en-US" sz="1400" dirty="0"/>
              <a:t>The Traceability Driver was developed to reduce the cost of interoperability. It’s an addon service that can be installed onto existing traceability solutions with minimum work and enables any traceability solution to interoperate with all other traceability solutions that install the Traceability Driver.</a:t>
            </a:r>
          </a:p>
          <a:p>
            <a:pPr marL="0" indent="0" algn="ctr">
              <a:buNone/>
            </a:pPr>
            <a:endParaRPr lang="en-US" sz="1400" dirty="0"/>
          </a:p>
          <a:p>
            <a:pPr marL="0" indent="0" algn="ctr">
              <a:buNone/>
            </a:pPr>
            <a:endParaRPr lang="en-US" sz="1400" dirty="0"/>
          </a:p>
        </p:txBody>
      </p:sp>
      <p:pic>
        <p:nvPicPr>
          <p:cNvPr id="6" name="Picture 5" descr="Logo&#10;&#10;Description automatically generated">
            <a:extLst>
              <a:ext uri="{FF2B5EF4-FFF2-40B4-BE49-F238E27FC236}">
                <a16:creationId xmlns:a16="http://schemas.microsoft.com/office/drawing/2014/main" id="{1C5EA772-019A-4734-B8C9-4255E761AFC7}"/>
              </a:ext>
            </a:extLst>
          </p:cNvPr>
          <p:cNvPicPr>
            <a:picLocks noChangeAspect="1"/>
          </p:cNvPicPr>
          <p:nvPr/>
        </p:nvPicPr>
        <p:blipFill rotWithShape="1">
          <a:blip r:embed="rId3">
            <a:extLst>
              <a:ext uri="{28A0092B-C50C-407E-A947-70E740481C1C}">
                <a14:useLocalDpi xmlns:a14="http://schemas.microsoft.com/office/drawing/2010/main" val="0"/>
              </a:ext>
            </a:extLst>
          </a:blip>
          <a:srcRect l="13325" t="22364" r="13218" b="21742"/>
          <a:stretch/>
        </p:blipFill>
        <p:spPr>
          <a:xfrm>
            <a:off x="4485324" y="-253609"/>
            <a:ext cx="4086808" cy="3109755"/>
          </a:xfrm>
          <a:prstGeom prst="rect">
            <a:avLst/>
          </a:prstGeom>
        </p:spPr>
      </p:pic>
      <p:sp>
        <p:nvSpPr>
          <p:cNvPr id="9" name="Title 1">
            <a:extLst>
              <a:ext uri="{FF2B5EF4-FFF2-40B4-BE49-F238E27FC236}">
                <a16:creationId xmlns:a16="http://schemas.microsoft.com/office/drawing/2014/main" id="{86AD50ED-3F3A-45AE-B472-4E045BE6AD9A}"/>
              </a:ext>
            </a:extLst>
          </p:cNvPr>
          <p:cNvSpPr>
            <a:spLocks noGrp="1"/>
          </p:cNvSpPr>
          <p:nvPr>
            <p:ph type="title"/>
          </p:nvPr>
        </p:nvSpPr>
        <p:spPr>
          <a:xfrm>
            <a:off x="1764250" y="660824"/>
            <a:ext cx="8911687" cy="1280890"/>
          </a:xfrm>
        </p:spPr>
        <p:txBody>
          <a:bodyPr/>
          <a:lstStyle/>
          <a:p>
            <a:r>
              <a:rPr lang="en-US" dirty="0"/>
              <a:t>Entrant</a:t>
            </a:r>
          </a:p>
        </p:txBody>
      </p:sp>
      <p:sp>
        <p:nvSpPr>
          <p:cNvPr id="11" name="TextBox 10">
            <a:extLst>
              <a:ext uri="{FF2B5EF4-FFF2-40B4-BE49-F238E27FC236}">
                <a16:creationId xmlns:a16="http://schemas.microsoft.com/office/drawing/2014/main" id="{3D75E9A8-A90B-4AA4-95DB-F1B512ABE97A}"/>
              </a:ext>
            </a:extLst>
          </p:cNvPr>
          <p:cNvSpPr txBox="1"/>
          <p:nvPr/>
        </p:nvSpPr>
        <p:spPr>
          <a:xfrm>
            <a:off x="2279002" y="3770579"/>
            <a:ext cx="8915132" cy="830997"/>
          </a:xfrm>
          <a:prstGeom prst="rect">
            <a:avLst/>
          </a:prstGeom>
          <a:noFill/>
        </p:spPr>
        <p:txBody>
          <a:bodyPr wrap="square" rtlCol="0">
            <a:spAutoFit/>
          </a:bodyPr>
          <a:lstStyle/>
          <a:p>
            <a:pPr algn="ctr"/>
            <a:r>
              <a:rPr lang="en-US" sz="2400" i="1" dirty="0"/>
              <a:t>Food companies are drowning in traceability solution options but are starving for interoperability.</a:t>
            </a:r>
          </a:p>
        </p:txBody>
      </p:sp>
      <p:pic>
        <p:nvPicPr>
          <p:cNvPr id="7" name="Picture 6" descr="Diagram&#10;&#10;Description automatically generated">
            <a:extLst>
              <a:ext uri="{FF2B5EF4-FFF2-40B4-BE49-F238E27FC236}">
                <a16:creationId xmlns:a16="http://schemas.microsoft.com/office/drawing/2014/main" id="{4D24778D-B9E4-4867-A2FE-51B1DBC79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187" y="5238854"/>
            <a:ext cx="1818324" cy="1818324"/>
          </a:xfrm>
          <a:prstGeom prst="rect">
            <a:avLst/>
          </a:prstGeom>
        </p:spPr>
      </p:pic>
      <p:sp>
        <p:nvSpPr>
          <p:cNvPr id="10" name="TextBox 9">
            <a:extLst>
              <a:ext uri="{FF2B5EF4-FFF2-40B4-BE49-F238E27FC236}">
                <a16:creationId xmlns:a16="http://schemas.microsoft.com/office/drawing/2014/main" id="{25223A08-EA37-45D3-85DE-12CE1B14B98B}"/>
              </a:ext>
            </a:extLst>
          </p:cNvPr>
          <p:cNvSpPr txBox="1"/>
          <p:nvPr/>
        </p:nvSpPr>
        <p:spPr>
          <a:xfrm>
            <a:off x="2279002" y="4929449"/>
            <a:ext cx="8915132" cy="523220"/>
          </a:xfrm>
          <a:prstGeom prst="rect">
            <a:avLst/>
          </a:prstGeom>
          <a:noFill/>
        </p:spPr>
        <p:txBody>
          <a:bodyPr wrap="square" rtlCol="0">
            <a:spAutoFit/>
          </a:bodyPr>
          <a:lstStyle/>
          <a:p>
            <a:pPr algn="ctr"/>
            <a:r>
              <a:rPr lang="en-US" sz="1400" b="1" i="1" dirty="0"/>
              <a:t>Below are companies that have already implemented or are currently working to implement the Traceability Driver…</a:t>
            </a:r>
          </a:p>
        </p:txBody>
      </p:sp>
      <p:pic>
        <p:nvPicPr>
          <p:cNvPr id="12" name="Picture 11" descr="Logo&#10;&#10;Description automatically generated">
            <a:extLst>
              <a:ext uri="{FF2B5EF4-FFF2-40B4-BE49-F238E27FC236}">
                <a16:creationId xmlns:a16="http://schemas.microsoft.com/office/drawing/2014/main" id="{15AF1F6D-705D-44F9-BB65-7DDD8D9AB7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3915" y="5896585"/>
            <a:ext cx="3234813" cy="502862"/>
          </a:xfrm>
          <a:prstGeom prst="rect">
            <a:avLst/>
          </a:prstGeom>
        </p:spPr>
      </p:pic>
    </p:spTree>
    <p:extLst>
      <p:ext uri="{BB962C8B-B14F-4D97-AF65-F5344CB8AC3E}">
        <p14:creationId xmlns:p14="http://schemas.microsoft.com/office/powerpoint/2010/main" val="92442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7833-AA91-44C8-88BA-40DA76863E65}"/>
              </a:ext>
            </a:extLst>
          </p:cNvPr>
          <p:cNvSpPr>
            <a:spLocks noGrp="1"/>
          </p:cNvSpPr>
          <p:nvPr>
            <p:ph type="title"/>
          </p:nvPr>
        </p:nvSpPr>
        <p:spPr/>
        <p:txBody>
          <a:bodyPr/>
          <a:lstStyle/>
          <a:p>
            <a:r>
              <a:rPr lang="en-US" dirty="0"/>
              <a:t>Summary of Concept</a:t>
            </a:r>
          </a:p>
        </p:txBody>
      </p:sp>
      <p:sp>
        <p:nvSpPr>
          <p:cNvPr id="3" name="Content Placeholder 2">
            <a:extLst>
              <a:ext uri="{FF2B5EF4-FFF2-40B4-BE49-F238E27FC236}">
                <a16:creationId xmlns:a16="http://schemas.microsoft.com/office/drawing/2014/main" id="{3F438322-66E5-4737-8F45-9AD0CE054CC5}"/>
              </a:ext>
            </a:extLst>
          </p:cNvPr>
          <p:cNvSpPr>
            <a:spLocks noGrp="1"/>
          </p:cNvSpPr>
          <p:nvPr>
            <p:ph idx="1"/>
          </p:nvPr>
        </p:nvSpPr>
        <p:spPr>
          <a:xfrm>
            <a:off x="2592924" y="1337609"/>
            <a:ext cx="9313941" cy="5387656"/>
          </a:xfrm>
        </p:spPr>
        <p:txBody>
          <a:bodyPr>
            <a:normAutofit lnSpcReduction="10000"/>
          </a:bodyPr>
          <a:lstStyle/>
          <a:p>
            <a:r>
              <a:rPr lang="en-US" sz="1600" dirty="0"/>
              <a:t>A software tool that can be used to make an existing traceability solution interoperable using the GDST and GS1 standards.</a:t>
            </a:r>
          </a:p>
          <a:p>
            <a:r>
              <a:rPr lang="en-US" sz="1600" dirty="0"/>
              <a:t>There are great standards for enabling interoperability such as GDST and GS1, this tool is meant to reduce development costs in implementing these standards.</a:t>
            </a:r>
          </a:p>
          <a:p>
            <a:pPr lvl="1"/>
            <a:r>
              <a:rPr lang="en-US" sz="1400" i="1" dirty="0"/>
              <a:t>Sometimes these standards are interpreted differently by solution providers implementing them, leading to inconsistencies in how they are implemented. This tool would assist in ensuring the standards are implemented consistently.</a:t>
            </a:r>
          </a:p>
          <a:p>
            <a:r>
              <a:rPr lang="en-US" sz="1600" dirty="0"/>
              <a:t>Each traceability solution that implements the Traceability Driver will be interoperable with every other traceability solution that implements the Traceability Driver.</a:t>
            </a:r>
          </a:p>
          <a:p>
            <a:pPr lvl="1"/>
            <a:r>
              <a:rPr lang="en-US" dirty="0"/>
              <a:t>Each traceability solution writes a mapper between the common data models in the Traceability Driver and their data models.</a:t>
            </a:r>
          </a:p>
          <a:p>
            <a:pPr lvl="1"/>
            <a:r>
              <a:rPr lang="en-US" dirty="0"/>
              <a:t>When TS #1 wants to exchange data with TS #2, they TS #1 uses their mapper to map to the common data model. Then the common data model is sent to TS #2 using their Traceability Driver. Then TS #2 uses their mapper to map to their local format.</a:t>
            </a:r>
          </a:p>
          <a:p>
            <a:pPr lvl="2"/>
            <a:r>
              <a:rPr lang="en-US" dirty="0"/>
              <a:t>Think wheel and spoke approach.</a:t>
            </a:r>
          </a:p>
          <a:p>
            <a:pPr lvl="2"/>
            <a:r>
              <a:rPr lang="en-US" dirty="0"/>
              <a:t>TS = Traceability Solution</a:t>
            </a:r>
          </a:p>
          <a:p>
            <a:r>
              <a:rPr lang="en-US" sz="1600" dirty="0"/>
              <a:t>The tool is installed as an addon to any existing traceability solution.</a:t>
            </a:r>
          </a:p>
          <a:p>
            <a:r>
              <a:rPr lang="en-US" sz="1600" dirty="0"/>
              <a:t>Cross Platform and available on Linux, Windows, and Mac.</a:t>
            </a:r>
          </a:p>
          <a:p>
            <a:endParaRPr lang="en-US" sz="1600" dirty="0"/>
          </a:p>
        </p:txBody>
      </p:sp>
    </p:spTree>
    <p:extLst>
      <p:ext uri="{BB962C8B-B14F-4D97-AF65-F5344CB8AC3E}">
        <p14:creationId xmlns:p14="http://schemas.microsoft.com/office/powerpoint/2010/main" val="401942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1ABF-36B7-4200-B19E-EB3ADAE430DE}"/>
              </a:ext>
            </a:extLst>
          </p:cNvPr>
          <p:cNvSpPr>
            <a:spLocks noGrp="1"/>
          </p:cNvSpPr>
          <p:nvPr>
            <p:ph type="title"/>
          </p:nvPr>
        </p:nvSpPr>
        <p:spPr/>
        <p:txBody>
          <a:bodyPr/>
          <a:lstStyle/>
          <a:p>
            <a:r>
              <a:rPr lang="en-US" dirty="0"/>
              <a:t>Description of Technical Design</a:t>
            </a:r>
          </a:p>
        </p:txBody>
      </p:sp>
      <p:grpSp>
        <p:nvGrpSpPr>
          <p:cNvPr id="12" name="Group 11">
            <a:extLst>
              <a:ext uri="{FF2B5EF4-FFF2-40B4-BE49-F238E27FC236}">
                <a16:creationId xmlns:a16="http://schemas.microsoft.com/office/drawing/2014/main" id="{117E1FCB-FED5-4C04-9F35-53379979CF9D}"/>
              </a:ext>
            </a:extLst>
          </p:cNvPr>
          <p:cNvGrpSpPr/>
          <p:nvPr/>
        </p:nvGrpSpPr>
        <p:grpSpPr>
          <a:xfrm>
            <a:off x="2369416" y="1435039"/>
            <a:ext cx="3029527" cy="1822222"/>
            <a:chOff x="3731491" y="1844614"/>
            <a:chExt cx="3029527" cy="1822222"/>
          </a:xfrm>
        </p:grpSpPr>
        <p:sp>
          <p:nvSpPr>
            <p:cNvPr id="5" name="Flowchart: Magnetic Disk 4">
              <a:extLst>
                <a:ext uri="{FF2B5EF4-FFF2-40B4-BE49-F238E27FC236}">
                  <a16:creationId xmlns:a16="http://schemas.microsoft.com/office/drawing/2014/main" id="{A8BB1526-098C-49FE-A7FC-0D6EAA252D20}"/>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7" name="Rectangle 6">
              <a:extLst>
                <a:ext uri="{FF2B5EF4-FFF2-40B4-BE49-F238E27FC236}">
                  <a16:creationId xmlns:a16="http://schemas.microsoft.com/office/drawing/2014/main" id="{CFFEC951-DEF9-491C-AF7A-F0C68B8FE71C}"/>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8" name="Rectangle 7">
              <a:extLst>
                <a:ext uri="{FF2B5EF4-FFF2-40B4-BE49-F238E27FC236}">
                  <a16:creationId xmlns:a16="http://schemas.microsoft.com/office/drawing/2014/main" id="{12E02615-C0CB-4282-9813-9538D7141497}"/>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9" name="Rectangle 8">
              <a:extLst>
                <a:ext uri="{FF2B5EF4-FFF2-40B4-BE49-F238E27FC236}">
                  <a16:creationId xmlns:a16="http://schemas.microsoft.com/office/drawing/2014/main" id="{9A4714DA-F4CF-405A-B058-73990A54D4C9}"/>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 name="Rectangle 2">
              <a:extLst>
                <a:ext uri="{FF2B5EF4-FFF2-40B4-BE49-F238E27FC236}">
                  <a16:creationId xmlns:a16="http://schemas.microsoft.com/office/drawing/2014/main" id="{5EF202D5-0528-455E-B268-745D112FA89B}"/>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grpSp>
      <p:grpSp>
        <p:nvGrpSpPr>
          <p:cNvPr id="13" name="Group 12">
            <a:extLst>
              <a:ext uri="{FF2B5EF4-FFF2-40B4-BE49-F238E27FC236}">
                <a16:creationId xmlns:a16="http://schemas.microsoft.com/office/drawing/2014/main" id="{99CD7AA4-917D-49AB-B585-6B2DEE12232D}"/>
              </a:ext>
            </a:extLst>
          </p:cNvPr>
          <p:cNvGrpSpPr/>
          <p:nvPr/>
        </p:nvGrpSpPr>
        <p:grpSpPr>
          <a:xfrm>
            <a:off x="2369416" y="3929035"/>
            <a:ext cx="3029527" cy="1822222"/>
            <a:chOff x="3731491" y="1844614"/>
            <a:chExt cx="3029527" cy="1822222"/>
          </a:xfrm>
        </p:grpSpPr>
        <p:sp>
          <p:nvSpPr>
            <p:cNvPr id="14" name="Flowchart: Magnetic Disk 13">
              <a:extLst>
                <a:ext uri="{FF2B5EF4-FFF2-40B4-BE49-F238E27FC236}">
                  <a16:creationId xmlns:a16="http://schemas.microsoft.com/office/drawing/2014/main" id="{43F5A298-263D-46E5-B086-B08883A86988}"/>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15" name="Rectangle 14">
              <a:extLst>
                <a:ext uri="{FF2B5EF4-FFF2-40B4-BE49-F238E27FC236}">
                  <a16:creationId xmlns:a16="http://schemas.microsoft.com/office/drawing/2014/main" id="{6417AE59-B795-4134-A39A-44410EA0B136}"/>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16" name="Rectangle 15">
              <a:extLst>
                <a:ext uri="{FF2B5EF4-FFF2-40B4-BE49-F238E27FC236}">
                  <a16:creationId xmlns:a16="http://schemas.microsoft.com/office/drawing/2014/main" id="{7AD0E7DB-1B37-4D91-A5A3-355F8FF96625}"/>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17" name="Rectangle 16">
              <a:extLst>
                <a:ext uri="{FF2B5EF4-FFF2-40B4-BE49-F238E27FC236}">
                  <a16:creationId xmlns:a16="http://schemas.microsoft.com/office/drawing/2014/main" id="{48AD2866-AD1B-45CC-B41B-AB92C37A88C3}"/>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18" name="Rectangle 17">
              <a:extLst>
                <a:ext uri="{FF2B5EF4-FFF2-40B4-BE49-F238E27FC236}">
                  <a16:creationId xmlns:a16="http://schemas.microsoft.com/office/drawing/2014/main" id="{86033914-7618-4039-8EEA-D1C2E0045CC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19" name="Picture 18" descr="Shape&#10;&#10;Description automatically generated with low confidence">
              <a:extLst>
                <a:ext uri="{FF2B5EF4-FFF2-40B4-BE49-F238E27FC236}">
                  <a16:creationId xmlns:a16="http://schemas.microsoft.com/office/drawing/2014/main" id="{BA3692FC-E355-4D46-A6B6-16634526E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grpSp>
        <p:nvGrpSpPr>
          <p:cNvPr id="20" name="Group 19">
            <a:extLst>
              <a:ext uri="{FF2B5EF4-FFF2-40B4-BE49-F238E27FC236}">
                <a16:creationId xmlns:a16="http://schemas.microsoft.com/office/drawing/2014/main" id="{0F7A29EB-506C-4410-8C7D-49B12FAB4665}"/>
              </a:ext>
            </a:extLst>
          </p:cNvPr>
          <p:cNvGrpSpPr/>
          <p:nvPr/>
        </p:nvGrpSpPr>
        <p:grpSpPr>
          <a:xfrm flipH="1">
            <a:off x="7508514" y="1417115"/>
            <a:ext cx="3029527" cy="1822222"/>
            <a:chOff x="3731491" y="1844614"/>
            <a:chExt cx="3029527" cy="1822222"/>
          </a:xfrm>
        </p:grpSpPr>
        <p:sp>
          <p:nvSpPr>
            <p:cNvPr id="21" name="Flowchart: Magnetic Disk 20">
              <a:extLst>
                <a:ext uri="{FF2B5EF4-FFF2-40B4-BE49-F238E27FC236}">
                  <a16:creationId xmlns:a16="http://schemas.microsoft.com/office/drawing/2014/main" id="{6C726425-A748-4DF7-BC0F-725D6318903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2" name="Rectangle 21">
              <a:extLst>
                <a:ext uri="{FF2B5EF4-FFF2-40B4-BE49-F238E27FC236}">
                  <a16:creationId xmlns:a16="http://schemas.microsoft.com/office/drawing/2014/main" id="{25EB9406-4324-4CB0-ACE5-24B312AC2A19}"/>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23" name="Rectangle 22">
              <a:extLst>
                <a:ext uri="{FF2B5EF4-FFF2-40B4-BE49-F238E27FC236}">
                  <a16:creationId xmlns:a16="http://schemas.microsoft.com/office/drawing/2014/main" id="{1F502068-27BF-4CD9-B2EE-5C78D8CBC199}"/>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24" name="Rectangle 23">
              <a:extLst>
                <a:ext uri="{FF2B5EF4-FFF2-40B4-BE49-F238E27FC236}">
                  <a16:creationId xmlns:a16="http://schemas.microsoft.com/office/drawing/2014/main" id="{AA44548D-FDAD-4EF1-8069-0BD2A6C1A63C}"/>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25" name="Rectangle 24">
              <a:extLst>
                <a:ext uri="{FF2B5EF4-FFF2-40B4-BE49-F238E27FC236}">
                  <a16:creationId xmlns:a16="http://schemas.microsoft.com/office/drawing/2014/main" id="{65DD583B-7E28-4A7F-8EBB-1E152672B6B5}"/>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grpSp>
      <p:grpSp>
        <p:nvGrpSpPr>
          <p:cNvPr id="27" name="Group 26">
            <a:extLst>
              <a:ext uri="{FF2B5EF4-FFF2-40B4-BE49-F238E27FC236}">
                <a16:creationId xmlns:a16="http://schemas.microsoft.com/office/drawing/2014/main" id="{DBF4576B-785E-4DFC-A989-5EA482DD28D9}"/>
              </a:ext>
            </a:extLst>
          </p:cNvPr>
          <p:cNvGrpSpPr/>
          <p:nvPr/>
        </p:nvGrpSpPr>
        <p:grpSpPr>
          <a:xfrm flipH="1">
            <a:off x="7508514" y="3914998"/>
            <a:ext cx="3029527" cy="1822222"/>
            <a:chOff x="3731491" y="1844614"/>
            <a:chExt cx="3029527" cy="1822222"/>
          </a:xfrm>
        </p:grpSpPr>
        <p:sp>
          <p:nvSpPr>
            <p:cNvPr id="28" name="Flowchart: Magnetic Disk 27">
              <a:extLst>
                <a:ext uri="{FF2B5EF4-FFF2-40B4-BE49-F238E27FC236}">
                  <a16:creationId xmlns:a16="http://schemas.microsoft.com/office/drawing/2014/main" id="{01FC0BA2-DCA7-4FA1-B028-D0BFC5B77C1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9" name="Rectangle 28">
              <a:extLst>
                <a:ext uri="{FF2B5EF4-FFF2-40B4-BE49-F238E27FC236}">
                  <a16:creationId xmlns:a16="http://schemas.microsoft.com/office/drawing/2014/main" id="{F2B262C9-8C72-4329-BC78-7D35DC244CAD}"/>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30" name="Rectangle 29">
              <a:extLst>
                <a:ext uri="{FF2B5EF4-FFF2-40B4-BE49-F238E27FC236}">
                  <a16:creationId xmlns:a16="http://schemas.microsoft.com/office/drawing/2014/main" id="{FED94612-8E14-4D93-A0E9-DFD58F491B4D}"/>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31" name="Rectangle 30">
              <a:extLst>
                <a:ext uri="{FF2B5EF4-FFF2-40B4-BE49-F238E27FC236}">
                  <a16:creationId xmlns:a16="http://schemas.microsoft.com/office/drawing/2014/main" id="{10A1DBD5-00E1-432A-B316-BDC5712A1706}"/>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2" name="Rectangle 31">
              <a:extLst>
                <a:ext uri="{FF2B5EF4-FFF2-40B4-BE49-F238E27FC236}">
                  <a16:creationId xmlns:a16="http://schemas.microsoft.com/office/drawing/2014/main" id="{904CF193-70FE-4588-8E59-4F67EC54083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33" name="Picture 32" descr="Shape&#10;&#10;Description automatically generated with low confidence">
              <a:extLst>
                <a:ext uri="{FF2B5EF4-FFF2-40B4-BE49-F238E27FC236}">
                  <a16:creationId xmlns:a16="http://schemas.microsoft.com/office/drawing/2014/main" id="{482C05E0-4895-43A2-9507-3CB743068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cxnSp>
        <p:nvCxnSpPr>
          <p:cNvPr id="35" name="Straight Arrow Connector 34">
            <a:extLst>
              <a:ext uri="{FF2B5EF4-FFF2-40B4-BE49-F238E27FC236}">
                <a16:creationId xmlns:a16="http://schemas.microsoft.com/office/drawing/2014/main" id="{FDE39049-ABA7-40DC-A0AC-4E60FAC9FC47}"/>
              </a:ext>
            </a:extLst>
          </p:cNvPr>
          <p:cNvCxnSpPr>
            <a:cxnSpLocks/>
            <a:stCxn id="5" idx="3"/>
            <a:endCxn id="14" idx="1"/>
          </p:cNvCxnSpPr>
          <p:nvPr/>
        </p:nvCxnSpPr>
        <p:spPr>
          <a:xfrm>
            <a:off x="4581525" y="3257261"/>
            <a:ext cx="0" cy="671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FC7B98-CBA8-488B-9EF7-C52371128188}"/>
              </a:ext>
            </a:extLst>
          </p:cNvPr>
          <p:cNvCxnSpPr>
            <a:cxnSpLocks/>
            <a:stCxn id="5" idx="4"/>
            <a:endCxn id="21" idx="4"/>
          </p:cNvCxnSpPr>
          <p:nvPr/>
        </p:nvCxnSpPr>
        <p:spPr>
          <a:xfrm flipV="1">
            <a:off x="5398943" y="2328226"/>
            <a:ext cx="2109571" cy="179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430EA3D-7BDC-4D51-B26D-4D63C4061F84}"/>
              </a:ext>
            </a:extLst>
          </p:cNvPr>
          <p:cNvCxnSpPr>
            <a:cxnSpLocks/>
            <a:stCxn id="28" idx="1"/>
            <a:endCxn id="21" idx="3"/>
          </p:cNvCxnSpPr>
          <p:nvPr/>
        </p:nvCxnSpPr>
        <p:spPr>
          <a:xfrm flipV="1">
            <a:off x="8325932" y="3239337"/>
            <a:ext cx="0" cy="675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4E57E5-57EA-4395-A984-EE9403BFD9B0}"/>
              </a:ext>
            </a:extLst>
          </p:cNvPr>
          <p:cNvCxnSpPr>
            <a:cxnSpLocks/>
            <a:stCxn id="5" idx="4"/>
            <a:endCxn id="28" idx="4"/>
          </p:cNvCxnSpPr>
          <p:nvPr/>
        </p:nvCxnSpPr>
        <p:spPr>
          <a:xfrm>
            <a:off x="5398943" y="2346150"/>
            <a:ext cx="2109571" cy="24799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1F9203-7D01-4C34-9A00-56CF210F30E7}"/>
              </a:ext>
            </a:extLst>
          </p:cNvPr>
          <p:cNvCxnSpPr>
            <a:cxnSpLocks/>
            <a:stCxn id="21" idx="4"/>
            <a:endCxn id="14" idx="4"/>
          </p:cNvCxnSpPr>
          <p:nvPr/>
        </p:nvCxnSpPr>
        <p:spPr>
          <a:xfrm flipH="1">
            <a:off x="5398943" y="2328226"/>
            <a:ext cx="2109571" cy="25119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19966D7-4CF7-41D0-9C63-30751F0E3FCE}"/>
              </a:ext>
            </a:extLst>
          </p:cNvPr>
          <p:cNvCxnSpPr>
            <a:cxnSpLocks/>
            <a:stCxn id="14" idx="4"/>
            <a:endCxn id="28" idx="4"/>
          </p:cNvCxnSpPr>
          <p:nvPr/>
        </p:nvCxnSpPr>
        <p:spPr>
          <a:xfrm flipV="1">
            <a:off x="5398943" y="4826109"/>
            <a:ext cx="2109571" cy="14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868EADB-3FA3-4CB0-A459-5C9DC652B70E}"/>
              </a:ext>
            </a:extLst>
          </p:cNvPr>
          <p:cNvSpPr txBox="1"/>
          <p:nvPr/>
        </p:nvSpPr>
        <p:spPr>
          <a:xfrm>
            <a:off x="3402080" y="6096360"/>
            <a:ext cx="6454011" cy="369332"/>
          </a:xfrm>
          <a:prstGeom prst="rect">
            <a:avLst/>
          </a:prstGeom>
          <a:noFill/>
        </p:spPr>
        <p:txBody>
          <a:bodyPr wrap="none" rtlCol="0">
            <a:spAutoFit/>
          </a:bodyPr>
          <a:lstStyle/>
          <a:p>
            <a:r>
              <a:rPr lang="en-US" dirty="0"/>
              <a:t>Please see Appendix 1 and Appendix 2 for more details.</a:t>
            </a:r>
          </a:p>
        </p:txBody>
      </p:sp>
      <p:pic>
        <p:nvPicPr>
          <p:cNvPr id="38" name="Picture 37" descr="Logo&#10;&#10;Description automatically generated">
            <a:extLst>
              <a:ext uri="{FF2B5EF4-FFF2-40B4-BE49-F238E27FC236}">
                <a16:creationId xmlns:a16="http://schemas.microsoft.com/office/drawing/2014/main" id="{6997122F-2308-4B94-A33B-3048516D3B46}"/>
              </a:ext>
            </a:extLst>
          </p:cNvPr>
          <p:cNvPicPr>
            <a:picLocks noChangeAspect="1"/>
          </p:cNvPicPr>
          <p:nvPr/>
        </p:nvPicPr>
        <p:blipFill rotWithShape="1">
          <a:blip r:embed="rId3">
            <a:extLst>
              <a:ext uri="{28A0092B-C50C-407E-A947-70E740481C1C}">
                <a14:useLocalDpi xmlns:a14="http://schemas.microsoft.com/office/drawing/2010/main" val="0"/>
              </a:ext>
            </a:extLst>
          </a:blip>
          <a:srcRect t="353" r="73093"/>
          <a:stretch/>
        </p:blipFill>
        <p:spPr>
          <a:xfrm>
            <a:off x="2543958" y="2206750"/>
            <a:ext cx="1004620" cy="637057"/>
          </a:xfrm>
          <a:prstGeom prst="rect">
            <a:avLst/>
          </a:prstGeom>
        </p:spPr>
      </p:pic>
      <p:pic>
        <p:nvPicPr>
          <p:cNvPr id="39" name="Picture 38" descr="Diagram&#10;&#10;Description automatically generated">
            <a:extLst>
              <a:ext uri="{FF2B5EF4-FFF2-40B4-BE49-F238E27FC236}">
                <a16:creationId xmlns:a16="http://schemas.microsoft.com/office/drawing/2014/main" id="{989A85AF-2A01-4B43-BE39-55754950A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9954" y="1964440"/>
            <a:ext cx="1052273" cy="1052273"/>
          </a:xfrm>
          <a:prstGeom prst="rect">
            <a:avLst/>
          </a:prstGeom>
        </p:spPr>
      </p:pic>
    </p:spTree>
    <p:extLst>
      <p:ext uri="{BB962C8B-B14F-4D97-AF65-F5344CB8AC3E}">
        <p14:creationId xmlns:p14="http://schemas.microsoft.com/office/powerpoint/2010/main" val="113609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p:txBody>
          <a:bodyPr/>
          <a:lstStyle/>
          <a:p>
            <a:r>
              <a:rPr lang="en-US" sz="3200" dirty="0"/>
              <a:t>Evaluation Criterion #1: </a:t>
            </a:r>
            <a:r>
              <a:rPr lang="en-US" dirty="0"/>
              <a:t>Needs-based</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a:xfrm>
            <a:off x="2592924" y="1264555"/>
            <a:ext cx="8911687" cy="4525297"/>
          </a:xfrm>
        </p:spPr>
        <p:txBody>
          <a:bodyPr>
            <a:noAutofit/>
          </a:bodyPr>
          <a:lstStyle/>
          <a:p>
            <a:r>
              <a:rPr lang="en-US" sz="1500" b="0" i="0" dirty="0">
                <a:solidFill>
                  <a:srgbClr val="1D1C1D"/>
                </a:solidFill>
                <a:effectLst/>
              </a:rPr>
              <a:t>A lack of interoperability among traceability solution providers has inflated the cost of traceability </a:t>
            </a:r>
            <a:r>
              <a:rPr lang="en-US" sz="1500" dirty="0">
                <a:solidFill>
                  <a:srgbClr val="1D1C1D"/>
                </a:solidFill>
              </a:rPr>
              <a:t>and reduced data quality for years.</a:t>
            </a:r>
            <a:endParaRPr lang="en-US" sz="1500" b="0" i="0" dirty="0">
              <a:solidFill>
                <a:srgbClr val="1D1C1D"/>
              </a:solidFill>
              <a:effectLst/>
            </a:endParaRPr>
          </a:p>
          <a:p>
            <a:r>
              <a:rPr lang="en-US" sz="1500" b="0" i="0" dirty="0">
                <a:solidFill>
                  <a:srgbClr val="1D1C1D"/>
                </a:solidFill>
                <a:effectLst/>
              </a:rPr>
              <a:t>Without interoperability, supply chains are being forced to enter data into multiple buyer portals or adopt traceability solutions that their buyers use even though that traceability solution may not be a good fit or affordable for them.</a:t>
            </a:r>
          </a:p>
          <a:p>
            <a:r>
              <a:rPr lang="en-US" sz="1500" b="0" i="0" dirty="0">
                <a:solidFill>
                  <a:srgbClr val="1D1C1D"/>
                </a:solidFill>
                <a:effectLst/>
              </a:rPr>
              <a:t>What works for a retailer, will not work for a processor. By enabling interoperability, our solution allows each link in the supply chain to choose the solution that works best for them.</a:t>
            </a:r>
            <a:endParaRPr lang="en-US" sz="1500" dirty="0">
              <a:solidFill>
                <a:srgbClr val="1D1C1D"/>
              </a:solidFill>
            </a:endParaRPr>
          </a:p>
          <a:p>
            <a:r>
              <a:rPr lang="en-US" sz="1500" dirty="0"/>
              <a:t>There already exists dozens, if not hundreds of traceability solutions. The industry is not lacking the perfect traceability solution. </a:t>
            </a:r>
            <a:r>
              <a:rPr lang="en-US" sz="1500" u="sng" dirty="0"/>
              <a:t>The biggest hurdle to end-to-end traceability is interoperability</a:t>
            </a:r>
            <a:r>
              <a:rPr lang="en-US" sz="1500" dirty="0"/>
              <a:t>.</a:t>
            </a:r>
          </a:p>
          <a:p>
            <a:pPr lvl="1"/>
            <a:r>
              <a:rPr lang="en-US" sz="1400" dirty="0"/>
              <a:t>Currently most traceability solutions try to take a “one size fits all approach”.</a:t>
            </a:r>
            <a:endParaRPr lang="en-US" sz="1500" dirty="0">
              <a:solidFill>
                <a:srgbClr val="1D1C1D"/>
              </a:solidFill>
            </a:endParaRPr>
          </a:p>
          <a:p>
            <a:r>
              <a:rPr lang="en-US" sz="1500" dirty="0"/>
              <a:t>There exists many great standards for interoperability such as GDST and EPCIS, however there is a need for software tools to assist in implementing these standards for traceability solution providers.</a:t>
            </a:r>
          </a:p>
        </p:txBody>
      </p:sp>
    </p:spTree>
    <p:extLst>
      <p:ext uri="{BB962C8B-B14F-4D97-AF65-F5344CB8AC3E}">
        <p14:creationId xmlns:p14="http://schemas.microsoft.com/office/powerpoint/2010/main" val="322804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p:txBody>
          <a:bodyPr/>
          <a:lstStyle/>
          <a:p>
            <a:r>
              <a:rPr lang="en-US" sz="3200" dirty="0"/>
              <a:t>Evaluation Criterion #2:</a:t>
            </a:r>
            <a:br>
              <a:rPr lang="en-US" dirty="0"/>
            </a:br>
            <a:r>
              <a:rPr lang="en-US" dirty="0"/>
              <a:t>Innovation</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a:xfrm>
            <a:off x="2589212" y="1818968"/>
            <a:ext cx="8915400" cy="4729316"/>
          </a:xfrm>
        </p:spPr>
        <p:txBody>
          <a:bodyPr>
            <a:normAutofit fontScale="92500" lnSpcReduction="20000"/>
          </a:bodyPr>
          <a:lstStyle/>
          <a:p>
            <a:r>
              <a:rPr lang="en-US" dirty="0"/>
              <a:t>Food companies are drowning in traceability solution options but are starving for interoperability.</a:t>
            </a:r>
          </a:p>
          <a:p>
            <a:r>
              <a:rPr lang="en-US" dirty="0"/>
              <a:t>Increases data quality and end-to-end traceability without introducing another standard or another traceability solution.</a:t>
            </a:r>
          </a:p>
          <a:p>
            <a:r>
              <a:rPr lang="en-US" dirty="0"/>
              <a:t>The Traceability Driver is a cross-platform that can easily be installed into any solution providers environment.</a:t>
            </a:r>
          </a:p>
          <a:p>
            <a:r>
              <a:rPr lang="en-US" dirty="0"/>
              <a:t>Utilizes existing data format and communication standards.</a:t>
            </a:r>
          </a:p>
          <a:p>
            <a:r>
              <a:rPr lang="en-US" dirty="0"/>
              <a:t>Secured with HTTPS, internal checks, and Public/Private Key Encryption.</a:t>
            </a:r>
          </a:p>
          <a:p>
            <a:pPr lvl="1"/>
            <a:r>
              <a:rPr lang="en-US" dirty="0"/>
              <a:t>HTTPS to ensure communication is secured.</a:t>
            </a:r>
          </a:p>
          <a:p>
            <a:pPr lvl="1"/>
            <a:r>
              <a:rPr lang="en-US" dirty="0"/>
              <a:t>Allows permissions of data on a Trading Party by Trading Party basis.</a:t>
            </a:r>
          </a:p>
          <a:p>
            <a:pPr lvl="1"/>
            <a:r>
              <a:rPr lang="en-US" dirty="0"/>
              <a:t>Public / Private Key using Decentralized Identifiers (DID)</a:t>
            </a:r>
          </a:p>
          <a:p>
            <a:r>
              <a:rPr lang="en-US" dirty="0"/>
              <a:t>Network effect creates exponential value for traceability solutions who implement the Traceability Driver.</a:t>
            </a:r>
          </a:p>
          <a:p>
            <a:pPr lvl="1"/>
            <a:r>
              <a:rPr lang="en-US" sz="1400" dirty="0"/>
              <a:t>Think social media like Facebook.</a:t>
            </a:r>
          </a:p>
          <a:p>
            <a:pPr lvl="1"/>
            <a:r>
              <a:rPr lang="en-US" sz="1400" dirty="0"/>
              <a:t>Every time someone implements the Traceability Driver, it makes the network more valuable for them, and for all the previous traceability solutions who implemented the driver.</a:t>
            </a:r>
          </a:p>
          <a:p>
            <a:endParaRPr lang="en-US" dirty="0"/>
          </a:p>
        </p:txBody>
      </p:sp>
    </p:spTree>
    <p:extLst>
      <p:ext uri="{BB962C8B-B14F-4D97-AF65-F5344CB8AC3E}">
        <p14:creationId xmlns:p14="http://schemas.microsoft.com/office/powerpoint/2010/main" val="853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A813-1657-4156-B29E-17EA7FFFAC42}"/>
              </a:ext>
            </a:extLst>
          </p:cNvPr>
          <p:cNvSpPr>
            <a:spLocks noGrp="1"/>
          </p:cNvSpPr>
          <p:nvPr>
            <p:ph type="title"/>
          </p:nvPr>
        </p:nvSpPr>
        <p:spPr/>
        <p:txBody>
          <a:bodyPr/>
          <a:lstStyle/>
          <a:p>
            <a:r>
              <a:rPr lang="en-US" sz="3200" dirty="0"/>
              <a:t>Evaluation Criterion #3:</a:t>
            </a:r>
            <a:br>
              <a:rPr lang="en-US" dirty="0"/>
            </a:br>
            <a:r>
              <a:rPr lang="en-US" dirty="0"/>
              <a:t>Usability</a:t>
            </a:r>
          </a:p>
        </p:txBody>
      </p:sp>
      <p:sp>
        <p:nvSpPr>
          <p:cNvPr id="3" name="Content Placeholder 2">
            <a:extLst>
              <a:ext uri="{FF2B5EF4-FFF2-40B4-BE49-F238E27FC236}">
                <a16:creationId xmlns:a16="http://schemas.microsoft.com/office/drawing/2014/main" id="{D30A43A4-99E9-477E-9651-234B351265AF}"/>
              </a:ext>
            </a:extLst>
          </p:cNvPr>
          <p:cNvSpPr>
            <a:spLocks noGrp="1"/>
          </p:cNvSpPr>
          <p:nvPr>
            <p:ph idx="1"/>
          </p:nvPr>
        </p:nvSpPr>
        <p:spPr/>
        <p:txBody>
          <a:bodyPr>
            <a:normAutofit/>
          </a:bodyPr>
          <a:lstStyle/>
          <a:p>
            <a:r>
              <a:rPr lang="en-US" dirty="0"/>
              <a:t>The service is easily installed as a webservice and is compatible with Mac, Windows, and Linux.</a:t>
            </a:r>
          </a:p>
          <a:p>
            <a:r>
              <a:rPr lang="en-US" dirty="0"/>
              <a:t>Traceability Solution Providers just need to make a simple mapping between their local data model and the common data model provided.</a:t>
            </a:r>
          </a:p>
          <a:p>
            <a:r>
              <a:rPr lang="en-US" dirty="0"/>
              <a:t>The Traceability Driver dramatically reduces the effort to becoming interoperable while also increasing the consistency in which the interoperable standards are implemented.</a:t>
            </a:r>
          </a:p>
          <a:p>
            <a:endParaRPr lang="en-US" dirty="0"/>
          </a:p>
        </p:txBody>
      </p:sp>
    </p:spTree>
    <p:extLst>
      <p:ext uri="{BB962C8B-B14F-4D97-AF65-F5344CB8AC3E}">
        <p14:creationId xmlns:p14="http://schemas.microsoft.com/office/powerpoint/2010/main" val="110273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6C73-5103-4E60-8867-DE6A26CC878F}"/>
              </a:ext>
            </a:extLst>
          </p:cNvPr>
          <p:cNvSpPr>
            <a:spLocks noGrp="1"/>
          </p:cNvSpPr>
          <p:nvPr>
            <p:ph type="title"/>
          </p:nvPr>
        </p:nvSpPr>
        <p:spPr/>
        <p:txBody>
          <a:bodyPr/>
          <a:lstStyle/>
          <a:p>
            <a:r>
              <a:rPr lang="en-US" sz="3200" dirty="0"/>
              <a:t>Evaluation Criterion #4:</a:t>
            </a:r>
            <a:br>
              <a:rPr lang="en-US" dirty="0"/>
            </a:br>
            <a:r>
              <a:rPr lang="en-US" dirty="0"/>
              <a:t>Affordability</a:t>
            </a:r>
          </a:p>
        </p:txBody>
      </p:sp>
      <p:sp>
        <p:nvSpPr>
          <p:cNvPr id="3" name="Content Placeholder 2">
            <a:extLst>
              <a:ext uri="{FF2B5EF4-FFF2-40B4-BE49-F238E27FC236}">
                <a16:creationId xmlns:a16="http://schemas.microsoft.com/office/drawing/2014/main" id="{0C876C03-204A-47E5-A445-8F963CB2FB0D}"/>
              </a:ext>
            </a:extLst>
          </p:cNvPr>
          <p:cNvSpPr>
            <a:spLocks noGrp="1"/>
          </p:cNvSpPr>
          <p:nvPr>
            <p:ph idx="1"/>
          </p:nvPr>
        </p:nvSpPr>
        <p:spPr/>
        <p:txBody>
          <a:bodyPr/>
          <a:lstStyle/>
          <a:p>
            <a:r>
              <a:rPr lang="en-US" dirty="0"/>
              <a:t>The Traceability Driver Service is open source and free to use.</a:t>
            </a:r>
          </a:p>
          <a:p>
            <a:r>
              <a:rPr lang="en-US" dirty="0"/>
              <a:t>Reduces the development costs of interoperability for solution providers.</a:t>
            </a:r>
          </a:p>
          <a:p>
            <a:r>
              <a:rPr lang="en-US" dirty="0"/>
              <a:t>Interoperability helps reduce costs for Food Companies</a:t>
            </a:r>
          </a:p>
          <a:p>
            <a:pPr lvl="1"/>
            <a:r>
              <a:rPr lang="en-US" dirty="0"/>
              <a:t>Development cost savings of interoperability for solution providers can be passed onto the food companies.</a:t>
            </a:r>
          </a:p>
          <a:p>
            <a:pPr lvl="1"/>
            <a:r>
              <a:rPr lang="en-US" dirty="0"/>
              <a:t>They don’t need to pay for solutions that don’t fit their needs that are pushed onto them by their buyer.</a:t>
            </a:r>
          </a:p>
          <a:p>
            <a:pPr lvl="1"/>
            <a:r>
              <a:rPr lang="en-US" dirty="0"/>
              <a:t>Reduces data-entry since they don’t need to enter data into multiple portals, they just enter data into their solution and their solution can now share that data with other solutions.</a:t>
            </a:r>
          </a:p>
          <a:p>
            <a:endParaRPr lang="en-US" dirty="0"/>
          </a:p>
          <a:p>
            <a:endParaRPr lang="en-US" dirty="0"/>
          </a:p>
        </p:txBody>
      </p:sp>
    </p:spTree>
    <p:extLst>
      <p:ext uri="{BB962C8B-B14F-4D97-AF65-F5344CB8AC3E}">
        <p14:creationId xmlns:p14="http://schemas.microsoft.com/office/powerpoint/2010/main" val="3851457322"/>
      </p:ext>
    </p:extLst>
  </p:cSld>
  <p:clrMapOvr>
    <a:masterClrMapping/>
  </p:clrMapOvr>
</p:sld>
</file>

<file path=ppt/theme/theme1.xml><?xml version="1.0" encoding="utf-8"?>
<a:theme xmlns:a="http://schemas.openxmlformats.org/drawingml/2006/main" name="Wisp">
  <a:themeElements>
    <a:clrScheme name="Custom 2">
      <a:dk1>
        <a:sysClr val="windowText" lastClr="000000"/>
      </a:dk1>
      <a:lt1>
        <a:sysClr val="window" lastClr="FFFFFF"/>
      </a:lt1>
      <a:dk2>
        <a:srgbClr val="766F54"/>
      </a:dk2>
      <a:lt2>
        <a:srgbClr val="E3EACF"/>
      </a:lt2>
      <a:accent1>
        <a:srgbClr val="A53010"/>
      </a:accent1>
      <a:accent2>
        <a:srgbClr val="DE7E18"/>
      </a:accent2>
      <a:accent3>
        <a:srgbClr val="9F8351"/>
      </a:accent3>
      <a:accent4>
        <a:srgbClr val="FFFFFF"/>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cb5a6cfe-d5cf-441d-addf-bc0d6f7e4cb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631E4DA23FA048A739E6879A2B5626" ma:contentTypeVersion="10" ma:contentTypeDescription="Create a new document." ma:contentTypeScope="" ma:versionID="83977cf74a462363e21466193146ddeb">
  <xsd:schema xmlns:xsd="http://www.w3.org/2001/XMLSchema" xmlns:xs="http://www.w3.org/2001/XMLSchema" xmlns:p="http://schemas.microsoft.com/office/2006/metadata/properties" xmlns:ns2="cb5a6cfe-d5cf-441d-addf-bc0d6f7e4cb9" xmlns:ns3="369aae55-52fd-45e8-a6d6-32729c0551ee" targetNamespace="http://schemas.microsoft.com/office/2006/metadata/properties" ma:root="true" ma:fieldsID="5aaaa8b5c9e4f72149743cee0e07ed56" ns2:_="" ns3:_="">
    <xsd:import namespace="cb5a6cfe-d5cf-441d-addf-bc0d6f7e4cb9"/>
    <xsd:import namespace="369aae55-52fd-45e8-a6d6-32729c0551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5a6cfe-d5cf-441d-addf-bc0d6f7e4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Notes" ma:index="17" nillable="true" ma:displayName="Notes" ma:description="Capturing information vs. Displaying/Reporting"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9aae55-52fd-45e8-a6d6-32729c0551e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4CB960-D8E2-4A8B-99F4-CFAC53B1B7BE}">
  <ds:schemaRefs>
    <ds:schemaRef ds:uri="http://schemas.microsoft.com/office/2006/metadata/properties"/>
    <ds:schemaRef ds:uri="http://schemas.microsoft.com/office/infopath/2007/PartnerControls"/>
    <ds:schemaRef ds:uri="cb5a6cfe-d5cf-441d-addf-bc0d6f7e4cb9"/>
  </ds:schemaRefs>
</ds:datastoreItem>
</file>

<file path=customXml/itemProps2.xml><?xml version="1.0" encoding="utf-8"?>
<ds:datastoreItem xmlns:ds="http://schemas.openxmlformats.org/officeDocument/2006/customXml" ds:itemID="{6EA686AC-E110-4B0F-AEE3-D269D5538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5a6cfe-d5cf-441d-addf-bc0d6f7e4cb9"/>
    <ds:schemaRef ds:uri="369aae55-52fd-45e8-a6d6-32729c055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8BAE31-041E-438C-86CD-512D5D54EF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1378</TotalTime>
  <Words>1267</Words>
  <Application>Microsoft Office PowerPoint</Application>
  <PresentationFormat>Widescreen</PresentationFormat>
  <Paragraphs>110</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Instructions for entrants</vt:lpstr>
      <vt:lpstr>FDA Traceability Challenge Submission</vt:lpstr>
      <vt:lpstr>Entrant</vt:lpstr>
      <vt:lpstr>Summary of Concept</vt:lpstr>
      <vt:lpstr>Description of Technical Design</vt:lpstr>
      <vt:lpstr>Evaluation Criterion #1: Needs-based</vt:lpstr>
      <vt:lpstr>Evaluation Criterion #2: Innovation</vt:lpstr>
      <vt:lpstr>Evaluation Criterion #3: Usability</vt:lpstr>
      <vt:lpstr>Evaluation Criterion #4: Affordability</vt:lpstr>
      <vt:lpstr>Evaluation Criterion #5: Scalability and Interoperability</vt:lpstr>
      <vt:lpstr>Future Plans</vt:lpstr>
      <vt:lpstr>Appendix 1</vt:lpstr>
      <vt:lpstr>Appendix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entrants</dc:title>
  <dc:creator>Davidson, Chelsea</dc:creator>
  <cp:lastModifiedBy>Philip L. Heggelund</cp:lastModifiedBy>
  <cp:revision>41</cp:revision>
  <dcterms:created xsi:type="dcterms:W3CDTF">2021-03-08T20:16:56Z</dcterms:created>
  <dcterms:modified xsi:type="dcterms:W3CDTF">2021-07-22T13:55:40Z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0x010100C1631E4DA23FA048A739E6879A2B5626</vt:lpwstr>
  </property>
</Properties>
</file>