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4"/>
  </p:sldMasterIdLst>
  <p:notesMasterIdLst>
    <p:notesMasterId r:id="rId17"/>
  </p:notesMasterIdLst>
  <p:sldIdLst>
    <p:sldId id="267" r:id="rId5"/>
    <p:sldId id="263" r:id="rId6"/>
    <p:sldId id="264" r:id="rId7"/>
    <p:sldId id="265" r:id="rId8"/>
    <p:sldId id="257" r:id="rId9"/>
    <p:sldId id="258" r:id="rId10"/>
    <p:sldId id="259" r:id="rId11"/>
    <p:sldId id="260" r:id="rId12"/>
    <p:sldId id="261" r:id="rId13"/>
    <p:sldId id="266"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8F3BB1D-7472-4144-B461-FD1BEC3B5861}">
          <p14:sldIdLst/>
        </p14:section>
        <p14:section name="Untitled Section" id="{F0A28650-14F7-4F20-A28E-BF98363D6052}">
          <p14:sldIdLst>
            <p14:sldId id="267"/>
            <p14:sldId id="263"/>
            <p14:sldId id="264"/>
            <p14:sldId id="265"/>
            <p14:sldId id="257"/>
            <p14:sldId id="258"/>
            <p14:sldId id="259"/>
            <p14:sldId id="260"/>
            <p14:sldId id="261"/>
            <p14:sldId id="266"/>
            <p14:sldId id="268"/>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ip L. Heggelund" initials="PLH" lastIdx="1" clrIdx="0">
    <p:extLst>
      <p:ext uri="{19B8F6BF-5375-455C-9EA6-DF929625EA0E}">
        <p15:presenceInfo xmlns:p15="http://schemas.microsoft.com/office/powerpoint/2012/main" userId="Philip L. Heggelund" providerId="None"/>
      </p:ext>
    </p:extLst>
  </p:cmAuthor>
  <p:cmAuthor id="2" name="Thomas Burke" initials="TB" lastIdx="4" clrIdx="1">
    <p:extLst>
      <p:ext uri="{19B8F6BF-5375-455C-9EA6-DF929625EA0E}">
        <p15:presenceInfo xmlns:p15="http://schemas.microsoft.com/office/powerpoint/2012/main" userId="S::thomas.burke@chipotle.com::a48b71c5-0666-4d74-94a0-0267c84611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56" autoAdjust="0"/>
  </p:normalViewPr>
  <p:slideViewPr>
    <p:cSldViewPr snapToGrid="0">
      <p:cViewPr varScale="1">
        <p:scale>
          <a:sx n="97" d="100"/>
          <a:sy n="97"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7-26T15:03:53.785" idx="2">
    <p:pos x="6950" y="2133"/>
    <p:text>Manual data entry is not only expensive, but sometimes impossible given time constraints and expertise needed.</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1BA5D4-47E9-45F7-9650-25C03F43394B}" type="datetimeFigureOut">
              <a:rPr lang="en-US" smtClean="0"/>
              <a:t>7/26/2021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D6F726-F7CD-4CEC-AAE9-A601129F916A}" type="slidenum">
              <a:rPr lang="en-US" smtClean="0"/>
              <a:t>‹#›</a:t>
            </a:fld>
            <a:endParaRPr lang="en-US"/>
          </a:p>
        </p:txBody>
      </p:sp>
    </p:spTree>
    <p:extLst>
      <p:ext uri="{BB962C8B-B14F-4D97-AF65-F5344CB8AC3E}">
        <p14:creationId xmlns:p14="http://schemas.microsoft.com/office/powerpoint/2010/main" val="615562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D6F726-F7CD-4CEC-AAE9-A601129F916A}" type="slidenum">
              <a:rPr lang="en-US" smtClean="0"/>
              <a:t>1</a:t>
            </a:fld>
            <a:endParaRPr lang="en-US"/>
          </a:p>
        </p:txBody>
      </p:sp>
    </p:spTree>
    <p:extLst>
      <p:ext uri="{BB962C8B-B14F-4D97-AF65-F5344CB8AC3E}">
        <p14:creationId xmlns:p14="http://schemas.microsoft.com/office/powerpoint/2010/main" val="4282907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D6F726-F7CD-4CEC-AAE9-A601129F916A}" type="slidenum">
              <a:rPr lang="en-US" smtClean="0"/>
              <a:t>2</a:t>
            </a:fld>
            <a:endParaRPr lang="en-US"/>
          </a:p>
        </p:txBody>
      </p:sp>
    </p:spTree>
    <p:extLst>
      <p:ext uri="{BB962C8B-B14F-4D97-AF65-F5344CB8AC3E}">
        <p14:creationId xmlns:p14="http://schemas.microsoft.com/office/powerpoint/2010/main" val="1917730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D6F726-F7CD-4CEC-AAE9-A601129F916A}" type="slidenum">
              <a:rPr lang="en-US" smtClean="0"/>
              <a:t>3</a:t>
            </a:fld>
            <a:endParaRPr lang="en-US"/>
          </a:p>
        </p:txBody>
      </p:sp>
    </p:spTree>
    <p:extLst>
      <p:ext uri="{BB962C8B-B14F-4D97-AF65-F5344CB8AC3E}">
        <p14:creationId xmlns:p14="http://schemas.microsoft.com/office/powerpoint/2010/main" val="3122317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D6F726-F7CD-4CEC-AAE9-A601129F916A}" type="slidenum">
              <a:rPr lang="en-US" smtClean="0"/>
              <a:t>4</a:t>
            </a:fld>
            <a:endParaRPr lang="en-US"/>
          </a:p>
        </p:txBody>
      </p:sp>
    </p:spTree>
    <p:extLst>
      <p:ext uri="{BB962C8B-B14F-4D97-AF65-F5344CB8AC3E}">
        <p14:creationId xmlns:p14="http://schemas.microsoft.com/office/powerpoint/2010/main" val="1665599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D6F726-F7CD-4CEC-AAE9-A601129F916A}" type="slidenum">
              <a:rPr lang="en-US" smtClean="0"/>
              <a:t>5</a:t>
            </a:fld>
            <a:endParaRPr lang="en-US"/>
          </a:p>
        </p:txBody>
      </p:sp>
    </p:spTree>
    <p:extLst>
      <p:ext uri="{BB962C8B-B14F-4D97-AF65-F5344CB8AC3E}">
        <p14:creationId xmlns:p14="http://schemas.microsoft.com/office/powerpoint/2010/main" val="4124915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D6F726-F7CD-4CEC-AAE9-A601129F916A}" type="slidenum">
              <a:rPr lang="en-US" smtClean="0"/>
              <a:t>6</a:t>
            </a:fld>
            <a:endParaRPr lang="en-US"/>
          </a:p>
        </p:txBody>
      </p:sp>
    </p:spTree>
    <p:extLst>
      <p:ext uri="{BB962C8B-B14F-4D97-AF65-F5344CB8AC3E}">
        <p14:creationId xmlns:p14="http://schemas.microsoft.com/office/powerpoint/2010/main" val="1518514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D6F726-F7CD-4CEC-AAE9-A601129F916A}" type="slidenum">
              <a:rPr lang="en-US" smtClean="0"/>
              <a:t>9</a:t>
            </a:fld>
            <a:endParaRPr lang="en-US"/>
          </a:p>
        </p:txBody>
      </p:sp>
    </p:spTree>
    <p:extLst>
      <p:ext uri="{BB962C8B-B14F-4D97-AF65-F5344CB8AC3E}">
        <p14:creationId xmlns:p14="http://schemas.microsoft.com/office/powerpoint/2010/main" val="4104345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115477-E791-443D-94C4-175269EE6F8E}"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9F835-1D81-41CF-84C2-C1213F6D0AD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7066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15477-E791-443D-94C4-175269EE6F8E}"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801053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15477-E791-443D-94C4-175269EE6F8E}"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2765882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15477-E791-443D-94C4-175269EE6F8E}"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286691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15477-E791-443D-94C4-175269EE6F8E}"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9F835-1D81-41CF-84C2-C1213F6D0AD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027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115477-E791-443D-94C4-175269EE6F8E}"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208595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115477-E791-443D-94C4-175269EE6F8E}"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523014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115477-E791-443D-94C4-175269EE6F8E}" type="datetimeFigureOut">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3490016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9115477-E791-443D-94C4-175269EE6F8E}" type="datetimeFigureOut">
              <a:rPr lang="en-US" smtClean="0"/>
              <a:t>7/26/2021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810645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9115477-E791-443D-94C4-175269EE6F8E}" type="datetimeFigureOut">
              <a:rPr lang="en-US" smtClean="0"/>
              <a:t>7/26/2021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139F835-1D81-41CF-84C2-C1213F6D0AD0}" type="slidenum">
              <a:rPr lang="en-US" smtClean="0"/>
              <a:t>‹#›</a:t>
            </a:fld>
            <a:endParaRPr lang="en-US"/>
          </a:p>
        </p:txBody>
      </p:sp>
    </p:spTree>
    <p:extLst>
      <p:ext uri="{BB962C8B-B14F-4D97-AF65-F5344CB8AC3E}">
        <p14:creationId xmlns:p14="http://schemas.microsoft.com/office/powerpoint/2010/main" val="1825740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115477-E791-443D-94C4-175269EE6F8E}"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2211926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9115477-E791-443D-94C4-175269EE6F8E}" type="datetimeFigureOut">
              <a:rPr lang="en-US" smtClean="0"/>
              <a:t>7/26/2021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139F835-1D81-41CF-84C2-C1213F6D0AD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442720"/>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4EA75-9EE3-4DAC-9912-88915A071AB6}"/>
              </a:ext>
            </a:extLst>
          </p:cNvPr>
          <p:cNvSpPr>
            <a:spLocks noGrp="1"/>
          </p:cNvSpPr>
          <p:nvPr>
            <p:ph type="title"/>
          </p:nvPr>
        </p:nvSpPr>
        <p:spPr>
          <a:xfrm>
            <a:off x="2065590" y="4326023"/>
            <a:ext cx="8060817" cy="584775"/>
          </a:xfrm>
        </p:spPr>
        <p:txBody>
          <a:bodyPr>
            <a:normAutofit fontScale="90000"/>
          </a:bodyPr>
          <a:lstStyle/>
          <a:p>
            <a:pPr algn="ctr"/>
            <a:r>
              <a:rPr lang="en-US" b="1" dirty="0"/>
              <a:t>FDA Traceability Challenge Submission</a:t>
            </a:r>
          </a:p>
        </p:txBody>
      </p:sp>
      <p:sp>
        <p:nvSpPr>
          <p:cNvPr id="5" name="TextBox 4">
            <a:extLst>
              <a:ext uri="{FF2B5EF4-FFF2-40B4-BE49-F238E27FC236}">
                <a16:creationId xmlns:a16="http://schemas.microsoft.com/office/drawing/2014/main" id="{7B02D828-8B9E-4B18-812D-175F92593084}"/>
              </a:ext>
            </a:extLst>
          </p:cNvPr>
          <p:cNvSpPr txBox="1"/>
          <p:nvPr/>
        </p:nvSpPr>
        <p:spPr>
          <a:xfrm>
            <a:off x="3866862" y="5247206"/>
            <a:ext cx="4458272" cy="830997"/>
          </a:xfrm>
          <a:prstGeom prst="rect">
            <a:avLst/>
          </a:prstGeom>
          <a:noFill/>
        </p:spPr>
        <p:txBody>
          <a:bodyPr wrap="none" rtlCol="0">
            <a:spAutoFit/>
          </a:bodyPr>
          <a:lstStyle/>
          <a:p>
            <a:pPr algn="ctr"/>
            <a:r>
              <a:rPr lang="en-US" sz="2000" b="1" dirty="0"/>
              <a:t>Developed by: Philip L. Heggelund</a:t>
            </a:r>
            <a:br>
              <a:rPr lang="en-US" b="1" dirty="0"/>
            </a:br>
            <a:r>
              <a:rPr lang="en-US" sz="1400" dirty="0"/>
              <a:t>With help from </a:t>
            </a:r>
            <a:r>
              <a:rPr lang="en-US" sz="1400" b="1" dirty="0"/>
              <a:t>John Heggelund</a:t>
            </a:r>
            <a:br>
              <a:rPr lang="en-US" sz="1400" dirty="0"/>
            </a:br>
            <a:r>
              <a:rPr lang="en-US" sz="1400" dirty="0"/>
              <a:t>and special thanks to </a:t>
            </a:r>
            <a:r>
              <a:rPr lang="en-US" sz="1400" b="1" dirty="0"/>
              <a:t>Thomas Burke</a:t>
            </a:r>
            <a:endParaRPr lang="en-US" b="1" dirty="0"/>
          </a:p>
        </p:txBody>
      </p:sp>
      <p:sp>
        <p:nvSpPr>
          <p:cNvPr id="3" name="Rectangle 2">
            <a:extLst>
              <a:ext uri="{FF2B5EF4-FFF2-40B4-BE49-F238E27FC236}">
                <a16:creationId xmlns:a16="http://schemas.microsoft.com/office/drawing/2014/main" id="{00E8C4ED-A103-4E57-AF82-B18C043609E6}"/>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ogo&#10;&#10;Description automatically generated">
            <a:extLst>
              <a:ext uri="{FF2B5EF4-FFF2-40B4-BE49-F238E27FC236}">
                <a16:creationId xmlns:a16="http://schemas.microsoft.com/office/drawing/2014/main" id="{7DAE3112-C9F6-4BA0-A3EF-34DC5CA8D68E}"/>
              </a:ext>
            </a:extLst>
          </p:cNvPr>
          <p:cNvPicPr>
            <a:picLocks noChangeAspect="1"/>
          </p:cNvPicPr>
          <p:nvPr/>
        </p:nvPicPr>
        <p:blipFill rotWithShape="1">
          <a:blip r:embed="rId3">
            <a:extLst>
              <a:ext uri="{28A0092B-C50C-407E-A947-70E740481C1C}">
                <a14:useLocalDpi xmlns:a14="http://schemas.microsoft.com/office/drawing/2010/main" val="0"/>
              </a:ext>
            </a:extLst>
          </a:blip>
          <a:srcRect l="13257" t="20892" r="13296" b="20136"/>
          <a:stretch/>
        </p:blipFill>
        <p:spPr>
          <a:xfrm>
            <a:off x="3086859" y="-503717"/>
            <a:ext cx="6018280" cy="4829740"/>
          </a:xfrm>
          <a:prstGeom prst="rect">
            <a:avLst/>
          </a:prstGeom>
        </p:spPr>
      </p:pic>
    </p:spTree>
    <p:extLst>
      <p:ext uri="{BB962C8B-B14F-4D97-AF65-F5344CB8AC3E}">
        <p14:creationId xmlns:p14="http://schemas.microsoft.com/office/powerpoint/2010/main" val="2701252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270D7B-DFDE-4847-B5A5-8B0695095D59}"/>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D1BBC-F957-4919-A9DD-92F44C11FF0C}"/>
              </a:ext>
            </a:extLst>
          </p:cNvPr>
          <p:cNvSpPr>
            <a:spLocks noGrp="1"/>
          </p:cNvSpPr>
          <p:nvPr>
            <p:ph type="title"/>
          </p:nvPr>
        </p:nvSpPr>
        <p:spPr>
          <a:xfrm>
            <a:off x="1097280" y="286604"/>
            <a:ext cx="10058400" cy="726120"/>
          </a:xfrm>
        </p:spPr>
        <p:txBody>
          <a:bodyPr/>
          <a:lstStyle/>
          <a:p>
            <a:r>
              <a:rPr lang="en-US" dirty="0"/>
              <a:t>Future Plans</a:t>
            </a:r>
          </a:p>
        </p:txBody>
      </p:sp>
      <p:sp>
        <p:nvSpPr>
          <p:cNvPr id="3" name="Content Placeholder 2">
            <a:extLst>
              <a:ext uri="{FF2B5EF4-FFF2-40B4-BE49-F238E27FC236}">
                <a16:creationId xmlns:a16="http://schemas.microsoft.com/office/drawing/2014/main" id="{5686906F-2A90-4A63-A6C8-510A2DD39A46}"/>
              </a:ext>
            </a:extLst>
          </p:cNvPr>
          <p:cNvSpPr>
            <a:spLocks noGrp="1"/>
          </p:cNvSpPr>
          <p:nvPr>
            <p:ph idx="1"/>
          </p:nvPr>
        </p:nvSpPr>
        <p:spPr>
          <a:xfrm>
            <a:off x="1216409" y="1238864"/>
            <a:ext cx="10058400" cy="4326193"/>
          </a:xfrm>
        </p:spPr>
        <p:txBody>
          <a:bodyPr>
            <a:normAutofit/>
          </a:bodyPr>
          <a:lstStyle/>
          <a:p>
            <a:pPr>
              <a:buFontTx/>
              <a:buChar char="-"/>
            </a:pPr>
            <a:r>
              <a:rPr lang="en-US" dirty="0"/>
              <a:t>We plan to continue assisting the industry in enabling interoperability by providing software and programming APIs that reduce the cost of implementing standards while also increasing the consistency in which those standards are implemented.</a:t>
            </a:r>
          </a:p>
          <a:p>
            <a:pPr>
              <a:buFontTx/>
              <a:buChar char="-"/>
            </a:pPr>
            <a:r>
              <a:rPr lang="en-US" sz="1800" dirty="0">
                <a:effectLst/>
                <a:latin typeface="Segoe UI" panose="020B0502040204020203" pitchFamily="34" charset="0"/>
              </a:rPr>
              <a:t>Through common data structures, we can develop common analytical scripts. Tools that enable FDA and others to take more quantitative approaches to tracebacks and evaluating hypotheses.</a:t>
            </a:r>
            <a:endParaRPr lang="en-US" sz="1800" dirty="0">
              <a:effectLst/>
              <a:latin typeface="Arial" panose="020B0604020202020204" pitchFamily="34" charset="0"/>
            </a:endParaRPr>
          </a:p>
          <a:p>
            <a:pPr>
              <a:buFontTx/>
              <a:buChar char="-"/>
            </a:pPr>
            <a:r>
              <a:rPr lang="en-US" dirty="0"/>
              <a:t>Bringing open-source methods to the traceability community will allow us to enable pathways and synergies with existing technical advancements in other sectors, such as those from the Cloud Native Computing Foundation, Linux, and/or Hyperledger.</a:t>
            </a:r>
          </a:p>
        </p:txBody>
      </p:sp>
    </p:spTree>
    <p:extLst>
      <p:ext uri="{BB962C8B-B14F-4D97-AF65-F5344CB8AC3E}">
        <p14:creationId xmlns:p14="http://schemas.microsoft.com/office/powerpoint/2010/main" val="4021952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F140672-8976-464D-B911-854624887DF7}"/>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77D7E89-1E7C-42BC-A9D2-2ED31EA6FC23}"/>
              </a:ext>
            </a:extLst>
          </p:cNvPr>
          <p:cNvPicPr/>
          <p:nvPr/>
        </p:nvPicPr>
        <p:blipFill>
          <a:blip r:embed="rId2"/>
          <a:stretch>
            <a:fillRect/>
          </a:stretch>
        </p:blipFill>
        <p:spPr>
          <a:xfrm>
            <a:off x="1093289" y="729877"/>
            <a:ext cx="10005421" cy="4598145"/>
          </a:xfrm>
          <a:prstGeom prst="rect">
            <a:avLst/>
          </a:prstGeom>
        </p:spPr>
      </p:pic>
      <p:sp>
        <p:nvSpPr>
          <p:cNvPr id="6" name="Title 1">
            <a:extLst>
              <a:ext uri="{FF2B5EF4-FFF2-40B4-BE49-F238E27FC236}">
                <a16:creationId xmlns:a16="http://schemas.microsoft.com/office/drawing/2014/main" id="{6FA4D784-97E1-4CF9-821F-E043B6290655}"/>
              </a:ext>
            </a:extLst>
          </p:cNvPr>
          <p:cNvSpPr txBox="1">
            <a:spLocks/>
          </p:cNvSpPr>
          <p:nvPr/>
        </p:nvSpPr>
        <p:spPr>
          <a:xfrm rot="16200000">
            <a:off x="-2421092" y="3034841"/>
            <a:ext cx="5630501" cy="788317"/>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6200" dirty="0"/>
              <a:t>Technical</a:t>
            </a:r>
            <a:r>
              <a:rPr lang="en-US" dirty="0"/>
              <a:t> Appendix 1</a:t>
            </a:r>
          </a:p>
        </p:txBody>
      </p:sp>
    </p:spTree>
    <p:extLst>
      <p:ext uri="{BB962C8B-B14F-4D97-AF65-F5344CB8AC3E}">
        <p14:creationId xmlns:p14="http://schemas.microsoft.com/office/powerpoint/2010/main" val="2642269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6EF39E-0B8B-4F16-BAA5-6BBE951E188C}"/>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3BF8113C-E6F5-4F6B-8CE5-4E706FAB91C2}"/>
              </a:ext>
            </a:extLst>
          </p:cNvPr>
          <p:cNvSpPr txBox="1">
            <a:spLocks/>
          </p:cNvSpPr>
          <p:nvPr/>
        </p:nvSpPr>
        <p:spPr>
          <a:xfrm rot="16200000">
            <a:off x="-4646363" y="724753"/>
            <a:ext cx="10058400" cy="78831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Technical Appendix 2</a:t>
            </a:r>
          </a:p>
        </p:txBody>
      </p:sp>
      <p:sp>
        <p:nvSpPr>
          <p:cNvPr id="29" name="Flowchart: Connector 28">
            <a:extLst>
              <a:ext uri="{FF2B5EF4-FFF2-40B4-BE49-F238E27FC236}">
                <a16:creationId xmlns:a16="http://schemas.microsoft.com/office/drawing/2014/main" id="{2DC16506-A98D-4B87-A610-47406C9674D2}"/>
              </a:ext>
            </a:extLst>
          </p:cNvPr>
          <p:cNvSpPr/>
          <p:nvPr/>
        </p:nvSpPr>
        <p:spPr>
          <a:xfrm>
            <a:off x="2541751" y="2822638"/>
            <a:ext cx="1720712" cy="15562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lowchart: Connector 29">
            <a:extLst>
              <a:ext uri="{FF2B5EF4-FFF2-40B4-BE49-F238E27FC236}">
                <a16:creationId xmlns:a16="http://schemas.microsoft.com/office/drawing/2014/main" id="{75F91668-138B-4574-AEFE-ABE7C0B22F82}"/>
              </a:ext>
            </a:extLst>
          </p:cNvPr>
          <p:cNvSpPr/>
          <p:nvPr/>
        </p:nvSpPr>
        <p:spPr>
          <a:xfrm>
            <a:off x="3211959" y="965763"/>
            <a:ext cx="1720712" cy="15562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lowchart: Connector 30">
            <a:extLst>
              <a:ext uri="{FF2B5EF4-FFF2-40B4-BE49-F238E27FC236}">
                <a16:creationId xmlns:a16="http://schemas.microsoft.com/office/drawing/2014/main" id="{F081622D-1A92-4C5F-95F9-1E107C9DDE40}"/>
              </a:ext>
            </a:extLst>
          </p:cNvPr>
          <p:cNvSpPr/>
          <p:nvPr/>
        </p:nvSpPr>
        <p:spPr>
          <a:xfrm>
            <a:off x="3165243" y="4591880"/>
            <a:ext cx="1720712" cy="15562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 Provider #4 Data Model</a:t>
            </a:r>
          </a:p>
        </p:txBody>
      </p:sp>
      <p:sp>
        <p:nvSpPr>
          <p:cNvPr id="32" name="Flowchart: Connector 31">
            <a:extLst>
              <a:ext uri="{FF2B5EF4-FFF2-40B4-BE49-F238E27FC236}">
                <a16:creationId xmlns:a16="http://schemas.microsoft.com/office/drawing/2014/main" id="{5250E063-CB81-429A-8DEF-00C24B6FAF77}"/>
              </a:ext>
            </a:extLst>
          </p:cNvPr>
          <p:cNvSpPr/>
          <p:nvPr/>
        </p:nvSpPr>
        <p:spPr>
          <a:xfrm>
            <a:off x="6839194" y="4627019"/>
            <a:ext cx="1643007" cy="14859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 Provider #3  Data Model</a:t>
            </a:r>
          </a:p>
        </p:txBody>
      </p:sp>
      <p:sp>
        <p:nvSpPr>
          <p:cNvPr id="33" name="Flowchart: Connector 32">
            <a:extLst>
              <a:ext uri="{FF2B5EF4-FFF2-40B4-BE49-F238E27FC236}">
                <a16:creationId xmlns:a16="http://schemas.microsoft.com/office/drawing/2014/main" id="{D01BA543-1629-491C-A19A-B820CA057507}"/>
              </a:ext>
            </a:extLst>
          </p:cNvPr>
          <p:cNvSpPr/>
          <p:nvPr/>
        </p:nvSpPr>
        <p:spPr>
          <a:xfrm>
            <a:off x="7660697" y="2844989"/>
            <a:ext cx="1643007" cy="14859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 Provider #2  Data Model</a:t>
            </a:r>
          </a:p>
        </p:txBody>
      </p:sp>
      <p:sp>
        <p:nvSpPr>
          <p:cNvPr id="34" name="Flowchart: Connector 33">
            <a:extLst>
              <a:ext uri="{FF2B5EF4-FFF2-40B4-BE49-F238E27FC236}">
                <a16:creationId xmlns:a16="http://schemas.microsoft.com/office/drawing/2014/main" id="{CF94D490-2202-4355-9D7C-06E1561984EB}"/>
              </a:ext>
            </a:extLst>
          </p:cNvPr>
          <p:cNvSpPr/>
          <p:nvPr/>
        </p:nvSpPr>
        <p:spPr>
          <a:xfrm>
            <a:off x="6861108" y="1071181"/>
            <a:ext cx="1643006" cy="14859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 Provider #1  Data Model</a:t>
            </a:r>
          </a:p>
        </p:txBody>
      </p:sp>
      <p:sp>
        <p:nvSpPr>
          <p:cNvPr id="35" name="Oval 34">
            <a:extLst>
              <a:ext uri="{FF2B5EF4-FFF2-40B4-BE49-F238E27FC236}">
                <a16:creationId xmlns:a16="http://schemas.microsoft.com/office/drawing/2014/main" id="{C053C348-C2E3-4109-87F3-0602514535B4}"/>
              </a:ext>
            </a:extLst>
          </p:cNvPr>
          <p:cNvSpPr/>
          <p:nvPr/>
        </p:nvSpPr>
        <p:spPr>
          <a:xfrm>
            <a:off x="5045114" y="2773788"/>
            <a:ext cx="1643006" cy="16283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solidFill>
                  <a:schemeClr val="tx1"/>
                </a:solidFill>
              </a:rPr>
              <a:t>Traceability Driver Common Data Model</a:t>
            </a:r>
          </a:p>
        </p:txBody>
      </p:sp>
      <p:cxnSp>
        <p:nvCxnSpPr>
          <p:cNvPr id="36" name="Straight Arrow Connector 35">
            <a:extLst>
              <a:ext uri="{FF2B5EF4-FFF2-40B4-BE49-F238E27FC236}">
                <a16:creationId xmlns:a16="http://schemas.microsoft.com/office/drawing/2014/main" id="{2265249D-93FA-454C-A1D1-C6CBD26A76B5}"/>
              </a:ext>
            </a:extLst>
          </p:cNvPr>
          <p:cNvCxnSpPr>
            <a:cxnSpLocks/>
            <a:stCxn id="34" idx="3"/>
            <a:endCxn id="35" idx="7"/>
          </p:cNvCxnSpPr>
          <p:nvPr/>
        </p:nvCxnSpPr>
        <p:spPr>
          <a:xfrm flipH="1">
            <a:off x="6447507" y="2339522"/>
            <a:ext cx="654214" cy="672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CB98449-CD88-4323-A2F3-ADED70853CCD}"/>
              </a:ext>
            </a:extLst>
          </p:cNvPr>
          <p:cNvCxnSpPr>
            <a:cxnSpLocks/>
            <a:stCxn id="30" idx="5"/>
            <a:endCxn id="35" idx="1"/>
          </p:cNvCxnSpPr>
          <p:nvPr/>
        </p:nvCxnSpPr>
        <p:spPr>
          <a:xfrm>
            <a:off x="4680679" y="2294090"/>
            <a:ext cx="605048" cy="718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D8AAEAB-A229-4F91-876A-8F9D107A5F88}"/>
              </a:ext>
            </a:extLst>
          </p:cNvPr>
          <p:cNvCxnSpPr>
            <a:cxnSpLocks/>
            <a:stCxn id="29" idx="6"/>
            <a:endCxn id="35" idx="2"/>
          </p:cNvCxnSpPr>
          <p:nvPr/>
        </p:nvCxnSpPr>
        <p:spPr>
          <a:xfrm flipV="1">
            <a:off x="4262463" y="3587967"/>
            <a:ext cx="782651" cy="12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938EA25-9271-4DB5-A22B-BB376F7653E1}"/>
              </a:ext>
            </a:extLst>
          </p:cNvPr>
          <p:cNvCxnSpPr>
            <a:cxnSpLocks/>
            <a:stCxn id="31" idx="7"/>
            <a:endCxn id="35" idx="3"/>
          </p:cNvCxnSpPr>
          <p:nvPr/>
        </p:nvCxnSpPr>
        <p:spPr>
          <a:xfrm flipV="1">
            <a:off x="4633963" y="4163678"/>
            <a:ext cx="651764" cy="656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362A3A3-90F8-466D-974D-32F3CBD8334D}"/>
              </a:ext>
            </a:extLst>
          </p:cNvPr>
          <p:cNvCxnSpPr>
            <a:cxnSpLocks/>
            <a:stCxn id="32" idx="1"/>
            <a:endCxn id="35" idx="5"/>
          </p:cNvCxnSpPr>
          <p:nvPr/>
        </p:nvCxnSpPr>
        <p:spPr>
          <a:xfrm flipH="1" flipV="1">
            <a:off x="6447507" y="4163678"/>
            <a:ext cx="632300" cy="680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0097F22-CC71-4700-9F42-4A5077D3427D}"/>
              </a:ext>
            </a:extLst>
          </p:cNvPr>
          <p:cNvCxnSpPr>
            <a:cxnSpLocks/>
            <a:stCxn id="33" idx="2"/>
            <a:endCxn id="35" idx="6"/>
          </p:cNvCxnSpPr>
          <p:nvPr/>
        </p:nvCxnSpPr>
        <p:spPr>
          <a:xfrm flipH="1">
            <a:off x="6688120" y="3587967"/>
            <a:ext cx="9725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FAABFC6-0B77-4935-8526-0F1B9F36716C}"/>
              </a:ext>
            </a:extLst>
          </p:cNvPr>
          <p:cNvCxnSpPr>
            <a:cxnSpLocks/>
            <a:stCxn id="35" idx="3"/>
            <a:endCxn id="31" idx="7"/>
          </p:cNvCxnSpPr>
          <p:nvPr/>
        </p:nvCxnSpPr>
        <p:spPr>
          <a:xfrm flipH="1">
            <a:off x="4633963" y="4163678"/>
            <a:ext cx="651764" cy="656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C22CD24-71DF-4D41-89A0-D78BD144886D}"/>
              </a:ext>
            </a:extLst>
          </p:cNvPr>
          <p:cNvCxnSpPr>
            <a:cxnSpLocks/>
            <a:stCxn id="35" idx="5"/>
            <a:endCxn id="32" idx="1"/>
          </p:cNvCxnSpPr>
          <p:nvPr/>
        </p:nvCxnSpPr>
        <p:spPr>
          <a:xfrm>
            <a:off x="6447507" y="4163678"/>
            <a:ext cx="632300" cy="680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D302C08-5BA0-4745-802D-CECCF6A5C754}"/>
              </a:ext>
            </a:extLst>
          </p:cNvPr>
          <p:cNvCxnSpPr>
            <a:cxnSpLocks/>
            <a:stCxn id="35" idx="6"/>
            <a:endCxn id="33" idx="2"/>
          </p:cNvCxnSpPr>
          <p:nvPr/>
        </p:nvCxnSpPr>
        <p:spPr>
          <a:xfrm>
            <a:off x="6688120" y="3587967"/>
            <a:ext cx="9725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C95D08B-FEDF-485A-8544-3A9C0812B95A}"/>
              </a:ext>
            </a:extLst>
          </p:cNvPr>
          <p:cNvCxnSpPr>
            <a:cxnSpLocks/>
            <a:stCxn id="35" idx="7"/>
            <a:endCxn id="34" idx="3"/>
          </p:cNvCxnSpPr>
          <p:nvPr/>
        </p:nvCxnSpPr>
        <p:spPr>
          <a:xfrm flipV="1">
            <a:off x="6447507" y="2339522"/>
            <a:ext cx="654214" cy="672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01EEC38-B12B-460F-A270-B9DCD2315936}"/>
              </a:ext>
            </a:extLst>
          </p:cNvPr>
          <p:cNvCxnSpPr>
            <a:cxnSpLocks/>
            <a:stCxn id="35" idx="1"/>
            <a:endCxn id="30" idx="5"/>
          </p:cNvCxnSpPr>
          <p:nvPr/>
        </p:nvCxnSpPr>
        <p:spPr>
          <a:xfrm flipH="1" flipV="1">
            <a:off x="4680679" y="2294090"/>
            <a:ext cx="605048" cy="718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5360A743-977F-4F1D-B5ED-C844318DC1D0}"/>
              </a:ext>
            </a:extLst>
          </p:cNvPr>
          <p:cNvSpPr/>
          <p:nvPr/>
        </p:nvSpPr>
        <p:spPr>
          <a:xfrm>
            <a:off x="3366278" y="261427"/>
            <a:ext cx="5459444" cy="461665"/>
          </a:xfrm>
          <a:prstGeom prst="rect">
            <a:avLst/>
          </a:prstGeom>
          <a:noFill/>
        </p:spPr>
        <p:txBody>
          <a:bodyPr wrap="non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Wheel and Spoke Dat</a:t>
            </a:r>
            <a:r>
              <a:rPr lang="en-US" sz="2400" dirty="0">
                <a:ln w="0"/>
                <a:solidFill>
                  <a:schemeClr val="accent1"/>
                </a:solidFill>
                <a:effectLst>
                  <a:outerShdw blurRad="38100" dist="25400" dir="5400000" algn="ctr" rotWithShape="0">
                    <a:srgbClr val="6E747A">
                      <a:alpha val="43000"/>
                    </a:srgbClr>
                  </a:outerShdw>
                </a:effectLst>
              </a:rPr>
              <a:t>a Mapping Approach</a:t>
            </a:r>
            <a:endParaRPr lang="en-US" sz="1200" b="0" cap="none" spc="0" dirty="0">
              <a:ln w="0"/>
              <a:solidFill>
                <a:schemeClr val="accent1"/>
              </a:solidFill>
              <a:effectLst>
                <a:outerShdw blurRad="38100" dist="25400" dir="5400000" algn="ctr" rotWithShape="0">
                  <a:srgbClr val="6E747A">
                    <a:alpha val="43000"/>
                  </a:srgbClr>
                </a:outerShdw>
              </a:effectLst>
            </a:endParaRPr>
          </a:p>
        </p:txBody>
      </p:sp>
      <p:sp>
        <p:nvSpPr>
          <p:cNvPr id="139" name="TextBox 138">
            <a:extLst>
              <a:ext uri="{FF2B5EF4-FFF2-40B4-BE49-F238E27FC236}">
                <a16:creationId xmlns:a16="http://schemas.microsoft.com/office/drawing/2014/main" id="{9B465016-3942-4DA9-82CD-58987BE091BA}"/>
              </a:ext>
            </a:extLst>
          </p:cNvPr>
          <p:cNvSpPr txBox="1"/>
          <p:nvPr/>
        </p:nvSpPr>
        <p:spPr>
          <a:xfrm rot="2864787">
            <a:off x="4674009" y="2464511"/>
            <a:ext cx="772969" cy="276999"/>
          </a:xfrm>
          <a:prstGeom prst="rect">
            <a:avLst/>
          </a:prstGeom>
          <a:noFill/>
        </p:spPr>
        <p:txBody>
          <a:bodyPr wrap="none" rtlCol="0">
            <a:spAutoFit/>
          </a:bodyPr>
          <a:lstStyle/>
          <a:p>
            <a:r>
              <a:rPr lang="en-US" sz="1200" dirty="0"/>
              <a:t>Mapping </a:t>
            </a:r>
          </a:p>
        </p:txBody>
      </p:sp>
      <p:sp>
        <p:nvSpPr>
          <p:cNvPr id="173" name="TextBox 172">
            <a:extLst>
              <a:ext uri="{FF2B5EF4-FFF2-40B4-BE49-F238E27FC236}">
                <a16:creationId xmlns:a16="http://schemas.microsoft.com/office/drawing/2014/main" id="{126FABF2-6701-4AB1-B2F3-8A5BEB3F2EC4}"/>
              </a:ext>
            </a:extLst>
          </p:cNvPr>
          <p:cNvSpPr txBox="1"/>
          <p:nvPr/>
        </p:nvSpPr>
        <p:spPr>
          <a:xfrm rot="18742455">
            <a:off x="6323894" y="2431759"/>
            <a:ext cx="772969" cy="276999"/>
          </a:xfrm>
          <a:prstGeom prst="rect">
            <a:avLst/>
          </a:prstGeom>
          <a:noFill/>
        </p:spPr>
        <p:txBody>
          <a:bodyPr wrap="none" rtlCol="0">
            <a:spAutoFit/>
          </a:bodyPr>
          <a:lstStyle/>
          <a:p>
            <a:r>
              <a:rPr lang="en-US" sz="1200" dirty="0"/>
              <a:t>Mapping </a:t>
            </a:r>
          </a:p>
        </p:txBody>
      </p:sp>
      <p:sp>
        <p:nvSpPr>
          <p:cNvPr id="174" name="TextBox 173">
            <a:extLst>
              <a:ext uri="{FF2B5EF4-FFF2-40B4-BE49-F238E27FC236}">
                <a16:creationId xmlns:a16="http://schemas.microsoft.com/office/drawing/2014/main" id="{2E4C397D-078D-4B81-99E4-2FF18B691B53}"/>
              </a:ext>
            </a:extLst>
          </p:cNvPr>
          <p:cNvSpPr txBox="1"/>
          <p:nvPr/>
        </p:nvSpPr>
        <p:spPr>
          <a:xfrm rot="2826689">
            <a:off x="6494164" y="4303857"/>
            <a:ext cx="772969" cy="276999"/>
          </a:xfrm>
          <a:prstGeom prst="rect">
            <a:avLst/>
          </a:prstGeom>
          <a:noFill/>
        </p:spPr>
        <p:txBody>
          <a:bodyPr wrap="none" rtlCol="0">
            <a:spAutoFit/>
          </a:bodyPr>
          <a:lstStyle/>
          <a:p>
            <a:r>
              <a:rPr lang="en-US" sz="1200" dirty="0"/>
              <a:t>Mapping </a:t>
            </a:r>
          </a:p>
        </p:txBody>
      </p:sp>
      <p:sp>
        <p:nvSpPr>
          <p:cNvPr id="175" name="TextBox 174">
            <a:extLst>
              <a:ext uri="{FF2B5EF4-FFF2-40B4-BE49-F238E27FC236}">
                <a16:creationId xmlns:a16="http://schemas.microsoft.com/office/drawing/2014/main" id="{00094FE0-D167-45B9-B735-DB1A7856928A}"/>
              </a:ext>
            </a:extLst>
          </p:cNvPr>
          <p:cNvSpPr txBox="1"/>
          <p:nvPr/>
        </p:nvSpPr>
        <p:spPr>
          <a:xfrm rot="18903491">
            <a:off x="4481504" y="4281068"/>
            <a:ext cx="772969" cy="276999"/>
          </a:xfrm>
          <a:prstGeom prst="rect">
            <a:avLst/>
          </a:prstGeom>
          <a:noFill/>
        </p:spPr>
        <p:txBody>
          <a:bodyPr wrap="none" rtlCol="0">
            <a:spAutoFit/>
          </a:bodyPr>
          <a:lstStyle/>
          <a:p>
            <a:r>
              <a:rPr lang="en-US" sz="1200" dirty="0"/>
              <a:t>Mapping </a:t>
            </a:r>
          </a:p>
        </p:txBody>
      </p:sp>
      <p:sp>
        <p:nvSpPr>
          <p:cNvPr id="176" name="TextBox 175">
            <a:extLst>
              <a:ext uri="{FF2B5EF4-FFF2-40B4-BE49-F238E27FC236}">
                <a16:creationId xmlns:a16="http://schemas.microsoft.com/office/drawing/2014/main" id="{E18E0865-3923-46D6-AFB8-8CEF16B60464}"/>
              </a:ext>
            </a:extLst>
          </p:cNvPr>
          <p:cNvSpPr txBox="1"/>
          <p:nvPr/>
        </p:nvSpPr>
        <p:spPr>
          <a:xfrm>
            <a:off x="6787924" y="3331492"/>
            <a:ext cx="772969" cy="276999"/>
          </a:xfrm>
          <a:prstGeom prst="rect">
            <a:avLst/>
          </a:prstGeom>
          <a:noFill/>
        </p:spPr>
        <p:txBody>
          <a:bodyPr wrap="none" rtlCol="0">
            <a:spAutoFit/>
          </a:bodyPr>
          <a:lstStyle/>
          <a:p>
            <a:r>
              <a:rPr lang="en-US" sz="1200" dirty="0"/>
              <a:t>Mapping </a:t>
            </a:r>
          </a:p>
        </p:txBody>
      </p:sp>
      <p:sp>
        <p:nvSpPr>
          <p:cNvPr id="178" name="TextBox 177">
            <a:extLst>
              <a:ext uri="{FF2B5EF4-FFF2-40B4-BE49-F238E27FC236}">
                <a16:creationId xmlns:a16="http://schemas.microsoft.com/office/drawing/2014/main" id="{F55020E9-F3E1-4849-BC4B-7F3AD9DF613A}"/>
              </a:ext>
            </a:extLst>
          </p:cNvPr>
          <p:cNvSpPr txBox="1"/>
          <p:nvPr/>
        </p:nvSpPr>
        <p:spPr>
          <a:xfrm>
            <a:off x="4287129" y="3353453"/>
            <a:ext cx="772969" cy="276999"/>
          </a:xfrm>
          <a:prstGeom prst="rect">
            <a:avLst/>
          </a:prstGeom>
          <a:noFill/>
        </p:spPr>
        <p:txBody>
          <a:bodyPr wrap="none" rtlCol="0">
            <a:spAutoFit/>
          </a:bodyPr>
          <a:lstStyle/>
          <a:p>
            <a:r>
              <a:rPr lang="en-US" sz="1200" dirty="0"/>
              <a:t>Mapping </a:t>
            </a:r>
          </a:p>
        </p:txBody>
      </p:sp>
      <p:pic>
        <p:nvPicPr>
          <p:cNvPr id="47" name="Picture 46" descr="Logo&#10;&#10;Description automatically generated">
            <a:extLst>
              <a:ext uri="{FF2B5EF4-FFF2-40B4-BE49-F238E27FC236}">
                <a16:creationId xmlns:a16="http://schemas.microsoft.com/office/drawing/2014/main" id="{EE781872-4C4A-494C-B5C5-8456B9F740E6}"/>
              </a:ext>
            </a:extLst>
          </p:cNvPr>
          <p:cNvPicPr>
            <a:picLocks noChangeAspect="1"/>
          </p:cNvPicPr>
          <p:nvPr/>
        </p:nvPicPr>
        <p:blipFill rotWithShape="1">
          <a:blip r:embed="rId2">
            <a:extLst>
              <a:ext uri="{28A0092B-C50C-407E-A947-70E740481C1C}">
                <a14:useLocalDpi xmlns:a14="http://schemas.microsoft.com/office/drawing/2010/main" val="0"/>
              </a:ext>
            </a:extLst>
          </a:blip>
          <a:srcRect t="353" r="73093"/>
          <a:stretch/>
        </p:blipFill>
        <p:spPr>
          <a:xfrm>
            <a:off x="3570005" y="1468783"/>
            <a:ext cx="1004620" cy="637057"/>
          </a:xfrm>
          <a:prstGeom prst="rect">
            <a:avLst/>
          </a:prstGeom>
        </p:spPr>
      </p:pic>
      <p:pic>
        <p:nvPicPr>
          <p:cNvPr id="49" name="Picture 48" descr="Diagram&#10;&#10;Description automatically generated">
            <a:extLst>
              <a:ext uri="{FF2B5EF4-FFF2-40B4-BE49-F238E27FC236}">
                <a16:creationId xmlns:a16="http://schemas.microsoft.com/office/drawing/2014/main" id="{DED95A48-4B1D-47A6-A576-52B1602DC4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8864" y="3104315"/>
            <a:ext cx="1052273" cy="1052273"/>
          </a:xfrm>
          <a:prstGeom prst="rect">
            <a:avLst/>
          </a:prstGeom>
        </p:spPr>
      </p:pic>
    </p:spTree>
    <p:extLst>
      <p:ext uri="{BB962C8B-B14F-4D97-AF65-F5344CB8AC3E}">
        <p14:creationId xmlns:p14="http://schemas.microsoft.com/office/powerpoint/2010/main" val="1474932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6AD50ED-3F3A-45AE-B472-4E045BE6AD9A}"/>
              </a:ext>
            </a:extLst>
          </p:cNvPr>
          <p:cNvSpPr>
            <a:spLocks noGrp="1"/>
          </p:cNvSpPr>
          <p:nvPr>
            <p:ph type="title"/>
          </p:nvPr>
        </p:nvSpPr>
        <p:spPr>
          <a:xfrm>
            <a:off x="943897" y="118242"/>
            <a:ext cx="8911687" cy="774686"/>
          </a:xfrm>
        </p:spPr>
        <p:txBody>
          <a:bodyPr/>
          <a:lstStyle/>
          <a:p>
            <a:r>
              <a:rPr lang="en-US" dirty="0"/>
              <a:t>Entrant</a:t>
            </a:r>
          </a:p>
        </p:txBody>
      </p:sp>
      <p:sp>
        <p:nvSpPr>
          <p:cNvPr id="3" name="Content Placeholder 2">
            <a:extLst>
              <a:ext uri="{FF2B5EF4-FFF2-40B4-BE49-F238E27FC236}">
                <a16:creationId xmlns:a16="http://schemas.microsoft.com/office/drawing/2014/main" id="{6DB8C4ED-21D2-4A5D-A7B2-AEAB452EAD26}"/>
              </a:ext>
            </a:extLst>
          </p:cNvPr>
          <p:cNvSpPr>
            <a:spLocks noGrp="1"/>
          </p:cNvSpPr>
          <p:nvPr>
            <p:ph idx="1"/>
          </p:nvPr>
        </p:nvSpPr>
        <p:spPr>
          <a:xfrm>
            <a:off x="1081548" y="2972117"/>
            <a:ext cx="10112586" cy="1280890"/>
          </a:xfrm>
        </p:spPr>
        <p:txBody>
          <a:bodyPr>
            <a:normAutofit fontScale="92500" lnSpcReduction="10000"/>
          </a:bodyPr>
          <a:lstStyle/>
          <a:p>
            <a:pPr marL="0" indent="0" algn="ctr">
              <a:buNone/>
            </a:pPr>
            <a:r>
              <a:rPr lang="en-US" sz="2400" i="1" dirty="0"/>
              <a:t>The Traceability Driver was developed to reduce the cost of interoperability. It’s an addon service that can be installed onto existing traceability solutions with minimum work and enables any traceability solution to interoperate with all other traceability solutions that install the Traceability Driver.</a:t>
            </a:r>
          </a:p>
          <a:p>
            <a:pPr marL="0" indent="0" algn="ctr">
              <a:buNone/>
            </a:pPr>
            <a:endParaRPr lang="en-US" sz="2400" i="1" dirty="0"/>
          </a:p>
          <a:p>
            <a:pPr marL="0" indent="0" algn="ctr">
              <a:buNone/>
            </a:pPr>
            <a:endParaRPr lang="en-US" sz="2400" i="1" dirty="0"/>
          </a:p>
        </p:txBody>
      </p:sp>
      <p:sp>
        <p:nvSpPr>
          <p:cNvPr id="13" name="Rectangle 12">
            <a:extLst>
              <a:ext uri="{FF2B5EF4-FFF2-40B4-BE49-F238E27FC236}">
                <a16:creationId xmlns:a16="http://schemas.microsoft.com/office/drawing/2014/main" id="{7898A961-6AA4-4DCB-9A06-E57E64D217E3}"/>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go&#10;&#10;Description automatically generated">
            <a:extLst>
              <a:ext uri="{FF2B5EF4-FFF2-40B4-BE49-F238E27FC236}">
                <a16:creationId xmlns:a16="http://schemas.microsoft.com/office/drawing/2014/main" id="{1C5EA772-019A-4734-B8C9-4255E761AFC7}"/>
              </a:ext>
            </a:extLst>
          </p:cNvPr>
          <p:cNvPicPr>
            <a:picLocks noChangeAspect="1"/>
          </p:cNvPicPr>
          <p:nvPr/>
        </p:nvPicPr>
        <p:blipFill rotWithShape="1">
          <a:blip r:embed="rId3">
            <a:extLst>
              <a:ext uri="{28A0092B-C50C-407E-A947-70E740481C1C}">
                <a14:useLocalDpi xmlns:a14="http://schemas.microsoft.com/office/drawing/2010/main" val="0"/>
              </a:ext>
            </a:extLst>
          </a:blip>
          <a:srcRect l="13325" t="22364" r="13218" b="21742"/>
          <a:stretch/>
        </p:blipFill>
        <p:spPr>
          <a:xfrm>
            <a:off x="4094437" y="0"/>
            <a:ext cx="4086808" cy="3109755"/>
          </a:xfrm>
          <a:prstGeom prst="rect">
            <a:avLst/>
          </a:prstGeom>
        </p:spPr>
      </p:pic>
      <p:sp>
        <p:nvSpPr>
          <p:cNvPr id="14" name="TextBox 13">
            <a:extLst>
              <a:ext uri="{FF2B5EF4-FFF2-40B4-BE49-F238E27FC236}">
                <a16:creationId xmlns:a16="http://schemas.microsoft.com/office/drawing/2014/main" id="{5E6BC20D-6DA3-467F-9744-983E09761D42}"/>
              </a:ext>
            </a:extLst>
          </p:cNvPr>
          <p:cNvSpPr txBox="1"/>
          <p:nvPr/>
        </p:nvSpPr>
        <p:spPr>
          <a:xfrm>
            <a:off x="1423563" y="4565692"/>
            <a:ext cx="9610344" cy="738664"/>
          </a:xfrm>
          <a:prstGeom prst="rect">
            <a:avLst/>
          </a:prstGeom>
          <a:noFill/>
        </p:spPr>
        <p:txBody>
          <a:bodyPr wrap="square" rtlCol="0">
            <a:spAutoFit/>
          </a:bodyPr>
          <a:lstStyle/>
          <a:p>
            <a:r>
              <a:rPr lang="en-US" sz="1400" i="1" dirty="0">
                <a:solidFill>
                  <a:srgbClr val="57A7AF"/>
                </a:solidFill>
                <a:effectLst/>
                <a:latin typeface="Calibri" panose="020F0502020204030204" pitchFamily="34" charset="0"/>
                <a:ea typeface="Calibri" panose="020F0502020204030204" pitchFamily="34" charset="0"/>
              </a:rPr>
              <a:t>“The GDST supports free open-source solutions, like the Traceability Driver, that utilize creative solutions to reduce the cost of interoperability.  We see tools such as the Traceability Driver accelerating not only GDST implementation, but also driving traceability across other commodities and use cases.”</a:t>
            </a:r>
          </a:p>
        </p:txBody>
      </p:sp>
      <p:pic>
        <p:nvPicPr>
          <p:cNvPr id="15" name="Picture 14" descr="A picture containing text, sign, clipart&#10;&#10;Description automatically generated">
            <a:extLst>
              <a:ext uri="{FF2B5EF4-FFF2-40B4-BE49-F238E27FC236}">
                <a16:creationId xmlns:a16="http://schemas.microsoft.com/office/drawing/2014/main" id="{1E8B80E8-8B86-4FAF-8058-093C6660C93D}"/>
              </a:ext>
            </a:extLst>
          </p:cNvPr>
          <p:cNvPicPr>
            <a:picLocks noChangeAspect="1"/>
          </p:cNvPicPr>
          <p:nvPr/>
        </p:nvPicPr>
        <p:blipFill>
          <a:blip r:embed="rId4"/>
          <a:stretch>
            <a:fillRect/>
          </a:stretch>
        </p:blipFill>
        <p:spPr>
          <a:xfrm>
            <a:off x="4343961" y="5304356"/>
            <a:ext cx="3504078" cy="796477"/>
          </a:xfrm>
          <a:prstGeom prst="rect">
            <a:avLst/>
          </a:prstGeom>
          <a:noFill/>
        </p:spPr>
      </p:pic>
      <p:cxnSp>
        <p:nvCxnSpPr>
          <p:cNvPr id="4" name="Straight Connector 3">
            <a:extLst>
              <a:ext uri="{FF2B5EF4-FFF2-40B4-BE49-F238E27FC236}">
                <a16:creationId xmlns:a16="http://schemas.microsoft.com/office/drawing/2014/main" id="{23756F7D-9DB9-420A-81F8-3E2D5DB08BFD}"/>
              </a:ext>
            </a:extLst>
          </p:cNvPr>
          <p:cNvCxnSpPr/>
          <p:nvPr/>
        </p:nvCxnSpPr>
        <p:spPr>
          <a:xfrm>
            <a:off x="459712" y="4351329"/>
            <a:ext cx="1135625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24428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944F55-E6F2-4B2C-B3C0-F46498DADC88}"/>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FB7833-AA91-44C8-88BA-40DA76863E65}"/>
              </a:ext>
            </a:extLst>
          </p:cNvPr>
          <p:cNvSpPr>
            <a:spLocks noGrp="1"/>
          </p:cNvSpPr>
          <p:nvPr>
            <p:ph type="title"/>
          </p:nvPr>
        </p:nvSpPr>
        <p:spPr>
          <a:xfrm>
            <a:off x="1097280" y="286603"/>
            <a:ext cx="10058400" cy="617965"/>
          </a:xfrm>
        </p:spPr>
        <p:txBody>
          <a:bodyPr>
            <a:noAutofit/>
          </a:bodyPr>
          <a:lstStyle/>
          <a:p>
            <a:r>
              <a:rPr lang="en-US" dirty="0"/>
              <a:t>Summary of Concept</a:t>
            </a:r>
          </a:p>
        </p:txBody>
      </p:sp>
      <p:sp>
        <p:nvSpPr>
          <p:cNvPr id="3" name="Content Placeholder 2">
            <a:extLst>
              <a:ext uri="{FF2B5EF4-FFF2-40B4-BE49-F238E27FC236}">
                <a16:creationId xmlns:a16="http://schemas.microsoft.com/office/drawing/2014/main" id="{3F438322-66E5-4737-8F45-9AD0CE054CC5}"/>
              </a:ext>
            </a:extLst>
          </p:cNvPr>
          <p:cNvSpPr>
            <a:spLocks noGrp="1"/>
          </p:cNvSpPr>
          <p:nvPr>
            <p:ph idx="1"/>
          </p:nvPr>
        </p:nvSpPr>
        <p:spPr>
          <a:xfrm>
            <a:off x="1208497" y="1011791"/>
            <a:ext cx="9985637" cy="5387656"/>
          </a:xfrm>
        </p:spPr>
        <p:txBody>
          <a:bodyPr>
            <a:normAutofit/>
          </a:bodyPr>
          <a:lstStyle/>
          <a:p>
            <a:pPr>
              <a:buFont typeface="Arial" panose="020B0604020202020204" pitchFamily="34" charset="0"/>
              <a:buChar char="•"/>
            </a:pPr>
            <a:r>
              <a:rPr lang="en-US" sz="1200" dirty="0"/>
              <a:t>An </a:t>
            </a:r>
            <a:r>
              <a:rPr lang="en-US" sz="1200" b="1" dirty="0"/>
              <a:t>Open Source and Freely available </a:t>
            </a:r>
            <a:r>
              <a:rPr lang="en-US" sz="1200" dirty="0"/>
              <a:t>software tool that can be used to make an existing traceability solution interoperable using the GDST and GS1 standards.</a:t>
            </a:r>
          </a:p>
          <a:p>
            <a:pPr lvl="1">
              <a:buFont typeface="Arial" panose="020B0604020202020204" pitchFamily="34" charset="0"/>
              <a:buChar char="•"/>
            </a:pPr>
            <a:r>
              <a:rPr lang="en-US" sz="1000" dirty="0"/>
              <a:t>Note that Seafood products are significant to the FTL</a:t>
            </a:r>
          </a:p>
          <a:p>
            <a:pPr>
              <a:buFont typeface="Arial" panose="020B0604020202020204" pitchFamily="34" charset="0"/>
              <a:buChar char="•"/>
            </a:pPr>
            <a:r>
              <a:rPr lang="en-US" sz="1200" dirty="0"/>
              <a:t>The Driver </a:t>
            </a:r>
            <a:r>
              <a:rPr lang="en-US" sz="1200" b="1" dirty="0"/>
              <a:t>reduces development costs and streamlines application</a:t>
            </a:r>
            <a:r>
              <a:rPr lang="en-US" sz="1200" dirty="0"/>
              <a:t> of existing standards.</a:t>
            </a:r>
          </a:p>
          <a:p>
            <a:pPr lvl="1">
              <a:buFont typeface="Arial" panose="020B0604020202020204" pitchFamily="34" charset="0"/>
              <a:buChar char="•"/>
            </a:pPr>
            <a:r>
              <a:rPr lang="en-US" sz="1100" i="1" dirty="0"/>
              <a:t>Sometimes these standards are interpreted differently by solution providers implementing them, leading to inconsistencies in how they are implemented. This tool would assist in ensuring the standards are implemented consistently.</a:t>
            </a:r>
          </a:p>
          <a:p>
            <a:pPr>
              <a:buFont typeface="Arial" panose="020B0604020202020204" pitchFamily="34" charset="0"/>
              <a:buChar char="•"/>
            </a:pPr>
            <a:r>
              <a:rPr lang="en-US" sz="1200" b="1" dirty="0"/>
              <a:t>Every Traceability Driver </a:t>
            </a:r>
            <a:r>
              <a:rPr lang="en-US" sz="1200" dirty="0"/>
              <a:t>enabled solution will be interoperable with each other.</a:t>
            </a:r>
          </a:p>
          <a:p>
            <a:pPr lvl="1">
              <a:buFont typeface="Arial" panose="020B0604020202020204" pitchFamily="34" charset="0"/>
              <a:buChar char="•"/>
            </a:pPr>
            <a:r>
              <a:rPr lang="en-US" sz="1200" dirty="0"/>
              <a:t>Each traceability solution retains their own data model</a:t>
            </a:r>
          </a:p>
          <a:p>
            <a:pPr lvl="1">
              <a:buFont typeface="Arial" panose="020B0604020202020204" pitchFamily="34" charset="0"/>
              <a:buChar char="•"/>
            </a:pPr>
            <a:r>
              <a:rPr lang="en-US" sz="1200" dirty="0"/>
              <a:t>The Traceability Driver enables interoperability through a common data model (wheel-and-spoke approach)</a:t>
            </a:r>
            <a:endParaRPr lang="en-US" sz="1100" dirty="0"/>
          </a:p>
          <a:p>
            <a:pPr>
              <a:buFont typeface="Arial" panose="020B0604020202020204" pitchFamily="34" charset="0"/>
              <a:buChar char="•"/>
            </a:pPr>
            <a:r>
              <a:rPr lang="en-US" sz="1200" dirty="0"/>
              <a:t>The tool is installed as an addon to any existing relevant traceability platform including </a:t>
            </a:r>
            <a:r>
              <a:rPr lang="en-US" sz="1200" b="1" dirty="0"/>
              <a:t>traceability SaaS’s, ERPs, and WMSs.</a:t>
            </a:r>
          </a:p>
          <a:p>
            <a:pPr>
              <a:buFont typeface="Arial" panose="020B0604020202020204" pitchFamily="34" charset="0"/>
              <a:buChar char="•"/>
            </a:pPr>
            <a:r>
              <a:rPr lang="en-US" sz="1200" b="1" dirty="0"/>
              <a:t>Cross Platform </a:t>
            </a:r>
            <a:r>
              <a:rPr lang="en-US" sz="1200" dirty="0"/>
              <a:t>and available on Linux, Windows, and Mac.</a:t>
            </a:r>
          </a:p>
          <a:p>
            <a:pPr>
              <a:buFont typeface="Arial" panose="020B0604020202020204" pitchFamily="34" charset="0"/>
              <a:buChar char="•"/>
            </a:pPr>
            <a:r>
              <a:rPr lang="en-US" sz="1200" b="1" dirty="0"/>
              <a:t>Privacy. </a:t>
            </a:r>
            <a:r>
              <a:rPr lang="en-US" sz="1200" dirty="0"/>
              <a:t>The Traceability Driver does not store any of the data that is  communicated through it and the Traceability Internet Organization cannot see any data communicated through the Traceability Driver. Each solution provider would host their own instance of the Traceability Driver and would have full control over it.</a:t>
            </a:r>
          </a:p>
          <a:p>
            <a:pPr>
              <a:buFont typeface="Arial" panose="020B0604020202020204" pitchFamily="34" charset="0"/>
              <a:buChar char="•"/>
            </a:pPr>
            <a:endParaRPr lang="en-US" sz="1200" dirty="0"/>
          </a:p>
        </p:txBody>
      </p:sp>
      <p:pic>
        <p:nvPicPr>
          <p:cNvPr id="4" name="Picture 3" descr="Diagram&#10;&#10;Description automatically generated">
            <a:extLst>
              <a:ext uri="{FF2B5EF4-FFF2-40B4-BE49-F238E27FC236}">
                <a16:creationId xmlns:a16="http://schemas.microsoft.com/office/drawing/2014/main" id="{E7646961-0B6A-4014-86EA-6947AE7290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6191" y="4937047"/>
            <a:ext cx="1683909" cy="1683909"/>
          </a:xfrm>
          <a:prstGeom prst="rect">
            <a:avLst/>
          </a:prstGeom>
        </p:spPr>
      </p:pic>
      <p:sp>
        <p:nvSpPr>
          <p:cNvPr id="5" name="TextBox 4">
            <a:extLst>
              <a:ext uri="{FF2B5EF4-FFF2-40B4-BE49-F238E27FC236}">
                <a16:creationId xmlns:a16="http://schemas.microsoft.com/office/drawing/2014/main" id="{C38E3C16-5A01-40C3-A8D7-FD691081EED8}"/>
              </a:ext>
            </a:extLst>
          </p:cNvPr>
          <p:cNvSpPr txBox="1"/>
          <p:nvPr/>
        </p:nvSpPr>
        <p:spPr>
          <a:xfrm>
            <a:off x="1668914" y="4943656"/>
            <a:ext cx="8915132" cy="523220"/>
          </a:xfrm>
          <a:prstGeom prst="rect">
            <a:avLst/>
          </a:prstGeom>
          <a:noFill/>
        </p:spPr>
        <p:txBody>
          <a:bodyPr wrap="square" rtlCol="0">
            <a:spAutoFit/>
          </a:bodyPr>
          <a:lstStyle/>
          <a:p>
            <a:pPr algn="ctr"/>
            <a:r>
              <a:rPr lang="en-US" sz="1400" b="1" i="1" dirty="0"/>
              <a:t>Below are solution providers that have already implemented or are currently working to implement the Traceability Driver…</a:t>
            </a:r>
          </a:p>
        </p:txBody>
      </p:sp>
      <p:pic>
        <p:nvPicPr>
          <p:cNvPr id="6" name="Picture 5" descr="Logo&#10;&#10;Description automatically generated">
            <a:extLst>
              <a:ext uri="{FF2B5EF4-FFF2-40B4-BE49-F238E27FC236}">
                <a16:creationId xmlns:a16="http://schemas.microsoft.com/office/drawing/2014/main" id="{1B92C6D5-B537-4B50-A30E-803911DE69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7709" y="5574099"/>
            <a:ext cx="3234813" cy="502862"/>
          </a:xfrm>
          <a:prstGeom prst="rect">
            <a:avLst/>
          </a:prstGeom>
        </p:spPr>
      </p:pic>
    </p:spTree>
    <p:extLst>
      <p:ext uri="{BB962C8B-B14F-4D97-AF65-F5344CB8AC3E}">
        <p14:creationId xmlns:p14="http://schemas.microsoft.com/office/powerpoint/2010/main" val="4019428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550179D3-F73C-4F01-B906-3AE80C46BA7D}"/>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81ABF-36B7-4200-B19E-EB3ADAE430DE}"/>
              </a:ext>
            </a:extLst>
          </p:cNvPr>
          <p:cNvSpPr>
            <a:spLocks noGrp="1"/>
          </p:cNvSpPr>
          <p:nvPr>
            <p:ph type="title"/>
          </p:nvPr>
        </p:nvSpPr>
        <p:spPr>
          <a:xfrm>
            <a:off x="943897" y="286603"/>
            <a:ext cx="10058400" cy="740972"/>
          </a:xfrm>
        </p:spPr>
        <p:txBody>
          <a:bodyPr/>
          <a:lstStyle/>
          <a:p>
            <a:r>
              <a:rPr lang="en-US" dirty="0"/>
              <a:t>Description of Technical Design</a:t>
            </a:r>
          </a:p>
        </p:txBody>
      </p:sp>
      <p:grpSp>
        <p:nvGrpSpPr>
          <p:cNvPr id="12" name="Group 11">
            <a:extLst>
              <a:ext uri="{FF2B5EF4-FFF2-40B4-BE49-F238E27FC236}">
                <a16:creationId xmlns:a16="http://schemas.microsoft.com/office/drawing/2014/main" id="{117E1FCB-FED5-4C04-9F35-53379979CF9D}"/>
              </a:ext>
            </a:extLst>
          </p:cNvPr>
          <p:cNvGrpSpPr/>
          <p:nvPr/>
        </p:nvGrpSpPr>
        <p:grpSpPr>
          <a:xfrm>
            <a:off x="1946628" y="1326884"/>
            <a:ext cx="3029527" cy="1822222"/>
            <a:chOff x="3731491" y="1844614"/>
            <a:chExt cx="3029527" cy="1822222"/>
          </a:xfrm>
        </p:grpSpPr>
        <p:sp>
          <p:nvSpPr>
            <p:cNvPr id="5" name="Flowchart: Magnetic Disk 4">
              <a:extLst>
                <a:ext uri="{FF2B5EF4-FFF2-40B4-BE49-F238E27FC236}">
                  <a16:creationId xmlns:a16="http://schemas.microsoft.com/office/drawing/2014/main" id="{A8BB1526-098C-49FE-A7FC-0D6EAA252D20}"/>
                </a:ext>
              </a:extLst>
            </p:cNvPr>
            <p:cNvSpPr/>
            <p:nvPr/>
          </p:nvSpPr>
          <p:spPr>
            <a:xfrm>
              <a:off x="5126182" y="1844614"/>
              <a:ext cx="1634836" cy="182222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Traceability Driver</a:t>
              </a:r>
              <a:br>
                <a:rPr lang="en-US" sz="1200" dirty="0"/>
              </a:br>
              <a:br>
                <a:rPr lang="en-US" sz="1200" dirty="0"/>
              </a:br>
              <a:br>
                <a:rPr lang="en-US" sz="1200" dirty="0"/>
              </a:br>
              <a:endParaRPr lang="en-US" sz="1200" dirty="0"/>
            </a:p>
          </p:txBody>
        </p:sp>
        <p:sp>
          <p:nvSpPr>
            <p:cNvPr id="7" name="Rectangle 6">
              <a:extLst>
                <a:ext uri="{FF2B5EF4-FFF2-40B4-BE49-F238E27FC236}">
                  <a16:creationId xmlns:a16="http://schemas.microsoft.com/office/drawing/2014/main" id="{CFFEC951-DEF9-491C-AF7A-F0C68B8FE71C}"/>
                </a:ext>
              </a:extLst>
            </p:cNvPr>
            <p:cNvSpPr/>
            <p:nvPr/>
          </p:nvSpPr>
          <p:spPr>
            <a:xfrm>
              <a:off x="5384802" y="2819400"/>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GS1 Digital Link</a:t>
              </a:r>
            </a:p>
          </p:txBody>
        </p:sp>
        <p:sp>
          <p:nvSpPr>
            <p:cNvPr id="8" name="Rectangle 7">
              <a:extLst>
                <a:ext uri="{FF2B5EF4-FFF2-40B4-BE49-F238E27FC236}">
                  <a16:creationId xmlns:a16="http://schemas.microsoft.com/office/drawing/2014/main" id="{12E02615-C0CB-4282-9813-9538D7141497}"/>
                </a:ext>
              </a:extLst>
            </p:cNvPr>
            <p:cNvSpPr/>
            <p:nvPr/>
          </p:nvSpPr>
          <p:spPr>
            <a:xfrm>
              <a:off x="5384802" y="3065117"/>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EPCIS Interface</a:t>
              </a:r>
            </a:p>
          </p:txBody>
        </p:sp>
        <p:sp>
          <p:nvSpPr>
            <p:cNvPr id="9" name="Rectangle 8">
              <a:extLst>
                <a:ext uri="{FF2B5EF4-FFF2-40B4-BE49-F238E27FC236}">
                  <a16:creationId xmlns:a16="http://schemas.microsoft.com/office/drawing/2014/main" id="{9A4714DA-F4CF-405A-B058-73990A54D4C9}"/>
                </a:ext>
              </a:extLst>
            </p:cNvPr>
            <p:cNvSpPr/>
            <p:nvPr/>
          </p:nvSpPr>
          <p:spPr>
            <a:xfrm>
              <a:off x="5384802" y="3310834"/>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t>Master Data API</a:t>
              </a:r>
            </a:p>
          </p:txBody>
        </p:sp>
        <p:sp>
          <p:nvSpPr>
            <p:cNvPr id="3" name="Rectangle 2">
              <a:extLst>
                <a:ext uri="{FF2B5EF4-FFF2-40B4-BE49-F238E27FC236}">
                  <a16:creationId xmlns:a16="http://schemas.microsoft.com/office/drawing/2014/main" id="{5EF202D5-0528-455E-B268-745D112FA89B}"/>
                </a:ext>
              </a:extLst>
            </p:cNvPr>
            <p:cNvSpPr/>
            <p:nvPr/>
          </p:nvSpPr>
          <p:spPr>
            <a:xfrm>
              <a:off x="3731491" y="2215570"/>
              <a:ext cx="1394690" cy="1122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a:t>
              </a:r>
              <a:br>
                <a:rPr lang="en-US" sz="1050" dirty="0"/>
              </a:br>
              <a:br>
                <a:rPr lang="en-US" sz="1050" dirty="0"/>
              </a:br>
              <a:br>
                <a:rPr lang="en-US" sz="1050" dirty="0"/>
              </a:br>
              <a:br>
                <a:rPr lang="en-US" sz="1050" dirty="0"/>
              </a:br>
              <a:endParaRPr lang="en-US" sz="1050" dirty="0"/>
            </a:p>
          </p:txBody>
        </p:sp>
      </p:grpSp>
      <p:grpSp>
        <p:nvGrpSpPr>
          <p:cNvPr id="13" name="Group 12">
            <a:extLst>
              <a:ext uri="{FF2B5EF4-FFF2-40B4-BE49-F238E27FC236}">
                <a16:creationId xmlns:a16="http://schemas.microsoft.com/office/drawing/2014/main" id="{99CD7AA4-917D-49AB-B585-6B2DEE12232D}"/>
              </a:ext>
            </a:extLst>
          </p:cNvPr>
          <p:cNvGrpSpPr/>
          <p:nvPr/>
        </p:nvGrpSpPr>
        <p:grpSpPr>
          <a:xfrm>
            <a:off x="1946628" y="3820880"/>
            <a:ext cx="3029527" cy="1822222"/>
            <a:chOff x="3731491" y="1844614"/>
            <a:chExt cx="3029527" cy="1822222"/>
          </a:xfrm>
        </p:grpSpPr>
        <p:sp>
          <p:nvSpPr>
            <p:cNvPr id="14" name="Flowchart: Magnetic Disk 13">
              <a:extLst>
                <a:ext uri="{FF2B5EF4-FFF2-40B4-BE49-F238E27FC236}">
                  <a16:creationId xmlns:a16="http://schemas.microsoft.com/office/drawing/2014/main" id="{43F5A298-263D-46E5-B086-B08883A86988}"/>
                </a:ext>
              </a:extLst>
            </p:cNvPr>
            <p:cNvSpPr/>
            <p:nvPr/>
          </p:nvSpPr>
          <p:spPr>
            <a:xfrm>
              <a:off x="5126182" y="1844614"/>
              <a:ext cx="1634836" cy="182222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Traceability Driver</a:t>
              </a:r>
              <a:br>
                <a:rPr lang="en-US" sz="1200" dirty="0"/>
              </a:br>
              <a:br>
                <a:rPr lang="en-US" sz="1200" dirty="0"/>
              </a:br>
              <a:br>
                <a:rPr lang="en-US" sz="1200" dirty="0"/>
              </a:br>
              <a:endParaRPr lang="en-US" sz="1200" dirty="0"/>
            </a:p>
          </p:txBody>
        </p:sp>
        <p:sp>
          <p:nvSpPr>
            <p:cNvPr id="15" name="Rectangle 14">
              <a:extLst>
                <a:ext uri="{FF2B5EF4-FFF2-40B4-BE49-F238E27FC236}">
                  <a16:creationId xmlns:a16="http://schemas.microsoft.com/office/drawing/2014/main" id="{6417AE59-B795-4134-A39A-44410EA0B136}"/>
                </a:ext>
              </a:extLst>
            </p:cNvPr>
            <p:cNvSpPr/>
            <p:nvPr/>
          </p:nvSpPr>
          <p:spPr>
            <a:xfrm>
              <a:off x="5384802" y="2819400"/>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GS1 Digital Link</a:t>
              </a:r>
            </a:p>
          </p:txBody>
        </p:sp>
        <p:sp>
          <p:nvSpPr>
            <p:cNvPr id="16" name="Rectangle 15">
              <a:extLst>
                <a:ext uri="{FF2B5EF4-FFF2-40B4-BE49-F238E27FC236}">
                  <a16:creationId xmlns:a16="http://schemas.microsoft.com/office/drawing/2014/main" id="{7AD0E7DB-1B37-4D91-A5A3-355F8FF96625}"/>
                </a:ext>
              </a:extLst>
            </p:cNvPr>
            <p:cNvSpPr/>
            <p:nvPr/>
          </p:nvSpPr>
          <p:spPr>
            <a:xfrm>
              <a:off x="5384802" y="3065117"/>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EPCIS Interface</a:t>
              </a:r>
            </a:p>
          </p:txBody>
        </p:sp>
        <p:sp>
          <p:nvSpPr>
            <p:cNvPr id="17" name="Rectangle 16">
              <a:extLst>
                <a:ext uri="{FF2B5EF4-FFF2-40B4-BE49-F238E27FC236}">
                  <a16:creationId xmlns:a16="http://schemas.microsoft.com/office/drawing/2014/main" id="{48AD2866-AD1B-45CC-B41B-AB92C37A88C3}"/>
                </a:ext>
              </a:extLst>
            </p:cNvPr>
            <p:cNvSpPr/>
            <p:nvPr/>
          </p:nvSpPr>
          <p:spPr>
            <a:xfrm>
              <a:off x="5384802" y="3310834"/>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t>Master Data API</a:t>
              </a:r>
            </a:p>
          </p:txBody>
        </p:sp>
        <p:sp>
          <p:nvSpPr>
            <p:cNvPr id="18" name="Rectangle 17">
              <a:extLst>
                <a:ext uri="{FF2B5EF4-FFF2-40B4-BE49-F238E27FC236}">
                  <a16:creationId xmlns:a16="http://schemas.microsoft.com/office/drawing/2014/main" id="{86033914-7618-4039-8EEA-D1C2E0045CC6}"/>
                </a:ext>
              </a:extLst>
            </p:cNvPr>
            <p:cNvSpPr/>
            <p:nvPr/>
          </p:nvSpPr>
          <p:spPr>
            <a:xfrm>
              <a:off x="3731491" y="2215570"/>
              <a:ext cx="1394690" cy="1122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a:t>
              </a:r>
              <a:br>
                <a:rPr lang="en-US" sz="1050" dirty="0"/>
              </a:br>
              <a:br>
                <a:rPr lang="en-US" sz="1050" dirty="0"/>
              </a:br>
              <a:br>
                <a:rPr lang="en-US" sz="1050" dirty="0"/>
              </a:br>
              <a:br>
                <a:rPr lang="en-US" sz="1050" dirty="0"/>
              </a:br>
              <a:endParaRPr lang="en-US" sz="1050" dirty="0"/>
            </a:p>
          </p:txBody>
        </p:sp>
        <p:pic>
          <p:nvPicPr>
            <p:cNvPr id="19" name="Picture 18" descr="Shape&#10;&#10;Description automatically generated with low confidence">
              <a:extLst>
                <a:ext uri="{FF2B5EF4-FFF2-40B4-BE49-F238E27FC236}">
                  <a16:creationId xmlns:a16="http://schemas.microsoft.com/office/drawing/2014/main" id="{BA3692FC-E355-4D46-A6B6-16634526E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3516" y="2584555"/>
              <a:ext cx="670639" cy="670639"/>
            </a:xfrm>
            <a:prstGeom prst="rect">
              <a:avLst/>
            </a:prstGeom>
            <a:solidFill>
              <a:schemeClr val="bg1"/>
            </a:solidFill>
          </p:spPr>
        </p:pic>
      </p:grpSp>
      <p:grpSp>
        <p:nvGrpSpPr>
          <p:cNvPr id="20" name="Group 19">
            <a:extLst>
              <a:ext uri="{FF2B5EF4-FFF2-40B4-BE49-F238E27FC236}">
                <a16:creationId xmlns:a16="http://schemas.microsoft.com/office/drawing/2014/main" id="{0F7A29EB-506C-4410-8C7D-49B12FAB4665}"/>
              </a:ext>
            </a:extLst>
          </p:cNvPr>
          <p:cNvGrpSpPr/>
          <p:nvPr/>
        </p:nvGrpSpPr>
        <p:grpSpPr>
          <a:xfrm flipH="1">
            <a:off x="7085726" y="1308960"/>
            <a:ext cx="3029527" cy="1822222"/>
            <a:chOff x="3731491" y="1844614"/>
            <a:chExt cx="3029527" cy="1822222"/>
          </a:xfrm>
        </p:grpSpPr>
        <p:sp>
          <p:nvSpPr>
            <p:cNvPr id="21" name="Flowchart: Magnetic Disk 20">
              <a:extLst>
                <a:ext uri="{FF2B5EF4-FFF2-40B4-BE49-F238E27FC236}">
                  <a16:creationId xmlns:a16="http://schemas.microsoft.com/office/drawing/2014/main" id="{6C726425-A748-4DF7-BC0F-725D6318903A}"/>
                </a:ext>
              </a:extLst>
            </p:cNvPr>
            <p:cNvSpPr/>
            <p:nvPr/>
          </p:nvSpPr>
          <p:spPr>
            <a:xfrm>
              <a:off x="5126182" y="1844614"/>
              <a:ext cx="1634836" cy="182222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Traceability Driver</a:t>
              </a:r>
              <a:br>
                <a:rPr lang="en-US" sz="1200" dirty="0"/>
              </a:br>
              <a:br>
                <a:rPr lang="en-US" sz="1200" dirty="0"/>
              </a:br>
              <a:br>
                <a:rPr lang="en-US" sz="1200" dirty="0"/>
              </a:br>
              <a:endParaRPr lang="en-US" sz="1200" dirty="0"/>
            </a:p>
          </p:txBody>
        </p:sp>
        <p:sp>
          <p:nvSpPr>
            <p:cNvPr id="22" name="Rectangle 21">
              <a:extLst>
                <a:ext uri="{FF2B5EF4-FFF2-40B4-BE49-F238E27FC236}">
                  <a16:creationId xmlns:a16="http://schemas.microsoft.com/office/drawing/2014/main" id="{25EB9406-4324-4CB0-ACE5-24B312AC2A19}"/>
                </a:ext>
              </a:extLst>
            </p:cNvPr>
            <p:cNvSpPr/>
            <p:nvPr/>
          </p:nvSpPr>
          <p:spPr>
            <a:xfrm>
              <a:off x="5384802" y="2819400"/>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GS1 Digital Link</a:t>
              </a:r>
            </a:p>
          </p:txBody>
        </p:sp>
        <p:sp>
          <p:nvSpPr>
            <p:cNvPr id="23" name="Rectangle 22">
              <a:extLst>
                <a:ext uri="{FF2B5EF4-FFF2-40B4-BE49-F238E27FC236}">
                  <a16:creationId xmlns:a16="http://schemas.microsoft.com/office/drawing/2014/main" id="{1F502068-27BF-4CD9-B2EE-5C78D8CBC199}"/>
                </a:ext>
              </a:extLst>
            </p:cNvPr>
            <p:cNvSpPr/>
            <p:nvPr/>
          </p:nvSpPr>
          <p:spPr>
            <a:xfrm>
              <a:off x="5384802" y="3065117"/>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EPCIS Interface</a:t>
              </a:r>
            </a:p>
          </p:txBody>
        </p:sp>
        <p:sp>
          <p:nvSpPr>
            <p:cNvPr id="24" name="Rectangle 23">
              <a:extLst>
                <a:ext uri="{FF2B5EF4-FFF2-40B4-BE49-F238E27FC236}">
                  <a16:creationId xmlns:a16="http://schemas.microsoft.com/office/drawing/2014/main" id="{AA44548D-FDAD-4EF1-8069-0BD2A6C1A63C}"/>
                </a:ext>
              </a:extLst>
            </p:cNvPr>
            <p:cNvSpPr/>
            <p:nvPr/>
          </p:nvSpPr>
          <p:spPr>
            <a:xfrm>
              <a:off x="5384802" y="3310834"/>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t>Master Data API</a:t>
              </a:r>
            </a:p>
          </p:txBody>
        </p:sp>
        <p:sp>
          <p:nvSpPr>
            <p:cNvPr id="25" name="Rectangle 24">
              <a:extLst>
                <a:ext uri="{FF2B5EF4-FFF2-40B4-BE49-F238E27FC236}">
                  <a16:creationId xmlns:a16="http://schemas.microsoft.com/office/drawing/2014/main" id="{65DD583B-7E28-4A7F-8EBB-1E152672B6B5}"/>
                </a:ext>
              </a:extLst>
            </p:cNvPr>
            <p:cNvSpPr/>
            <p:nvPr/>
          </p:nvSpPr>
          <p:spPr>
            <a:xfrm>
              <a:off x="3731491" y="2215570"/>
              <a:ext cx="1394690" cy="1122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a:t>
              </a:r>
              <a:br>
                <a:rPr lang="en-US" sz="1050" dirty="0"/>
              </a:br>
              <a:br>
                <a:rPr lang="en-US" sz="1050" dirty="0"/>
              </a:br>
              <a:br>
                <a:rPr lang="en-US" sz="1050" dirty="0"/>
              </a:br>
              <a:br>
                <a:rPr lang="en-US" sz="1050" dirty="0"/>
              </a:br>
              <a:endParaRPr lang="en-US" sz="1050" dirty="0"/>
            </a:p>
          </p:txBody>
        </p:sp>
      </p:grpSp>
      <p:grpSp>
        <p:nvGrpSpPr>
          <p:cNvPr id="27" name="Group 26">
            <a:extLst>
              <a:ext uri="{FF2B5EF4-FFF2-40B4-BE49-F238E27FC236}">
                <a16:creationId xmlns:a16="http://schemas.microsoft.com/office/drawing/2014/main" id="{DBF4576B-785E-4DFC-A989-5EA482DD28D9}"/>
              </a:ext>
            </a:extLst>
          </p:cNvPr>
          <p:cNvGrpSpPr/>
          <p:nvPr/>
        </p:nvGrpSpPr>
        <p:grpSpPr>
          <a:xfrm flipH="1">
            <a:off x="7085726" y="3806843"/>
            <a:ext cx="3029527" cy="1822222"/>
            <a:chOff x="3731491" y="1844614"/>
            <a:chExt cx="3029527" cy="1822222"/>
          </a:xfrm>
        </p:grpSpPr>
        <p:sp>
          <p:nvSpPr>
            <p:cNvPr id="28" name="Flowchart: Magnetic Disk 27">
              <a:extLst>
                <a:ext uri="{FF2B5EF4-FFF2-40B4-BE49-F238E27FC236}">
                  <a16:creationId xmlns:a16="http://schemas.microsoft.com/office/drawing/2014/main" id="{01FC0BA2-DCA7-4FA1-B028-D0BFC5B77C1A}"/>
                </a:ext>
              </a:extLst>
            </p:cNvPr>
            <p:cNvSpPr/>
            <p:nvPr/>
          </p:nvSpPr>
          <p:spPr>
            <a:xfrm>
              <a:off x="5126182" y="1844614"/>
              <a:ext cx="1634836" cy="182222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Traceability Driver</a:t>
              </a:r>
              <a:br>
                <a:rPr lang="en-US" sz="1200" dirty="0"/>
              </a:br>
              <a:br>
                <a:rPr lang="en-US" sz="1200" dirty="0"/>
              </a:br>
              <a:br>
                <a:rPr lang="en-US" sz="1200" dirty="0"/>
              </a:br>
              <a:endParaRPr lang="en-US" sz="1200" dirty="0"/>
            </a:p>
          </p:txBody>
        </p:sp>
        <p:sp>
          <p:nvSpPr>
            <p:cNvPr id="29" name="Rectangle 28">
              <a:extLst>
                <a:ext uri="{FF2B5EF4-FFF2-40B4-BE49-F238E27FC236}">
                  <a16:creationId xmlns:a16="http://schemas.microsoft.com/office/drawing/2014/main" id="{F2B262C9-8C72-4329-BC78-7D35DC244CAD}"/>
                </a:ext>
              </a:extLst>
            </p:cNvPr>
            <p:cNvSpPr/>
            <p:nvPr/>
          </p:nvSpPr>
          <p:spPr>
            <a:xfrm>
              <a:off x="5384802" y="2819400"/>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GS1 Digital Link</a:t>
              </a:r>
            </a:p>
          </p:txBody>
        </p:sp>
        <p:sp>
          <p:nvSpPr>
            <p:cNvPr id="30" name="Rectangle 29">
              <a:extLst>
                <a:ext uri="{FF2B5EF4-FFF2-40B4-BE49-F238E27FC236}">
                  <a16:creationId xmlns:a16="http://schemas.microsoft.com/office/drawing/2014/main" id="{FED94612-8E14-4D93-A0E9-DFD58F491B4D}"/>
                </a:ext>
              </a:extLst>
            </p:cNvPr>
            <p:cNvSpPr/>
            <p:nvPr/>
          </p:nvSpPr>
          <p:spPr>
            <a:xfrm>
              <a:off x="5384802" y="3065117"/>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EPCIS Interface</a:t>
              </a:r>
            </a:p>
          </p:txBody>
        </p:sp>
        <p:sp>
          <p:nvSpPr>
            <p:cNvPr id="31" name="Rectangle 30">
              <a:extLst>
                <a:ext uri="{FF2B5EF4-FFF2-40B4-BE49-F238E27FC236}">
                  <a16:creationId xmlns:a16="http://schemas.microsoft.com/office/drawing/2014/main" id="{10A1DBD5-00E1-432A-B316-BDC5712A1706}"/>
                </a:ext>
              </a:extLst>
            </p:cNvPr>
            <p:cNvSpPr/>
            <p:nvPr/>
          </p:nvSpPr>
          <p:spPr>
            <a:xfrm>
              <a:off x="5384802" y="3310834"/>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t>Master Data API</a:t>
              </a:r>
            </a:p>
          </p:txBody>
        </p:sp>
        <p:sp>
          <p:nvSpPr>
            <p:cNvPr id="32" name="Rectangle 31">
              <a:extLst>
                <a:ext uri="{FF2B5EF4-FFF2-40B4-BE49-F238E27FC236}">
                  <a16:creationId xmlns:a16="http://schemas.microsoft.com/office/drawing/2014/main" id="{904CF193-70FE-4588-8E59-4F67EC540836}"/>
                </a:ext>
              </a:extLst>
            </p:cNvPr>
            <p:cNvSpPr/>
            <p:nvPr/>
          </p:nvSpPr>
          <p:spPr>
            <a:xfrm>
              <a:off x="3731491" y="2215570"/>
              <a:ext cx="1394690" cy="1122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a:t>
              </a:r>
              <a:br>
                <a:rPr lang="en-US" sz="1050" dirty="0"/>
              </a:br>
              <a:br>
                <a:rPr lang="en-US" sz="1050" dirty="0"/>
              </a:br>
              <a:br>
                <a:rPr lang="en-US" sz="1050" dirty="0"/>
              </a:br>
              <a:br>
                <a:rPr lang="en-US" sz="1050" dirty="0"/>
              </a:br>
              <a:endParaRPr lang="en-US" sz="1050" dirty="0"/>
            </a:p>
          </p:txBody>
        </p:sp>
        <p:pic>
          <p:nvPicPr>
            <p:cNvPr id="33" name="Picture 32" descr="Shape&#10;&#10;Description automatically generated with low confidence">
              <a:extLst>
                <a:ext uri="{FF2B5EF4-FFF2-40B4-BE49-F238E27FC236}">
                  <a16:creationId xmlns:a16="http://schemas.microsoft.com/office/drawing/2014/main" id="{482C05E0-4895-43A2-9507-3CB743068A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3516" y="2584555"/>
              <a:ext cx="670639" cy="670639"/>
            </a:xfrm>
            <a:prstGeom prst="rect">
              <a:avLst/>
            </a:prstGeom>
            <a:solidFill>
              <a:schemeClr val="bg1"/>
            </a:solidFill>
          </p:spPr>
        </p:pic>
      </p:grpSp>
      <p:cxnSp>
        <p:nvCxnSpPr>
          <p:cNvPr id="35" name="Straight Arrow Connector 34">
            <a:extLst>
              <a:ext uri="{FF2B5EF4-FFF2-40B4-BE49-F238E27FC236}">
                <a16:creationId xmlns:a16="http://schemas.microsoft.com/office/drawing/2014/main" id="{FDE39049-ABA7-40DC-A0AC-4E60FAC9FC47}"/>
              </a:ext>
            </a:extLst>
          </p:cNvPr>
          <p:cNvCxnSpPr>
            <a:cxnSpLocks/>
            <a:stCxn id="5" idx="3"/>
            <a:endCxn id="14" idx="1"/>
          </p:cNvCxnSpPr>
          <p:nvPr/>
        </p:nvCxnSpPr>
        <p:spPr>
          <a:xfrm>
            <a:off x="4158737" y="3149106"/>
            <a:ext cx="0" cy="6717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BFC7B98-CBA8-488B-9EF7-C52371128188}"/>
              </a:ext>
            </a:extLst>
          </p:cNvPr>
          <p:cNvCxnSpPr>
            <a:cxnSpLocks/>
            <a:stCxn id="5" idx="4"/>
            <a:endCxn id="21" idx="4"/>
          </p:cNvCxnSpPr>
          <p:nvPr/>
        </p:nvCxnSpPr>
        <p:spPr>
          <a:xfrm flipV="1">
            <a:off x="4976155" y="2220071"/>
            <a:ext cx="2109571" cy="179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430EA3D-7BDC-4D51-B26D-4D63C4061F84}"/>
              </a:ext>
            </a:extLst>
          </p:cNvPr>
          <p:cNvCxnSpPr>
            <a:cxnSpLocks/>
            <a:stCxn id="28" idx="1"/>
            <a:endCxn id="21" idx="3"/>
          </p:cNvCxnSpPr>
          <p:nvPr/>
        </p:nvCxnSpPr>
        <p:spPr>
          <a:xfrm flipV="1">
            <a:off x="7903144" y="3131182"/>
            <a:ext cx="0" cy="6756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C4E57E5-57EA-4395-A984-EE9403BFD9B0}"/>
              </a:ext>
            </a:extLst>
          </p:cNvPr>
          <p:cNvCxnSpPr>
            <a:cxnSpLocks/>
            <a:stCxn id="5" idx="4"/>
            <a:endCxn id="28" idx="4"/>
          </p:cNvCxnSpPr>
          <p:nvPr/>
        </p:nvCxnSpPr>
        <p:spPr>
          <a:xfrm>
            <a:off x="4976155" y="2237995"/>
            <a:ext cx="2109571" cy="24799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F1F9203-7D01-4C34-9A00-56CF210F30E7}"/>
              </a:ext>
            </a:extLst>
          </p:cNvPr>
          <p:cNvCxnSpPr>
            <a:cxnSpLocks/>
            <a:stCxn id="21" idx="4"/>
            <a:endCxn id="14" idx="4"/>
          </p:cNvCxnSpPr>
          <p:nvPr/>
        </p:nvCxnSpPr>
        <p:spPr>
          <a:xfrm flipH="1">
            <a:off x="4976155" y="2220071"/>
            <a:ext cx="2109571" cy="25119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19966D7-4CF7-41D0-9C63-30751F0E3FCE}"/>
              </a:ext>
            </a:extLst>
          </p:cNvPr>
          <p:cNvCxnSpPr>
            <a:cxnSpLocks/>
            <a:stCxn id="14" idx="4"/>
            <a:endCxn id="28" idx="4"/>
          </p:cNvCxnSpPr>
          <p:nvPr/>
        </p:nvCxnSpPr>
        <p:spPr>
          <a:xfrm flipV="1">
            <a:off x="4976155" y="4717954"/>
            <a:ext cx="2109571" cy="140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E868EADB-3FA3-4CB0-A459-5C9DC652B70E}"/>
              </a:ext>
            </a:extLst>
          </p:cNvPr>
          <p:cNvSpPr txBox="1"/>
          <p:nvPr/>
        </p:nvSpPr>
        <p:spPr>
          <a:xfrm>
            <a:off x="127820" y="6449628"/>
            <a:ext cx="11926528" cy="369332"/>
          </a:xfrm>
          <a:prstGeom prst="rect">
            <a:avLst/>
          </a:prstGeom>
          <a:noFill/>
        </p:spPr>
        <p:txBody>
          <a:bodyPr wrap="square" rtlCol="0">
            <a:spAutoFit/>
          </a:bodyPr>
          <a:lstStyle/>
          <a:p>
            <a:pPr algn="ctr"/>
            <a:r>
              <a:rPr lang="en-US" dirty="0">
                <a:solidFill>
                  <a:schemeClr val="bg1"/>
                </a:solidFill>
              </a:rPr>
              <a:t>Please see Appendix 1 and Appendix 2 for more details.</a:t>
            </a:r>
          </a:p>
        </p:txBody>
      </p:sp>
      <p:pic>
        <p:nvPicPr>
          <p:cNvPr id="38" name="Picture 37" descr="Logo&#10;&#10;Description automatically generated">
            <a:extLst>
              <a:ext uri="{FF2B5EF4-FFF2-40B4-BE49-F238E27FC236}">
                <a16:creationId xmlns:a16="http://schemas.microsoft.com/office/drawing/2014/main" id="{6997122F-2308-4B94-A33B-3048516D3B46}"/>
              </a:ext>
            </a:extLst>
          </p:cNvPr>
          <p:cNvPicPr>
            <a:picLocks noChangeAspect="1"/>
          </p:cNvPicPr>
          <p:nvPr/>
        </p:nvPicPr>
        <p:blipFill rotWithShape="1">
          <a:blip r:embed="rId4">
            <a:extLst>
              <a:ext uri="{28A0092B-C50C-407E-A947-70E740481C1C}">
                <a14:useLocalDpi xmlns:a14="http://schemas.microsoft.com/office/drawing/2010/main" val="0"/>
              </a:ext>
            </a:extLst>
          </a:blip>
          <a:srcRect t="353" r="73093"/>
          <a:stretch/>
        </p:blipFill>
        <p:spPr>
          <a:xfrm>
            <a:off x="2121170" y="2098595"/>
            <a:ext cx="1004620" cy="637057"/>
          </a:xfrm>
          <a:prstGeom prst="rect">
            <a:avLst/>
          </a:prstGeom>
        </p:spPr>
      </p:pic>
      <p:pic>
        <p:nvPicPr>
          <p:cNvPr id="39" name="Picture 38" descr="Diagram&#10;&#10;Description automatically generated">
            <a:extLst>
              <a:ext uri="{FF2B5EF4-FFF2-40B4-BE49-F238E27FC236}">
                <a16:creationId xmlns:a16="http://schemas.microsoft.com/office/drawing/2014/main" id="{989A85AF-2A01-4B43-BE39-55754950AB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7166" y="1856285"/>
            <a:ext cx="1052273" cy="1052273"/>
          </a:xfrm>
          <a:prstGeom prst="rect">
            <a:avLst/>
          </a:prstGeom>
        </p:spPr>
      </p:pic>
    </p:spTree>
    <p:extLst>
      <p:ext uri="{BB962C8B-B14F-4D97-AF65-F5344CB8AC3E}">
        <p14:creationId xmlns:p14="http://schemas.microsoft.com/office/powerpoint/2010/main" val="1136099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ABD03D-DDBF-4344-A240-8FB3D4EC3D53}"/>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522E19-1F7A-4191-BC77-58E53407E517}"/>
              </a:ext>
            </a:extLst>
          </p:cNvPr>
          <p:cNvSpPr>
            <a:spLocks noGrp="1"/>
          </p:cNvSpPr>
          <p:nvPr>
            <p:ph type="title"/>
          </p:nvPr>
        </p:nvSpPr>
        <p:spPr>
          <a:xfrm>
            <a:off x="943897" y="165662"/>
            <a:ext cx="10058400" cy="696254"/>
          </a:xfrm>
        </p:spPr>
        <p:txBody>
          <a:bodyPr>
            <a:normAutofit fontScale="90000"/>
          </a:bodyPr>
          <a:lstStyle/>
          <a:p>
            <a:r>
              <a:rPr lang="en-US" dirty="0"/>
              <a:t>Evaluation Criterion #1: Needs-based</a:t>
            </a:r>
          </a:p>
        </p:txBody>
      </p:sp>
      <p:sp>
        <p:nvSpPr>
          <p:cNvPr id="3" name="Content Placeholder 2">
            <a:extLst>
              <a:ext uri="{FF2B5EF4-FFF2-40B4-BE49-F238E27FC236}">
                <a16:creationId xmlns:a16="http://schemas.microsoft.com/office/drawing/2014/main" id="{EF3057A1-1EAF-4E50-A629-40213ADDE2C0}"/>
              </a:ext>
            </a:extLst>
          </p:cNvPr>
          <p:cNvSpPr>
            <a:spLocks noGrp="1"/>
          </p:cNvSpPr>
          <p:nvPr>
            <p:ph idx="1"/>
          </p:nvPr>
        </p:nvSpPr>
        <p:spPr>
          <a:xfrm>
            <a:off x="1026074" y="1099984"/>
            <a:ext cx="10405321" cy="5090652"/>
          </a:xfrm>
        </p:spPr>
        <p:txBody>
          <a:bodyPr>
            <a:noAutofit/>
          </a:bodyPr>
          <a:lstStyle/>
          <a:p>
            <a:pPr>
              <a:buFont typeface="Arial" panose="020B0604020202020204" pitchFamily="34" charset="0"/>
              <a:buChar char="•"/>
            </a:pPr>
            <a:r>
              <a:rPr lang="en-US" b="0" i="0" dirty="0">
                <a:solidFill>
                  <a:srgbClr val="1D1C1D"/>
                </a:solidFill>
                <a:effectLst/>
              </a:rPr>
              <a:t>A lack of interoperability among traceability solution providers has inflated the cost of traceability </a:t>
            </a:r>
            <a:r>
              <a:rPr lang="en-US" dirty="0">
                <a:solidFill>
                  <a:srgbClr val="1D1C1D"/>
                </a:solidFill>
              </a:rPr>
              <a:t>and reduced data quality for years.</a:t>
            </a:r>
            <a:endParaRPr lang="en-US" b="0" i="0" dirty="0">
              <a:solidFill>
                <a:srgbClr val="1D1C1D"/>
              </a:solidFill>
              <a:effectLst/>
            </a:endParaRPr>
          </a:p>
          <a:p>
            <a:pPr>
              <a:buFont typeface="Arial" panose="020B0604020202020204" pitchFamily="34" charset="0"/>
              <a:buChar char="•"/>
            </a:pPr>
            <a:r>
              <a:rPr lang="en-US" b="0" i="0" dirty="0">
                <a:solidFill>
                  <a:srgbClr val="1D1C1D"/>
                </a:solidFill>
                <a:effectLst/>
              </a:rPr>
              <a:t>Without interoperability, supply chains (especially processors and producers) are being forced to enter data into multiple buyer portals or adopt traceability solutions that their buyers use even though that traceability solution may not be a good fit or affordable for them.</a:t>
            </a:r>
          </a:p>
          <a:p>
            <a:pPr>
              <a:buFont typeface="Arial" panose="020B0604020202020204" pitchFamily="34" charset="0"/>
              <a:buChar char="•"/>
            </a:pPr>
            <a:r>
              <a:rPr lang="en-US" b="0" i="0" dirty="0">
                <a:solidFill>
                  <a:srgbClr val="1D1C1D"/>
                </a:solidFill>
                <a:effectLst/>
              </a:rPr>
              <a:t>Different CTEs use different software products. By enabling interoperability, our solution allows each link in the supply chain to choose the solution that works best for them.</a:t>
            </a:r>
            <a:endParaRPr lang="en-US" dirty="0">
              <a:solidFill>
                <a:srgbClr val="1D1C1D"/>
              </a:solidFill>
            </a:endParaRPr>
          </a:p>
          <a:p>
            <a:pPr>
              <a:buFont typeface="Arial" panose="020B0604020202020204" pitchFamily="34" charset="0"/>
              <a:buChar char="•"/>
            </a:pPr>
            <a:r>
              <a:rPr lang="en-US" dirty="0"/>
              <a:t>There already exists dozens, if not hundreds of traceability solutions. The industry is not lacking the perfect traceability solution. </a:t>
            </a:r>
            <a:r>
              <a:rPr lang="en-US" u="sng" dirty="0"/>
              <a:t>The biggest hurdle to end-to-end traceability is interoperability</a:t>
            </a:r>
            <a:r>
              <a:rPr lang="en-US" dirty="0"/>
              <a:t>.</a:t>
            </a:r>
          </a:p>
          <a:p>
            <a:pPr lvl="1">
              <a:buFont typeface="Arial" panose="020B0604020202020204" pitchFamily="34" charset="0"/>
              <a:buChar char="•"/>
            </a:pPr>
            <a:r>
              <a:rPr lang="en-US" sz="2000" dirty="0"/>
              <a:t>Currently most traceability solutions try to take a “one size fits all approach”, rather than specializing by CTE and value chain function.</a:t>
            </a:r>
            <a:endParaRPr lang="en-US" sz="2000" dirty="0">
              <a:solidFill>
                <a:srgbClr val="1D1C1D"/>
              </a:solidFill>
            </a:endParaRPr>
          </a:p>
          <a:p>
            <a:pPr>
              <a:buFont typeface="Arial" panose="020B0604020202020204" pitchFamily="34" charset="0"/>
              <a:buChar char="•"/>
            </a:pPr>
            <a:r>
              <a:rPr lang="en-US" dirty="0"/>
              <a:t>There exists many great standards for interoperability such as GDST and EPCIS, however there is a need for software tools to assist in implementing these standards for traceability solution providers.</a:t>
            </a:r>
          </a:p>
        </p:txBody>
      </p:sp>
    </p:spTree>
    <p:extLst>
      <p:ext uri="{BB962C8B-B14F-4D97-AF65-F5344CB8AC3E}">
        <p14:creationId xmlns:p14="http://schemas.microsoft.com/office/powerpoint/2010/main" val="3228045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8CA2E4-2E1D-42DA-BBAE-5A40DCAFE52E}"/>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522E19-1F7A-4191-BC77-58E53407E517}"/>
              </a:ext>
            </a:extLst>
          </p:cNvPr>
          <p:cNvSpPr>
            <a:spLocks noGrp="1"/>
          </p:cNvSpPr>
          <p:nvPr>
            <p:ph type="title"/>
          </p:nvPr>
        </p:nvSpPr>
        <p:spPr>
          <a:xfrm>
            <a:off x="1097280" y="286604"/>
            <a:ext cx="10058400" cy="745784"/>
          </a:xfrm>
        </p:spPr>
        <p:txBody>
          <a:bodyPr>
            <a:normAutofit/>
          </a:bodyPr>
          <a:lstStyle/>
          <a:p>
            <a:r>
              <a:rPr lang="en-US" dirty="0"/>
              <a:t>Evaluation Criterion #2: Innovation</a:t>
            </a:r>
          </a:p>
        </p:txBody>
      </p:sp>
      <p:sp>
        <p:nvSpPr>
          <p:cNvPr id="3" name="Content Placeholder 2">
            <a:extLst>
              <a:ext uri="{FF2B5EF4-FFF2-40B4-BE49-F238E27FC236}">
                <a16:creationId xmlns:a16="http://schemas.microsoft.com/office/drawing/2014/main" id="{EF3057A1-1EAF-4E50-A629-40213ADDE2C0}"/>
              </a:ext>
            </a:extLst>
          </p:cNvPr>
          <p:cNvSpPr>
            <a:spLocks noGrp="1"/>
          </p:cNvSpPr>
          <p:nvPr>
            <p:ph idx="1"/>
          </p:nvPr>
        </p:nvSpPr>
        <p:spPr>
          <a:xfrm>
            <a:off x="1261857" y="1064342"/>
            <a:ext cx="10428698" cy="4874342"/>
          </a:xfrm>
        </p:spPr>
        <p:txBody>
          <a:bodyPr>
            <a:normAutofit fontScale="92500" lnSpcReduction="20000"/>
          </a:bodyPr>
          <a:lstStyle/>
          <a:p>
            <a:pPr>
              <a:buFont typeface="Arial" panose="020B0604020202020204" pitchFamily="34" charset="0"/>
              <a:buChar char="•"/>
            </a:pPr>
            <a:r>
              <a:rPr lang="en-US" dirty="0"/>
              <a:t>Food companies are drowning in traceability solution options but are starving for interoperability.</a:t>
            </a:r>
          </a:p>
          <a:p>
            <a:pPr>
              <a:buFont typeface="Arial" panose="020B0604020202020204" pitchFamily="34" charset="0"/>
              <a:buChar char="•"/>
            </a:pPr>
            <a:r>
              <a:rPr lang="en-US" dirty="0"/>
              <a:t>Increases data quality and end-to-end traceability without introducing another standard or another traceability solution.</a:t>
            </a:r>
          </a:p>
          <a:p>
            <a:pPr>
              <a:buFont typeface="Arial" panose="020B0604020202020204" pitchFamily="34" charset="0"/>
              <a:buChar char="•"/>
            </a:pPr>
            <a:r>
              <a:rPr lang="en-US" dirty="0"/>
              <a:t>Open-source middleware takes traceability from PDFs to modernity in standards implementation</a:t>
            </a:r>
          </a:p>
          <a:p>
            <a:pPr>
              <a:buFont typeface="Arial" panose="020B0604020202020204" pitchFamily="34" charset="0"/>
              <a:buChar char="•"/>
            </a:pPr>
            <a:r>
              <a:rPr lang="en-US" dirty="0"/>
              <a:t>The Traceability Driver is a cross-platform that can easily be installed into any solution providers environment.</a:t>
            </a:r>
          </a:p>
          <a:p>
            <a:pPr>
              <a:buFont typeface="Arial" panose="020B0604020202020204" pitchFamily="34" charset="0"/>
              <a:buChar char="•"/>
            </a:pPr>
            <a:r>
              <a:rPr lang="en-US" dirty="0"/>
              <a:t>Utilizes existing data format and communication standards.</a:t>
            </a:r>
          </a:p>
          <a:p>
            <a:pPr>
              <a:buFont typeface="Arial" panose="020B0604020202020204" pitchFamily="34" charset="0"/>
              <a:buChar char="•"/>
            </a:pPr>
            <a:r>
              <a:rPr lang="en-US" dirty="0"/>
              <a:t>Secured with HTTPS, internal checks, and Public/Private Key Encryption.</a:t>
            </a:r>
          </a:p>
          <a:p>
            <a:pPr lvl="1">
              <a:buFont typeface="Arial" panose="020B0604020202020204" pitchFamily="34" charset="0"/>
              <a:buChar char="•"/>
            </a:pPr>
            <a:r>
              <a:rPr lang="en-US" dirty="0"/>
              <a:t>HTTPS to ensure communication is secured.</a:t>
            </a:r>
          </a:p>
          <a:p>
            <a:pPr lvl="1">
              <a:buFont typeface="Arial" panose="020B0604020202020204" pitchFamily="34" charset="0"/>
              <a:buChar char="•"/>
            </a:pPr>
            <a:r>
              <a:rPr lang="en-US" dirty="0"/>
              <a:t>Allows permissions of data on a Trading Party by Trading Party basis.</a:t>
            </a:r>
          </a:p>
          <a:p>
            <a:pPr lvl="1">
              <a:buFont typeface="Arial" panose="020B0604020202020204" pitchFamily="34" charset="0"/>
              <a:buChar char="•"/>
            </a:pPr>
            <a:r>
              <a:rPr lang="en-US" dirty="0"/>
              <a:t>Public / Private Key using Decentralized Identifiers (DID)</a:t>
            </a:r>
          </a:p>
          <a:p>
            <a:pPr>
              <a:buFont typeface="Arial" panose="020B0604020202020204" pitchFamily="34" charset="0"/>
              <a:buChar char="•"/>
            </a:pPr>
            <a:r>
              <a:rPr lang="en-US" dirty="0"/>
              <a:t>Network effect creates exponential value for traceability solutions who implement the Traceability Driver.</a:t>
            </a:r>
          </a:p>
          <a:p>
            <a:pPr lvl="1">
              <a:buFont typeface="Arial" panose="020B0604020202020204" pitchFamily="34" charset="0"/>
              <a:buChar char="•"/>
            </a:pPr>
            <a:r>
              <a:rPr lang="en-US" sz="1400" dirty="0"/>
              <a:t>Think social media like Facebook.</a:t>
            </a:r>
          </a:p>
          <a:p>
            <a:pPr lvl="1">
              <a:buFont typeface="Arial" panose="020B0604020202020204" pitchFamily="34" charset="0"/>
              <a:buChar char="•"/>
            </a:pPr>
            <a:r>
              <a:rPr lang="en-US" sz="1400" dirty="0"/>
              <a:t>Every time someone implements the Traceability Driver, it makes the network more valuable for them, and for all the previous traceability solutions who implemented the driver.</a:t>
            </a:r>
          </a:p>
          <a:p>
            <a:pPr>
              <a:buFont typeface="Arial" panose="020B0604020202020204" pitchFamily="34" charset="0"/>
              <a:buChar char="•"/>
            </a:pPr>
            <a:r>
              <a:rPr lang="en-US" sz="1900" dirty="0"/>
              <a:t>Makes Traceability as easy as email.</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85335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CE071B-FF16-4203-BAB3-3F4222565F05}"/>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0CA813-1657-4156-B29E-17EA7FFFAC42}"/>
              </a:ext>
            </a:extLst>
          </p:cNvPr>
          <p:cNvSpPr>
            <a:spLocks noGrp="1"/>
          </p:cNvSpPr>
          <p:nvPr>
            <p:ph type="title"/>
          </p:nvPr>
        </p:nvSpPr>
        <p:spPr>
          <a:xfrm>
            <a:off x="1097280" y="286603"/>
            <a:ext cx="10058400" cy="702303"/>
          </a:xfrm>
        </p:spPr>
        <p:txBody>
          <a:bodyPr>
            <a:normAutofit fontScale="90000"/>
          </a:bodyPr>
          <a:lstStyle/>
          <a:p>
            <a:r>
              <a:rPr lang="en-US" dirty="0"/>
              <a:t>Evaluation Criterion #3: Usability</a:t>
            </a:r>
          </a:p>
        </p:txBody>
      </p:sp>
      <p:sp>
        <p:nvSpPr>
          <p:cNvPr id="3" name="Content Placeholder 2">
            <a:extLst>
              <a:ext uri="{FF2B5EF4-FFF2-40B4-BE49-F238E27FC236}">
                <a16:creationId xmlns:a16="http://schemas.microsoft.com/office/drawing/2014/main" id="{D30A43A4-99E9-477E-9651-234B351265AF}"/>
              </a:ext>
            </a:extLst>
          </p:cNvPr>
          <p:cNvSpPr>
            <a:spLocks noGrp="1"/>
          </p:cNvSpPr>
          <p:nvPr>
            <p:ph idx="1"/>
          </p:nvPr>
        </p:nvSpPr>
        <p:spPr>
          <a:xfrm>
            <a:off x="1189703" y="1196805"/>
            <a:ext cx="10058400" cy="4023360"/>
          </a:xfrm>
        </p:spPr>
        <p:txBody>
          <a:bodyPr>
            <a:normAutofit/>
          </a:bodyPr>
          <a:lstStyle/>
          <a:p>
            <a:pPr>
              <a:buFont typeface="Arial" panose="020B0604020202020204" pitchFamily="34" charset="0"/>
              <a:buChar char="•"/>
            </a:pPr>
            <a:r>
              <a:rPr lang="en-US" dirty="0"/>
              <a:t>The service is easily installed as a webservice and is compatible with Mac, Windows, and Linux.</a:t>
            </a:r>
          </a:p>
          <a:p>
            <a:pPr>
              <a:buFont typeface="Arial" panose="020B0604020202020204" pitchFamily="34" charset="0"/>
              <a:buChar char="•"/>
            </a:pPr>
            <a:r>
              <a:rPr lang="en-US" dirty="0"/>
              <a:t>Traceability Solution Providers just need to make a mapping between their local data model and the common data model provided.</a:t>
            </a:r>
          </a:p>
          <a:p>
            <a:pPr>
              <a:buFont typeface="Arial" panose="020B0604020202020204" pitchFamily="34" charset="0"/>
              <a:buChar char="•"/>
            </a:pPr>
            <a:r>
              <a:rPr lang="en-US" dirty="0"/>
              <a:t>The Traceability Driver dramatically reduces the effort to becoming interoperable while also increasing the consistency in which the interoperable standards are implemented.</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10273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A513B8-6769-4CE7-9F77-FCE37C45519B}"/>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596C73-5103-4E60-8867-DE6A26CC878F}"/>
              </a:ext>
            </a:extLst>
          </p:cNvPr>
          <p:cNvSpPr>
            <a:spLocks noGrp="1"/>
          </p:cNvSpPr>
          <p:nvPr>
            <p:ph type="title"/>
          </p:nvPr>
        </p:nvSpPr>
        <p:spPr>
          <a:xfrm>
            <a:off x="1097280" y="286603"/>
            <a:ext cx="10058400" cy="785113"/>
          </a:xfrm>
        </p:spPr>
        <p:txBody>
          <a:bodyPr>
            <a:normAutofit/>
          </a:bodyPr>
          <a:lstStyle/>
          <a:p>
            <a:r>
              <a:rPr lang="en-US" dirty="0"/>
              <a:t>Evaluation Criterion #4: Affordability</a:t>
            </a:r>
          </a:p>
        </p:txBody>
      </p:sp>
      <p:sp>
        <p:nvSpPr>
          <p:cNvPr id="3" name="Content Placeholder 2">
            <a:extLst>
              <a:ext uri="{FF2B5EF4-FFF2-40B4-BE49-F238E27FC236}">
                <a16:creationId xmlns:a16="http://schemas.microsoft.com/office/drawing/2014/main" id="{0C876C03-204A-47E5-A445-8F963CB2FB0D}"/>
              </a:ext>
            </a:extLst>
          </p:cNvPr>
          <p:cNvSpPr>
            <a:spLocks noGrp="1"/>
          </p:cNvSpPr>
          <p:nvPr>
            <p:ph idx="1"/>
          </p:nvPr>
        </p:nvSpPr>
        <p:spPr>
          <a:xfrm>
            <a:off x="1199535" y="1245966"/>
            <a:ext cx="10058400" cy="4023360"/>
          </a:xfrm>
        </p:spPr>
        <p:txBody>
          <a:bodyPr>
            <a:normAutofit/>
          </a:bodyPr>
          <a:lstStyle/>
          <a:p>
            <a:pPr>
              <a:buFont typeface="Arial" panose="020B0604020202020204" pitchFamily="34" charset="0"/>
              <a:buChar char="•"/>
            </a:pPr>
            <a:r>
              <a:rPr lang="en-US" dirty="0"/>
              <a:t>The Traceability Driver Service is open source and free to use.</a:t>
            </a:r>
          </a:p>
          <a:p>
            <a:pPr>
              <a:buFont typeface="Arial" panose="020B0604020202020204" pitchFamily="34" charset="0"/>
              <a:buChar char="•"/>
            </a:pPr>
            <a:r>
              <a:rPr lang="en-US" dirty="0"/>
              <a:t>Reduces the development costs of interoperability for solution providers.</a:t>
            </a:r>
          </a:p>
          <a:p>
            <a:pPr>
              <a:buFont typeface="Arial" panose="020B0604020202020204" pitchFamily="34" charset="0"/>
              <a:buChar char="•"/>
            </a:pPr>
            <a:r>
              <a:rPr lang="en-US" dirty="0"/>
              <a:t>Interoperability helps reduce costs for Food Companies</a:t>
            </a:r>
          </a:p>
          <a:p>
            <a:pPr lvl="1">
              <a:buFont typeface="Arial" panose="020B0604020202020204" pitchFamily="34" charset="0"/>
              <a:buChar char="•"/>
            </a:pPr>
            <a:r>
              <a:rPr lang="en-US" dirty="0"/>
              <a:t>Development cost savings of interoperability for solution providers can be passed onto the food companies.</a:t>
            </a:r>
          </a:p>
          <a:p>
            <a:pPr lvl="1">
              <a:buFont typeface="Arial" panose="020B0604020202020204" pitchFamily="34" charset="0"/>
              <a:buChar char="•"/>
            </a:pPr>
            <a:r>
              <a:rPr lang="en-US" dirty="0"/>
              <a:t>They don’t need to pay for solutions that don’t fit their needs that are pushed onto them by their buyer.</a:t>
            </a:r>
          </a:p>
          <a:p>
            <a:pPr lvl="1">
              <a:buFont typeface="Arial" panose="020B0604020202020204" pitchFamily="34" charset="0"/>
              <a:buChar char="•"/>
            </a:pPr>
            <a:r>
              <a:rPr lang="en-US" dirty="0"/>
              <a:t>Reduces data-entry since they don’t need to enter data into multiple portals, they just enter data into their solution and their solution can now share that data with other solutions.</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851457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EBC1EB-6F60-490D-9AA3-EAA2EB5174D4}"/>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91375-5D32-4FE7-848D-32869D1478AD}"/>
              </a:ext>
            </a:extLst>
          </p:cNvPr>
          <p:cNvSpPr>
            <a:spLocks noGrp="1"/>
          </p:cNvSpPr>
          <p:nvPr>
            <p:ph type="title"/>
          </p:nvPr>
        </p:nvSpPr>
        <p:spPr>
          <a:xfrm>
            <a:off x="1097280" y="286603"/>
            <a:ext cx="10058400" cy="617965"/>
          </a:xfrm>
        </p:spPr>
        <p:txBody>
          <a:bodyPr>
            <a:normAutofit/>
          </a:bodyPr>
          <a:lstStyle/>
          <a:p>
            <a:r>
              <a:rPr lang="en-US" sz="3600" dirty="0"/>
              <a:t>Evaluation Criterion #5: Scalability and Interoperability</a:t>
            </a:r>
          </a:p>
        </p:txBody>
      </p:sp>
      <p:sp>
        <p:nvSpPr>
          <p:cNvPr id="3" name="Content Placeholder 2">
            <a:extLst>
              <a:ext uri="{FF2B5EF4-FFF2-40B4-BE49-F238E27FC236}">
                <a16:creationId xmlns:a16="http://schemas.microsoft.com/office/drawing/2014/main" id="{5E94E539-35F2-4E44-9BAF-8A1E5CD7AAFE}"/>
              </a:ext>
            </a:extLst>
          </p:cNvPr>
          <p:cNvSpPr>
            <a:spLocks noGrp="1"/>
          </p:cNvSpPr>
          <p:nvPr>
            <p:ph idx="1"/>
          </p:nvPr>
        </p:nvSpPr>
        <p:spPr>
          <a:xfrm>
            <a:off x="1199535" y="1118147"/>
            <a:ext cx="10058400" cy="4023360"/>
          </a:xfrm>
        </p:spPr>
        <p:txBody>
          <a:bodyPr/>
          <a:lstStyle/>
          <a:p>
            <a:pPr>
              <a:buFont typeface="Arial" panose="020B0604020202020204" pitchFamily="34" charset="0"/>
              <a:buChar char="•"/>
            </a:pPr>
            <a:r>
              <a:rPr lang="en-US" dirty="0"/>
              <a:t>Built on GS1 Standards</a:t>
            </a:r>
          </a:p>
          <a:p>
            <a:pPr lvl="1">
              <a:buFont typeface="Arial" panose="020B0604020202020204" pitchFamily="34" charset="0"/>
              <a:buChar char="•"/>
            </a:pPr>
            <a:r>
              <a:rPr lang="en-US" sz="1400" dirty="0"/>
              <a:t>EPCIS</a:t>
            </a:r>
          </a:p>
          <a:p>
            <a:pPr lvl="1">
              <a:buFont typeface="Arial" panose="020B0604020202020204" pitchFamily="34" charset="0"/>
              <a:buChar char="•"/>
            </a:pPr>
            <a:r>
              <a:rPr lang="en-US" sz="1400" dirty="0"/>
              <a:t>GS1 Digital Link</a:t>
            </a:r>
          </a:p>
          <a:p>
            <a:pPr lvl="1">
              <a:buFont typeface="Arial" panose="020B0604020202020204" pitchFamily="34" charset="0"/>
              <a:buChar char="•"/>
            </a:pPr>
            <a:r>
              <a:rPr lang="en-US" sz="1400" dirty="0"/>
              <a:t>GS1 Web Vocab</a:t>
            </a:r>
          </a:p>
          <a:p>
            <a:pPr>
              <a:buFont typeface="Arial" panose="020B0604020202020204" pitchFamily="34" charset="0"/>
              <a:buChar char="•"/>
            </a:pPr>
            <a:r>
              <a:rPr lang="en-US" dirty="0"/>
              <a:t>The Traceability Driver enables any solution provider to become interoperable.</a:t>
            </a:r>
          </a:p>
          <a:p>
            <a:pPr>
              <a:buFont typeface="Arial" panose="020B0604020202020204" pitchFamily="34" charset="0"/>
              <a:buChar char="•"/>
            </a:pPr>
            <a:r>
              <a:rPr lang="en-US" dirty="0"/>
              <a:t>Compatible with Mac, Linux, and Windows.</a:t>
            </a:r>
          </a:p>
          <a:p>
            <a:pPr>
              <a:buFont typeface="Arial" panose="020B0604020202020204" pitchFamily="34" charset="0"/>
              <a:buChar char="•"/>
            </a:pPr>
            <a:r>
              <a:rPr lang="en-US" dirty="0"/>
              <a:t>Open Source and Free</a:t>
            </a:r>
          </a:p>
        </p:txBody>
      </p:sp>
    </p:spTree>
    <p:extLst>
      <p:ext uri="{BB962C8B-B14F-4D97-AF65-F5344CB8AC3E}">
        <p14:creationId xmlns:p14="http://schemas.microsoft.com/office/powerpoint/2010/main" val="238525780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1631E4DA23FA048A739E6879A2B5626" ma:contentTypeVersion="10" ma:contentTypeDescription="Create a new document." ma:contentTypeScope="" ma:versionID="83977cf74a462363e21466193146ddeb">
  <xsd:schema xmlns:xsd="http://www.w3.org/2001/XMLSchema" xmlns:xs="http://www.w3.org/2001/XMLSchema" xmlns:p="http://schemas.microsoft.com/office/2006/metadata/properties" xmlns:ns2="cb5a6cfe-d5cf-441d-addf-bc0d6f7e4cb9" xmlns:ns3="369aae55-52fd-45e8-a6d6-32729c0551ee" targetNamespace="http://schemas.microsoft.com/office/2006/metadata/properties" ma:root="true" ma:fieldsID="5aaaa8b5c9e4f72149743cee0e07ed56" ns2:_="" ns3:_="">
    <xsd:import namespace="cb5a6cfe-d5cf-441d-addf-bc0d6f7e4cb9"/>
    <xsd:import namespace="369aae55-52fd-45e8-a6d6-32729c0551e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5a6cfe-d5cf-441d-addf-bc0d6f7e4c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Notes" ma:index="17" nillable="true" ma:displayName="Notes" ma:description="Capturing information vs. Displaying/Reporting" ma:format="Dropdown" ma:internalName="Note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69aae55-52fd-45e8-a6d6-32729c0551ee"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Notes xmlns="cb5a6cfe-d5cf-441d-addf-bc0d6f7e4cb9" xsi:nil="true"/>
  </documentManagement>
</p:properties>
</file>

<file path=customXml/itemProps1.xml><?xml version="1.0" encoding="utf-8"?>
<ds:datastoreItem xmlns:ds="http://schemas.openxmlformats.org/officeDocument/2006/customXml" ds:itemID="{588BAE31-041E-438C-86CD-512D5D54EF72}">
  <ds:schemaRefs>
    <ds:schemaRef ds:uri="http://schemas.microsoft.com/sharepoint/v3/contenttype/forms"/>
  </ds:schemaRefs>
</ds:datastoreItem>
</file>

<file path=customXml/itemProps2.xml><?xml version="1.0" encoding="utf-8"?>
<ds:datastoreItem xmlns:ds="http://schemas.openxmlformats.org/officeDocument/2006/customXml" ds:itemID="{6EA686AC-E110-4B0F-AEE3-D269D5538F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5a6cfe-d5cf-441d-addf-bc0d6f7e4cb9"/>
    <ds:schemaRef ds:uri="369aae55-52fd-45e8-a6d6-32729c0551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4CB960-D8E2-4A8B-99F4-CFAC53B1B7BE}">
  <ds:schemaRefs>
    <ds:schemaRef ds:uri="http://schemas.microsoft.com/office/2006/metadata/properties"/>
    <ds:schemaRef ds:uri="http://schemas.microsoft.com/office/infopath/2007/PartnerControls"/>
    <ds:schemaRef ds:uri="cb5a6cfe-d5cf-441d-addf-bc0d6f7e4cb9"/>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1629</TotalTime>
  <Words>1168</Words>
  <Application>Microsoft Office PowerPoint</Application>
  <PresentationFormat>Widescreen</PresentationFormat>
  <Paragraphs>104</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Segoe UI</vt:lpstr>
      <vt:lpstr>Retrospect</vt:lpstr>
      <vt:lpstr>FDA Traceability Challenge Submission</vt:lpstr>
      <vt:lpstr>Entrant</vt:lpstr>
      <vt:lpstr>Summary of Concept</vt:lpstr>
      <vt:lpstr>Description of Technical Design</vt:lpstr>
      <vt:lpstr>Evaluation Criterion #1: Needs-based</vt:lpstr>
      <vt:lpstr>Evaluation Criterion #2: Innovation</vt:lpstr>
      <vt:lpstr>Evaluation Criterion #3: Usability</vt:lpstr>
      <vt:lpstr>Evaluation Criterion #4: Affordability</vt:lpstr>
      <vt:lpstr>Evaluation Criterion #5: Scalability and Interoperability</vt:lpstr>
      <vt:lpstr>Future Plans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for entrants</dc:title>
  <dc:creator>Davidson, Chelsea</dc:creator>
  <cp:lastModifiedBy>Philip L. Heggelund</cp:lastModifiedBy>
  <cp:revision>57</cp:revision>
  <dcterms:created xsi:type="dcterms:W3CDTF">2021-03-08T20:16:56Z</dcterms:created>
  <dcterms:modified xsi:type="dcterms:W3CDTF">2021-07-27T00:56:30Z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0x010100C1631E4DA23FA048A739E6879A2B5626</vt:lpwstr>
  </property>
</Properties>
</file>