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ags/tag17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32"/>
  </p:notesMasterIdLst>
  <p:sldIdLst>
    <p:sldId id="7090" r:id="rId3"/>
    <p:sldId id="7073" r:id="rId4"/>
    <p:sldId id="260" r:id="rId5"/>
    <p:sldId id="273" r:id="rId6"/>
    <p:sldId id="7074" r:id="rId7"/>
    <p:sldId id="7091" r:id="rId8"/>
    <p:sldId id="278" r:id="rId9"/>
    <p:sldId id="284" r:id="rId10"/>
    <p:sldId id="320" r:id="rId11"/>
    <p:sldId id="7092" r:id="rId12"/>
    <p:sldId id="282" r:id="rId13"/>
    <p:sldId id="7065" r:id="rId14"/>
    <p:sldId id="7093" r:id="rId15"/>
    <p:sldId id="7078" r:id="rId16"/>
    <p:sldId id="7094" r:id="rId17"/>
    <p:sldId id="7080" r:id="rId18"/>
    <p:sldId id="7081" r:id="rId19"/>
    <p:sldId id="275" r:id="rId20"/>
    <p:sldId id="7095" r:id="rId21"/>
    <p:sldId id="288" r:id="rId22"/>
    <p:sldId id="7083" r:id="rId23"/>
    <p:sldId id="7084" r:id="rId24"/>
    <p:sldId id="7085" r:id="rId25"/>
    <p:sldId id="332" r:id="rId26"/>
    <p:sldId id="7086" r:id="rId27"/>
    <p:sldId id="7087" r:id="rId28"/>
    <p:sldId id="7089" r:id="rId29"/>
    <p:sldId id="7096" r:id="rId30"/>
    <p:sldId id="7097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93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orient="horz" pos="640" userDrawn="1">
          <p15:clr>
            <a:srgbClr val="A4A3A4"/>
          </p15:clr>
        </p15:guide>
        <p15:guide id="4" orient="horz" pos="686" userDrawn="1">
          <p15:clr>
            <a:srgbClr val="A4A3A4"/>
          </p15:clr>
        </p15:guide>
        <p15:guide id="5" orient="horz" pos="3929" userDrawn="1">
          <p15:clr>
            <a:srgbClr val="A4A3A4"/>
          </p15:clr>
        </p15:guide>
        <p15:guide id="6" orient="horz" pos="38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2F5597"/>
    <a:srgbClr val="4472C4"/>
    <a:srgbClr val="A5BB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 autoAdjust="0"/>
    <p:restoredTop sz="96314" autoAdjust="0"/>
  </p:normalViewPr>
  <p:slideViewPr>
    <p:cSldViewPr snapToGrid="0" showGuides="1">
      <p:cViewPr varScale="1">
        <p:scale>
          <a:sx n="59" d="100"/>
          <a:sy n="59" d="100"/>
        </p:scale>
        <p:origin x="-78" y="-1152"/>
      </p:cViewPr>
      <p:guideLst>
        <p:guide orient="horz" pos="640"/>
        <p:guide orient="horz" pos="686"/>
        <p:guide orient="horz" pos="3929"/>
        <p:guide orient="horz" pos="3861"/>
        <p:guide pos="393"/>
        <p:guide pos="72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F976D-527E-45BB-B58F-726A11674553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764FC-712D-44DD-B294-45AF864D8A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694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11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614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614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/>
              <a:t>15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361071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841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614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614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/>
              <a:t>19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3847464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C1B-B6E2-4C2A-83D4-C4E770B2E94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080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23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614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614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/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666294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2355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2355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/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871420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614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614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/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320210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5BE938-05D3-4B73-A80B-E3D4821B1FE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890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614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614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/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8503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601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428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614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614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/>
              <a:t>13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193621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FC477B21-7CB2-4BB5-B0E6-58BBA95EE9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" t="4788" r="20754" b="7769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449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eelOff"/>
      </p:transition>
    </mc:Choice>
    <mc:Fallback>
      <p:transition spd="slow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27C6636-1F50-4A29-A990-019CC3942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6AE9289B-B142-4399-A5C7-24630F1C0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9361C13-71AE-41E5-BC67-844C872972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4122D2-0CA1-4717-BF6F-6D8E2CF5AF5A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D3DFA95-1C44-42C6-A4FB-63A0D1146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426FCFC-434E-4AA0-8BC6-C81EE8DB5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0A56E1-27D9-4430-BEAD-44EF1FBCA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2928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eelOff"/>
      </p:transition>
    </mc:Choice>
    <mc:Fallback>
      <p:transition spd="slow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04E914BD-FF6B-47C7-895F-B354F95706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78638716-A45C-4AAC-8D45-222771EBF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79CC24B-13C8-4D6D-B1BB-0CFADBE6A3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4122D2-0CA1-4717-BF6F-6D8E2CF5AF5A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113243D-1281-4283-87E5-73BD1A5AB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8171E24-A179-4C2A-9477-1FDA18DB1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0A56E1-27D9-4430-BEAD-44EF1FBCA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9896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eelOff"/>
      </p:transition>
    </mc:Choice>
    <mc:Fallback>
      <p:transition spd="slow" advTm="3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58">
            <a:extLst>
              <a:ext uri="{FF2B5EF4-FFF2-40B4-BE49-F238E27FC236}">
                <a16:creationId xmlns:a16="http://schemas.microsoft.com/office/drawing/2014/main" xmlns="" id="{230FB20C-1130-4B4E-93DC-5B694FACBB85}"/>
              </a:ext>
            </a:extLst>
          </p:cNvPr>
          <p:cNvSpPr/>
          <p:nvPr userDrawn="1"/>
        </p:nvSpPr>
        <p:spPr>
          <a:xfrm>
            <a:off x="244296" y="271897"/>
            <a:ext cx="704851" cy="7049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4" name="十字形 3">
            <a:extLst>
              <a:ext uri="{FF2B5EF4-FFF2-40B4-BE49-F238E27FC236}">
                <a16:creationId xmlns:a16="http://schemas.microsoft.com/office/drawing/2014/main" xmlns="" id="{623DFEDC-FEB2-4191-B662-D1DAFBE17519}"/>
              </a:ext>
            </a:extLst>
          </p:cNvPr>
          <p:cNvSpPr/>
          <p:nvPr userDrawn="1"/>
        </p:nvSpPr>
        <p:spPr>
          <a:xfrm>
            <a:off x="360365" y="387994"/>
            <a:ext cx="472712" cy="472712"/>
          </a:xfrm>
          <a:prstGeom prst="plus">
            <a:avLst>
              <a:gd name="adj" fmla="val 32440"/>
            </a:avLst>
          </a:prstGeom>
          <a:solidFill>
            <a:schemeClr val="bg1"/>
          </a:solidFill>
          <a:ln>
            <a:solidFill>
              <a:schemeClr val="accent1">
                <a:lumMod val="100000"/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3448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eelOff"/>
      </p:transition>
    </mc:Choice>
    <mc:Fallback>
      <p:transition spd="slow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 userDrawn="1"/>
        </p:nvSpPr>
        <p:spPr>
          <a:xfrm>
            <a:off x="-25082" y="383589"/>
            <a:ext cx="678815" cy="704906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8" name="Oval 58"/>
          <p:cNvSpPr/>
          <p:nvPr userDrawn="1"/>
        </p:nvSpPr>
        <p:spPr>
          <a:xfrm>
            <a:off x="-571817" y="-238125"/>
            <a:ext cx="1083945" cy="1084031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4686078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eelOff"/>
      </p:transition>
    </mc:Choice>
    <mc:Fallback>
      <p:transition spd="slow" advTm="3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1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89832E-26A6-4465-8181-DF230988BFFD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5B2D7-6EFD-446D-831A-7B28045AA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053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eelOff"/>
      </p:transition>
    </mc:Choice>
    <mc:Fallback>
      <p:transition spd="slow" advTm="3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2021/2/2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0696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2021/2/2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707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208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F5FD0CE-3253-40E6-ADB8-18CF2DED6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2C437F1-108D-438E-A622-4F0966CAA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4FEE485-83E0-4D11-9B5E-A9A1172425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4122D2-0CA1-4717-BF6F-6D8E2CF5AF5A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422BD57-2747-43DE-91A7-0F629C173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5BA4481-94C2-4727-A148-70A60BC28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0A56E1-27D9-4430-BEAD-44EF1FBCA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6817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eelOff"/>
      </p:transition>
    </mc:Choice>
    <mc:Fallback>
      <p:transition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689179B-20C7-4E1F-9CB9-A99836343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810D2FB6-70BB-40FA-B352-C80C804AC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14FBEFB-2E4D-49EE-9DED-22EC13355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4122D2-0CA1-4717-BF6F-6D8E2CF5AF5A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7AC9C7A-6A18-4434-AD35-47FC0FFD0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B4E034D-81AD-41B2-B974-8110BE6F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0A56E1-27D9-4430-BEAD-44EF1FBCA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5990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eelOff"/>
      </p:transition>
    </mc:Choice>
    <mc:Fallback>
      <p:transition spd="slow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107968C-8006-4E70-96A5-041EC67CE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F970A3A-3170-48A4-B4A4-A5E161927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C4EF2003-8A4C-4603-BCE8-9EA6F416A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BD60DD4A-3EA5-45F1-AC73-16B8662A36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4122D2-0CA1-4717-BF6F-6D8E2CF5AF5A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F6648250-38D6-4E5D-8777-81D2267CD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1D3790CD-0C67-4304-A229-43BC30A3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0A56E1-27D9-4430-BEAD-44EF1FBCA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5968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eelOff"/>
      </p:transition>
    </mc:Choice>
    <mc:Fallback>
      <p:transition spd="slow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2B75AD7-66E8-4718-B06B-4AFDF3BB5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9CCAF1F7-1CB4-46FA-85D5-35D98B338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B56EE6DB-6B85-4A61-98D2-6936678A7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344E5D8A-7B4B-41AB-9126-DA400AFE10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6D2CFC07-0708-4517-9F4B-261B5AA600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A9D2F22E-B99E-4175-8318-654585FB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4122D2-0CA1-4717-BF6F-6D8E2CF5AF5A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911BE11A-9319-45B7-A01D-386DE1DA3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C88550EB-C078-40DD-9D16-DB12261D9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0A56E1-27D9-4430-BEAD-44EF1FBCA1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838146" y="6859527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33177781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eelOff"/>
      </p:transition>
    </mc:Choice>
    <mc:Fallback>
      <p:transition spd="slow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5B8B71B-14F0-4D80-9A87-9A70A1679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4A18962A-E887-4F1D-92FB-662529CBC3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4122D2-0CA1-4717-BF6F-6D8E2CF5AF5A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035FD58B-382E-4E1F-991B-60F849B89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1B33BFE8-EEBE-4C8C-8DAB-BE720F88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0A56E1-27D9-4430-BEAD-44EF1FBCA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2094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eelOff"/>
      </p:transition>
    </mc:Choice>
    <mc:Fallback>
      <p:transition spd="slow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E824BCAB-ABF6-4363-8B42-7616C4A97E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4122D2-0CA1-4717-BF6F-6D8E2CF5AF5A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09469A76-7B48-4831-8BB5-27C26CC8B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60DDC980-77FE-4EDC-AB8F-67C4D4FE4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0A56E1-27D9-4430-BEAD-44EF1FBCA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4188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eelOff"/>
      </p:transition>
    </mc:Choice>
    <mc:Fallback>
      <p:transition spd="slow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15BBD30-4D79-47ED-B156-B20D59BB2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540E3DC-3F00-44A6-B60B-847EF4B6E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8BDF3970-C968-4D39-A4A4-8657B3A0F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FD43FBC2-BE7B-4268-AA94-1DCABA72B6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4122D2-0CA1-4717-BF6F-6D8E2CF5AF5A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6A6BF1B4-D7D4-433E-9703-997FCF7F0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621B5A07-FF44-4C27-8B49-FDFE4F681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0A56E1-27D9-4430-BEAD-44EF1FBCA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9605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eelOff"/>
      </p:transition>
    </mc:Choice>
    <mc:Fallback>
      <p:transition spd="slow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2E6C97-F0F9-493F-9519-6B359087C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4B739E36-8185-4B5D-AEC8-B8126F0128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9DE37ECD-3A16-4287-910D-AA8E35874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9D643A10-0CDB-4F3C-B9C7-07E05F4F93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4122D2-0CA1-4717-BF6F-6D8E2CF5AF5A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916588F8-5A2F-46B0-AB22-FB45B7624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1D0D2B3B-A6D5-4C2B-A8E7-18CAFE27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0A56E1-27D9-4430-BEAD-44EF1FBCA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6023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eelOff"/>
      </p:transition>
    </mc:Choice>
    <mc:Fallback>
      <p:transition spd="slow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8617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eelOff"/>
      </p:transition>
    </mc:Choice>
    <mc:Fallback>
      <p:transition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04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7.xml"/><Relationship Id="rId1" Type="http://schemas.openxmlformats.org/officeDocument/2006/relationships/themeOverride" Target="../theme/themeOverride14.xml"/><Relationship Id="rId4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13" Type="http://schemas.openxmlformats.org/officeDocument/2006/relationships/tags" Target="../tags/tag12.xml"/><Relationship Id="rId18" Type="http://schemas.openxmlformats.org/officeDocument/2006/relationships/slideLayout" Target="../slideLayouts/slideLayout1.xml"/><Relationship Id="rId3" Type="http://schemas.openxmlformats.org/officeDocument/2006/relationships/tags" Target="../tags/tag2.xml"/><Relationship Id="rId7" Type="http://schemas.openxmlformats.org/officeDocument/2006/relationships/tags" Target="../tags/tag6.xml"/><Relationship Id="rId12" Type="http://schemas.openxmlformats.org/officeDocument/2006/relationships/tags" Target="../tags/tag11.xml"/><Relationship Id="rId17" Type="http://schemas.openxmlformats.org/officeDocument/2006/relationships/tags" Target="../tags/tag16.xml"/><Relationship Id="rId2" Type="http://schemas.openxmlformats.org/officeDocument/2006/relationships/tags" Target="../tags/tag1.xml"/><Relationship Id="rId16" Type="http://schemas.openxmlformats.org/officeDocument/2006/relationships/tags" Target="../tags/tag15.xml"/><Relationship Id="rId1" Type="http://schemas.openxmlformats.org/officeDocument/2006/relationships/themeOverride" Target="../theme/themeOverride2.xml"/><Relationship Id="rId6" Type="http://schemas.openxmlformats.org/officeDocument/2006/relationships/tags" Target="../tags/tag5.xml"/><Relationship Id="rId11" Type="http://schemas.openxmlformats.org/officeDocument/2006/relationships/tags" Target="../tags/tag10.xml"/><Relationship Id="rId5" Type="http://schemas.openxmlformats.org/officeDocument/2006/relationships/tags" Target="../tags/tag4.xml"/><Relationship Id="rId15" Type="http://schemas.openxmlformats.org/officeDocument/2006/relationships/tags" Target="../tags/tag14.xml"/><Relationship Id="rId10" Type="http://schemas.openxmlformats.org/officeDocument/2006/relationships/tags" Target="../tags/tag9.xml"/><Relationship Id="rId19" Type="http://schemas.openxmlformats.org/officeDocument/2006/relationships/notesSlide" Target="../notesSlides/notesSlide1.xml"/><Relationship Id="rId4" Type="http://schemas.openxmlformats.org/officeDocument/2006/relationships/tags" Target="../tags/tag3.xml"/><Relationship Id="rId9" Type="http://schemas.openxmlformats.org/officeDocument/2006/relationships/tags" Target="../tags/tag8.xml"/><Relationship Id="rId14" Type="http://schemas.openxmlformats.org/officeDocument/2006/relationships/tags" Target="../tags/tag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8.xml"/><Relationship Id="rId4" Type="http://schemas.openxmlformats.org/officeDocument/2006/relationships/image" Target="../media/image17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21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jianli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shouchaoba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973C1D48-701B-4190-BC03-7F20F9E594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" t="4788" r="20754" b="7769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60D3AC5F-1619-4CB3-A55C-DF133C04EC85}"/>
              </a:ext>
            </a:extLst>
          </p:cNvPr>
          <p:cNvSpPr/>
          <p:nvPr/>
        </p:nvSpPr>
        <p:spPr>
          <a:xfrm>
            <a:off x="420688" y="354692"/>
            <a:ext cx="8177212" cy="6249307"/>
          </a:xfrm>
          <a:prstGeom prst="roundRect">
            <a:avLst/>
          </a:prstGeom>
          <a:solidFill>
            <a:schemeClr val="bg1">
              <a:alpha val="54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58">
            <a:extLst>
              <a:ext uri="{FF2B5EF4-FFF2-40B4-BE49-F238E27FC236}">
                <a16:creationId xmlns:a16="http://schemas.microsoft.com/office/drawing/2014/main" xmlns="" id="{1429FBE9-2207-406A-B407-99790C1DCF0F}"/>
              </a:ext>
            </a:extLst>
          </p:cNvPr>
          <p:cNvSpPr txBox="1"/>
          <p:nvPr/>
        </p:nvSpPr>
        <p:spPr>
          <a:xfrm>
            <a:off x="1154430" y="2432740"/>
            <a:ext cx="2550160" cy="824865"/>
          </a:xfrm>
          <a:prstGeom prst="rect">
            <a:avLst/>
          </a:prstGeom>
          <a:noFill/>
        </p:spPr>
        <p:txBody>
          <a:bodyPr wrap="square" lIns="86687" tIns="43343" rIns="86687" bIns="43343" rtlCol="0">
            <a:spAutoFit/>
          </a:bodyPr>
          <a:lstStyle/>
          <a:p>
            <a:pPr algn="dist"/>
            <a:r>
              <a:rPr kumimoji="1" lang="zh-CN" altLang="en-US" sz="4800" b="1" dirty="0">
                <a:solidFill>
                  <a:schemeClr val="accent1"/>
                </a:solidFill>
                <a:cs typeface="+mn-ea"/>
                <a:sym typeface="+mn-lt"/>
              </a:rPr>
              <a:t>高血压</a:t>
            </a:r>
          </a:p>
        </p:txBody>
      </p:sp>
      <p:sp>
        <p:nvSpPr>
          <p:cNvPr id="13" name="文本框 160">
            <a:extLst>
              <a:ext uri="{FF2B5EF4-FFF2-40B4-BE49-F238E27FC236}">
                <a16:creationId xmlns:a16="http://schemas.microsoft.com/office/drawing/2014/main" xmlns="" id="{3FE8B769-42E0-4AB8-8158-E9DDA9D0C29C}"/>
              </a:ext>
            </a:extLst>
          </p:cNvPr>
          <p:cNvSpPr txBox="1"/>
          <p:nvPr/>
        </p:nvSpPr>
        <p:spPr>
          <a:xfrm>
            <a:off x="1181576" y="3239204"/>
            <a:ext cx="3537716" cy="240588"/>
          </a:xfrm>
          <a:prstGeom prst="rect">
            <a:avLst/>
          </a:prstGeom>
          <a:noFill/>
        </p:spPr>
        <p:txBody>
          <a:bodyPr wrap="square" lIns="86687" tIns="43343" rIns="86687" bIns="43343" rtlCol="0">
            <a:spAutoFit/>
          </a:bodyPr>
          <a:lstStyle/>
          <a:p>
            <a:pPr>
              <a:lnSpc>
                <a:spcPts val="960"/>
              </a:lnSpc>
            </a:pPr>
            <a:r>
              <a:rPr kumimoji="1" lang="en-US" altLang="zh-CN" sz="1865" b="1" dirty="0">
                <a:solidFill>
                  <a:schemeClr val="accent1"/>
                </a:solidFill>
                <a:cs typeface="+mn-ea"/>
                <a:sym typeface="+mn-lt"/>
              </a:rPr>
              <a:t>PRESENTED</a:t>
            </a:r>
            <a:r>
              <a:rPr kumimoji="1" lang="zh-CN" altLang="en-US" sz="1865" b="1" dirty="0">
                <a:solidFill>
                  <a:schemeClr val="accent1"/>
                </a:solidFill>
                <a:cs typeface="+mn-ea"/>
                <a:sym typeface="+mn-lt"/>
              </a:rPr>
              <a:t> </a:t>
            </a:r>
            <a:r>
              <a:rPr kumimoji="1" lang="en-US" altLang="zh-CN" sz="1865" b="1" dirty="0">
                <a:solidFill>
                  <a:schemeClr val="accent1"/>
                </a:solidFill>
                <a:cs typeface="+mn-ea"/>
                <a:sym typeface="+mn-lt"/>
              </a:rPr>
              <a:t>BY</a:t>
            </a:r>
            <a:r>
              <a:rPr kumimoji="1" lang="zh-CN" altLang="en-US" sz="1865" b="1" dirty="0">
                <a:solidFill>
                  <a:schemeClr val="accent1"/>
                </a:solidFill>
                <a:cs typeface="+mn-ea"/>
                <a:sym typeface="+mn-lt"/>
              </a:rPr>
              <a:t> </a:t>
            </a:r>
            <a:r>
              <a:rPr kumimoji="1" lang="en-US" altLang="zh-CN" sz="1865" b="1" dirty="0">
                <a:solidFill>
                  <a:schemeClr val="accent1"/>
                </a:solidFill>
                <a:cs typeface="+mn-ea"/>
                <a:sym typeface="+mn-lt"/>
              </a:rPr>
              <a:t>JANE</a:t>
            </a:r>
            <a:r>
              <a:rPr kumimoji="1" lang="zh-CN" altLang="en-US" sz="1865" b="1" dirty="0">
                <a:solidFill>
                  <a:schemeClr val="accent1"/>
                </a:solidFill>
                <a:cs typeface="+mn-ea"/>
                <a:sym typeface="+mn-lt"/>
              </a:rPr>
              <a:t> </a:t>
            </a:r>
            <a:r>
              <a:rPr kumimoji="1" lang="en-US" altLang="zh-CN" sz="1865" b="1" dirty="0">
                <a:solidFill>
                  <a:schemeClr val="accent1"/>
                </a:solidFill>
                <a:cs typeface="+mn-ea"/>
                <a:sym typeface="+mn-lt"/>
              </a:rPr>
              <a:t>DOE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7456FAA1-F4A9-4137-A0AE-56C7F1AB9EC5}"/>
              </a:ext>
            </a:extLst>
          </p:cNvPr>
          <p:cNvCxnSpPr/>
          <p:nvPr/>
        </p:nvCxnSpPr>
        <p:spPr>
          <a:xfrm>
            <a:off x="1219835" y="3499540"/>
            <a:ext cx="6349365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36">
            <a:extLst>
              <a:ext uri="{FF2B5EF4-FFF2-40B4-BE49-F238E27FC236}">
                <a16:creationId xmlns:a16="http://schemas.microsoft.com/office/drawing/2014/main" xmlns="" id="{CE9BC32E-9170-439B-84B3-33181C9B71A2}"/>
              </a:ext>
            </a:extLst>
          </p:cNvPr>
          <p:cNvSpPr txBox="1"/>
          <p:nvPr/>
        </p:nvSpPr>
        <p:spPr>
          <a:xfrm>
            <a:off x="3698033" y="2023286"/>
            <a:ext cx="4073570" cy="1257083"/>
          </a:xfrm>
          <a:prstGeom prst="rect">
            <a:avLst/>
          </a:prstGeom>
          <a:noFill/>
        </p:spPr>
        <p:txBody>
          <a:bodyPr wrap="none" lIns="86687" tIns="43343" rIns="86687" bIns="43343" rtlCol="0">
            <a:spAutoFit/>
          </a:bodyPr>
          <a:lstStyle/>
          <a:p>
            <a:r>
              <a:rPr kumimoji="1" lang="zh-CN" altLang="en-US" sz="7600" b="1" dirty="0">
                <a:solidFill>
                  <a:schemeClr val="accent1"/>
                </a:solidFill>
                <a:cs typeface="+mn-ea"/>
                <a:sym typeface="+mn-lt"/>
              </a:rPr>
              <a:t>知识讲座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92DE93E5-9EA3-4696-9DFE-9515F4896BD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257" y="551099"/>
            <a:ext cx="1445488" cy="1447612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1C634BEA-4860-424E-985B-1B5FEB8D3C8A}"/>
              </a:ext>
            </a:extLst>
          </p:cNvPr>
          <p:cNvSpPr txBox="1"/>
          <p:nvPr/>
        </p:nvSpPr>
        <p:spPr>
          <a:xfrm>
            <a:off x="1154431" y="3622152"/>
            <a:ext cx="65163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HIGH BLOOD PRESSURE KNOWLEDGE LECTURE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xmlns="" id="{6807AE0F-8643-4D32-91C6-F9EFB47E019E}"/>
              </a:ext>
            </a:extLst>
          </p:cNvPr>
          <p:cNvGrpSpPr/>
          <p:nvPr/>
        </p:nvGrpSpPr>
        <p:grpSpPr>
          <a:xfrm>
            <a:off x="1887182" y="5611940"/>
            <a:ext cx="2524931" cy="469038"/>
            <a:chOff x="1244534" y="4117271"/>
            <a:chExt cx="1765300" cy="316802"/>
          </a:xfrm>
        </p:grpSpPr>
        <p:sp>
          <p:nvSpPr>
            <p:cNvPr id="22" name="圆角矩形 13">
              <a:extLst>
                <a:ext uri="{FF2B5EF4-FFF2-40B4-BE49-F238E27FC236}">
                  <a16:creationId xmlns:a16="http://schemas.microsoft.com/office/drawing/2014/main" xmlns="" id="{65FE3F1A-813B-486D-9B42-702611A64E73}"/>
                </a:ext>
              </a:extLst>
            </p:cNvPr>
            <p:cNvSpPr/>
            <p:nvPr/>
          </p:nvSpPr>
          <p:spPr>
            <a:xfrm>
              <a:off x="1244534" y="4117271"/>
              <a:ext cx="1765300" cy="316802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xmlns="" id="{2620B1C5-9E18-42B5-BF1A-DB7EF7308CF2}"/>
                </a:ext>
              </a:extLst>
            </p:cNvPr>
            <p:cNvSpPr txBox="1"/>
            <p:nvPr/>
          </p:nvSpPr>
          <p:spPr>
            <a:xfrm>
              <a:off x="1288152" y="4156754"/>
              <a:ext cx="1618194" cy="27024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rPr>
                <a:t>演讲人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rPr>
                <a:t>：</a:t>
              </a:r>
              <a:r>
                <a:rPr lang="zh-CN" altLang="en-US" sz="2000" b="1" dirty="0" smtClean="0">
                  <a:solidFill>
                    <a:srgbClr val="FFFFFF"/>
                  </a:solidFill>
                  <a:cs typeface="+mn-ea"/>
                  <a:sym typeface="+mn-lt"/>
                </a:rPr>
                <a:t>第一</a:t>
              </a:r>
              <a:r>
                <a:rPr lang="en-US" altLang="zh-CN" sz="2000" b="1" dirty="0" smtClean="0">
                  <a:solidFill>
                    <a:srgbClr val="FFFFFF"/>
                  </a:solidFill>
                  <a:cs typeface="+mn-ea"/>
                  <a:sym typeface="+mn-lt"/>
                </a:rPr>
                <a:t>PPT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xmlns="" id="{094C6C90-0563-416C-B02D-77046B2D6192}"/>
              </a:ext>
            </a:extLst>
          </p:cNvPr>
          <p:cNvGrpSpPr/>
          <p:nvPr/>
        </p:nvGrpSpPr>
        <p:grpSpPr>
          <a:xfrm>
            <a:off x="4515317" y="5591596"/>
            <a:ext cx="2524931" cy="469038"/>
            <a:chOff x="1244534" y="4117271"/>
            <a:chExt cx="1765300" cy="316802"/>
          </a:xfrm>
        </p:grpSpPr>
        <p:sp>
          <p:nvSpPr>
            <p:cNvPr id="25" name="圆角矩形 13">
              <a:extLst>
                <a:ext uri="{FF2B5EF4-FFF2-40B4-BE49-F238E27FC236}">
                  <a16:creationId xmlns:a16="http://schemas.microsoft.com/office/drawing/2014/main" xmlns="" id="{A27D2999-9B63-43B6-95AB-86C736C2039D}"/>
                </a:ext>
              </a:extLst>
            </p:cNvPr>
            <p:cNvSpPr/>
            <p:nvPr/>
          </p:nvSpPr>
          <p:spPr>
            <a:xfrm>
              <a:off x="1244534" y="4117271"/>
              <a:ext cx="1765300" cy="316802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xmlns="" id="{A86323B3-57A4-446B-840C-312B6C0EF0BE}"/>
                </a:ext>
              </a:extLst>
            </p:cNvPr>
            <p:cNvSpPr txBox="1"/>
            <p:nvPr/>
          </p:nvSpPr>
          <p:spPr>
            <a:xfrm>
              <a:off x="1288152" y="4156754"/>
              <a:ext cx="1618194" cy="27024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rPr>
                <a:t>时间：</a:t>
              </a: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rPr>
                <a:t>20XX.X.X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30" name="图片 29">
            <a:extLst>
              <a:ext uri="{FF2B5EF4-FFF2-40B4-BE49-F238E27FC236}">
                <a16:creationId xmlns:a16="http://schemas.microsoft.com/office/drawing/2014/main" xmlns="" id="{1FA342EB-F030-4B34-867E-196AFFB3F7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380" y="4301132"/>
            <a:ext cx="4830473" cy="80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31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0D89675D-7B3D-46BA-B975-DC293268E2BF}"/>
              </a:ext>
            </a:extLst>
          </p:cNvPr>
          <p:cNvSpPr/>
          <p:nvPr/>
        </p:nvSpPr>
        <p:spPr>
          <a:xfrm>
            <a:off x="330200" y="180994"/>
            <a:ext cx="11531600" cy="6473805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498064" y="1894902"/>
            <a:ext cx="3581400" cy="3501201"/>
            <a:chOff x="7597226" y="2609851"/>
            <a:chExt cx="3581950" cy="3593255"/>
          </a:xfrm>
        </p:grpSpPr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622776" y="2621156"/>
              <a:ext cx="3498130" cy="3581950"/>
            </a:xfrm>
            <a:prstGeom prst="ellipse">
              <a:avLst/>
            </a:prstGeom>
            <a:ln w="225425">
              <a:solidFill>
                <a:schemeClr val="accent1">
                  <a:lumMod val="100000"/>
                </a:schemeClr>
              </a:solidFill>
            </a:ln>
          </p:spPr>
        </p:pic>
        <p:sp>
          <p:nvSpPr>
            <p:cNvPr id="2" name="椭圆 1"/>
            <p:cNvSpPr/>
            <p:nvPr/>
          </p:nvSpPr>
          <p:spPr>
            <a:xfrm>
              <a:off x="7597226" y="2609851"/>
              <a:ext cx="3581950" cy="3581950"/>
            </a:xfrm>
            <a:prstGeom prst="ellipse">
              <a:avLst/>
            </a:prstGeom>
            <a:noFill/>
            <a:ln w="952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cs typeface="+mn-ea"/>
                <a:sym typeface="+mn-lt"/>
              </a:endParaRPr>
            </a:p>
          </p:txBody>
        </p:sp>
      </p:grpSp>
      <p:sp>
        <p:nvSpPr>
          <p:cNvPr id="5" name="椭圆 4"/>
          <p:cNvSpPr/>
          <p:nvPr/>
        </p:nvSpPr>
        <p:spPr>
          <a:xfrm>
            <a:off x="4758407" y="2259013"/>
            <a:ext cx="677863" cy="704850"/>
          </a:xfrm>
          <a:prstGeom prst="ellipse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cs typeface="+mn-ea"/>
              <a:sym typeface="+mn-lt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212307" y="1638300"/>
            <a:ext cx="1082675" cy="10842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>
              <a:cs typeface="+mn-ea"/>
              <a:sym typeface="+mn-lt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1621507" y="4225925"/>
            <a:ext cx="708025" cy="7064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>
              <a:cs typeface="+mn-ea"/>
              <a:sym typeface="+mn-lt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1442120" y="4073525"/>
            <a:ext cx="461963" cy="461963"/>
          </a:xfrm>
          <a:prstGeom prst="ellipse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>
              <a:cs typeface="+mn-ea"/>
              <a:sym typeface="+mn-lt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996032" y="4743450"/>
            <a:ext cx="461963" cy="461963"/>
          </a:xfrm>
          <a:prstGeom prst="ellipse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>
              <a:cs typeface="+mn-ea"/>
              <a:sym typeface="+mn-lt"/>
            </a:endParaRPr>
          </a:p>
        </p:txBody>
      </p:sp>
      <p:sp>
        <p:nvSpPr>
          <p:cNvPr id="42" name="矩形 41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5791363" y="3207405"/>
            <a:ext cx="53002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高血压危险因素</a:t>
            </a:r>
          </a:p>
        </p:txBody>
      </p:sp>
      <p:sp>
        <p:nvSpPr>
          <p:cNvPr id="5132" name="文本框 5"/>
          <p:cNvSpPr txBox="1"/>
          <p:nvPr/>
        </p:nvSpPr>
        <p:spPr>
          <a:xfrm>
            <a:off x="5872832" y="2089220"/>
            <a:ext cx="2902868" cy="110799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6600" b="1" dirty="0">
                <a:solidFill>
                  <a:schemeClr val="accent1"/>
                </a:solidFill>
                <a:cs typeface="+mn-ea"/>
                <a:sym typeface="+mn-lt"/>
              </a:rPr>
              <a:t>第三章</a:t>
            </a:r>
          </a:p>
        </p:txBody>
      </p:sp>
    </p:spTree>
    <p:extLst>
      <p:ext uri="{BB962C8B-B14F-4D97-AF65-F5344CB8AC3E}">
        <p14:creationId xmlns:p14="http://schemas.microsoft.com/office/powerpoint/2010/main" val="36726094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eelOff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50" fill="hold"/>
                                        <p:tgtEl>
                                          <p:spTgt spid="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9" grpId="0" animBg="1"/>
      <p:bldP spid="61" grpId="0" animBg="1"/>
      <p:bldP spid="63" grpId="0" animBg="1"/>
      <p:bldP spid="64" grpId="0" animBg="1"/>
      <p:bldP spid="51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35"/>
          <p:cNvSpPr/>
          <p:nvPr/>
        </p:nvSpPr>
        <p:spPr>
          <a:xfrm>
            <a:off x="4411819" y="1633282"/>
            <a:ext cx="1670904" cy="1218656"/>
          </a:xfrm>
          <a:custGeom>
            <a:avLst/>
            <a:gdLst>
              <a:gd name="connsiteX0" fmla="*/ 1544779 w 1544780"/>
              <a:gd name="connsiteY0" fmla="*/ 0 h 1126522"/>
              <a:gd name="connsiteX1" fmla="*/ 1544780 w 1544780"/>
              <a:gd name="connsiteY1" fmla="*/ 0 h 1126522"/>
              <a:gd name="connsiteX2" fmla="*/ 1177877 w 1544780"/>
              <a:gd name="connsiteY2" fmla="*/ 1126522 h 1126522"/>
              <a:gd name="connsiteX3" fmla="*/ 0 w 1544780"/>
              <a:gd name="connsiteY3" fmla="*/ 1126514 h 1126522"/>
              <a:gd name="connsiteX4" fmla="*/ 49564 w 1544780"/>
              <a:gd name="connsiteY4" fmla="*/ 991095 h 1126522"/>
              <a:gd name="connsiteX5" fmla="*/ 1544779 w 1544780"/>
              <a:gd name="connsiteY5" fmla="*/ 0 h 1126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44780" h="1126522">
                <a:moveTo>
                  <a:pt x="1544779" y="0"/>
                </a:moveTo>
                <a:lnTo>
                  <a:pt x="1544780" y="0"/>
                </a:lnTo>
                <a:lnTo>
                  <a:pt x="1177877" y="1126522"/>
                </a:lnTo>
                <a:lnTo>
                  <a:pt x="0" y="1126514"/>
                </a:lnTo>
                <a:lnTo>
                  <a:pt x="49564" y="991095"/>
                </a:lnTo>
                <a:cubicBezTo>
                  <a:pt x="295909" y="408670"/>
                  <a:pt x="872620" y="0"/>
                  <a:pt x="154477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1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7" name="任意多边形 36"/>
          <p:cNvSpPr/>
          <p:nvPr/>
        </p:nvSpPr>
        <p:spPr>
          <a:xfrm>
            <a:off x="6082726" y="1633282"/>
            <a:ext cx="1670901" cy="1218656"/>
          </a:xfrm>
          <a:custGeom>
            <a:avLst/>
            <a:gdLst>
              <a:gd name="connsiteX0" fmla="*/ 0 w 1544777"/>
              <a:gd name="connsiteY0" fmla="*/ 0 h 1126522"/>
              <a:gd name="connsiteX1" fmla="*/ 165914 w 1544777"/>
              <a:gd name="connsiteY1" fmla="*/ 8378 h 1126522"/>
              <a:gd name="connsiteX2" fmla="*/ 1495213 w 1544777"/>
              <a:gd name="connsiteY2" fmla="*/ 991095 h 1126522"/>
              <a:gd name="connsiteX3" fmla="*/ 1544777 w 1544777"/>
              <a:gd name="connsiteY3" fmla="*/ 1126514 h 1126522"/>
              <a:gd name="connsiteX4" fmla="*/ 366901 w 1544777"/>
              <a:gd name="connsiteY4" fmla="*/ 1126522 h 1126522"/>
              <a:gd name="connsiteX5" fmla="*/ 0 w 1544777"/>
              <a:gd name="connsiteY5" fmla="*/ 0 h 1126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44777" h="1126522">
                <a:moveTo>
                  <a:pt x="0" y="0"/>
                </a:moveTo>
                <a:lnTo>
                  <a:pt x="165914" y="8378"/>
                </a:lnTo>
                <a:cubicBezTo>
                  <a:pt x="765982" y="69318"/>
                  <a:pt x="1269397" y="457206"/>
                  <a:pt x="1495213" y="991095"/>
                </a:cubicBezTo>
                <a:lnTo>
                  <a:pt x="1544777" y="1126514"/>
                </a:lnTo>
                <a:lnTo>
                  <a:pt x="366901" y="112652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8" name="任意多边形 37"/>
          <p:cNvSpPr/>
          <p:nvPr/>
        </p:nvSpPr>
        <p:spPr>
          <a:xfrm>
            <a:off x="4327496" y="2857799"/>
            <a:ext cx="1113098" cy="1947883"/>
          </a:xfrm>
          <a:custGeom>
            <a:avLst/>
            <a:gdLst>
              <a:gd name="connsiteX0" fmla="*/ 75974 w 1029078"/>
              <a:gd name="connsiteY0" fmla="*/ 0 h 1800617"/>
              <a:gd name="connsiteX1" fmla="*/ 1029078 w 1029078"/>
              <a:gd name="connsiteY1" fmla="*/ 690797 h 1800617"/>
              <a:gd name="connsiteX2" fmla="*/ 667599 w 1029078"/>
              <a:gd name="connsiteY2" fmla="*/ 1800617 h 1800617"/>
              <a:gd name="connsiteX3" fmla="*/ 590526 w 1029078"/>
              <a:gd name="connsiteY3" fmla="*/ 1742984 h 1800617"/>
              <a:gd name="connsiteX4" fmla="*/ 0 w 1029078"/>
              <a:gd name="connsiteY4" fmla="*/ 490800 h 1800617"/>
              <a:gd name="connsiteX5" fmla="*/ 72955 w 1029078"/>
              <a:gd name="connsiteY5" fmla="*/ 8248 h 1800617"/>
              <a:gd name="connsiteX6" fmla="*/ 75974 w 1029078"/>
              <a:gd name="connsiteY6" fmla="*/ 0 h 1800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9078" h="1800617">
                <a:moveTo>
                  <a:pt x="75974" y="0"/>
                </a:moveTo>
                <a:lnTo>
                  <a:pt x="1029078" y="690797"/>
                </a:lnTo>
                <a:lnTo>
                  <a:pt x="667599" y="1800617"/>
                </a:lnTo>
                <a:lnTo>
                  <a:pt x="590526" y="1742984"/>
                </a:lnTo>
                <a:cubicBezTo>
                  <a:pt x="229877" y="1445350"/>
                  <a:pt x="0" y="994920"/>
                  <a:pt x="0" y="490800"/>
                </a:cubicBezTo>
                <a:cubicBezTo>
                  <a:pt x="0" y="322760"/>
                  <a:pt x="25542" y="160686"/>
                  <a:pt x="72955" y="8248"/>
                </a:cubicBezTo>
                <a:lnTo>
                  <a:pt x="7597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5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9" name="任意多边形 38"/>
          <p:cNvSpPr/>
          <p:nvPr/>
        </p:nvSpPr>
        <p:spPr>
          <a:xfrm>
            <a:off x="6724854" y="2857798"/>
            <a:ext cx="1113097" cy="1947882"/>
          </a:xfrm>
          <a:custGeom>
            <a:avLst/>
            <a:gdLst>
              <a:gd name="connsiteX0" fmla="*/ 953103 w 1029077"/>
              <a:gd name="connsiteY0" fmla="*/ 0 h 1800616"/>
              <a:gd name="connsiteX1" fmla="*/ 956122 w 1029077"/>
              <a:gd name="connsiteY1" fmla="*/ 8247 h 1800616"/>
              <a:gd name="connsiteX2" fmla="*/ 1029077 w 1029077"/>
              <a:gd name="connsiteY2" fmla="*/ 490799 h 1800616"/>
              <a:gd name="connsiteX3" fmla="*/ 438551 w 1029077"/>
              <a:gd name="connsiteY3" fmla="*/ 1742983 h 1800616"/>
              <a:gd name="connsiteX4" fmla="*/ 361479 w 1029077"/>
              <a:gd name="connsiteY4" fmla="*/ 1800616 h 1800616"/>
              <a:gd name="connsiteX5" fmla="*/ 0 w 1029077"/>
              <a:gd name="connsiteY5" fmla="*/ 690796 h 1800616"/>
              <a:gd name="connsiteX6" fmla="*/ 953103 w 1029077"/>
              <a:gd name="connsiteY6" fmla="*/ 0 h 1800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9077" h="1800616">
                <a:moveTo>
                  <a:pt x="953103" y="0"/>
                </a:moveTo>
                <a:lnTo>
                  <a:pt x="956122" y="8247"/>
                </a:lnTo>
                <a:cubicBezTo>
                  <a:pt x="1003535" y="160685"/>
                  <a:pt x="1029077" y="322759"/>
                  <a:pt x="1029077" y="490799"/>
                </a:cubicBezTo>
                <a:cubicBezTo>
                  <a:pt x="1029077" y="994919"/>
                  <a:pt x="799200" y="1445349"/>
                  <a:pt x="438551" y="1742983"/>
                </a:cubicBezTo>
                <a:lnTo>
                  <a:pt x="361479" y="1800616"/>
                </a:lnTo>
                <a:lnTo>
                  <a:pt x="0" y="690796"/>
                </a:lnTo>
                <a:lnTo>
                  <a:pt x="9531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3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0" name="任意多边形 39"/>
          <p:cNvSpPr/>
          <p:nvPr/>
        </p:nvSpPr>
        <p:spPr>
          <a:xfrm>
            <a:off x="5058970" y="4070566"/>
            <a:ext cx="2047506" cy="1073628"/>
          </a:xfrm>
          <a:custGeom>
            <a:avLst/>
            <a:gdLst>
              <a:gd name="connsiteX0" fmla="*/ 946478 w 1892955"/>
              <a:gd name="connsiteY0" fmla="*/ 0 h 992458"/>
              <a:gd name="connsiteX1" fmla="*/ 1892955 w 1892955"/>
              <a:gd name="connsiteY1" fmla="*/ 686014 h 992458"/>
              <a:gd name="connsiteX2" fmla="*/ 1853765 w 1892955"/>
              <a:gd name="connsiteY2" fmla="*/ 715320 h 992458"/>
              <a:gd name="connsiteX3" fmla="*/ 946477 w 1892955"/>
              <a:gd name="connsiteY3" fmla="*/ 992458 h 992458"/>
              <a:gd name="connsiteX4" fmla="*/ 39189 w 1892955"/>
              <a:gd name="connsiteY4" fmla="*/ 715320 h 992458"/>
              <a:gd name="connsiteX5" fmla="*/ 0 w 1892955"/>
              <a:gd name="connsiteY5" fmla="*/ 686015 h 992458"/>
              <a:gd name="connsiteX6" fmla="*/ 946478 w 1892955"/>
              <a:gd name="connsiteY6" fmla="*/ 0 h 992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2955" h="992458">
                <a:moveTo>
                  <a:pt x="946478" y="0"/>
                </a:moveTo>
                <a:lnTo>
                  <a:pt x="1892955" y="686014"/>
                </a:lnTo>
                <a:lnTo>
                  <a:pt x="1853765" y="715320"/>
                </a:lnTo>
                <a:cubicBezTo>
                  <a:pt x="1594774" y="890291"/>
                  <a:pt x="1282557" y="992458"/>
                  <a:pt x="946477" y="992458"/>
                </a:cubicBezTo>
                <a:cubicBezTo>
                  <a:pt x="610397" y="992458"/>
                  <a:pt x="298180" y="890291"/>
                  <a:pt x="39189" y="715320"/>
                </a:cubicBezTo>
                <a:lnTo>
                  <a:pt x="0" y="686015"/>
                </a:lnTo>
                <a:lnTo>
                  <a:pt x="9464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4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2" name="矩形 47"/>
          <p:cNvSpPr>
            <a:spLocks noChangeArrowheads="1"/>
          </p:cNvSpPr>
          <p:nvPr/>
        </p:nvSpPr>
        <p:spPr bwMode="auto">
          <a:xfrm>
            <a:off x="1171584" y="2035806"/>
            <a:ext cx="3033101" cy="142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buNone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年龄：随着年龄的升高患病率随着升高。 且发生冠心病的机率也增高，每增加10岁，患脑卒中增加1-4倍。</a:t>
            </a:r>
          </a:p>
        </p:txBody>
      </p:sp>
      <p:sp>
        <p:nvSpPr>
          <p:cNvPr id="46" name="矩形 47"/>
          <p:cNvSpPr>
            <a:spLocks noChangeArrowheads="1"/>
          </p:cNvSpPr>
          <p:nvPr/>
        </p:nvSpPr>
        <p:spPr bwMode="auto">
          <a:xfrm>
            <a:off x="7974616" y="2035806"/>
            <a:ext cx="3033101" cy="39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buNone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性别：男性多于女性</a:t>
            </a:r>
          </a:p>
        </p:txBody>
      </p:sp>
      <p:sp>
        <p:nvSpPr>
          <p:cNvPr id="48" name="矩形 47"/>
          <p:cNvSpPr>
            <a:spLocks noChangeArrowheads="1"/>
          </p:cNvSpPr>
          <p:nvPr/>
        </p:nvSpPr>
        <p:spPr bwMode="auto">
          <a:xfrm>
            <a:off x="1171584" y="4192074"/>
            <a:ext cx="3033101" cy="757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buNone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吸烟：吸烟是心脑血管病发生的重要危险因素。</a:t>
            </a:r>
          </a:p>
        </p:txBody>
      </p:sp>
      <p:sp>
        <p:nvSpPr>
          <p:cNvPr id="61" name="矩形 60"/>
          <p:cNvSpPr>
            <a:spLocks noChangeArrowheads="1"/>
          </p:cNvSpPr>
          <p:nvPr/>
        </p:nvSpPr>
        <p:spPr bwMode="auto">
          <a:xfrm>
            <a:off x="7974616" y="4192074"/>
            <a:ext cx="3033101" cy="757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buNone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饮酒：饮酒过量饮酒可引起顽固性高血压。</a:t>
            </a:r>
          </a:p>
        </p:txBody>
      </p:sp>
      <p:sp>
        <p:nvSpPr>
          <p:cNvPr id="63" name="矩形 62"/>
          <p:cNvSpPr>
            <a:spLocks noChangeArrowheads="1"/>
          </p:cNvSpPr>
          <p:nvPr/>
        </p:nvSpPr>
        <p:spPr bwMode="auto">
          <a:xfrm>
            <a:off x="3669045" y="5675404"/>
            <a:ext cx="4827356" cy="39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20000"/>
              </a:lnSpc>
              <a:buNone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饮食：高盐饮食易引起高血压。</a:t>
            </a:r>
          </a:p>
        </p:txBody>
      </p:sp>
      <p:sp>
        <p:nvSpPr>
          <p:cNvPr id="64" name="矩形 63"/>
          <p:cNvSpPr/>
          <p:nvPr/>
        </p:nvSpPr>
        <p:spPr>
          <a:xfrm>
            <a:off x="5120804" y="2849931"/>
            <a:ext cx="1951545" cy="941147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高血压的临床表现 </a:t>
            </a:r>
          </a:p>
        </p:txBody>
      </p:sp>
      <p:sp>
        <p:nvSpPr>
          <p:cNvPr id="21" name="文本框 37">
            <a:extLst>
              <a:ext uri="{FF2B5EF4-FFF2-40B4-BE49-F238E27FC236}">
                <a16:creationId xmlns:a16="http://schemas.microsoft.com/office/drawing/2014/main" xmlns="" id="{0F4A6A29-0DF5-458A-9EF6-C1BF5248ED1C}"/>
              </a:ext>
            </a:extLst>
          </p:cNvPr>
          <p:cNvSpPr txBox="1"/>
          <p:nvPr/>
        </p:nvSpPr>
        <p:spPr>
          <a:xfrm>
            <a:off x="1209581" y="221758"/>
            <a:ext cx="4209467" cy="806942"/>
          </a:xfrm>
          <a:prstGeom prst="rect">
            <a:avLst/>
          </a:prstGeom>
          <a:noFill/>
        </p:spPr>
        <p:txBody>
          <a:bodyPr wrap="none" lIns="128578" tIns="64289" rIns="128578" bIns="64289" rtlCol="0">
            <a:spAutoFit/>
          </a:bodyPr>
          <a:lstStyle/>
          <a:p>
            <a:pPr defTabSz="963930"/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高血压危险因素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000">
        <p14:prism/>
      </p:transition>
    </mc:Choice>
    <mc:Fallback xmlns="">
      <p:transition spd="slow" advTm="3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9" fill="hold" grpId="0" nodeType="after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2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3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0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12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4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5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9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1" presetID="45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37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10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10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10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0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2" grpId="0"/>
          <p:bldP spid="46" grpId="0"/>
          <p:bldP spid="48" grpId="0"/>
          <p:bldP spid="61" grpId="0"/>
          <p:bldP spid="63" grpId="0"/>
          <p:bldP spid="64" grpId="0"/>
          <p:bldP spid="2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9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1" presetID="45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37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10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10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10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0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2" grpId="0"/>
          <p:bldP spid="46" grpId="0"/>
          <p:bldP spid="48" grpId="0"/>
          <p:bldP spid="61" grpId="0"/>
          <p:bldP spid="63" grpId="0"/>
          <p:bldP spid="64" grpId="0"/>
          <p:bldP spid="21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/>
        </p:nvSpPr>
        <p:spPr>
          <a:xfrm>
            <a:off x="6299325" y="2376432"/>
            <a:ext cx="4508222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9187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血脂高：胆固醇和低密度脂蛋白增高引起动脉粥样硬化，导致高血压。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299325" y="3192917"/>
            <a:ext cx="4508222" cy="362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9187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超重肥胖：是脑卒中发病的独立因素。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299325" y="3713936"/>
            <a:ext cx="4508222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9187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糖尿病：的心血管疾病发病比血糖正常人的10倍以上。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99325" y="4530421"/>
            <a:ext cx="4508222" cy="362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9187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缺少体力活动：脑力劳动都患病高于体力劳动者。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299325" y="5051441"/>
            <a:ext cx="4508222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9187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遗传性：家族史中有心血管疾病病史可增加高血压的发病危险。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35" y="1628138"/>
            <a:ext cx="6085207" cy="1370194"/>
            <a:chOff x="0" y="1424092"/>
            <a:chExt cx="6085541" cy="1370270"/>
          </a:xfrm>
        </p:grpSpPr>
        <p:grpSp>
          <p:nvGrpSpPr>
            <p:cNvPr id="9" name="Group 8"/>
            <p:cNvGrpSpPr/>
            <p:nvPr/>
          </p:nvGrpSpPr>
          <p:grpSpPr>
            <a:xfrm>
              <a:off x="0" y="1424092"/>
              <a:ext cx="6085541" cy="1370270"/>
              <a:chOff x="0" y="1424092"/>
              <a:chExt cx="6085541" cy="137027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0" y="1424092"/>
                <a:ext cx="6085541" cy="1370270"/>
                <a:chOff x="0" y="1424092"/>
                <a:chExt cx="6085541" cy="1370270"/>
              </a:xfrm>
            </p:grpSpPr>
            <p:sp>
              <p:nvSpPr>
                <p:cNvPr id="6" name="Freeform 5"/>
                <p:cNvSpPr>
                  <a:spLocks/>
                </p:cNvSpPr>
                <p:nvPr/>
              </p:nvSpPr>
              <p:spPr bwMode="auto">
                <a:xfrm>
                  <a:off x="956688" y="1424092"/>
                  <a:ext cx="738537" cy="1370270"/>
                </a:xfrm>
                <a:custGeom>
                  <a:avLst/>
                  <a:gdLst>
                    <a:gd name="T0" fmla="*/ 0 w 325"/>
                    <a:gd name="T1" fmla="*/ 0 h 603"/>
                    <a:gd name="T2" fmla="*/ 325 w 325"/>
                    <a:gd name="T3" fmla="*/ 316 h 603"/>
                    <a:gd name="T4" fmla="*/ 325 w 325"/>
                    <a:gd name="T5" fmla="*/ 603 h 603"/>
                    <a:gd name="T6" fmla="*/ 0 w 325"/>
                    <a:gd name="T7" fmla="*/ 397 h 603"/>
                    <a:gd name="T8" fmla="*/ 0 w 325"/>
                    <a:gd name="T9" fmla="*/ 0 h 6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5" h="603">
                      <a:moveTo>
                        <a:pt x="0" y="0"/>
                      </a:moveTo>
                      <a:lnTo>
                        <a:pt x="325" y="316"/>
                      </a:lnTo>
                      <a:lnTo>
                        <a:pt x="325" y="603"/>
                      </a:lnTo>
                      <a:lnTo>
                        <a:pt x="0" y="3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  <a:alpha val="80000"/>
                  </a:schemeClr>
                </a:solidFill>
                <a:ln>
                  <a:noFill/>
                </a:ln>
              </p:spPr>
              <p:txBody>
                <a:bodyPr vert="horz" wrap="square" lIns="121913" tIns="60956" rIns="121913" bIns="6095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>
                    <a:cs typeface="+mn-ea"/>
                    <a:sym typeface="+mn-lt"/>
                  </a:endParaRPr>
                </a:p>
              </p:txBody>
            </p:sp>
            <p:sp>
              <p:nvSpPr>
                <p:cNvPr id="26" name="Rectangle 25"/>
                <p:cNvSpPr>
                  <a:spLocks noChangeArrowheads="1"/>
                </p:cNvSpPr>
                <p:nvPr/>
              </p:nvSpPr>
              <p:spPr bwMode="auto">
                <a:xfrm>
                  <a:off x="0" y="1424092"/>
                  <a:ext cx="956689" cy="902151"/>
                </a:xfrm>
                <a:prstGeom prst="rect">
                  <a:avLst/>
                </a:prstGeom>
                <a:solidFill>
                  <a:schemeClr val="accent1">
                    <a:lumMod val="100000"/>
                  </a:schemeClr>
                </a:solidFill>
                <a:ln>
                  <a:noFill/>
                </a:ln>
              </p:spPr>
              <p:txBody>
                <a:bodyPr vert="horz" wrap="square" lIns="121913" tIns="60956" rIns="121913" bIns="6095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>
                    <a:cs typeface="+mn-ea"/>
                    <a:sym typeface="+mn-lt"/>
                  </a:endParaRPr>
                </a:p>
              </p:txBody>
            </p:sp>
            <p:sp>
              <p:nvSpPr>
                <p:cNvPr id="31" name="Freeform 15"/>
                <p:cNvSpPr>
                  <a:spLocks/>
                </p:cNvSpPr>
                <p:nvPr/>
              </p:nvSpPr>
              <p:spPr bwMode="auto">
                <a:xfrm>
                  <a:off x="1695225" y="2142177"/>
                  <a:ext cx="4390316" cy="652185"/>
                </a:xfrm>
                <a:custGeom>
                  <a:avLst/>
                  <a:gdLst>
                    <a:gd name="T0" fmla="*/ 0 w 1932"/>
                    <a:gd name="T1" fmla="*/ 0 h 287"/>
                    <a:gd name="T2" fmla="*/ 1831 w 1932"/>
                    <a:gd name="T3" fmla="*/ 0 h 287"/>
                    <a:gd name="T4" fmla="*/ 1932 w 1932"/>
                    <a:gd name="T5" fmla="*/ 144 h 287"/>
                    <a:gd name="T6" fmla="*/ 1831 w 1932"/>
                    <a:gd name="T7" fmla="*/ 287 h 287"/>
                    <a:gd name="T8" fmla="*/ 0 w 1932"/>
                    <a:gd name="T9" fmla="*/ 287 h 287"/>
                    <a:gd name="T10" fmla="*/ 0 w 1932"/>
                    <a:gd name="T11" fmla="*/ 0 h 2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932" h="287">
                      <a:moveTo>
                        <a:pt x="0" y="0"/>
                      </a:moveTo>
                      <a:lnTo>
                        <a:pt x="1831" y="0"/>
                      </a:lnTo>
                      <a:lnTo>
                        <a:pt x="1932" y="144"/>
                      </a:lnTo>
                      <a:lnTo>
                        <a:pt x="1831" y="287"/>
                      </a:lnTo>
                      <a:lnTo>
                        <a:pt x="0" y="28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lumMod val="100000"/>
                  </a:schemeClr>
                </a:solidFill>
                <a:ln>
                  <a:noFill/>
                </a:ln>
              </p:spPr>
              <p:txBody>
                <a:bodyPr vert="horz" wrap="square" lIns="121913" tIns="60956" rIns="121913" bIns="6095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2" name="Text Box 10"/>
              <p:cNvSpPr txBox="1">
                <a:spLocks noChangeArrowheads="1"/>
              </p:cNvSpPr>
              <p:nvPr/>
            </p:nvSpPr>
            <p:spPr bwMode="auto">
              <a:xfrm>
                <a:off x="234444" y="1679584"/>
                <a:ext cx="545381" cy="4309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60956" tIns="30478" rIns="60956" bIns="30478">
                <a:spAutoFit/>
              </a:bodyPr>
              <a:lstStyle/>
              <a:p>
                <a:pPr defTabSz="1450746"/>
                <a:r>
                  <a:rPr lang="en-US" sz="2400">
                    <a:solidFill>
                      <a:schemeClr val="bg1"/>
                    </a:solidFill>
                    <a:cs typeface="+mn-ea"/>
                    <a:sym typeface="+mn-lt"/>
                  </a:rPr>
                  <a:t>01</a:t>
                </a:r>
                <a:endParaRPr lang="en-US" sz="1707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2866371" y="2371881"/>
              <a:ext cx="2040954" cy="30779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第六点</a:t>
              </a:r>
              <a:endParaRPr lang="en-GB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35" y="2530238"/>
            <a:ext cx="6085207" cy="1131602"/>
            <a:chOff x="0" y="2326242"/>
            <a:chExt cx="6085541" cy="1131665"/>
          </a:xfrm>
        </p:grpSpPr>
        <p:grpSp>
          <p:nvGrpSpPr>
            <p:cNvPr id="10" name="Group 9"/>
            <p:cNvGrpSpPr/>
            <p:nvPr/>
          </p:nvGrpSpPr>
          <p:grpSpPr>
            <a:xfrm>
              <a:off x="0" y="2326242"/>
              <a:ext cx="6085541" cy="1131665"/>
              <a:chOff x="0" y="2326242"/>
              <a:chExt cx="6085541" cy="1131665"/>
            </a:xfrm>
          </p:grpSpPr>
          <p:sp>
            <p:nvSpPr>
              <p:cNvPr id="2" name="Freeform 1"/>
              <p:cNvSpPr>
                <a:spLocks/>
              </p:cNvSpPr>
              <p:nvPr/>
            </p:nvSpPr>
            <p:spPr bwMode="auto">
              <a:xfrm>
                <a:off x="956688" y="2326242"/>
                <a:ext cx="738537" cy="1131665"/>
              </a:xfrm>
              <a:custGeom>
                <a:avLst/>
                <a:gdLst>
                  <a:gd name="T0" fmla="*/ 0 w 325"/>
                  <a:gd name="T1" fmla="*/ 0 h 498"/>
                  <a:gd name="T2" fmla="*/ 325 w 325"/>
                  <a:gd name="T3" fmla="*/ 206 h 498"/>
                  <a:gd name="T4" fmla="*/ 325 w 325"/>
                  <a:gd name="T5" fmla="*/ 498 h 498"/>
                  <a:gd name="T6" fmla="*/ 0 w 325"/>
                  <a:gd name="T7" fmla="*/ 398 h 498"/>
                  <a:gd name="T8" fmla="*/ 0 w 325"/>
                  <a:gd name="T9" fmla="*/ 0 h 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5" h="498">
                    <a:moveTo>
                      <a:pt x="0" y="0"/>
                    </a:moveTo>
                    <a:lnTo>
                      <a:pt x="325" y="206"/>
                    </a:lnTo>
                    <a:lnTo>
                      <a:pt x="325" y="498"/>
                    </a:lnTo>
                    <a:lnTo>
                      <a:pt x="0" y="3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21913" tIns="60956" rIns="121913" bIns="6095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cs typeface="+mn-ea"/>
                  <a:sym typeface="+mn-lt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0" y="2326243"/>
                <a:ext cx="956689" cy="90442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21913" tIns="60956" rIns="121913" bIns="6095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cs typeface="+mn-ea"/>
                  <a:sym typeface="+mn-lt"/>
                </a:endParaRPr>
              </a:p>
            </p:txBody>
          </p:sp>
          <p:sp>
            <p:nvSpPr>
              <p:cNvPr id="35" name="Freeform 16"/>
              <p:cNvSpPr>
                <a:spLocks/>
              </p:cNvSpPr>
              <p:nvPr/>
            </p:nvSpPr>
            <p:spPr bwMode="auto">
              <a:xfrm>
                <a:off x="1695225" y="2794360"/>
                <a:ext cx="4390316" cy="663547"/>
              </a:xfrm>
              <a:custGeom>
                <a:avLst/>
                <a:gdLst>
                  <a:gd name="T0" fmla="*/ 0 w 1932"/>
                  <a:gd name="T1" fmla="*/ 0 h 292"/>
                  <a:gd name="T2" fmla="*/ 1831 w 1932"/>
                  <a:gd name="T3" fmla="*/ 0 h 292"/>
                  <a:gd name="T4" fmla="*/ 1932 w 1932"/>
                  <a:gd name="T5" fmla="*/ 149 h 292"/>
                  <a:gd name="T6" fmla="*/ 1831 w 1932"/>
                  <a:gd name="T7" fmla="*/ 292 h 292"/>
                  <a:gd name="T8" fmla="*/ 0 w 1932"/>
                  <a:gd name="T9" fmla="*/ 292 h 292"/>
                  <a:gd name="T10" fmla="*/ 0 w 1932"/>
                  <a:gd name="T11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32" h="292">
                    <a:moveTo>
                      <a:pt x="0" y="0"/>
                    </a:moveTo>
                    <a:lnTo>
                      <a:pt x="1831" y="0"/>
                    </a:lnTo>
                    <a:lnTo>
                      <a:pt x="1932" y="149"/>
                    </a:lnTo>
                    <a:lnTo>
                      <a:pt x="1831" y="292"/>
                    </a:lnTo>
                    <a:lnTo>
                      <a:pt x="0" y="2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21913" tIns="60956" rIns="121913" bIns="6095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cs typeface="+mn-ea"/>
                  <a:sym typeface="+mn-lt"/>
                </a:endParaRPr>
              </a:p>
            </p:txBody>
          </p:sp>
          <p:sp>
            <p:nvSpPr>
              <p:cNvPr id="36" name="Text Box 10"/>
              <p:cNvSpPr txBox="1">
                <a:spLocks noChangeArrowheads="1"/>
              </p:cNvSpPr>
              <p:nvPr/>
            </p:nvSpPr>
            <p:spPr bwMode="auto">
              <a:xfrm>
                <a:off x="191047" y="2549783"/>
                <a:ext cx="545381" cy="4309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60956" tIns="30478" rIns="60956" bIns="30478">
                <a:spAutoFit/>
              </a:bodyPr>
              <a:lstStyle/>
              <a:p>
                <a:pPr defTabSz="1450746"/>
                <a:r>
                  <a:rPr lang="en-US" sz="2400">
                    <a:solidFill>
                      <a:schemeClr val="bg1"/>
                    </a:solidFill>
                    <a:cs typeface="+mn-ea"/>
                    <a:sym typeface="+mn-lt"/>
                  </a:rPr>
                  <a:t>02</a:t>
                </a:r>
                <a:endParaRPr lang="en-US" sz="1707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2866371" y="3006070"/>
              <a:ext cx="2040954" cy="30779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第七点</a:t>
              </a:r>
              <a:endParaRPr lang="en-GB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5" y="3434612"/>
            <a:ext cx="6085207" cy="902101"/>
            <a:chOff x="0" y="3230665"/>
            <a:chExt cx="6085541" cy="902151"/>
          </a:xfrm>
        </p:grpSpPr>
        <p:grpSp>
          <p:nvGrpSpPr>
            <p:cNvPr id="12" name="Group 11"/>
            <p:cNvGrpSpPr/>
            <p:nvPr/>
          </p:nvGrpSpPr>
          <p:grpSpPr>
            <a:xfrm>
              <a:off x="0" y="3230665"/>
              <a:ext cx="6085541" cy="902151"/>
              <a:chOff x="0" y="3230665"/>
              <a:chExt cx="6085541" cy="902151"/>
            </a:xfrm>
          </p:grpSpPr>
          <p:sp>
            <p:nvSpPr>
              <p:cNvPr id="4" name="Freeform 3"/>
              <p:cNvSpPr>
                <a:spLocks/>
              </p:cNvSpPr>
              <p:nvPr/>
            </p:nvSpPr>
            <p:spPr bwMode="auto">
              <a:xfrm>
                <a:off x="956688" y="3230665"/>
                <a:ext cx="738537" cy="902151"/>
              </a:xfrm>
              <a:custGeom>
                <a:avLst/>
                <a:gdLst>
                  <a:gd name="T0" fmla="*/ 0 w 325"/>
                  <a:gd name="T1" fmla="*/ 0 h 397"/>
                  <a:gd name="T2" fmla="*/ 325 w 325"/>
                  <a:gd name="T3" fmla="*/ 100 h 397"/>
                  <a:gd name="T4" fmla="*/ 325 w 325"/>
                  <a:gd name="T5" fmla="*/ 397 h 397"/>
                  <a:gd name="T6" fmla="*/ 0 w 325"/>
                  <a:gd name="T7" fmla="*/ 397 h 397"/>
                  <a:gd name="T8" fmla="*/ 0 w 325"/>
                  <a:gd name="T9" fmla="*/ 0 h 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5" h="397">
                    <a:moveTo>
                      <a:pt x="0" y="0"/>
                    </a:moveTo>
                    <a:lnTo>
                      <a:pt x="325" y="100"/>
                    </a:lnTo>
                    <a:lnTo>
                      <a:pt x="325" y="397"/>
                    </a:lnTo>
                    <a:lnTo>
                      <a:pt x="0" y="39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5BBE3">
                  <a:alpha val="80000"/>
                </a:srgbClr>
              </a:solidFill>
              <a:ln>
                <a:noFill/>
              </a:ln>
            </p:spPr>
            <p:txBody>
              <a:bodyPr vert="horz" wrap="square" lIns="121913" tIns="60956" rIns="121913" bIns="6095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cs typeface="+mn-ea"/>
                  <a:sym typeface="+mn-lt"/>
                </a:endParaRPr>
              </a:p>
            </p:txBody>
          </p:sp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0" y="3230665"/>
                <a:ext cx="956689" cy="90215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21913" tIns="60956" rIns="121913" bIns="6095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cs typeface="+mn-ea"/>
                  <a:sym typeface="+mn-lt"/>
                </a:endParaRPr>
              </a:p>
            </p:txBody>
          </p:sp>
          <p:sp>
            <p:nvSpPr>
              <p:cNvPr id="39" name="Freeform 18"/>
              <p:cNvSpPr>
                <a:spLocks/>
              </p:cNvSpPr>
              <p:nvPr/>
            </p:nvSpPr>
            <p:spPr bwMode="auto">
              <a:xfrm>
                <a:off x="1695225" y="3457906"/>
                <a:ext cx="4390316" cy="674909"/>
              </a:xfrm>
              <a:custGeom>
                <a:avLst/>
                <a:gdLst>
                  <a:gd name="T0" fmla="*/ 0 w 1932"/>
                  <a:gd name="T1" fmla="*/ 0 h 293"/>
                  <a:gd name="T2" fmla="*/ 1831 w 1932"/>
                  <a:gd name="T3" fmla="*/ 0 h 293"/>
                  <a:gd name="T4" fmla="*/ 1932 w 1932"/>
                  <a:gd name="T5" fmla="*/ 149 h 293"/>
                  <a:gd name="T6" fmla="*/ 1831 w 1932"/>
                  <a:gd name="T7" fmla="*/ 293 h 293"/>
                  <a:gd name="T8" fmla="*/ 0 w 1932"/>
                  <a:gd name="T9" fmla="*/ 293 h 293"/>
                  <a:gd name="T10" fmla="*/ 0 w 1932"/>
                  <a:gd name="T11" fmla="*/ 0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32" h="293">
                    <a:moveTo>
                      <a:pt x="0" y="0"/>
                    </a:moveTo>
                    <a:lnTo>
                      <a:pt x="1831" y="0"/>
                    </a:lnTo>
                    <a:lnTo>
                      <a:pt x="1932" y="149"/>
                    </a:lnTo>
                    <a:lnTo>
                      <a:pt x="1831" y="293"/>
                    </a:lnTo>
                    <a:lnTo>
                      <a:pt x="0" y="2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21913" tIns="60956" rIns="121913" bIns="6095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cs typeface="+mn-ea"/>
                  <a:sym typeface="+mn-lt"/>
                </a:endParaRPr>
              </a:p>
            </p:txBody>
          </p:sp>
          <p:sp>
            <p:nvSpPr>
              <p:cNvPr id="40" name="Text Box 10"/>
              <p:cNvSpPr txBox="1">
                <a:spLocks noChangeArrowheads="1"/>
              </p:cNvSpPr>
              <p:nvPr/>
            </p:nvSpPr>
            <p:spPr bwMode="auto">
              <a:xfrm>
                <a:off x="191046" y="3437666"/>
                <a:ext cx="545381" cy="4309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60956" tIns="30478" rIns="60956" bIns="30478">
                <a:spAutoFit/>
              </a:bodyPr>
              <a:lstStyle/>
              <a:p>
                <a:pPr defTabSz="1450746"/>
                <a:r>
                  <a:rPr lang="en-US" sz="2400">
                    <a:solidFill>
                      <a:schemeClr val="bg1"/>
                    </a:solidFill>
                    <a:cs typeface="+mn-ea"/>
                    <a:sym typeface="+mn-lt"/>
                  </a:rPr>
                  <a:t>03</a:t>
                </a:r>
                <a:endParaRPr lang="en-US" sz="1707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2866371" y="3651275"/>
              <a:ext cx="2040954" cy="30779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第八点</a:t>
              </a:r>
              <a:endParaRPr lang="en-GB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35" y="4336712"/>
            <a:ext cx="6085207" cy="893013"/>
            <a:chOff x="0" y="4132816"/>
            <a:chExt cx="6085541" cy="893062"/>
          </a:xfrm>
        </p:grpSpPr>
        <p:grpSp>
          <p:nvGrpSpPr>
            <p:cNvPr id="13" name="Group 12"/>
            <p:cNvGrpSpPr/>
            <p:nvPr/>
          </p:nvGrpSpPr>
          <p:grpSpPr>
            <a:xfrm>
              <a:off x="0" y="4132816"/>
              <a:ext cx="6085541" cy="893062"/>
              <a:chOff x="0" y="4132816"/>
              <a:chExt cx="6085541" cy="893062"/>
            </a:xfrm>
          </p:grpSpPr>
          <p:sp>
            <p:nvSpPr>
              <p:cNvPr id="5" name="Freeform 4"/>
              <p:cNvSpPr>
                <a:spLocks/>
              </p:cNvSpPr>
              <p:nvPr/>
            </p:nvSpPr>
            <p:spPr bwMode="auto">
              <a:xfrm>
                <a:off x="956688" y="4132816"/>
                <a:ext cx="738537" cy="893062"/>
              </a:xfrm>
              <a:custGeom>
                <a:avLst/>
                <a:gdLst>
                  <a:gd name="T0" fmla="*/ 0 w 325"/>
                  <a:gd name="T1" fmla="*/ 393 h 393"/>
                  <a:gd name="T2" fmla="*/ 325 w 325"/>
                  <a:gd name="T3" fmla="*/ 293 h 393"/>
                  <a:gd name="T4" fmla="*/ 325 w 325"/>
                  <a:gd name="T5" fmla="*/ 0 h 393"/>
                  <a:gd name="T6" fmla="*/ 0 w 325"/>
                  <a:gd name="T7" fmla="*/ 0 h 393"/>
                  <a:gd name="T8" fmla="*/ 0 w 325"/>
                  <a:gd name="T9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5" h="393">
                    <a:moveTo>
                      <a:pt x="0" y="393"/>
                    </a:moveTo>
                    <a:lnTo>
                      <a:pt x="325" y="293"/>
                    </a:lnTo>
                    <a:lnTo>
                      <a:pt x="325" y="0"/>
                    </a:lnTo>
                    <a:lnTo>
                      <a:pt x="0" y="0"/>
                    </a:lnTo>
                    <a:lnTo>
                      <a:pt x="0" y="393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121913" tIns="60956" rIns="121913" bIns="6095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cs typeface="+mn-ea"/>
                  <a:sym typeface="+mn-lt"/>
                </a:endParaRPr>
              </a:p>
            </p:txBody>
          </p:sp>
          <p:sp>
            <p:nvSpPr>
              <p:cNvPr id="20" name="Rectangle 19"/>
              <p:cNvSpPr>
                <a:spLocks noChangeArrowheads="1"/>
              </p:cNvSpPr>
              <p:nvPr/>
            </p:nvSpPr>
            <p:spPr bwMode="auto">
              <a:xfrm>
                <a:off x="0" y="4132816"/>
                <a:ext cx="956689" cy="89306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21913" tIns="60956" rIns="121913" bIns="6095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rgbClr val="3CBD9C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3" name="Freeform 19"/>
              <p:cNvSpPr>
                <a:spLocks/>
              </p:cNvSpPr>
              <p:nvPr/>
            </p:nvSpPr>
            <p:spPr bwMode="auto">
              <a:xfrm>
                <a:off x="1695225" y="4132816"/>
                <a:ext cx="4390316" cy="665071"/>
              </a:xfrm>
              <a:custGeom>
                <a:avLst/>
                <a:gdLst>
                  <a:gd name="T0" fmla="*/ 0 w 1932"/>
                  <a:gd name="T1" fmla="*/ 288 h 288"/>
                  <a:gd name="T2" fmla="*/ 1831 w 1932"/>
                  <a:gd name="T3" fmla="*/ 288 h 288"/>
                  <a:gd name="T4" fmla="*/ 1932 w 1932"/>
                  <a:gd name="T5" fmla="*/ 144 h 288"/>
                  <a:gd name="T6" fmla="*/ 1831 w 1932"/>
                  <a:gd name="T7" fmla="*/ 0 h 288"/>
                  <a:gd name="T8" fmla="*/ 0 w 1932"/>
                  <a:gd name="T9" fmla="*/ 0 h 288"/>
                  <a:gd name="T10" fmla="*/ 0 w 1932"/>
                  <a:gd name="T11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32" h="288">
                    <a:moveTo>
                      <a:pt x="0" y="288"/>
                    </a:moveTo>
                    <a:lnTo>
                      <a:pt x="1831" y="288"/>
                    </a:lnTo>
                    <a:lnTo>
                      <a:pt x="1932" y="144"/>
                    </a:lnTo>
                    <a:lnTo>
                      <a:pt x="1831" y="0"/>
                    </a:lnTo>
                    <a:lnTo>
                      <a:pt x="0" y="0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21913" tIns="60956" rIns="121913" bIns="6095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rgbClr val="3CBD9C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4" name="Text Box 10"/>
              <p:cNvSpPr txBox="1">
                <a:spLocks noChangeArrowheads="1"/>
              </p:cNvSpPr>
              <p:nvPr/>
            </p:nvSpPr>
            <p:spPr bwMode="auto">
              <a:xfrm>
                <a:off x="205653" y="4335294"/>
                <a:ext cx="545381" cy="4309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60956" tIns="30478" rIns="60956" bIns="30478">
                <a:spAutoFit/>
              </a:bodyPr>
              <a:lstStyle/>
              <a:p>
                <a:pPr defTabSz="1450746"/>
                <a:r>
                  <a:rPr lang="en-US" sz="2400">
                    <a:solidFill>
                      <a:schemeClr val="bg1"/>
                    </a:solidFill>
                    <a:cs typeface="+mn-ea"/>
                    <a:sym typeface="+mn-lt"/>
                  </a:rPr>
                  <a:t>04</a:t>
                </a:r>
                <a:endParaRPr lang="en-US" sz="1707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2762250" y="4337019"/>
              <a:ext cx="2298700" cy="30779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第九点</a:t>
              </a:r>
              <a:endParaRPr lang="en-GB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35" y="5001751"/>
            <a:ext cx="6085207" cy="1132349"/>
            <a:chOff x="0" y="4797890"/>
            <a:chExt cx="6085541" cy="1132411"/>
          </a:xfrm>
        </p:grpSpPr>
        <p:grpSp>
          <p:nvGrpSpPr>
            <p:cNvPr id="15" name="Group 14"/>
            <p:cNvGrpSpPr/>
            <p:nvPr/>
          </p:nvGrpSpPr>
          <p:grpSpPr>
            <a:xfrm>
              <a:off x="0" y="4797890"/>
              <a:ext cx="6085541" cy="1132411"/>
              <a:chOff x="0" y="4797890"/>
              <a:chExt cx="6085541" cy="1132411"/>
            </a:xfrm>
          </p:grpSpPr>
          <p:sp>
            <p:nvSpPr>
              <p:cNvPr id="3" name="Freeform 2"/>
              <p:cNvSpPr>
                <a:spLocks/>
              </p:cNvSpPr>
              <p:nvPr/>
            </p:nvSpPr>
            <p:spPr bwMode="auto">
              <a:xfrm>
                <a:off x="956688" y="4798636"/>
                <a:ext cx="738537" cy="1131665"/>
              </a:xfrm>
              <a:custGeom>
                <a:avLst/>
                <a:gdLst>
                  <a:gd name="T0" fmla="*/ 0 w 325"/>
                  <a:gd name="T1" fmla="*/ 498 h 498"/>
                  <a:gd name="T2" fmla="*/ 325 w 325"/>
                  <a:gd name="T3" fmla="*/ 292 h 498"/>
                  <a:gd name="T4" fmla="*/ 325 w 325"/>
                  <a:gd name="T5" fmla="*/ 0 h 498"/>
                  <a:gd name="T6" fmla="*/ 0 w 325"/>
                  <a:gd name="T7" fmla="*/ 100 h 498"/>
                  <a:gd name="T8" fmla="*/ 0 w 325"/>
                  <a:gd name="T9" fmla="*/ 498 h 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5" h="498">
                    <a:moveTo>
                      <a:pt x="0" y="498"/>
                    </a:moveTo>
                    <a:lnTo>
                      <a:pt x="325" y="292"/>
                    </a:lnTo>
                    <a:lnTo>
                      <a:pt x="325" y="0"/>
                    </a:lnTo>
                    <a:lnTo>
                      <a:pt x="0" y="100"/>
                    </a:lnTo>
                    <a:lnTo>
                      <a:pt x="0" y="498"/>
                    </a:lnTo>
                    <a:close/>
                  </a:path>
                </a:pathLst>
              </a:custGeom>
              <a:solidFill>
                <a:srgbClr val="A5BBE3">
                  <a:alpha val="80000"/>
                </a:srgbClr>
              </a:solidFill>
              <a:ln>
                <a:noFill/>
              </a:ln>
            </p:spPr>
            <p:txBody>
              <a:bodyPr vert="horz" wrap="square" lIns="121913" tIns="60956" rIns="121913" bIns="6095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cs typeface="+mn-ea"/>
                  <a:sym typeface="+mn-lt"/>
                </a:endParaRP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0" y="5025878"/>
                <a:ext cx="956689" cy="90442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21913" tIns="60956" rIns="121913" bIns="6095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cs typeface="+mn-ea"/>
                  <a:sym typeface="+mn-lt"/>
                </a:endParaRPr>
              </a:p>
            </p:txBody>
          </p:sp>
          <p:sp>
            <p:nvSpPr>
              <p:cNvPr id="47" name="Freeform 17"/>
              <p:cNvSpPr>
                <a:spLocks/>
              </p:cNvSpPr>
              <p:nvPr/>
            </p:nvSpPr>
            <p:spPr bwMode="auto">
              <a:xfrm>
                <a:off x="1695225" y="4797890"/>
                <a:ext cx="4390316" cy="663547"/>
              </a:xfrm>
              <a:custGeom>
                <a:avLst/>
                <a:gdLst>
                  <a:gd name="T0" fmla="*/ 0 w 1932"/>
                  <a:gd name="T1" fmla="*/ 292 h 292"/>
                  <a:gd name="T2" fmla="*/ 1831 w 1932"/>
                  <a:gd name="T3" fmla="*/ 292 h 292"/>
                  <a:gd name="T4" fmla="*/ 1932 w 1932"/>
                  <a:gd name="T5" fmla="*/ 143 h 292"/>
                  <a:gd name="T6" fmla="*/ 1831 w 1932"/>
                  <a:gd name="T7" fmla="*/ 0 h 292"/>
                  <a:gd name="T8" fmla="*/ 0 w 1932"/>
                  <a:gd name="T9" fmla="*/ 0 h 292"/>
                  <a:gd name="T10" fmla="*/ 0 w 1932"/>
                  <a:gd name="T11" fmla="*/ 292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32" h="292">
                    <a:moveTo>
                      <a:pt x="0" y="292"/>
                    </a:moveTo>
                    <a:lnTo>
                      <a:pt x="1831" y="292"/>
                    </a:lnTo>
                    <a:lnTo>
                      <a:pt x="1932" y="143"/>
                    </a:lnTo>
                    <a:lnTo>
                      <a:pt x="1831" y="0"/>
                    </a:lnTo>
                    <a:lnTo>
                      <a:pt x="0" y="0"/>
                    </a:lnTo>
                    <a:lnTo>
                      <a:pt x="0" y="29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21913" tIns="60956" rIns="121913" bIns="6095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cs typeface="+mn-ea"/>
                  <a:sym typeface="+mn-lt"/>
                </a:endParaRPr>
              </a:p>
            </p:txBody>
          </p:sp>
          <p:sp>
            <p:nvSpPr>
              <p:cNvPr id="48" name="Text Box 10"/>
              <p:cNvSpPr txBox="1">
                <a:spLocks noChangeArrowheads="1"/>
              </p:cNvSpPr>
              <p:nvPr/>
            </p:nvSpPr>
            <p:spPr bwMode="auto">
              <a:xfrm>
                <a:off x="205652" y="5275834"/>
                <a:ext cx="545381" cy="4309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60956" tIns="30478" rIns="60956" bIns="30478">
                <a:spAutoFit/>
              </a:bodyPr>
              <a:lstStyle/>
              <a:p>
                <a:pPr defTabSz="1450746"/>
                <a:r>
                  <a:rPr lang="en-US" sz="2400">
                    <a:solidFill>
                      <a:schemeClr val="bg1"/>
                    </a:solidFill>
                    <a:cs typeface="+mn-ea"/>
                    <a:sym typeface="+mn-lt"/>
                  </a:rPr>
                  <a:t>05</a:t>
                </a:r>
                <a:endParaRPr lang="en-US" sz="1707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2866371" y="5006550"/>
              <a:ext cx="2040954" cy="30779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第十点</a:t>
              </a:r>
              <a:endParaRPr lang="en-GB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9" name="文本框 37">
            <a:extLst>
              <a:ext uri="{FF2B5EF4-FFF2-40B4-BE49-F238E27FC236}">
                <a16:creationId xmlns:a16="http://schemas.microsoft.com/office/drawing/2014/main" xmlns="" id="{8D249A06-5FA1-4D77-989A-5A9F0EA013C5}"/>
              </a:ext>
            </a:extLst>
          </p:cNvPr>
          <p:cNvSpPr txBox="1"/>
          <p:nvPr/>
        </p:nvSpPr>
        <p:spPr>
          <a:xfrm>
            <a:off x="1209581" y="221758"/>
            <a:ext cx="4209467" cy="806942"/>
          </a:xfrm>
          <a:prstGeom prst="rect">
            <a:avLst/>
          </a:prstGeom>
          <a:noFill/>
        </p:spPr>
        <p:txBody>
          <a:bodyPr wrap="none" lIns="128578" tIns="64289" rIns="128578" bIns="64289" rtlCol="0">
            <a:spAutoFit/>
          </a:bodyPr>
          <a:lstStyle/>
          <a:p>
            <a:pPr defTabSz="963930"/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高血压危险因素</a:t>
            </a:r>
          </a:p>
        </p:txBody>
      </p:sp>
    </p:spTree>
    <p:extLst>
      <p:ext uri="{BB962C8B-B14F-4D97-AF65-F5344CB8AC3E}">
        <p14:creationId xmlns:p14="http://schemas.microsoft.com/office/powerpoint/2010/main" val="353089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3000">
        <p14:doors dir="vert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/>
      <p:bldP spid="59" grpId="0"/>
      <p:bldP spid="60" grpId="0"/>
      <p:bldP spid="4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0D89675D-7B3D-46BA-B975-DC293268E2BF}"/>
              </a:ext>
            </a:extLst>
          </p:cNvPr>
          <p:cNvSpPr/>
          <p:nvPr/>
        </p:nvSpPr>
        <p:spPr>
          <a:xfrm>
            <a:off x="330200" y="180994"/>
            <a:ext cx="11531600" cy="6473805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498064" y="1894902"/>
            <a:ext cx="3581400" cy="3501201"/>
            <a:chOff x="7597226" y="2609851"/>
            <a:chExt cx="3581950" cy="3593255"/>
          </a:xfrm>
        </p:grpSpPr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622776" y="2621156"/>
              <a:ext cx="3498130" cy="3581950"/>
            </a:xfrm>
            <a:prstGeom prst="ellipse">
              <a:avLst/>
            </a:prstGeom>
            <a:ln w="225425">
              <a:solidFill>
                <a:schemeClr val="accent1">
                  <a:lumMod val="100000"/>
                </a:schemeClr>
              </a:solidFill>
            </a:ln>
          </p:spPr>
        </p:pic>
        <p:sp>
          <p:nvSpPr>
            <p:cNvPr id="2" name="椭圆 1"/>
            <p:cNvSpPr/>
            <p:nvPr/>
          </p:nvSpPr>
          <p:spPr>
            <a:xfrm>
              <a:off x="7597226" y="2609851"/>
              <a:ext cx="3581950" cy="3581950"/>
            </a:xfrm>
            <a:prstGeom prst="ellipse">
              <a:avLst/>
            </a:prstGeom>
            <a:noFill/>
            <a:ln w="952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cs typeface="+mn-ea"/>
                <a:sym typeface="+mn-lt"/>
              </a:endParaRPr>
            </a:p>
          </p:txBody>
        </p:sp>
      </p:grpSp>
      <p:sp>
        <p:nvSpPr>
          <p:cNvPr id="5" name="椭圆 4"/>
          <p:cNvSpPr/>
          <p:nvPr/>
        </p:nvSpPr>
        <p:spPr>
          <a:xfrm>
            <a:off x="4758407" y="2259013"/>
            <a:ext cx="677863" cy="704850"/>
          </a:xfrm>
          <a:prstGeom prst="ellipse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cs typeface="+mn-ea"/>
              <a:sym typeface="+mn-lt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212307" y="1638300"/>
            <a:ext cx="1082675" cy="10842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>
              <a:cs typeface="+mn-ea"/>
              <a:sym typeface="+mn-lt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1621507" y="4225925"/>
            <a:ext cx="708025" cy="7064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>
              <a:cs typeface="+mn-ea"/>
              <a:sym typeface="+mn-lt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1442120" y="4073525"/>
            <a:ext cx="461963" cy="461963"/>
          </a:xfrm>
          <a:prstGeom prst="ellipse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>
              <a:cs typeface="+mn-ea"/>
              <a:sym typeface="+mn-lt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996032" y="4743450"/>
            <a:ext cx="461963" cy="461963"/>
          </a:xfrm>
          <a:prstGeom prst="ellipse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>
              <a:cs typeface="+mn-ea"/>
              <a:sym typeface="+mn-lt"/>
            </a:endParaRPr>
          </a:p>
        </p:txBody>
      </p:sp>
      <p:sp>
        <p:nvSpPr>
          <p:cNvPr id="42" name="矩形 41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5791363" y="3207405"/>
            <a:ext cx="53002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高血压临床表现</a:t>
            </a:r>
          </a:p>
        </p:txBody>
      </p:sp>
      <p:sp>
        <p:nvSpPr>
          <p:cNvPr id="5132" name="文本框 5"/>
          <p:cNvSpPr txBox="1"/>
          <p:nvPr/>
        </p:nvSpPr>
        <p:spPr>
          <a:xfrm>
            <a:off x="5872832" y="2089220"/>
            <a:ext cx="2902868" cy="110799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6600" b="1" dirty="0">
                <a:solidFill>
                  <a:schemeClr val="accent1"/>
                </a:solidFill>
                <a:cs typeface="+mn-ea"/>
                <a:sym typeface="+mn-lt"/>
              </a:rPr>
              <a:t>第四章</a:t>
            </a:r>
          </a:p>
        </p:txBody>
      </p:sp>
    </p:spTree>
    <p:extLst>
      <p:ext uri="{BB962C8B-B14F-4D97-AF65-F5344CB8AC3E}">
        <p14:creationId xmlns:p14="http://schemas.microsoft.com/office/powerpoint/2010/main" val="18815389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eelOff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50" fill="hold"/>
                                        <p:tgtEl>
                                          <p:spTgt spid="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9" grpId="0" animBg="1"/>
      <p:bldP spid="61" grpId="0" animBg="1"/>
      <p:bldP spid="63" grpId="0" animBg="1"/>
      <p:bldP spid="64" grpId="0" animBg="1"/>
      <p:bldP spid="51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B7625913-90F0-49BD-B69C-3DF751862042}"/>
              </a:ext>
            </a:extLst>
          </p:cNvPr>
          <p:cNvGrpSpPr/>
          <p:nvPr/>
        </p:nvGrpSpPr>
        <p:grpSpPr>
          <a:xfrm>
            <a:off x="6585624" y="1649370"/>
            <a:ext cx="4845759" cy="4586330"/>
            <a:chOff x="1004198" y="2297906"/>
            <a:chExt cx="2490787" cy="2357437"/>
          </a:xfrm>
        </p:grpSpPr>
        <p:sp>
          <p:nvSpPr>
            <p:cNvPr id="2" name="圆角矩形 4">
              <a:extLst>
                <a:ext uri="{FF2B5EF4-FFF2-40B4-BE49-F238E27FC236}">
                  <a16:creationId xmlns:a16="http://schemas.microsoft.com/office/drawing/2014/main" xmlns="" id="{33E1AE95-639E-41AF-A474-D802A91848B5}"/>
                </a:ext>
              </a:extLst>
            </p:cNvPr>
            <p:cNvSpPr/>
            <p:nvPr/>
          </p:nvSpPr>
          <p:spPr>
            <a:xfrm>
              <a:off x="1004198" y="2297906"/>
              <a:ext cx="2262187" cy="2262187"/>
            </a:xfrm>
            <a:prstGeom prst="roundRect">
              <a:avLst>
                <a:gd name="adj" fmla="val 7924"/>
              </a:avLst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4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" name="圆角矩形 12">
              <a:extLst>
                <a:ext uri="{FF2B5EF4-FFF2-40B4-BE49-F238E27FC236}">
                  <a16:creationId xmlns:a16="http://schemas.microsoft.com/office/drawing/2014/main" xmlns="" id="{2EE1F9FC-0A98-476C-945F-C739605D6766}"/>
                </a:ext>
              </a:extLst>
            </p:cNvPr>
            <p:cNvSpPr/>
            <p:nvPr/>
          </p:nvSpPr>
          <p:spPr bwMode="auto">
            <a:xfrm>
              <a:off x="2142435" y="4118768"/>
              <a:ext cx="1352550" cy="536575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75A1B8E4-8620-4185-9121-CD120C9EE317}"/>
                </a:ext>
              </a:extLst>
            </p:cNvPr>
            <p:cNvSpPr txBox="1"/>
            <p:nvPr/>
          </p:nvSpPr>
          <p:spPr>
            <a:xfrm>
              <a:off x="2309829" y="4164919"/>
              <a:ext cx="1017762" cy="4904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63930"/>
              <a:r>
                <a:rPr lang="zh-CN" altLang="en-US" sz="2800" dirty="0">
                  <a:solidFill>
                    <a:schemeClr val="bg1"/>
                  </a:solidFill>
                  <a:cs typeface="+mn-ea"/>
                  <a:sym typeface="+mn-lt"/>
                </a:rPr>
                <a:t>高血压临床</a:t>
              </a:r>
              <a:endParaRPr lang="en-US" altLang="zh-CN" sz="28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ctr" defTabSz="963930"/>
              <a:r>
                <a:rPr lang="zh-CN" altLang="en-US" sz="2800" dirty="0">
                  <a:solidFill>
                    <a:schemeClr val="bg1"/>
                  </a:solidFill>
                  <a:cs typeface="+mn-ea"/>
                  <a:sym typeface="+mn-lt"/>
                </a:rPr>
                <a:t>表现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xmlns="" id="{233B06DD-977A-45BF-96EB-31FAF8441803}"/>
                </a:ext>
              </a:extLst>
            </p:cNvPr>
            <p:cNvSpPr/>
            <p:nvPr/>
          </p:nvSpPr>
          <p:spPr>
            <a:xfrm>
              <a:off x="1109374" y="2456645"/>
              <a:ext cx="1991912" cy="15741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just" defTabSz="914400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 dirty="0">
                  <a:ln>
                    <a:noFill/>
                  </a:ln>
                  <a:solidFill>
                    <a:srgbClr val="7F7F7F">
                      <a:lumMod val="50000"/>
                    </a:srgbClr>
                  </a:solidFill>
                  <a:effectLst/>
                  <a:uLnTx/>
                  <a:uFillTx/>
                  <a:cs typeface="+mn-ea"/>
                  <a:sym typeface="+mn-lt"/>
                </a:rPr>
                <a:t> </a:t>
              </a:r>
              <a:r>
                <a:rPr kumimoji="0" lang="zh-CN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7F7F7F">
                      <a:lumMod val="50000"/>
                    </a:srgbClr>
                  </a:solidFill>
                  <a:effectLst/>
                  <a:uLnTx/>
                  <a:uFillTx/>
                  <a:cs typeface="+mn-ea"/>
                  <a:sym typeface="+mn-lt"/>
                </a:rPr>
                <a:t>高血压表现多样化，有的毫无症状，甚至有的人一生都无症状，有的表现头晕头痛烦燥等。</a:t>
              </a:r>
            </a:p>
            <a:p>
              <a:pPr marL="0" marR="0" lvl="0" indent="0" algn="just" defTabSz="914400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7F7F7F">
                      <a:lumMod val="50000"/>
                    </a:srgbClr>
                  </a:solidFill>
                  <a:effectLst/>
                  <a:uLnTx/>
                  <a:uFillTx/>
                  <a:cs typeface="+mn-ea"/>
                  <a:sym typeface="+mn-lt"/>
                </a:rPr>
                <a:t>       早期：病人有头晕头痛，口渴、乏力、心悸、心慌。逐渐发展有的病人有视力障碍、眼底充血，恶心、呕吐、多尿、夜尿、甚至血尿，蛋白尿，未经治疗后期可发展为心衰、肾衰、急性心肌梗死，动脉血栓形成等。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文本框 37">
            <a:extLst>
              <a:ext uri="{FF2B5EF4-FFF2-40B4-BE49-F238E27FC236}">
                <a16:creationId xmlns:a16="http://schemas.microsoft.com/office/drawing/2014/main" xmlns="" id="{8E6DDEAA-7058-49B1-9024-338EACECD482}"/>
              </a:ext>
            </a:extLst>
          </p:cNvPr>
          <p:cNvSpPr txBox="1"/>
          <p:nvPr/>
        </p:nvSpPr>
        <p:spPr>
          <a:xfrm>
            <a:off x="1209581" y="221758"/>
            <a:ext cx="4209467" cy="806942"/>
          </a:xfrm>
          <a:prstGeom prst="rect">
            <a:avLst/>
          </a:prstGeom>
          <a:noFill/>
        </p:spPr>
        <p:txBody>
          <a:bodyPr wrap="none" lIns="128578" tIns="64289" rIns="128578" bIns="64289" rtlCol="0">
            <a:spAutoFit/>
          </a:bodyPr>
          <a:lstStyle/>
          <a:p>
            <a:pPr defTabSz="963930"/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高血压临床表现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053358FC-3F03-461A-8981-7D9A96A060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0" r="3557"/>
          <a:stretch/>
        </p:blipFill>
        <p:spPr>
          <a:xfrm>
            <a:off x="747918" y="1649371"/>
            <a:ext cx="5435600" cy="44847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4475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14:prism isInverted="1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0D89675D-7B3D-46BA-B975-DC293268E2BF}"/>
              </a:ext>
            </a:extLst>
          </p:cNvPr>
          <p:cNvSpPr/>
          <p:nvPr/>
        </p:nvSpPr>
        <p:spPr>
          <a:xfrm>
            <a:off x="330200" y="180994"/>
            <a:ext cx="11531600" cy="6473805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498064" y="1894902"/>
            <a:ext cx="3581400" cy="3501201"/>
            <a:chOff x="7597226" y="2609851"/>
            <a:chExt cx="3581950" cy="3593255"/>
          </a:xfrm>
        </p:grpSpPr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622776" y="2621156"/>
              <a:ext cx="3498130" cy="3581950"/>
            </a:xfrm>
            <a:prstGeom prst="ellipse">
              <a:avLst/>
            </a:prstGeom>
            <a:ln w="225425">
              <a:solidFill>
                <a:schemeClr val="accent1">
                  <a:lumMod val="100000"/>
                </a:schemeClr>
              </a:solidFill>
            </a:ln>
          </p:spPr>
        </p:pic>
        <p:sp>
          <p:nvSpPr>
            <p:cNvPr id="2" name="椭圆 1"/>
            <p:cNvSpPr/>
            <p:nvPr/>
          </p:nvSpPr>
          <p:spPr>
            <a:xfrm>
              <a:off x="7597226" y="2609851"/>
              <a:ext cx="3581950" cy="3581950"/>
            </a:xfrm>
            <a:prstGeom prst="ellipse">
              <a:avLst/>
            </a:prstGeom>
            <a:noFill/>
            <a:ln w="952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cs typeface="+mn-ea"/>
                <a:sym typeface="+mn-lt"/>
              </a:endParaRPr>
            </a:p>
          </p:txBody>
        </p:sp>
      </p:grpSp>
      <p:sp>
        <p:nvSpPr>
          <p:cNvPr id="5" name="椭圆 4"/>
          <p:cNvSpPr/>
          <p:nvPr/>
        </p:nvSpPr>
        <p:spPr>
          <a:xfrm>
            <a:off x="4758407" y="2259013"/>
            <a:ext cx="677863" cy="704850"/>
          </a:xfrm>
          <a:prstGeom prst="ellipse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cs typeface="+mn-ea"/>
              <a:sym typeface="+mn-lt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212307" y="1638300"/>
            <a:ext cx="1082675" cy="10842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>
              <a:cs typeface="+mn-ea"/>
              <a:sym typeface="+mn-lt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1621507" y="4225925"/>
            <a:ext cx="708025" cy="7064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>
              <a:cs typeface="+mn-ea"/>
              <a:sym typeface="+mn-lt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1442120" y="4073525"/>
            <a:ext cx="461963" cy="461963"/>
          </a:xfrm>
          <a:prstGeom prst="ellipse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>
              <a:cs typeface="+mn-ea"/>
              <a:sym typeface="+mn-lt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996032" y="4743450"/>
            <a:ext cx="461963" cy="461963"/>
          </a:xfrm>
          <a:prstGeom prst="ellipse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>
              <a:cs typeface="+mn-ea"/>
              <a:sym typeface="+mn-lt"/>
            </a:endParaRPr>
          </a:p>
        </p:txBody>
      </p:sp>
      <p:sp>
        <p:nvSpPr>
          <p:cNvPr id="42" name="矩形 41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5791363" y="3207405"/>
            <a:ext cx="53002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高血压的预防及治疗</a:t>
            </a:r>
          </a:p>
        </p:txBody>
      </p:sp>
      <p:sp>
        <p:nvSpPr>
          <p:cNvPr id="5132" name="文本框 5"/>
          <p:cNvSpPr txBox="1"/>
          <p:nvPr/>
        </p:nvSpPr>
        <p:spPr>
          <a:xfrm>
            <a:off x="5872832" y="2089220"/>
            <a:ext cx="2902868" cy="110799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6600" b="1" dirty="0">
                <a:solidFill>
                  <a:schemeClr val="accent1"/>
                </a:solidFill>
                <a:cs typeface="+mn-ea"/>
                <a:sym typeface="+mn-lt"/>
              </a:rPr>
              <a:t>第五章</a:t>
            </a:r>
          </a:p>
        </p:txBody>
      </p:sp>
    </p:spTree>
    <p:extLst>
      <p:ext uri="{BB962C8B-B14F-4D97-AF65-F5344CB8AC3E}">
        <p14:creationId xmlns:p14="http://schemas.microsoft.com/office/powerpoint/2010/main" val="32300242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eelOff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50" fill="hold"/>
                                        <p:tgtEl>
                                          <p:spTgt spid="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9" grpId="0" animBg="1"/>
      <p:bldP spid="61" grpId="0" animBg="1"/>
      <p:bldP spid="63" grpId="0" animBg="1"/>
      <p:bldP spid="64" grpId="0" animBg="1"/>
      <p:bldP spid="51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7">
            <a:extLst>
              <a:ext uri="{FF2B5EF4-FFF2-40B4-BE49-F238E27FC236}">
                <a16:creationId xmlns:a16="http://schemas.microsoft.com/office/drawing/2014/main" xmlns="" id="{497CD5E8-44D7-459B-A1F0-16DB94AA61A7}"/>
              </a:ext>
            </a:extLst>
          </p:cNvPr>
          <p:cNvSpPr txBox="1"/>
          <p:nvPr/>
        </p:nvSpPr>
        <p:spPr>
          <a:xfrm>
            <a:off x="1209581" y="221758"/>
            <a:ext cx="5337981" cy="806942"/>
          </a:xfrm>
          <a:prstGeom prst="rect">
            <a:avLst/>
          </a:prstGeom>
          <a:noFill/>
        </p:spPr>
        <p:txBody>
          <a:bodyPr wrap="none" lIns="128578" tIns="64289" rIns="128578" bIns="64289" rtlCol="0">
            <a:spAutoFit/>
          </a:bodyPr>
          <a:lstStyle/>
          <a:p>
            <a:pPr defTabSz="963930"/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高血压的预防及治疗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832E5A1D-93E6-40D8-83A7-CB75661B275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41"/>
          <a:stretch/>
        </p:blipFill>
        <p:spPr>
          <a:xfrm>
            <a:off x="834298" y="1553378"/>
            <a:ext cx="5887162" cy="458072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xmlns="" id="{4D6625DA-351C-436E-BE85-C053924D17B3}"/>
              </a:ext>
            </a:extLst>
          </p:cNvPr>
          <p:cNvSpPr/>
          <p:nvPr/>
        </p:nvSpPr>
        <p:spPr>
          <a:xfrm>
            <a:off x="5737416" y="1740665"/>
            <a:ext cx="5607586" cy="727114"/>
          </a:xfrm>
          <a:prstGeom prst="rect">
            <a:avLst/>
          </a:prstGeom>
          <a:solidFill>
            <a:schemeClr val="accent1">
              <a:lumMod val="100000"/>
            </a:schemeClr>
          </a:solidFill>
          <a:ln>
            <a:solidFill>
              <a:schemeClr val="accent1">
                <a:lumMod val="10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预防是处理高血压最有效的方法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FE815473-C175-4536-BE7B-785A235C5971}"/>
              </a:ext>
            </a:extLst>
          </p:cNvPr>
          <p:cNvSpPr txBox="1"/>
          <p:nvPr/>
        </p:nvSpPr>
        <p:spPr>
          <a:xfrm>
            <a:off x="6982321" y="2987209"/>
            <a:ext cx="426980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defTabSz="99187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1、对因治疗即治本，从源头上防止高血压，针对高血压的危险因素，明确病因，改变生活方式是降低血压相关心血管事件危险的适当方法。</a:t>
            </a:r>
          </a:p>
        </p:txBody>
      </p:sp>
    </p:spTree>
    <p:extLst>
      <p:ext uri="{BB962C8B-B14F-4D97-AF65-F5344CB8AC3E}">
        <p14:creationId xmlns:p14="http://schemas.microsoft.com/office/powerpoint/2010/main" val="19549121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 advTm="3000">
        <p15:prstTrans prst="fallOver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7">
            <a:extLst>
              <a:ext uri="{FF2B5EF4-FFF2-40B4-BE49-F238E27FC236}">
                <a16:creationId xmlns:a16="http://schemas.microsoft.com/office/drawing/2014/main" xmlns="" id="{7AAA7AB4-9571-4BB9-A3F1-00F4E8C646ED}"/>
              </a:ext>
            </a:extLst>
          </p:cNvPr>
          <p:cNvSpPr txBox="1"/>
          <p:nvPr/>
        </p:nvSpPr>
        <p:spPr>
          <a:xfrm>
            <a:off x="1209581" y="221758"/>
            <a:ext cx="5337981" cy="806942"/>
          </a:xfrm>
          <a:prstGeom prst="rect">
            <a:avLst/>
          </a:prstGeom>
          <a:noFill/>
        </p:spPr>
        <p:txBody>
          <a:bodyPr wrap="none" lIns="128578" tIns="64289" rIns="128578" bIns="64289" rtlCol="0">
            <a:spAutoFit/>
          </a:bodyPr>
          <a:lstStyle/>
          <a:p>
            <a:pPr defTabSz="963930"/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高血压的预防及治疗</a:t>
            </a:r>
          </a:p>
        </p:txBody>
      </p:sp>
      <p:sp>
        <p:nvSpPr>
          <p:cNvPr id="3" name="TextBox 124">
            <a:extLst>
              <a:ext uri="{FF2B5EF4-FFF2-40B4-BE49-F238E27FC236}">
                <a16:creationId xmlns:a16="http://schemas.microsoft.com/office/drawing/2014/main" xmlns="" id="{11932100-6959-4574-8D45-D1A2E2EFBC0C}"/>
              </a:ext>
            </a:extLst>
          </p:cNvPr>
          <p:cNvSpPr txBox="1"/>
          <p:nvPr/>
        </p:nvSpPr>
        <p:spPr>
          <a:xfrm>
            <a:off x="1071983" y="2508709"/>
            <a:ext cx="4889309" cy="1477328"/>
          </a:xfrm>
          <a:prstGeom prst="rect">
            <a:avLst/>
          </a:prstGeom>
          <a:solidFill>
            <a:srgbClr val="2F5597"/>
          </a:solidFill>
        </p:spPr>
        <p:txBody>
          <a:bodyPr wrap="square" lIns="0" tIns="0" rIns="0" bIns="0" rtlCol="0">
            <a:spAutoFit/>
          </a:bodyPr>
          <a:lstStyle/>
          <a:p>
            <a:pPr defTabSz="99187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经常运动（至少每周3次，每次30分钟），通过减轻体重来预防高血压的发生；进食低脂肪低盐饮食、多食高纤维膳食，特别是多吃水果和蔬菜；戒烟限酒，控制血糖等等。</a:t>
            </a:r>
          </a:p>
        </p:txBody>
      </p:sp>
      <p:sp>
        <p:nvSpPr>
          <p:cNvPr id="4" name="TextBox 160">
            <a:extLst>
              <a:ext uri="{FF2B5EF4-FFF2-40B4-BE49-F238E27FC236}">
                <a16:creationId xmlns:a16="http://schemas.microsoft.com/office/drawing/2014/main" xmlns="" id="{B339D93C-3238-4DF0-9362-7B0052963C4D}"/>
              </a:ext>
            </a:extLst>
          </p:cNvPr>
          <p:cNvSpPr txBox="1"/>
          <p:nvPr/>
        </p:nvSpPr>
        <p:spPr>
          <a:xfrm>
            <a:off x="1071983" y="4578365"/>
            <a:ext cx="4889309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cs typeface="+mn-ea"/>
                <a:sym typeface="+mn-lt"/>
              </a:rPr>
              <a:t>2、二级预防：即知道自己得了高血压该如何治疗，我们要早发现早诊断，正常人每年至少要量两次血压，发现后要在医生的指导下规范服药，而且每周要测量血压一次，血压稳定后每1-3个月测一次，规范服药不能乱停药，多服或者少服停服。适当地休息 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B1D49ED7-64E4-4A06-A366-7BC50DF556D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44"/>
          <a:stretch/>
        </p:blipFill>
        <p:spPr>
          <a:xfrm>
            <a:off x="6918612" y="2508709"/>
            <a:ext cx="4188705" cy="231652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xmlns="" id="{DBBF349B-A5C5-404F-9761-61DD309B4F1D}"/>
              </a:ext>
            </a:extLst>
          </p:cNvPr>
          <p:cNvSpPr/>
          <p:nvPr/>
        </p:nvSpPr>
        <p:spPr>
          <a:xfrm>
            <a:off x="7421025" y="4578365"/>
            <a:ext cx="3183875" cy="145828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10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TextBox 165">
            <a:extLst>
              <a:ext uri="{FF2B5EF4-FFF2-40B4-BE49-F238E27FC236}">
                <a16:creationId xmlns:a16="http://schemas.microsoft.com/office/drawing/2014/main" xmlns="" id="{FF309050-E75D-4BD9-9BCD-A2DD7AA77502}"/>
              </a:ext>
            </a:extLst>
          </p:cNvPr>
          <p:cNvSpPr txBox="1"/>
          <p:nvPr/>
        </p:nvSpPr>
        <p:spPr>
          <a:xfrm>
            <a:off x="7569756" y="4726097"/>
            <a:ext cx="2809301" cy="11818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3、三级预防：即并发症后的康复治疗，减轻精神压力，合理膳食，促进康复，提高生活质量水平。</a:t>
            </a:r>
          </a:p>
        </p:txBody>
      </p:sp>
    </p:spTree>
    <p:extLst>
      <p:ext uri="{BB962C8B-B14F-4D97-AF65-F5344CB8AC3E}">
        <p14:creationId xmlns:p14="http://schemas.microsoft.com/office/powerpoint/2010/main" val="8424481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 advTm="3000">
        <p15:prstTrans prst="drap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8" grpId="0" animBg="1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47"/>
          <p:cNvSpPr>
            <a:spLocks noChangeArrowheads="1"/>
          </p:cNvSpPr>
          <p:nvPr/>
        </p:nvSpPr>
        <p:spPr bwMode="auto">
          <a:xfrm>
            <a:off x="4755561" y="2673981"/>
            <a:ext cx="6470627" cy="70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914400">
              <a:lnSpc>
                <a:spcPct val="130000"/>
              </a:lnSpc>
              <a:buNone/>
              <a:defRPr/>
            </a:pPr>
            <a:r>
              <a:rPr kumimoji="0" lang="zh-CN" altLang="en-US" sz="1600" b="0" i="0" u="none" strike="noStrike" kern="0" cap="none" spc="0" normalizeH="0" baseline="0" dirty="0">
                <a:latin typeface="+mn-lt"/>
                <a:ea typeface="+mn-ea"/>
                <a:cs typeface="+mn-ea"/>
                <a:sym typeface="+mn-lt"/>
              </a:rPr>
              <a:t>降压要平稳，药物开始用小剂量，逐渐递增，直至血压能控制在正常范围内。</a:t>
            </a:r>
          </a:p>
        </p:txBody>
      </p:sp>
      <p:sp>
        <p:nvSpPr>
          <p:cNvPr id="53" name="矩形 47"/>
          <p:cNvSpPr>
            <a:spLocks noChangeArrowheads="1"/>
          </p:cNvSpPr>
          <p:nvPr/>
        </p:nvSpPr>
        <p:spPr bwMode="auto">
          <a:xfrm>
            <a:off x="4755561" y="3660055"/>
            <a:ext cx="6470627" cy="137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914400">
              <a:lnSpc>
                <a:spcPct val="130000"/>
              </a:lnSpc>
              <a:buNone/>
              <a:defRPr/>
            </a:pPr>
            <a:r>
              <a:rPr kumimoji="0" lang="zh-CN" altLang="en-US" sz="1600" b="0" i="0" u="none" strike="noStrike" kern="0" cap="none" spc="0" normalizeH="0" baseline="0" dirty="0">
                <a:latin typeface="+mn-lt"/>
                <a:ea typeface="+mn-ea"/>
                <a:cs typeface="+mn-ea"/>
                <a:sym typeface="+mn-lt"/>
              </a:rPr>
              <a:t>忌突然换药或忽服忽停，否则因血压大幅度波动易导致意外。故有人建议，对老年收缩期高血压患者，初始降压目标可将收缩压高于180毫米汞柱者降至160毫米汞柱以下，收缩压在160～179毫米汞柱之间者使之降低20毫米汞柱。</a:t>
            </a:r>
          </a:p>
        </p:txBody>
      </p:sp>
      <p:sp>
        <p:nvSpPr>
          <p:cNvPr id="55" name="矩形 47"/>
          <p:cNvSpPr>
            <a:spLocks noChangeArrowheads="1"/>
          </p:cNvSpPr>
          <p:nvPr/>
        </p:nvSpPr>
        <p:spPr bwMode="auto">
          <a:xfrm>
            <a:off x="4755561" y="5286304"/>
            <a:ext cx="6470627" cy="70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914400">
              <a:lnSpc>
                <a:spcPct val="130000"/>
              </a:lnSpc>
              <a:buNone/>
              <a:defRPr/>
            </a:pPr>
            <a:r>
              <a:rPr kumimoji="0" lang="zh-CN" altLang="en-US" sz="1600" b="0" i="0" u="none" strike="noStrike" kern="0" cap="none" spc="0" normalizeH="0" baseline="0" dirty="0">
                <a:latin typeface="+mn-lt"/>
                <a:ea typeface="+mn-ea"/>
                <a:cs typeface="+mn-ea"/>
                <a:sym typeface="+mn-lt"/>
              </a:rPr>
              <a:t>高血压患者要坚持科学合理的生活方式，适量的运动，戒烟限酒，保持心理平衡。 </a:t>
            </a:r>
          </a:p>
        </p:txBody>
      </p:sp>
      <p:sp>
        <p:nvSpPr>
          <p:cNvPr id="9" name="Oval 25"/>
          <p:cNvSpPr/>
          <p:nvPr/>
        </p:nvSpPr>
        <p:spPr>
          <a:xfrm>
            <a:off x="4271579" y="2894344"/>
            <a:ext cx="192698" cy="19272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>
                <a:lumMod val="10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55">
              <a:cs typeface="+mn-ea"/>
              <a:sym typeface="+mn-lt"/>
            </a:endParaRPr>
          </a:p>
        </p:txBody>
      </p:sp>
      <p:sp>
        <p:nvSpPr>
          <p:cNvPr id="17" name="Oval 35"/>
          <p:cNvSpPr/>
          <p:nvPr/>
        </p:nvSpPr>
        <p:spPr>
          <a:xfrm>
            <a:off x="4271579" y="4174500"/>
            <a:ext cx="192698" cy="19272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>
                <a:lumMod val="10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55">
              <a:cs typeface="+mn-ea"/>
              <a:sym typeface="+mn-lt"/>
            </a:endParaRPr>
          </a:p>
        </p:txBody>
      </p:sp>
      <p:sp>
        <p:nvSpPr>
          <p:cNvPr id="22" name="Oval 51"/>
          <p:cNvSpPr/>
          <p:nvPr/>
        </p:nvSpPr>
        <p:spPr>
          <a:xfrm>
            <a:off x="4271579" y="5454655"/>
            <a:ext cx="192698" cy="19272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>
                <a:lumMod val="10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55">
              <a:cs typeface="+mn-ea"/>
              <a:sym typeface="+mn-lt"/>
            </a:endParaRPr>
          </a:p>
        </p:txBody>
      </p:sp>
      <p:grpSp>
        <p:nvGrpSpPr>
          <p:cNvPr id="60" name="Group 1">
            <a:extLst>
              <a:ext uri="{FF2B5EF4-FFF2-40B4-BE49-F238E27FC236}">
                <a16:creationId xmlns:a16="http://schemas.microsoft.com/office/drawing/2014/main" xmlns="" id="{EDE67172-E4A4-429E-956F-2A6253F337CA}"/>
              </a:ext>
            </a:extLst>
          </p:cNvPr>
          <p:cNvGrpSpPr/>
          <p:nvPr/>
        </p:nvGrpSpPr>
        <p:grpSpPr>
          <a:xfrm>
            <a:off x="1173574" y="2505028"/>
            <a:ext cx="3098004" cy="971355"/>
            <a:chOff x="1361399" y="1508768"/>
            <a:chExt cx="3098406" cy="971355"/>
          </a:xfrm>
        </p:grpSpPr>
        <p:grpSp>
          <p:nvGrpSpPr>
            <p:cNvPr id="61" name="Group 30">
              <a:extLst>
                <a:ext uri="{FF2B5EF4-FFF2-40B4-BE49-F238E27FC236}">
                  <a16:creationId xmlns:a16="http://schemas.microsoft.com/office/drawing/2014/main" xmlns="" id="{F6365FC5-B6E7-4D43-90C6-E8EF8C834E2D}"/>
                </a:ext>
              </a:extLst>
            </p:cNvPr>
            <p:cNvGrpSpPr/>
            <p:nvPr/>
          </p:nvGrpSpPr>
          <p:grpSpPr>
            <a:xfrm>
              <a:off x="1361399" y="1508768"/>
              <a:ext cx="3098406" cy="971355"/>
              <a:chOff x="1231550" y="1255634"/>
              <a:chExt cx="2430615" cy="762001"/>
            </a:xfrm>
          </p:grpSpPr>
          <p:sp>
            <p:nvSpPr>
              <p:cNvPr id="63" name="Flowchart: Off-page Connector 22">
                <a:extLst>
                  <a:ext uri="{FF2B5EF4-FFF2-40B4-BE49-F238E27FC236}">
                    <a16:creationId xmlns:a16="http://schemas.microsoft.com/office/drawing/2014/main" xmlns="" id="{0281A6E2-5BD8-4FA8-BBB1-AACF7CE4856E}"/>
                  </a:ext>
                </a:extLst>
              </p:cNvPr>
              <p:cNvSpPr/>
              <p:nvPr/>
            </p:nvSpPr>
            <p:spPr>
              <a:xfrm rot="16200000">
                <a:off x="1829116" y="830137"/>
                <a:ext cx="762000" cy="1612995"/>
              </a:xfrm>
              <a:prstGeom prst="flowChartOffpageConnector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5865" dirty="0">
                  <a:cs typeface="+mn-ea"/>
                  <a:sym typeface="+mn-lt"/>
                </a:endParaRPr>
              </a:p>
            </p:txBody>
          </p:sp>
          <p:sp>
            <p:nvSpPr>
              <p:cNvPr id="64" name="Round Same Side Corner Rectangle 23">
                <a:extLst>
                  <a:ext uri="{FF2B5EF4-FFF2-40B4-BE49-F238E27FC236}">
                    <a16:creationId xmlns:a16="http://schemas.microsoft.com/office/drawing/2014/main" xmlns="" id="{4019B62A-CF7F-4C66-BB5D-784EF5C6F772}"/>
                  </a:ext>
                </a:extLst>
              </p:cNvPr>
              <p:cNvSpPr/>
              <p:nvPr/>
            </p:nvSpPr>
            <p:spPr>
              <a:xfrm rot="16200000">
                <a:off x="1080978" y="1406206"/>
                <a:ext cx="762001" cy="460857"/>
              </a:xfrm>
              <a:prstGeom prst="round2SameRect">
                <a:avLst/>
              </a:prstGeom>
              <a:solidFill>
                <a:schemeClr val="accent1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800" dirty="0">
                    <a:solidFill>
                      <a:schemeClr val="bg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01</a:t>
                </a:r>
              </a:p>
            </p:txBody>
          </p:sp>
          <p:cxnSp>
            <p:nvCxnSpPr>
              <p:cNvPr id="65" name="Straight Connector 24">
                <a:extLst>
                  <a:ext uri="{FF2B5EF4-FFF2-40B4-BE49-F238E27FC236}">
                    <a16:creationId xmlns:a16="http://schemas.microsoft.com/office/drawing/2014/main" xmlns="" id="{15C37A62-0550-4982-9296-5836B41556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91442" y="1636631"/>
                <a:ext cx="670723" cy="2"/>
              </a:xfrm>
              <a:prstGeom prst="line">
                <a:avLst/>
              </a:prstGeom>
              <a:ln w="19050">
                <a:solidFill>
                  <a:schemeClr val="accent1">
                    <a:lumMod val="10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Freeform 35">
              <a:extLst>
                <a:ext uri="{FF2B5EF4-FFF2-40B4-BE49-F238E27FC236}">
                  <a16:creationId xmlns:a16="http://schemas.microsoft.com/office/drawing/2014/main" xmlns="" id="{92511FF7-6C3F-4E47-A2BD-1BF8E2CBDF9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269724" y="1686619"/>
              <a:ext cx="783774" cy="591002"/>
            </a:xfrm>
            <a:custGeom>
              <a:avLst/>
              <a:gdLst>
                <a:gd name="T0" fmla="*/ 10397 w 12867"/>
                <a:gd name="T1" fmla="*/ 3762 h 9701"/>
                <a:gd name="T2" fmla="*/ 12479 w 12867"/>
                <a:gd name="T3" fmla="*/ 6910 h 9701"/>
                <a:gd name="T4" fmla="*/ 12802 w 12867"/>
                <a:gd name="T5" fmla="*/ 9701 h 9701"/>
                <a:gd name="T6" fmla="*/ 12096 w 12867"/>
                <a:gd name="T7" fmla="*/ 8604 h 9701"/>
                <a:gd name="T8" fmla="*/ 9701 w 12867"/>
                <a:gd name="T9" fmla="*/ 6645 h 9701"/>
                <a:gd name="T10" fmla="*/ 6140 w 12867"/>
                <a:gd name="T11" fmla="*/ 6140 h 9701"/>
                <a:gd name="T12" fmla="*/ 6140 w 12867"/>
                <a:gd name="T13" fmla="*/ 8699 h 9701"/>
                <a:gd name="T14" fmla="*/ 0 w 12867"/>
                <a:gd name="T15" fmla="*/ 4350 h 9701"/>
                <a:gd name="T16" fmla="*/ 6140 w 12867"/>
                <a:gd name="T17" fmla="*/ 0 h 9701"/>
                <a:gd name="T18" fmla="*/ 6140 w 12867"/>
                <a:gd name="T19" fmla="*/ 2583 h 9701"/>
                <a:gd name="T20" fmla="*/ 8386 w 12867"/>
                <a:gd name="T21" fmla="*/ 2853 h 9701"/>
                <a:gd name="T22" fmla="*/ 10397 w 12867"/>
                <a:gd name="T23" fmla="*/ 3762 h 9701"/>
                <a:gd name="T24" fmla="*/ 10397 w 12867"/>
                <a:gd name="T25" fmla="*/ 3762 h 9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867" h="9701">
                  <a:moveTo>
                    <a:pt x="10397" y="3762"/>
                  </a:moveTo>
                  <a:cubicBezTo>
                    <a:pt x="11157" y="4215"/>
                    <a:pt x="12090" y="5438"/>
                    <a:pt x="12479" y="6910"/>
                  </a:cubicBezTo>
                  <a:cubicBezTo>
                    <a:pt x="12867" y="8382"/>
                    <a:pt x="12802" y="9701"/>
                    <a:pt x="12802" y="9701"/>
                  </a:cubicBezTo>
                  <a:cubicBezTo>
                    <a:pt x="12802" y="9701"/>
                    <a:pt x="12300" y="8889"/>
                    <a:pt x="12096" y="8604"/>
                  </a:cubicBezTo>
                  <a:cubicBezTo>
                    <a:pt x="11892" y="8320"/>
                    <a:pt x="11034" y="7260"/>
                    <a:pt x="9701" y="6645"/>
                  </a:cubicBezTo>
                  <a:cubicBezTo>
                    <a:pt x="8368" y="6031"/>
                    <a:pt x="6140" y="6140"/>
                    <a:pt x="6140" y="6140"/>
                  </a:cubicBezTo>
                  <a:lnTo>
                    <a:pt x="6140" y="8699"/>
                  </a:lnTo>
                  <a:lnTo>
                    <a:pt x="0" y="4350"/>
                  </a:lnTo>
                  <a:lnTo>
                    <a:pt x="6140" y="0"/>
                  </a:lnTo>
                  <a:lnTo>
                    <a:pt x="6140" y="2583"/>
                  </a:lnTo>
                  <a:cubicBezTo>
                    <a:pt x="6140" y="2583"/>
                    <a:pt x="7615" y="2694"/>
                    <a:pt x="8386" y="2853"/>
                  </a:cubicBezTo>
                  <a:cubicBezTo>
                    <a:pt x="9685" y="3122"/>
                    <a:pt x="10397" y="3762"/>
                    <a:pt x="10397" y="3762"/>
                  </a:cubicBezTo>
                  <a:close/>
                  <a:moveTo>
                    <a:pt x="10397" y="3762"/>
                  </a:move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200">
                <a:cs typeface="+mn-ea"/>
                <a:sym typeface="+mn-lt"/>
              </a:endParaRPr>
            </a:p>
          </p:txBody>
        </p:sp>
      </p:grpSp>
      <p:grpSp>
        <p:nvGrpSpPr>
          <p:cNvPr id="66" name="Group 3">
            <a:extLst>
              <a:ext uri="{FF2B5EF4-FFF2-40B4-BE49-F238E27FC236}">
                <a16:creationId xmlns:a16="http://schemas.microsoft.com/office/drawing/2014/main" xmlns="" id="{6B3AF125-4F4E-47C8-8CB5-605197036AD2}"/>
              </a:ext>
            </a:extLst>
          </p:cNvPr>
          <p:cNvGrpSpPr/>
          <p:nvPr/>
        </p:nvGrpSpPr>
        <p:grpSpPr>
          <a:xfrm>
            <a:off x="1171017" y="5065336"/>
            <a:ext cx="3100561" cy="971356"/>
            <a:chOff x="1358843" y="4069078"/>
            <a:chExt cx="3100965" cy="971356"/>
          </a:xfrm>
        </p:grpSpPr>
        <p:grpSp>
          <p:nvGrpSpPr>
            <p:cNvPr id="67" name="Group 40">
              <a:extLst>
                <a:ext uri="{FF2B5EF4-FFF2-40B4-BE49-F238E27FC236}">
                  <a16:creationId xmlns:a16="http://schemas.microsoft.com/office/drawing/2014/main" xmlns="" id="{D7E00FB3-0273-422E-B234-7F5AB61C4542}"/>
                </a:ext>
              </a:extLst>
            </p:cNvPr>
            <p:cNvGrpSpPr/>
            <p:nvPr/>
          </p:nvGrpSpPr>
          <p:grpSpPr>
            <a:xfrm>
              <a:off x="1358843" y="4069078"/>
              <a:ext cx="3100965" cy="971356"/>
              <a:chOff x="1229546" y="1255634"/>
              <a:chExt cx="2432622" cy="762002"/>
            </a:xfrm>
          </p:grpSpPr>
          <p:sp>
            <p:nvSpPr>
              <p:cNvPr id="69" name="Flowchart: Off-page Connector 47">
                <a:extLst>
                  <a:ext uri="{FF2B5EF4-FFF2-40B4-BE49-F238E27FC236}">
                    <a16:creationId xmlns:a16="http://schemas.microsoft.com/office/drawing/2014/main" xmlns="" id="{03B4BEBD-C997-4A30-91CE-65AF35ED33C6}"/>
                  </a:ext>
                </a:extLst>
              </p:cNvPr>
              <p:cNvSpPr/>
              <p:nvPr/>
            </p:nvSpPr>
            <p:spPr>
              <a:xfrm rot="16200000">
                <a:off x="1829116" y="830138"/>
                <a:ext cx="762000" cy="1612995"/>
              </a:xfrm>
              <a:prstGeom prst="flowChartOffpageConnector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36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0" name="Round Same Side Corner Rectangle 49">
                <a:extLst>
                  <a:ext uri="{FF2B5EF4-FFF2-40B4-BE49-F238E27FC236}">
                    <a16:creationId xmlns:a16="http://schemas.microsoft.com/office/drawing/2014/main" xmlns="" id="{0988B7B9-7D61-40BF-A27A-07D8D57CE69C}"/>
                  </a:ext>
                </a:extLst>
              </p:cNvPr>
              <p:cNvSpPr/>
              <p:nvPr/>
            </p:nvSpPr>
            <p:spPr>
              <a:xfrm rot="16200000">
                <a:off x="1078974" y="1406206"/>
                <a:ext cx="762001" cy="460857"/>
              </a:xfrm>
              <a:prstGeom prst="round2SameRect">
                <a:avLst/>
              </a:prstGeom>
              <a:solidFill>
                <a:schemeClr val="accent1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800" dirty="0">
                    <a:solidFill>
                      <a:schemeClr val="bg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03</a:t>
                </a:r>
              </a:p>
            </p:txBody>
          </p:sp>
          <p:cxnSp>
            <p:nvCxnSpPr>
              <p:cNvPr id="71" name="Straight Connector 50">
                <a:extLst>
                  <a:ext uri="{FF2B5EF4-FFF2-40B4-BE49-F238E27FC236}">
                    <a16:creationId xmlns:a16="http://schemas.microsoft.com/office/drawing/2014/main" xmlns="" id="{31C8044F-0BF7-4053-B762-8B16479241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1444" y="1646067"/>
                <a:ext cx="670724" cy="1"/>
              </a:xfrm>
              <a:prstGeom prst="line">
                <a:avLst/>
              </a:prstGeom>
              <a:ln w="19050">
                <a:solidFill>
                  <a:schemeClr val="accent1">
                    <a:lumMod val="10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Freeform 61">
              <a:extLst>
                <a:ext uri="{FF2B5EF4-FFF2-40B4-BE49-F238E27FC236}">
                  <a16:creationId xmlns:a16="http://schemas.microsoft.com/office/drawing/2014/main" xmlns="" id="{12CE90AE-3AA4-4778-9511-A5F5439E4E6A}"/>
                </a:ext>
              </a:extLst>
            </p:cNvPr>
            <p:cNvSpPr/>
            <p:nvPr/>
          </p:nvSpPr>
          <p:spPr bwMode="auto">
            <a:xfrm>
              <a:off x="2371677" y="4266108"/>
              <a:ext cx="579867" cy="577295"/>
            </a:xfrm>
            <a:custGeom>
              <a:avLst/>
              <a:gdLst>
                <a:gd name="T0" fmla="*/ 10985 w 11271"/>
                <a:gd name="T1" fmla="*/ 214 h 11220"/>
                <a:gd name="T2" fmla="*/ 10468 w 11271"/>
                <a:gd name="T3" fmla="*/ 0 h 11220"/>
                <a:gd name="T4" fmla="*/ 9951 w 11271"/>
                <a:gd name="T5" fmla="*/ 214 h 11220"/>
                <a:gd name="T6" fmla="*/ 8192 w 11271"/>
                <a:gd name="T7" fmla="*/ 1973 h 11220"/>
                <a:gd name="T8" fmla="*/ 7949 w 11271"/>
                <a:gd name="T9" fmla="*/ 2216 h 11220"/>
                <a:gd name="T10" fmla="*/ 7720 w 11271"/>
                <a:gd name="T11" fmla="*/ 2445 h 11220"/>
                <a:gd name="T12" fmla="*/ 6319 w 11271"/>
                <a:gd name="T13" fmla="*/ 3846 h 11220"/>
                <a:gd name="T14" fmla="*/ 3900 w 11271"/>
                <a:gd name="T15" fmla="*/ 6265 h 11220"/>
                <a:gd name="T16" fmla="*/ 3900 w 11271"/>
                <a:gd name="T17" fmla="*/ 7320 h 11220"/>
                <a:gd name="T18" fmla="*/ 4914 w 11271"/>
                <a:gd name="T19" fmla="*/ 7320 h 11220"/>
                <a:gd name="T20" fmla="*/ 6107 w 11271"/>
                <a:gd name="T21" fmla="*/ 6127 h 11220"/>
                <a:gd name="T22" fmla="*/ 8775 w 11271"/>
                <a:gd name="T23" fmla="*/ 3460 h 11220"/>
                <a:gd name="T24" fmla="*/ 8814 w 11271"/>
                <a:gd name="T25" fmla="*/ 3420 h 11220"/>
                <a:gd name="T26" fmla="*/ 8814 w 11271"/>
                <a:gd name="T27" fmla="*/ 3420 h 11220"/>
                <a:gd name="T28" fmla="*/ 8938 w 11271"/>
                <a:gd name="T29" fmla="*/ 3296 h 11220"/>
                <a:gd name="T30" fmla="*/ 10985 w 11271"/>
                <a:gd name="T31" fmla="*/ 1248 h 11220"/>
                <a:gd name="T32" fmla="*/ 10985 w 11271"/>
                <a:gd name="T33" fmla="*/ 214 h 11220"/>
                <a:gd name="T34" fmla="*/ 9119 w 11271"/>
                <a:gd name="T35" fmla="*/ 3804 h 11220"/>
                <a:gd name="T36" fmla="*/ 6452 w 11271"/>
                <a:gd name="T37" fmla="*/ 6472 h 11220"/>
                <a:gd name="T38" fmla="*/ 5259 w 11271"/>
                <a:gd name="T39" fmla="*/ 7665 h 11220"/>
                <a:gd name="T40" fmla="*/ 5116 w 11271"/>
                <a:gd name="T41" fmla="*/ 7808 h 11220"/>
                <a:gd name="T42" fmla="*/ 3413 w 11271"/>
                <a:gd name="T43" fmla="*/ 7808 h 11220"/>
                <a:gd name="T44" fmla="*/ 3413 w 11271"/>
                <a:gd name="T45" fmla="*/ 6063 h 11220"/>
                <a:gd name="T46" fmla="*/ 3555 w 11271"/>
                <a:gd name="T47" fmla="*/ 5920 h 11220"/>
                <a:gd name="T48" fmla="*/ 5974 w 11271"/>
                <a:gd name="T49" fmla="*/ 3502 h 11220"/>
                <a:gd name="T50" fmla="*/ 7375 w 11271"/>
                <a:gd name="T51" fmla="*/ 2101 h 11220"/>
                <a:gd name="T52" fmla="*/ 7518 w 11271"/>
                <a:gd name="T53" fmla="*/ 1958 h 11220"/>
                <a:gd name="T54" fmla="*/ 0 w 11271"/>
                <a:gd name="T55" fmla="*/ 1958 h 11220"/>
                <a:gd name="T56" fmla="*/ 0 w 11271"/>
                <a:gd name="T57" fmla="*/ 11220 h 11220"/>
                <a:gd name="T58" fmla="*/ 9262 w 11271"/>
                <a:gd name="T59" fmla="*/ 11220 h 11220"/>
                <a:gd name="T60" fmla="*/ 9262 w 11271"/>
                <a:gd name="T61" fmla="*/ 3661 h 11220"/>
                <a:gd name="T62" fmla="*/ 9158 w 11271"/>
                <a:gd name="T63" fmla="*/ 3766 h 11220"/>
                <a:gd name="T64" fmla="*/ 9119 w 11271"/>
                <a:gd name="T65" fmla="*/ 3804 h 11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271" h="11220">
                  <a:moveTo>
                    <a:pt x="10985" y="214"/>
                  </a:moveTo>
                  <a:cubicBezTo>
                    <a:pt x="10843" y="72"/>
                    <a:pt x="10655" y="0"/>
                    <a:pt x="10468" y="0"/>
                  </a:cubicBezTo>
                  <a:cubicBezTo>
                    <a:pt x="10281" y="0"/>
                    <a:pt x="10094" y="72"/>
                    <a:pt x="9951" y="214"/>
                  </a:cubicBezTo>
                  <a:lnTo>
                    <a:pt x="8192" y="1973"/>
                  </a:lnTo>
                  <a:lnTo>
                    <a:pt x="7949" y="2216"/>
                  </a:lnTo>
                  <a:lnTo>
                    <a:pt x="7720" y="2445"/>
                  </a:lnTo>
                  <a:lnTo>
                    <a:pt x="6319" y="3846"/>
                  </a:lnTo>
                  <a:lnTo>
                    <a:pt x="3900" y="6265"/>
                  </a:lnTo>
                  <a:lnTo>
                    <a:pt x="3900" y="7320"/>
                  </a:lnTo>
                  <a:lnTo>
                    <a:pt x="4914" y="7320"/>
                  </a:lnTo>
                  <a:lnTo>
                    <a:pt x="6107" y="6127"/>
                  </a:lnTo>
                  <a:lnTo>
                    <a:pt x="8775" y="3460"/>
                  </a:lnTo>
                  <a:lnTo>
                    <a:pt x="8814" y="3420"/>
                  </a:lnTo>
                  <a:lnTo>
                    <a:pt x="8814" y="3420"/>
                  </a:lnTo>
                  <a:lnTo>
                    <a:pt x="8938" y="3296"/>
                  </a:lnTo>
                  <a:lnTo>
                    <a:pt x="10985" y="1248"/>
                  </a:lnTo>
                  <a:cubicBezTo>
                    <a:pt x="11271" y="963"/>
                    <a:pt x="11271" y="500"/>
                    <a:pt x="10985" y="214"/>
                  </a:cubicBezTo>
                  <a:close/>
                  <a:moveTo>
                    <a:pt x="9119" y="3804"/>
                  </a:moveTo>
                  <a:lnTo>
                    <a:pt x="6452" y="6472"/>
                  </a:lnTo>
                  <a:lnTo>
                    <a:pt x="5259" y="7665"/>
                  </a:lnTo>
                  <a:lnTo>
                    <a:pt x="5116" y="7808"/>
                  </a:lnTo>
                  <a:lnTo>
                    <a:pt x="3413" y="7808"/>
                  </a:lnTo>
                  <a:lnTo>
                    <a:pt x="3413" y="6063"/>
                  </a:lnTo>
                  <a:lnTo>
                    <a:pt x="3555" y="5920"/>
                  </a:lnTo>
                  <a:lnTo>
                    <a:pt x="5974" y="3502"/>
                  </a:lnTo>
                  <a:lnTo>
                    <a:pt x="7375" y="2101"/>
                  </a:lnTo>
                  <a:lnTo>
                    <a:pt x="7518" y="1958"/>
                  </a:lnTo>
                  <a:lnTo>
                    <a:pt x="0" y="1958"/>
                  </a:lnTo>
                  <a:lnTo>
                    <a:pt x="0" y="11220"/>
                  </a:lnTo>
                  <a:lnTo>
                    <a:pt x="9262" y="11220"/>
                  </a:lnTo>
                  <a:lnTo>
                    <a:pt x="9262" y="3661"/>
                  </a:lnTo>
                  <a:lnTo>
                    <a:pt x="9158" y="3766"/>
                  </a:lnTo>
                  <a:lnTo>
                    <a:pt x="9119" y="380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173574" y="3785181"/>
            <a:ext cx="3098005" cy="971356"/>
            <a:chOff x="1361399" y="2788923"/>
            <a:chExt cx="3098408" cy="971356"/>
          </a:xfrm>
        </p:grpSpPr>
        <p:grpSp>
          <p:nvGrpSpPr>
            <p:cNvPr id="13" name="Group 31"/>
            <p:cNvGrpSpPr/>
            <p:nvPr/>
          </p:nvGrpSpPr>
          <p:grpSpPr>
            <a:xfrm>
              <a:off x="1361399" y="2788923"/>
              <a:ext cx="3098408" cy="971356"/>
              <a:chOff x="1231549" y="1255634"/>
              <a:chExt cx="2430616" cy="762002"/>
            </a:xfrm>
          </p:grpSpPr>
          <p:sp>
            <p:nvSpPr>
              <p:cNvPr id="14" name="Flowchart: Off-page Connector 32"/>
              <p:cNvSpPr/>
              <p:nvPr/>
            </p:nvSpPr>
            <p:spPr>
              <a:xfrm rot="16200000">
                <a:off x="1829116" y="830138"/>
                <a:ext cx="762000" cy="1612995"/>
              </a:xfrm>
              <a:prstGeom prst="flowChartOffpageConnector">
                <a:avLst/>
              </a:prstGeom>
              <a:solidFill>
                <a:schemeClr val="accent1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36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" name="Round Same Side Corner Rectangle 33"/>
              <p:cNvSpPr/>
              <p:nvPr/>
            </p:nvSpPr>
            <p:spPr>
              <a:xfrm rot="16200000">
                <a:off x="1080977" y="1406206"/>
                <a:ext cx="762001" cy="460857"/>
              </a:xfrm>
              <a:prstGeom prst="round2Same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sz="2800" dirty="0">
                    <a:solidFill>
                      <a:schemeClr val="bg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02</a:t>
                </a:r>
              </a:p>
            </p:txBody>
          </p:sp>
          <p:cxnSp>
            <p:nvCxnSpPr>
              <p:cNvPr id="16" name="Straight Connector 34"/>
              <p:cNvCxnSpPr>
                <a:cxnSpLocks/>
              </p:cNvCxnSpPr>
              <p:nvPr/>
            </p:nvCxnSpPr>
            <p:spPr>
              <a:xfrm>
                <a:off x="2991446" y="1636634"/>
                <a:ext cx="670719" cy="1"/>
              </a:xfrm>
              <a:prstGeom prst="line">
                <a:avLst/>
              </a:prstGeom>
              <a:ln w="19050">
                <a:solidFill>
                  <a:schemeClr val="accent1">
                    <a:lumMod val="10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Freeform 5"/>
            <p:cNvSpPr>
              <a:spLocks noEditPoints="1"/>
            </p:cNvSpPr>
            <p:nvPr/>
          </p:nvSpPr>
          <p:spPr bwMode="auto">
            <a:xfrm>
              <a:off x="2351352" y="3055525"/>
              <a:ext cx="620518" cy="438152"/>
            </a:xfrm>
            <a:custGeom>
              <a:avLst/>
              <a:gdLst>
                <a:gd name="T0" fmla="*/ 218 w 219"/>
                <a:gd name="T1" fmla="*/ 117 h 154"/>
                <a:gd name="T2" fmla="*/ 219 w 219"/>
                <a:gd name="T3" fmla="*/ 118 h 154"/>
                <a:gd name="T4" fmla="*/ 218 w 219"/>
                <a:gd name="T5" fmla="*/ 119 h 154"/>
                <a:gd name="T6" fmla="*/ 174 w 219"/>
                <a:gd name="T7" fmla="*/ 153 h 154"/>
                <a:gd name="T8" fmla="*/ 172 w 219"/>
                <a:gd name="T9" fmla="*/ 153 h 154"/>
                <a:gd name="T10" fmla="*/ 171 w 219"/>
                <a:gd name="T11" fmla="*/ 151 h 154"/>
                <a:gd name="T12" fmla="*/ 179 w 219"/>
                <a:gd name="T13" fmla="*/ 133 h 154"/>
                <a:gd name="T14" fmla="*/ 113 w 219"/>
                <a:gd name="T15" fmla="*/ 106 h 154"/>
                <a:gd name="T16" fmla="*/ 126 w 219"/>
                <a:gd name="T17" fmla="*/ 89 h 154"/>
                <a:gd name="T18" fmla="*/ 131 w 219"/>
                <a:gd name="T19" fmla="*/ 82 h 154"/>
                <a:gd name="T20" fmla="*/ 179 w 219"/>
                <a:gd name="T21" fmla="*/ 103 h 154"/>
                <a:gd name="T22" fmla="*/ 171 w 219"/>
                <a:gd name="T23" fmla="*/ 85 h 154"/>
                <a:gd name="T24" fmla="*/ 172 w 219"/>
                <a:gd name="T25" fmla="*/ 83 h 154"/>
                <a:gd name="T26" fmla="*/ 173 w 219"/>
                <a:gd name="T27" fmla="*/ 82 h 154"/>
                <a:gd name="T28" fmla="*/ 174 w 219"/>
                <a:gd name="T29" fmla="*/ 83 h 154"/>
                <a:gd name="T30" fmla="*/ 218 w 219"/>
                <a:gd name="T31" fmla="*/ 117 h 154"/>
                <a:gd name="T32" fmla="*/ 45 w 219"/>
                <a:gd name="T33" fmla="*/ 71 h 154"/>
                <a:gd name="T34" fmla="*/ 46 w 219"/>
                <a:gd name="T35" fmla="*/ 71 h 154"/>
                <a:gd name="T36" fmla="*/ 47 w 219"/>
                <a:gd name="T37" fmla="*/ 71 h 154"/>
                <a:gd name="T38" fmla="*/ 47 w 219"/>
                <a:gd name="T39" fmla="*/ 69 h 154"/>
                <a:gd name="T40" fmla="*/ 40 w 219"/>
                <a:gd name="T41" fmla="*/ 50 h 154"/>
                <a:gd name="T42" fmla="*/ 87 w 219"/>
                <a:gd name="T43" fmla="*/ 72 h 154"/>
                <a:gd name="T44" fmla="*/ 93 w 219"/>
                <a:gd name="T45" fmla="*/ 65 h 154"/>
                <a:gd name="T46" fmla="*/ 106 w 219"/>
                <a:gd name="T47" fmla="*/ 49 h 154"/>
                <a:gd name="T48" fmla="*/ 40 w 219"/>
                <a:gd name="T49" fmla="*/ 21 h 154"/>
                <a:gd name="T50" fmla="*/ 47 w 219"/>
                <a:gd name="T51" fmla="*/ 2 h 154"/>
                <a:gd name="T52" fmla="*/ 47 w 219"/>
                <a:gd name="T53" fmla="*/ 0 h 154"/>
                <a:gd name="T54" fmla="*/ 45 w 219"/>
                <a:gd name="T55" fmla="*/ 0 h 154"/>
                <a:gd name="T56" fmla="*/ 0 w 219"/>
                <a:gd name="T57" fmla="*/ 34 h 154"/>
                <a:gd name="T58" fmla="*/ 0 w 219"/>
                <a:gd name="T59" fmla="*/ 35 h 154"/>
                <a:gd name="T60" fmla="*/ 0 w 219"/>
                <a:gd name="T61" fmla="*/ 37 h 154"/>
                <a:gd name="T62" fmla="*/ 45 w 219"/>
                <a:gd name="T63" fmla="*/ 71 h 154"/>
                <a:gd name="T64" fmla="*/ 121 w 219"/>
                <a:gd name="T65" fmla="*/ 86 h 154"/>
                <a:gd name="T66" fmla="*/ 179 w 219"/>
                <a:gd name="T67" fmla="*/ 50 h 154"/>
                <a:gd name="T68" fmla="*/ 171 w 219"/>
                <a:gd name="T69" fmla="*/ 69 h 154"/>
                <a:gd name="T70" fmla="*/ 172 w 219"/>
                <a:gd name="T71" fmla="*/ 71 h 154"/>
                <a:gd name="T72" fmla="*/ 173 w 219"/>
                <a:gd name="T73" fmla="*/ 71 h 154"/>
                <a:gd name="T74" fmla="*/ 174 w 219"/>
                <a:gd name="T75" fmla="*/ 71 h 154"/>
                <a:gd name="T76" fmla="*/ 218 w 219"/>
                <a:gd name="T77" fmla="*/ 37 h 154"/>
                <a:gd name="T78" fmla="*/ 219 w 219"/>
                <a:gd name="T79" fmla="*/ 35 h 154"/>
                <a:gd name="T80" fmla="*/ 218 w 219"/>
                <a:gd name="T81" fmla="*/ 34 h 154"/>
                <a:gd name="T82" fmla="*/ 174 w 219"/>
                <a:gd name="T83" fmla="*/ 0 h 154"/>
                <a:gd name="T84" fmla="*/ 172 w 219"/>
                <a:gd name="T85" fmla="*/ 0 h 154"/>
                <a:gd name="T86" fmla="*/ 171 w 219"/>
                <a:gd name="T87" fmla="*/ 2 h 154"/>
                <a:gd name="T88" fmla="*/ 179 w 219"/>
                <a:gd name="T89" fmla="*/ 21 h 154"/>
                <a:gd name="T90" fmla="*/ 97 w 219"/>
                <a:gd name="T91" fmla="*/ 69 h 154"/>
                <a:gd name="T92" fmla="*/ 40 w 219"/>
                <a:gd name="T93" fmla="*/ 103 h 154"/>
                <a:gd name="T94" fmla="*/ 47 w 219"/>
                <a:gd name="T95" fmla="*/ 85 h 154"/>
                <a:gd name="T96" fmla="*/ 47 w 219"/>
                <a:gd name="T97" fmla="*/ 83 h 154"/>
                <a:gd name="T98" fmla="*/ 46 w 219"/>
                <a:gd name="T99" fmla="*/ 82 h 154"/>
                <a:gd name="T100" fmla="*/ 45 w 219"/>
                <a:gd name="T101" fmla="*/ 83 h 154"/>
                <a:gd name="T102" fmla="*/ 0 w 219"/>
                <a:gd name="T103" fmla="*/ 117 h 154"/>
                <a:gd name="T104" fmla="*/ 0 w 219"/>
                <a:gd name="T105" fmla="*/ 118 h 154"/>
                <a:gd name="T106" fmla="*/ 0 w 219"/>
                <a:gd name="T107" fmla="*/ 119 h 154"/>
                <a:gd name="T108" fmla="*/ 45 w 219"/>
                <a:gd name="T109" fmla="*/ 153 h 154"/>
                <a:gd name="T110" fmla="*/ 47 w 219"/>
                <a:gd name="T111" fmla="*/ 153 h 154"/>
                <a:gd name="T112" fmla="*/ 47 w 219"/>
                <a:gd name="T113" fmla="*/ 151 h 154"/>
                <a:gd name="T114" fmla="*/ 40 w 219"/>
                <a:gd name="T115" fmla="*/ 133 h 154"/>
                <a:gd name="T116" fmla="*/ 121 w 219"/>
                <a:gd name="T117" fmla="*/ 8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19" h="154">
                  <a:moveTo>
                    <a:pt x="218" y="117"/>
                  </a:moveTo>
                  <a:cubicBezTo>
                    <a:pt x="219" y="117"/>
                    <a:pt x="219" y="117"/>
                    <a:pt x="219" y="118"/>
                  </a:cubicBezTo>
                  <a:cubicBezTo>
                    <a:pt x="219" y="119"/>
                    <a:pt x="219" y="119"/>
                    <a:pt x="218" y="119"/>
                  </a:cubicBezTo>
                  <a:cubicBezTo>
                    <a:pt x="174" y="153"/>
                    <a:pt x="174" y="153"/>
                    <a:pt x="174" y="153"/>
                  </a:cubicBezTo>
                  <a:cubicBezTo>
                    <a:pt x="174" y="154"/>
                    <a:pt x="173" y="154"/>
                    <a:pt x="172" y="153"/>
                  </a:cubicBezTo>
                  <a:cubicBezTo>
                    <a:pt x="171" y="153"/>
                    <a:pt x="171" y="152"/>
                    <a:pt x="171" y="151"/>
                  </a:cubicBezTo>
                  <a:cubicBezTo>
                    <a:pt x="179" y="133"/>
                    <a:pt x="179" y="133"/>
                    <a:pt x="179" y="133"/>
                  </a:cubicBezTo>
                  <a:cubicBezTo>
                    <a:pt x="145" y="131"/>
                    <a:pt x="126" y="119"/>
                    <a:pt x="113" y="106"/>
                  </a:cubicBezTo>
                  <a:cubicBezTo>
                    <a:pt x="118" y="100"/>
                    <a:pt x="122" y="94"/>
                    <a:pt x="126" y="89"/>
                  </a:cubicBezTo>
                  <a:cubicBezTo>
                    <a:pt x="128" y="86"/>
                    <a:pt x="130" y="84"/>
                    <a:pt x="131" y="82"/>
                  </a:cubicBezTo>
                  <a:cubicBezTo>
                    <a:pt x="141" y="93"/>
                    <a:pt x="154" y="102"/>
                    <a:pt x="179" y="103"/>
                  </a:cubicBezTo>
                  <a:cubicBezTo>
                    <a:pt x="171" y="85"/>
                    <a:pt x="171" y="85"/>
                    <a:pt x="171" y="85"/>
                  </a:cubicBezTo>
                  <a:cubicBezTo>
                    <a:pt x="171" y="84"/>
                    <a:pt x="171" y="83"/>
                    <a:pt x="172" y="83"/>
                  </a:cubicBezTo>
                  <a:cubicBezTo>
                    <a:pt x="172" y="82"/>
                    <a:pt x="173" y="82"/>
                    <a:pt x="173" y="82"/>
                  </a:cubicBezTo>
                  <a:cubicBezTo>
                    <a:pt x="173" y="82"/>
                    <a:pt x="174" y="82"/>
                    <a:pt x="174" y="83"/>
                  </a:cubicBezTo>
                  <a:lnTo>
                    <a:pt x="218" y="117"/>
                  </a:lnTo>
                  <a:close/>
                  <a:moveTo>
                    <a:pt x="45" y="71"/>
                  </a:moveTo>
                  <a:cubicBezTo>
                    <a:pt x="45" y="71"/>
                    <a:pt x="45" y="71"/>
                    <a:pt x="46" y="71"/>
                  </a:cubicBezTo>
                  <a:cubicBezTo>
                    <a:pt x="46" y="71"/>
                    <a:pt x="46" y="71"/>
                    <a:pt x="47" y="71"/>
                  </a:cubicBezTo>
                  <a:cubicBezTo>
                    <a:pt x="47" y="70"/>
                    <a:pt x="48" y="69"/>
                    <a:pt x="47" y="69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65" y="52"/>
                    <a:pt x="77" y="61"/>
                    <a:pt x="87" y="72"/>
                  </a:cubicBezTo>
                  <a:cubicBezTo>
                    <a:pt x="89" y="70"/>
                    <a:pt x="91" y="68"/>
                    <a:pt x="93" y="65"/>
                  </a:cubicBezTo>
                  <a:cubicBezTo>
                    <a:pt x="96" y="60"/>
                    <a:pt x="101" y="54"/>
                    <a:pt x="106" y="49"/>
                  </a:cubicBezTo>
                  <a:cubicBezTo>
                    <a:pt x="92" y="35"/>
                    <a:pt x="73" y="23"/>
                    <a:pt x="40" y="21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8" y="1"/>
                    <a:pt x="47" y="1"/>
                    <a:pt x="47" y="0"/>
                  </a:cubicBezTo>
                  <a:cubicBezTo>
                    <a:pt x="46" y="0"/>
                    <a:pt x="45" y="0"/>
                    <a:pt x="45" y="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5"/>
                    <a:pt x="0" y="35"/>
                  </a:cubicBezTo>
                  <a:cubicBezTo>
                    <a:pt x="0" y="36"/>
                    <a:pt x="0" y="36"/>
                    <a:pt x="0" y="37"/>
                  </a:cubicBezTo>
                  <a:lnTo>
                    <a:pt x="45" y="71"/>
                  </a:lnTo>
                  <a:close/>
                  <a:moveTo>
                    <a:pt x="121" y="86"/>
                  </a:moveTo>
                  <a:cubicBezTo>
                    <a:pt x="134" y="67"/>
                    <a:pt x="145" y="53"/>
                    <a:pt x="179" y="50"/>
                  </a:cubicBezTo>
                  <a:cubicBezTo>
                    <a:pt x="171" y="69"/>
                    <a:pt x="171" y="69"/>
                    <a:pt x="171" y="69"/>
                  </a:cubicBezTo>
                  <a:cubicBezTo>
                    <a:pt x="171" y="69"/>
                    <a:pt x="171" y="70"/>
                    <a:pt x="172" y="71"/>
                  </a:cubicBezTo>
                  <a:cubicBezTo>
                    <a:pt x="172" y="71"/>
                    <a:pt x="173" y="71"/>
                    <a:pt x="173" y="71"/>
                  </a:cubicBezTo>
                  <a:cubicBezTo>
                    <a:pt x="173" y="71"/>
                    <a:pt x="174" y="71"/>
                    <a:pt x="174" y="71"/>
                  </a:cubicBezTo>
                  <a:cubicBezTo>
                    <a:pt x="218" y="37"/>
                    <a:pt x="218" y="37"/>
                    <a:pt x="218" y="37"/>
                  </a:cubicBezTo>
                  <a:cubicBezTo>
                    <a:pt x="219" y="36"/>
                    <a:pt x="219" y="36"/>
                    <a:pt x="219" y="35"/>
                  </a:cubicBezTo>
                  <a:cubicBezTo>
                    <a:pt x="219" y="35"/>
                    <a:pt x="219" y="34"/>
                    <a:pt x="218" y="34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74" y="0"/>
                    <a:pt x="173" y="0"/>
                    <a:pt x="172" y="0"/>
                  </a:cubicBezTo>
                  <a:cubicBezTo>
                    <a:pt x="171" y="1"/>
                    <a:pt x="171" y="1"/>
                    <a:pt x="171" y="2"/>
                  </a:cubicBezTo>
                  <a:cubicBezTo>
                    <a:pt x="179" y="21"/>
                    <a:pt x="179" y="21"/>
                    <a:pt x="179" y="21"/>
                  </a:cubicBezTo>
                  <a:cubicBezTo>
                    <a:pt x="130" y="23"/>
                    <a:pt x="112" y="48"/>
                    <a:pt x="97" y="69"/>
                  </a:cubicBezTo>
                  <a:cubicBezTo>
                    <a:pt x="84" y="87"/>
                    <a:pt x="74" y="101"/>
                    <a:pt x="40" y="103"/>
                  </a:cubicBezTo>
                  <a:cubicBezTo>
                    <a:pt x="47" y="85"/>
                    <a:pt x="47" y="85"/>
                    <a:pt x="47" y="85"/>
                  </a:cubicBezTo>
                  <a:cubicBezTo>
                    <a:pt x="48" y="84"/>
                    <a:pt x="47" y="83"/>
                    <a:pt x="47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5" y="82"/>
                    <a:pt x="45" y="82"/>
                    <a:pt x="45" y="8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17"/>
                    <a:pt x="0" y="117"/>
                    <a:pt x="0" y="118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45" y="153"/>
                    <a:pt x="45" y="153"/>
                    <a:pt x="45" y="153"/>
                  </a:cubicBezTo>
                  <a:cubicBezTo>
                    <a:pt x="45" y="154"/>
                    <a:pt x="46" y="154"/>
                    <a:pt x="47" y="153"/>
                  </a:cubicBezTo>
                  <a:cubicBezTo>
                    <a:pt x="47" y="153"/>
                    <a:pt x="48" y="152"/>
                    <a:pt x="47" y="151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89" y="131"/>
                    <a:pt x="107" y="106"/>
                    <a:pt x="121" y="8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</p:grpSp>
      <p:sp>
        <p:nvSpPr>
          <p:cNvPr id="58" name="文本框 37">
            <a:extLst>
              <a:ext uri="{FF2B5EF4-FFF2-40B4-BE49-F238E27FC236}">
                <a16:creationId xmlns:a16="http://schemas.microsoft.com/office/drawing/2014/main" xmlns="" id="{D3B6A3DC-5586-4633-AD88-9AD8A6BFBAED}"/>
              </a:ext>
            </a:extLst>
          </p:cNvPr>
          <p:cNvSpPr txBox="1"/>
          <p:nvPr/>
        </p:nvSpPr>
        <p:spPr>
          <a:xfrm>
            <a:off x="1209581" y="221758"/>
            <a:ext cx="5337981" cy="806942"/>
          </a:xfrm>
          <a:prstGeom prst="rect">
            <a:avLst/>
          </a:prstGeom>
          <a:noFill/>
        </p:spPr>
        <p:txBody>
          <a:bodyPr wrap="none" lIns="128578" tIns="64289" rIns="128578" bIns="64289" rtlCol="0">
            <a:spAutoFit/>
          </a:bodyPr>
          <a:lstStyle/>
          <a:p>
            <a:pPr defTabSz="963930"/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高血压的预防及治疗</a:t>
            </a:r>
          </a:p>
        </p:txBody>
      </p:sp>
      <p:sp>
        <p:nvSpPr>
          <p:cNvPr id="59" name="文本框 13">
            <a:extLst>
              <a:ext uri="{FF2B5EF4-FFF2-40B4-BE49-F238E27FC236}">
                <a16:creationId xmlns:a16="http://schemas.microsoft.com/office/drawing/2014/main" xmlns="" id="{2715B660-9B69-4192-9FB5-E85092D80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7844" y="1653299"/>
            <a:ext cx="4063613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just"/>
            <a:r>
              <a:rPr lang="zh-CN" altLang="en-US" sz="3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4、降压注意事项：</a:t>
            </a:r>
          </a:p>
        </p:txBody>
      </p:sp>
    </p:spTree>
    <p:custDataLst>
      <p:tags r:id="rId2"/>
    </p:custDataLst>
  </p:cSld>
  <p:clrMapOvr>
    <a:masterClrMapping/>
  </p:clrMapOvr>
  <p:transition spd="slow" advTm="3000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" dur="7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5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0" presetID="2" presetClass="entr" presetSubtype="8" accel="50000" fill="hold" nodeType="afterEffect" p14:presetBounceEnd="3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7000">
                                          <p:cBhvr additive="base">
                                            <p:cTn id="22" dur="4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7000">
                                          <p:cBhvr additive="base">
                                            <p:cTn id="23" dur="4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5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650"/>
                                </p:stCondLst>
                                <p:childTnLst>
                                  <p:par>
                                    <p:cTn id="30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4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4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  <p:bldP spid="53" grpId="0"/>
          <p:bldP spid="55" grpId="0"/>
          <p:bldP spid="9" grpId="0" animBg="1"/>
          <p:bldP spid="17" grpId="0" animBg="1"/>
          <p:bldP spid="22" grpId="0" animBg="1"/>
          <p:bldP spid="58" grpId="0"/>
          <p:bldP spid="5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" dur="7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5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0" presetID="2" presetClass="entr" presetSubtype="8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4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4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5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650"/>
                                </p:stCondLst>
                                <p:childTnLst>
                                  <p:par>
                                    <p:cTn id="30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4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4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  <p:bldP spid="53" grpId="0"/>
          <p:bldP spid="55" grpId="0"/>
          <p:bldP spid="9" grpId="0" animBg="1"/>
          <p:bldP spid="17" grpId="0" animBg="1"/>
          <p:bldP spid="22" grpId="0" animBg="1"/>
          <p:bldP spid="58" grpId="0"/>
          <p:bldP spid="59" grpId="0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0D89675D-7B3D-46BA-B975-DC293268E2BF}"/>
              </a:ext>
            </a:extLst>
          </p:cNvPr>
          <p:cNvSpPr/>
          <p:nvPr/>
        </p:nvSpPr>
        <p:spPr>
          <a:xfrm>
            <a:off x="330200" y="180994"/>
            <a:ext cx="11531600" cy="6473805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498064" y="1894902"/>
            <a:ext cx="3581400" cy="3501201"/>
            <a:chOff x="7597226" y="2609851"/>
            <a:chExt cx="3581950" cy="3593255"/>
          </a:xfrm>
        </p:grpSpPr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622776" y="2621156"/>
              <a:ext cx="3498130" cy="3581950"/>
            </a:xfrm>
            <a:prstGeom prst="ellipse">
              <a:avLst/>
            </a:prstGeom>
            <a:ln w="225425">
              <a:solidFill>
                <a:schemeClr val="accent1">
                  <a:lumMod val="100000"/>
                </a:schemeClr>
              </a:solidFill>
            </a:ln>
          </p:spPr>
        </p:pic>
        <p:sp>
          <p:nvSpPr>
            <p:cNvPr id="2" name="椭圆 1"/>
            <p:cNvSpPr/>
            <p:nvPr/>
          </p:nvSpPr>
          <p:spPr>
            <a:xfrm>
              <a:off x="7597226" y="2609851"/>
              <a:ext cx="3581950" cy="3581950"/>
            </a:xfrm>
            <a:prstGeom prst="ellipse">
              <a:avLst/>
            </a:prstGeom>
            <a:noFill/>
            <a:ln w="952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cs typeface="+mn-ea"/>
                <a:sym typeface="+mn-lt"/>
              </a:endParaRPr>
            </a:p>
          </p:txBody>
        </p:sp>
      </p:grpSp>
      <p:sp>
        <p:nvSpPr>
          <p:cNvPr id="5" name="椭圆 4"/>
          <p:cNvSpPr/>
          <p:nvPr/>
        </p:nvSpPr>
        <p:spPr>
          <a:xfrm>
            <a:off x="4758407" y="2259013"/>
            <a:ext cx="677863" cy="704850"/>
          </a:xfrm>
          <a:prstGeom prst="ellipse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cs typeface="+mn-ea"/>
              <a:sym typeface="+mn-lt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212307" y="1638300"/>
            <a:ext cx="1082675" cy="10842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>
              <a:cs typeface="+mn-ea"/>
              <a:sym typeface="+mn-lt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1621507" y="4225925"/>
            <a:ext cx="708025" cy="7064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>
              <a:cs typeface="+mn-ea"/>
              <a:sym typeface="+mn-lt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1442120" y="4073525"/>
            <a:ext cx="461963" cy="461963"/>
          </a:xfrm>
          <a:prstGeom prst="ellipse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>
              <a:cs typeface="+mn-ea"/>
              <a:sym typeface="+mn-lt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996032" y="4743450"/>
            <a:ext cx="461963" cy="461963"/>
          </a:xfrm>
          <a:prstGeom prst="ellipse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>
              <a:cs typeface="+mn-ea"/>
              <a:sym typeface="+mn-lt"/>
            </a:endParaRPr>
          </a:p>
        </p:txBody>
      </p:sp>
      <p:sp>
        <p:nvSpPr>
          <p:cNvPr id="42" name="矩形 41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5791363" y="3207405"/>
            <a:ext cx="53002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高血压防治的误区</a:t>
            </a:r>
          </a:p>
        </p:txBody>
      </p:sp>
      <p:sp>
        <p:nvSpPr>
          <p:cNvPr id="5132" name="文本框 5"/>
          <p:cNvSpPr txBox="1"/>
          <p:nvPr/>
        </p:nvSpPr>
        <p:spPr>
          <a:xfrm>
            <a:off x="5872832" y="2089220"/>
            <a:ext cx="2902868" cy="110799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6600" b="1" dirty="0">
                <a:solidFill>
                  <a:schemeClr val="accent1"/>
                </a:solidFill>
                <a:cs typeface="+mn-ea"/>
                <a:sym typeface="+mn-lt"/>
              </a:rPr>
              <a:t>第六章</a:t>
            </a:r>
          </a:p>
        </p:txBody>
      </p:sp>
    </p:spTree>
    <p:extLst>
      <p:ext uri="{BB962C8B-B14F-4D97-AF65-F5344CB8AC3E}">
        <p14:creationId xmlns:p14="http://schemas.microsoft.com/office/powerpoint/2010/main" val="29021799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eelOff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50" fill="hold"/>
                                        <p:tgtEl>
                                          <p:spTgt spid="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9" grpId="0" animBg="1"/>
      <p:bldP spid="61" grpId="0" animBg="1"/>
      <p:bldP spid="63" grpId="0" animBg="1"/>
      <p:bldP spid="64" grpId="0" animBg="1"/>
      <p:bldP spid="51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763953ED-50C4-4E46-8A77-1DB62A0597B1}"/>
              </a:ext>
            </a:extLst>
          </p:cNvPr>
          <p:cNvSpPr/>
          <p:nvPr/>
        </p:nvSpPr>
        <p:spPr>
          <a:xfrm>
            <a:off x="330200" y="180994"/>
            <a:ext cx="11531600" cy="6473805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7" name="MH_Others_1"/>
          <p:cNvCxnSpPr/>
          <p:nvPr>
            <p:custDataLst>
              <p:tags r:id="rId3"/>
            </p:custDataLst>
          </p:nvPr>
        </p:nvCxnSpPr>
        <p:spPr>
          <a:xfrm>
            <a:off x="5908986" y="604129"/>
            <a:ext cx="0" cy="5841754"/>
          </a:xfrm>
          <a:prstGeom prst="line">
            <a:avLst/>
          </a:prstGeom>
          <a:ln w="25400">
            <a:solidFill>
              <a:schemeClr val="accent1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MH_Others_2"/>
          <p:cNvSpPr/>
          <p:nvPr>
            <p:custDataLst>
              <p:tags r:id="rId4"/>
            </p:custDataLst>
          </p:nvPr>
        </p:nvSpPr>
        <p:spPr>
          <a:xfrm flipH="1">
            <a:off x="3855539" y="604127"/>
            <a:ext cx="4106894" cy="84914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3998" b="1" dirty="0">
                <a:solidFill>
                  <a:srgbClr val="FFFFFF"/>
                </a:solidFill>
                <a:cs typeface="+mn-ea"/>
                <a:sym typeface="+mn-lt"/>
              </a:rPr>
              <a:t>目 录</a:t>
            </a:r>
          </a:p>
        </p:txBody>
      </p:sp>
      <p:sp>
        <p:nvSpPr>
          <p:cNvPr id="21" name="MH_Others_3"/>
          <p:cNvSpPr/>
          <p:nvPr>
            <p:custDataLst>
              <p:tags r:id="rId5"/>
            </p:custDataLst>
          </p:nvPr>
        </p:nvSpPr>
        <p:spPr>
          <a:xfrm>
            <a:off x="5788350" y="6238712"/>
            <a:ext cx="241273" cy="207991"/>
          </a:xfrm>
          <a:prstGeom prst="triangle">
            <a:avLst/>
          </a:prstGeom>
          <a:solidFill>
            <a:schemeClr val="accent1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8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9" name="MH_Number_1"/>
          <p:cNvSpPr/>
          <p:nvPr>
            <p:custDataLst>
              <p:tags r:id="rId6"/>
            </p:custDataLst>
          </p:nvPr>
        </p:nvSpPr>
        <p:spPr>
          <a:xfrm>
            <a:off x="5902636" y="1721239"/>
            <a:ext cx="694033" cy="444628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400" b="1">
                <a:solidFill>
                  <a:srgbClr val="FFFFFF"/>
                </a:solidFill>
                <a:cs typeface="+mn-ea"/>
                <a:sym typeface="+mn-lt"/>
              </a:rPr>
              <a:t>01</a:t>
            </a:r>
            <a:endParaRPr lang="zh-CN" altLang="en-US" sz="2400" b="1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0" name="MH_Number_2"/>
          <p:cNvSpPr/>
          <p:nvPr>
            <p:custDataLst>
              <p:tags r:id="rId7"/>
            </p:custDataLst>
          </p:nvPr>
        </p:nvSpPr>
        <p:spPr>
          <a:xfrm flipH="1">
            <a:off x="5217735" y="2472224"/>
            <a:ext cx="694033" cy="444628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400" b="1" dirty="0">
                <a:solidFill>
                  <a:srgbClr val="FFFFFF"/>
                </a:solidFill>
                <a:cs typeface="+mn-ea"/>
                <a:sym typeface="+mn-lt"/>
              </a:rPr>
              <a:t>02</a:t>
            </a:r>
            <a:endParaRPr lang="zh-CN" altLang="en-US" sz="2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1" name="MH_Number_3"/>
          <p:cNvSpPr/>
          <p:nvPr>
            <p:custDataLst>
              <p:tags r:id="rId8"/>
            </p:custDataLst>
          </p:nvPr>
        </p:nvSpPr>
        <p:spPr>
          <a:xfrm>
            <a:off x="5902636" y="3223209"/>
            <a:ext cx="694033" cy="444628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400" b="1" dirty="0">
                <a:solidFill>
                  <a:srgbClr val="FFFFFF"/>
                </a:solidFill>
                <a:cs typeface="+mn-ea"/>
                <a:sym typeface="+mn-lt"/>
              </a:rPr>
              <a:t>03</a:t>
            </a:r>
            <a:endParaRPr lang="zh-CN" altLang="en-US" sz="2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2" name="MH_Number_4"/>
          <p:cNvSpPr/>
          <p:nvPr>
            <p:custDataLst>
              <p:tags r:id="rId9"/>
            </p:custDataLst>
          </p:nvPr>
        </p:nvSpPr>
        <p:spPr>
          <a:xfrm flipH="1">
            <a:off x="5217735" y="3974194"/>
            <a:ext cx="694033" cy="444628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400" b="1" dirty="0">
                <a:solidFill>
                  <a:srgbClr val="FFFFFF"/>
                </a:solidFill>
                <a:cs typeface="+mn-ea"/>
                <a:sym typeface="+mn-lt"/>
              </a:rPr>
              <a:t>04</a:t>
            </a:r>
            <a:endParaRPr lang="zh-CN" altLang="en-US" sz="2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3" name="MH_Entry_1"/>
          <p:cNvSpPr/>
          <p:nvPr>
            <p:custDataLst>
              <p:tags r:id="rId10"/>
            </p:custDataLst>
          </p:nvPr>
        </p:nvSpPr>
        <p:spPr>
          <a:xfrm>
            <a:off x="6858854" y="1751153"/>
            <a:ext cx="4106891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高血压诊断标准与分类</a:t>
            </a:r>
          </a:p>
        </p:txBody>
      </p:sp>
      <p:sp>
        <p:nvSpPr>
          <p:cNvPr id="14" name="MH_Entry_2"/>
          <p:cNvSpPr/>
          <p:nvPr>
            <p:custDataLst>
              <p:tags r:id="rId11"/>
            </p:custDataLst>
          </p:nvPr>
        </p:nvSpPr>
        <p:spPr>
          <a:xfrm>
            <a:off x="1222687" y="2406836"/>
            <a:ext cx="3736432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高血压的现状及特点</a:t>
            </a:r>
          </a:p>
        </p:txBody>
      </p:sp>
      <p:sp>
        <p:nvSpPr>
          <p:cNvPr id="15" name="MH_Entry_3"/>
          <p:cNvSpPr/>
          <p:nvPr>
            <p:custDataLst>
              <p:tags r:id="rId12"/>
            </p:custDataLst>
          </p:nvPr>
        </p:nvSpPr>
        <p:spPr>
          <a:xfrm>
            <a:off x="6858856" y="3196661"/>
            <a:ext cx="3712930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高血压危险因素</a:t>
            </a:r>
          </a:p>
        </p:txBody>
      </p:sp>
      <p:sp>
        <p:nvSpPr>
          <p:cNvPr id="16" name="MH_Entry_4"/>
          <p:cNvSpPr/>
          <p:nvPr>
            <p:custDataLst>
              <p:tags r:id="rId13"/>
            </p:custDataLst>
          </p:nvPr>
        </p:nvSpPr>
        <p:spPr>
          <a:xfrm>
            <a:off x="1222687" y="4010234"/>
            <a:ext cx="3736432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高血压临床表现</a:t>
            </a:r>
          </a:p>
        </p:txBody>
      </p:sp>
      <p:sp>
        <p:nvSpPr>
          <p:cNvPr id="24" name="MH_Number_3">
            <a:extLst>
              <a:ext uri="{FF2B5EF4-FFF2-40B4-BE49-F238E27FC236}">
                <a16:creationId xmlns:a16="http://schemas.microsoft.com/office/drawing/2014/main" xmlns="" id="{CE5FAD29-6F51-4D1E-A52D-68B7CEB809AC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5893504" y="4725179"/>
            <a:ext cx="694033" cy="444628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400" b="1" dirty="0">
                <a:solidFill>
                  <a:srgbClr val="FFFFFF"/>
                </a:solidFill>
                <a:cs typeface="+mn-ea"/>
                <a:sym typeface="+mn-lt"/>
              </a:rPr>
              <a:t>05</a:t>
            </a:r>
            <a:endParaRPr lang="zh-CN" altLang="en-US" sz="2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5" name="MH_Number_4">
            <a:extLst>
              <a:ext uri="{FF2B5EF4-FFF2-40B4-BE49-F238E27FC236}">
                <a16:creationId xmlns:a16="http://schemas.microsoft.com/office/drawing/2014/main" xmlns="" id="{109D71C7-F447-4F52-AC40-333912D5E6E4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flipH="1">
            <a:off x="5208603" y="5476166"/>
            <a:ext cx="694033" cy="444628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400" b="1" dirty="0">
                <a:solidFill>
                  <a:srgbClr val="FFFFFF"/>
                </a:solidFill>
                <a:cs typeface="+mn-ea"/>
                <a:sym typeface="+mn-lt"/>
              </a:rPr>
              <a:t>06</a:t>
            </a:r>
            <a:endParaRPr lang="zh-CN" altLang="en-US" sz="2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6" name="MH_Entry_3">
            <a:extLst>
              <a:ext uri="{FF2B5EF4-FFF2-40B4-BE49-F238E27FC236}">
                <a16:creationId xmlns:a16="http://schemas.microsoft.com/office/drawing/2014/main" xmlns="" id="{0ABF48BD-853C-4E40-ACF0-BF062DF8CAB1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6849724" y="4642169"/>
            <a:ext cx="3712930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高血压的预防及治疗</a:t>
            </a:r>
          </a:p>
        </p:txBody>
      </p:sp>
      <p:sp>
        <p:nvSpPr>
          <p:cNvPr id="27" name="MH_Entry_4">
            <a:extLst>
              <a:ext uri="{FF2B5EF4-FFF2-40B4-BE49-F238E27FC236}">
                <a16:creationId xmlns:a16="http://schemas.microsoft.com/office/drawing/2014/main" xmlns="" id="{ED5BC927-2E40-405C-90BA-F2DA3D123C0F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1213555" y="5459743"/>
            <a:ext cx="3736432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高血压防治的误区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3703724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 advTm="3000">
        <p15:prstTrans prst="prestig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00"/>
                            </p:stCondLst>
                            <p:childTnLst>
                              <p:par>
                                <p:cTn id="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24" grpId="0" animBg="1"/>
      <p:bldP spid="25" grpId="0" animBg="1"/>
      <p:bldP spid="26" grpId="0"/>
      <p:bldP spid="2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4499774" y="2252980"/>
            <a:ext cx="0" cy="3439290"/>
          </a:xfrm>
          <a:prstGeom prst="line">
            <a:avLst/>
          </a:prstGeom>
          <a:ln w="9525" cmpd="sng">
            <a:solidFill>
              <a:schemeClr val="accent1">
                <a:lumMod val="10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846285" y="2252980"/>
            <a:ext cx="0" cy="3439290"/>
          </a:xfrm>
          <a:prstGeom prst="line">
            <a:avLst/>
          </a:prstGeom>
          <a:ln w="9525" cmpd="sng">
            <a:solidFill>
              <a:schemeClr val="accent1">
                <a:lumMod val="10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51769" y="2656109"/>
            <a:ext cx="2656163" cy="2633031"/>
          </a:xfrm>
          <a:prstGeom prst="ellipse">
            <a:avLst/>
          </a:prstGeom>
        </p:spPr>
      </p:pic>
      <p:sp>
        <p:nvSpPr>
          <p:cNvPr id="7" name="TextBox 23"/>
          <p:cNvSpPr txBox="1"/>
          <p:nvPr/>
        </p:nvSpPr>
        <p:spPr>
          <a:xfrm>
            <a:off x="4679717" y="2252980"/>
            <a:ext cx="4034778" cy="4117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高血压病是一种需要持续不断治疗的慢性病，绝大多数病人需要坚持长期或长时间服药，甚至有的的病人需要终身服药。所谓终身服药，就是指确认为高血压后，医生给病人以终身治疗。以药物治疗而言，病人就要吃一辈子的药。即使血压正常后，仍应使用合理有效的维持降压药物剂量，保持血压稳定，切不可吃吃停停。正确的治疗原则应该是“长期服药，可以少吃，不可不吃”。因此有高血压病的病人一定要有打“持久战”的思想准备。</a:t>
            </a:r>
          </a:p>
        </p:txBody>
      </p:sp>
      <p:sp>
        <p:nvSpPr>
          <p:cNvPr id="8" name="TextBox 24"/>
          <p:cNvSpPr txBox="1"/>
          <p:nvPr/>
        </p:nvSpPr>
        <p:spPr>
          <a:xfrm>
            <a:off x="5317542" y="1793262"/>
            <a:ext cx="3110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1"/>
                </a:solidFill>
                <a:cs typeface="+mn-ea"/>
                <a:sym typeface="+mn-lt"/>
              </a:rPr>
              <a:t>高血压的预防及治疗</a:t>
            </a:r>
          </a:p>
        </p:txBody>
      </p:sp>
      <p:sp>
        <p:nvSpPr>
          <p:cNvPr id="11" name="文本框 37">
            <a:extLst>
              <a:ext uri="{FF2B5EF4-FFF2-40B4-BE49-F238E27FC236}">
                <a16:creationId xmlns:a16="http://schemas.microsoft.com/office/drawing/2014/main" xmlns="" id="{5E5DC389-7F0B-4710-8B40-3008284B028A}"/>
              </a:ext>
            </a:extLst>
          </p:cNvPr>
          <p:cNvSpPr txBox="1"/>
          <p:nvPr/>
        </p:nvSpPr>
        <p:spPr>
          <a:xfrm>
            <a:off x="1209581" y="221758"/>
            <a:ext cx="4773724" cy="806942"/>
          </a:xfrm>
          <a:prstGeom prst="rect">
            <a:avLst/>
          </a:prstGeom>
          <a:noFill/>
        </p:spPr>
        <p:txBody>
          <a:bodyPr wrap="none" lIns="128578" tIns="64289" rIns="128578" bIns="64289" rtlCol="0">
            <a:spAutoFit/>
          </a:bodyPr>
          <a:lstStyle/>
          <a:p>
            <a:pPr defTabSz="963930"/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高血压防治的误区</a:t>
            </a:r>
          </a:p>
        </p:txBody>
      </p:sp>
      <p:sp>
        <p:nvSpPr>
          <p:cNvPr id="12" name="TextBox 23">
            <a:extLst>
              <a:ext uri="{FF2B5EF4-FFF2-40B4-BE49-F238E27FC236}">
                <a16:creationId xmlns:a16="http://schemas.microsoft.com/office/drawing/2014/main" xmlns="" id="{7FC814DA-EA07-47A0-8648-A75D34D4FF78}"/>
              </a:ext>
            </a:extLst>
          </p:cNvPr>
          <p:cNvSpPr txBox="1"/>
          <p:nvPr/>
        </p:nvSpPr>
        <p:spPr>
          <a:xfrm>
            <a:off x="371368" y="2252980"/>
            <a:ext cx="4034778" cy="4117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由于高血压临床表现呈多样化，可以毫无症状，或症状轻微，甚至有的病人一生无临床症状。所以许多病人认为，高血压病是一种可治可不治的病。血压高了就服点降压药，稳定了就不再服药，这是错误的。其实血压的正常就是服了降压药治疗的结果。停药后血压必定又会增高，甚至更高。这种血压的明显波动，正是导致脑中风、心力衰竭的重要原因。患有高血压病的病人应积极地治疗，以免重要靶器官受损，致残后而后悔莫及。</a:t>
            </a:r>
          </a:p>
        </p:txBody>
      </p:sp>
      <p:sp>
        <p:nvSpPr>
          <p:cNvPr id="13" name="TextBox 24">
            <a:extLst>
              <a:ext uri="{FF2B5EF4-FFF2-40B4-BE49-F238E27FC236}">
                <a16:creationId xmlns:a16="http://schemas.microsoft.com/office/drawing/2014/main" xmlns="" id="{EBADCBB6-4687-490A-B666-6EDB0E517109}"/>
              </a:ext>
            </a:extLst>
          </p:cNvPr>
          <p:cNvSpPr txBox="1"/>
          <p:nvPr/>
        </p:nvSpPr>
        <p:spPr>
          <a:xfrm>
            <a:off x="877525" y="1793262"/>
            <a:ext cx="3278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1"/>
                </a:solidFill>
                <a:cs typeface="+mn-ea"/>
                <a:sym typeface="+mn-lt"/>
              </a:rPr>
              <a:t>高血压的预防及治疗</a:t>
            </a:r>
          </a:p>
        </p:txBody>
      </p:sp>
    </p:spTree>
  </p:cSld>
  <p:clrMapOvr>
    <a:masterClrMapping/>
  </p:clrMapOvr>
  <p:transition spd="slow" advTm="3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12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C0581D85-C401-4100-B90E-78AF42C70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6" y="1481571"/>
            <a:ext cx="5001448" cy="4978400"/>
          </a:xfrm>
          <a:prstGeom prst="rect">
            <a:avLst/>
          </a:prstGeom>
        </p:spPr>
      </p:pic>
      <p:sp>
        <p:nvSpPr>
          <p:cNvPr id="2" name="文本框 37">
            <a:extLst>
              <a:ext uri="{FF2B5EF4-FFF2-40B4-BE49-F238E27FC236}">
                <a16:creationId xmlns:a16="http://schemas.microsoft.com/office/drawing/2014/main" xmlns="" id="{350A3C55-E89C-4EA3-B0F5-955D60EDEBBF}"/>
              </a:ext>
            </a:extLst>
          </p:cNvPr>
          <p:cNvSpPr txBox="1"/>
          <p:nvPr/>
        </p:nvSpPr>
        <p:spPr>
          <a:xfrm>
            <a:off x="1209581" y="221758"/>
            <a:ext cx="4773724" cy="806942"/>
          </a:xfrm>
          <a:prstGeom prst="rect">
            <a:avLst/>
          </a:prstGeom>
          <a:noFill/>
        </p:spPr>
        <p:txBody>
          <a:bodyPr wrap="none" lIns="128578" tIns="64289" rIns="128578" bIns="64289" rtlCol="0">
            <a:spAutoFit/>
          </a:bodyPr>
          <a:lstStyle/>
          <a:p>
            <a:pPr defTabSz="963930"/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高血压防治的误区</a:t>
            </a:r>
          </a:p>
        </p:txBody>
      </p:sp>
      <p:grpSp>
        <p:nvGrpSpPr>
          <p:cNvPr id="6" name="8">
            <a:extLst>
              <a:ext uri="{FF2B5EF4-FFF2-40B4-BE49-F238E27FC236}">
                <a16:creationId xmlns:a16="http://schemas.microsoft.com/office/drawing/2014/main" xmlns="" id="{7029CE85-B6B6-4026-B735-05B4F7F0E008}"/>
              </a:ext>
            </a:extLst>
          </p:cNvPr>
          <p:cNvGrpSpPr/>
          <p:nvPr/>
        </p:nvGrpSpPr>
        <p:grpSpPr>
          <a:xfrm>
            <a:off x="4935720" y="1481572"/>
            <a:ext cx="7069584" cy="4978400"/>
            <a:chOff x="4943871" y="1701800"/>
            <a:chExt cx="6552804" cy="4390504"/>
          </a:xfrm>
          <a:noFill/>
        </p:grpSpPr>
        <p:sp>
          <p:nvSpPr>
            <p:cNvPr id="7" name="3">
              <a:extLst>
                <a:ext uri="{FF2B5EF4-FFF2-40B4-BE49-F238E27FC236}">
                  <a16:creationId xmlns:a16="http://schemas.microsoft.com/office/drawing/2014/main" xmlns="" id="{228E73A2-1822-406A-83FB-113D4BDC26A0}"/>
                </a:ext>
              </a:extLst>
            </p:cNvPr>
            <p:cNvSpPr/>
            <p:nvPr/>
          </p:nvSpPr>
          <p:spPr>
            <a:xfrm>
              <a:off x="5447928" y="1701800"/>
              <a:ext cx="6048747" cy="4390504"/>
            </a:xfrm>
            <a:prstGeom prst="rect">
              <a:avLst/>
            </a:prstGeom>
            <a:grpFill/>
            <a:ln>
              <a:solidFill>
                <a:schemeClr val="accent1">
                  <a:lumMod val="10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8" name="25">
              <a:extLst>
                <a:ext uri="{FF2B5EF4-FFF2-40B4-BE49-F238E27FC236}">
                  <a16:creationId xmlns:a16="http://schemas.microsoft.com/office/drawing/2014/main" xmlns="" id="{9D398E68-3CD5-4818-A6D5-A29650525C54}"/>
                </a:ext>
              </a:extLst>
            </p:cNvPr>
            <p:cNvSpPr/>
            <p:nvPr/>
          </p:nvSpPr>
          <p:spPr>
            <a:xfrm rot="16200000">
              <a:off x="3000647" y="3645024"/>
              <a:ext cx="4390504" cy="504056"/>
            </a:xfrm>
            <a:custGeom>
              <a:avLst/>
              <a:gdLst>
                <a:gd name="connsiteX0" fmla="*/ 4390504 w 4390504"/>
                <a:gd name="connsiteY0" fmla="*/ 216024 h 504056"/>
                <a:gd name="connsiteX1" fmla="*/ 4390504 w 4390504"/>
                <a:gd name="connsiteY1" fmla="*/ 504056 h 504056"/>
                <a:gd name="connsiteX2" fmla="*/ 0 w 4390504"/>
                <a:gd name="connsiteY2" fmla="*/ 504056 h 504056"/>
                <a:gd name="connsiteX3" fmla="*/ 0 w 4390504"/>
                <a:gd name="connsiteY3" fmla="*/ 216024 h 504056"/>
                <a:gd name="connsiteX4" fmla="*/ 1985629 w 4390504"/>
                <a:gd name="connsiteY4" fmla="*/ 216024 h 504056"/>
                <a:gd name="connsiteX5" fmla="*/ 2195252 w 4390504"/>
                <a:gd name="connsiteY5" fmla="*/ 0 h 504056"/>
                <a:gd name="connsiteX6" fmla="*/ 2404874 w 4390504"/>
                <a:gd name="connsiteY6" fmla="*/ 216024 h 50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90504" h="504056">
                  <a:moveTo>
                    <a:pt x="4390504" y="216024"/>
                  </a:moveTo>
                  <a:lnTo>
                    <a:pt x="4390504" y="504056"/>
                  </a:lnTo>
                  <a:lnTo>
                    <a:pt x="0" y="504056"/>
                  </a:lnTo>
                  <a:lnTo>
                    <a:pt x="0" y="216024"/>
                  </a:lnTo>
                  <a:lnTo>
                    <a:pt x="1985629" y="216024"/>
                  </a:lnTo>
                  <a:lnTo>
                    <a:pt x="2195252" y="0"/>
                  </a:lnTo>
                  <a:lnTo>
                    <a:pt x="2404874" y="216024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10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</p:grpSp>
      <p:sp>
        <p:nvSpPr>
          <p:cNvPr id="9" name="TextBox 19">
            <a:extLst>
              <a:ext uri="{FF2B5EF4-FFF2-40B4-BE49-F238E27FC236}">
                <a16:creationId xmlns:a16="http://schemas.microsoft.com/office/drawing/2014/main" xmlns="" id="{12A48E41-D774-4003-9C8C-9BA373621F5E}"/>
              </a:ext>
            </a:extLst>
          </p:cNvPr>
          <p:cNvSpPr txBox="1"/>
          <p:nvPr/>
        </p:nvSpPr>
        <p:spPr>
          <a:xfrm>
            <a:off x="6190970" y="1907716"/>
            <a:ext cx="504623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defRPr b="0">
                <a:latin typeface="+mn-lt"/>
                <a:ea typeface="+mn-ea"/>
                <a:cs typeface="+mn-cs"/>
                <a:sym typeface="Trebuchet MS" panose="020B0603020202090204"/>
              </a:defRPr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误区二：服不服药无多大差别的误区</a:t>
            </a:r>
          </a:p>
        </p:txBody>
      </p:sp>
      <p:sp>
        <p:nvSpPr>
          <p:cNvPr id="10" name="TextBox 106">
            <a:extLst>
              <a:ext uri="{FF2B5EF4-FFF2-40B4-BE49-F238E27FC236}">
                <a16:creationId xmlns:a16="http://schemas.microsoft.com/office/drawing/2014/main" xmlns="" id="{C2DE2FBC-34CE-4961-B1AF-A748CFDECC58}"/>
              </a:ext>
            </a:extLst>
          </p:cNvPr>
          <p:cNvSpPr txBox="1"/>
          <p:nvPr/>
        </p:nvSpPr>
        <p:spPr>
          <a:xfrm>
            <a:off x="5674219" y="2744957"/>
            <a:ext cx="6136394" cy="32008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defRPr sz="2600">
                <a:solidFill>
                  <a:srgbClr val="FFFFFF"/>
                </a:solidFill>
              </a:defRPr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高血压病人中除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5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％左右（症状性高血压）可通过手术等方法得到根治外，其余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90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％以上的病人都是高血压病，这些病人是一种慢性病，往往需要长期或终身服药。有些人虽然已经发现高血压，但不在乎，甚至认为治疗不治疗均无所谓。 甚至还有的朋友说：血压高点有什么了不起，不误吃，不误睡，什么也不影响，甚至会对苦口婆心劝他的医生产生一种“虚张声势”的感觉，仍然我行我素。持这种态度的人，是自己对自己不负责任的表现，是极端错误的，一定要予以避免。</a:t>
            </a:r>
          </a:p>
          <a:p>
            <a:pPr algn="just">
              <a:defRPr sz="2600">
                <a:solidFill>
                  <a:srgbClr val="FFFFFF"/>
                </a:solidFill>
              </a:defRPr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医学家认为，其服药与不服药的结局是截然不同的，坚持长期用药者由于使血压降至正常或理想水平，可以减少和推迟器官的损害，因而具有十分重要的临床意义。而长期不服药者则由于血压长期处于高水平，其本身可促进或加速心、脑、肾等重要器官的损害，甚至引起致残或死亡。因此，要认清降压治疗的重要意义，积极、有效、长期地控制血压至正常或理想水平。</a:t>
            </a:r>
          </a:p>
        </p:txBody>
      </p:sp>
      <p:cxnSp>
        <p:nvCxnSpPr>
          <p:cNvPr id="11" name="30">
            <a:extLst>
              <a:ext uri="{FF2B5EF4-FFF2-40B4-BE49-F238E27FC236}">
                <a16:creationId xmlns:a16="http://schemas.microsoft.com/office/drawing/2014/main" xmlns="" id="{7A1CBD2B-5586-49EB-B5CB-5CE4756676BB}"/>
              </a:ext>
            </a:extLst>
          </p:cNvPr>
          <p:cNvCxnSpPr/>
          <p:nvPr/>
        </p:nvCxnSpPr>
        <p:spPr>
          <a:xfrm>
            <a:off x="7036185" y="2381529"/>
            <a:ext cx="3888856" cy="1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84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14:gallery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3">
            <a:extLst>
              <a:ext uri="{FF2B5EF4-FFF2-40B4-BE49-F238E27FC236}">
                <a16:creationId xmlns:a16="http://schemas.microsoft.com/office/drawing/2014/main" xmlns="" id="{B3E72E27-E46E-43B6-9BC5-89BA8EEEDAB5}"/>
              </a:ext>
            </a:extLst>
          </p:cNvPr>
          <p:cNvSpPr>
            <a:spLocks/>
          </p:cNvSpPr>
          <p:nvPr/>
        </p:nvSpPr>
        <p:spPr bwMode="auto">
          <a:xfrm>
            <a:off x="0" y="1587169"/>
            <a:ext cx="9734933" cy="4546931"/>
          </a:xfrm>
          <a:prstGeom prst="rightArrow">
            <a:avLst>
              <a:gd name="adj1" fmla="val 69463"/>
              <a:gd name="adj2" fmla="val 28319"/>
            </a:avLst>
          </a:prstGeom>
          <a:noFill/>
          <a:ln w="25400">
            <a:solidFill>
              <a:schemeClr val="accent1">
                <a:lumMod val="10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1476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文本框 37">
            <a:extLst>
              <a:ext uri="{FF2B5EF4-FFF2-40B4-BE49-F238E27FC236}">
                <a16:creationId xmlns:a16="http://schemas.microsoft.com/office/drawing/2014/main" xmlns="" id="{4127DD0F-5D24-48B4-90D9-DD35BB06FBE6}"/>
              </a:ext>
            </a:extLst>
          </p:cNvPr>
          <p:cNvSpPr txBox="1"/>
          <p:nvPr/>
        </p:nvSpPr>
        <p:spPr>
          <a:xfrm>
            <a:off x="1209581" y="221758"/>
            <a:ext cx="4773724" cy="806942"/>
          </a:xfrm>
          <a:prstGeom prst="rect">
            <a:avLst/>
          </a:prstGeom>
          <a:noFill/>
        </p:spPr>
        <p:txBody>
          <a:bodyPr wrap="none" lIns="128578" tIns="64289" rIns="128578" bIns="64289" rtlCol="0">
            <a:spAutoFit/>
          </a:bodyPr>
          <a:lstStyle/>
          <a:p>
            <a:pPr defTabSz="963930"/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高血压防治的误区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FB78394C-5204-4B29-B640-D0CE0087D161}"/>
              </a:ext>
            </a:extLst>
          </p:cNvPr>
          <p:cNvSpPr txBox="1"/>
          <p:nvPr/>
        </p:nvSpPr>
        <p:spPr>
          <a:xfrm>
            <a:off x="1402815" y="2284585"/>
            <a:ext cx="6263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hangingPunct="1"/>
            <a:r>
              <a:rPr lang="zh-CN" altLang="en-US" sz="1800" b="1" dirty="0">
                <a:solidFill>
                  <a:schemeClr val="bg1"/>
                </a:solidFill>
                <a:cs typeface="+mn-ea"/>
                <a:sym typeface="+mn-lt"/>
              </a:rPr>
              <a:t>误区三：单纯依赖药物，不做综合治疗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C6F24C0C-7123-428E-B743-5FD9369DBAE1}"/>
              </a:ext>
            </a:extLst>
          </p:cNvPr>
          <p:cNvSpPr txBox="1"/>
          <p:nvPr/>
        </p:nvSpPr>
        <p:spPr>
          <a:xfrm>
            <a:off x="115982" y="2653917"/>
            <a:ext cx="8836754" cy="27878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defRPr sz="2600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高血压是多种因素综合作用所造成的，其中包括不良的生活方式等。高血压病病人发生并发症的原因除了血压升高外，尚有其他许多因素，这些因素医学上称为“危险因素”，如吸烟、酗酒、摄入食盐过多、体重超重、血糖升高、血脂异常、缺乏运动和体育锻炼、性格暴躁等。所以，药物治疗的同时也需要采取综合措施，否则就不可能取得理想的治疗效果。故治疗高血压除选择适当的药物外，特别还要改变不良的生活方式。 </a:t>
            </a:r>
          </a:p>
          <a:p>
            <a:pPr algn="just">
              <a:lnSpc>
                <a:spcPct val="110000"/>
              </a:lnSpc>
              <a:defRPr sz="2600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一般地说，高血压的治疗应包括药物和非药物两种。非药物治疗有：一般治疗（合理休息、适当镇静）、饮食治疗、运动等。早期、轻度高血压病人，应在用降压药物前可先试用非药物治疗。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3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－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6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个月后复查血压，如多次测量血压均在正常范围内，可继续非药物治疗，并定期测血压；如症状明显，则应同时应用降压药物。对于中、重度高血压病病人在采取降压药物治疗的同时，也要配合非药物治疗，才能有效地控制血压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54E01AE6-F892-40EF-BEBC-FBD4D902F64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41" t="19437" r="21854" b="9110"/>
          <a:stretch/>
        </p:blipFill>
        <p:spPr>
          <a:xfrm>
            <a:off x="9734932" y="1587169"/>
            <a:ext cx="2457068" cy="454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68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000">
        <p14:prism dir="u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8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0"/>
          <p:cNvSpPr/>
          <p:nvPr/>
        </p:nvSpPr>
        <p:spPr>
          <a:xfrm>
            <a:off x="2640033" y="1543850"/>
            <a:ext cx="6896535" cy="5314150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55" dirty="0">
              <a:cs typeface="+mn-ea"/>
              <a:sym typeface="+mn-lt"/>
            </a:endParaRPr>
          </a:p>
        </p:txBody>
      </p:sp>
      <p:grpSp>
        <p:nvGrpSpPr>
          <p:cNvPr id="23" name="Group 9"/>
          <p:cNvGrpSpPr/>
          <p:nvPr/>
        </p:nvGrpSpPr>
        <p:grpSpPr>
          <a:xfrm>
            <a:off x="-14608" y="1543850"/>
            <a:ext cx="4895079" cy="5314150"/>
            <a:chOff x="-7985" y="901147"/>
            <a:chExt cx="2182717" cy="2131459"/>
          </a:xfrm>
          <a:solidFill>
            <a:srgbClr val="2F5597"/>
          </a:solidFill>
        </p:grpSpPr>
        <p:sp>
          <p:nvSpPr>
            <p:cNvPr id="26" name="Rectangle 12"/>
            <p:cNvSpPr/>
            <p:nvPr/>
          </p:nvSpPr>
          <p:spPr>
            <a:xfrm>
              <a:off x="-7985" y="901147"/>
              <a:ext cx="2012646" cy="21314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317500" sx="1000" sy="1000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55" dirty="0">
                <a:cs typeface="+mn-ea"/>
                <a:sym typeface="+mn-lt"/>
              </a:endParaRPr>
            </a:p>
          </p:txBody>
        </p:sp>
        <p:sp>
          <p:nvSpPr>
            <p:cNvPr id="25" name="Isosceles Triangle 11"/>
            <p:cNvSpPr/>
            <p:nvPr/>
          </p:nvSpPr>
          <p:spPr>
            <a:xfrm rot="5400000">
              <a:off x="1846781" y="1869353"/>
              <a:ext cx="460856" cy="19504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55" dirty="0">
                <a:cs typeface="+mn-ea"/>
                <a:sym typeface="+mn-lt"/>
              </a:endParaRPr>
            </a:p>
          </p:txBody>
        </p:sp>
      </p:grpSp>
      <p:grpSp>
        <p:nvGrpSpPr>
          <p:cNvPr id="31" name="Group 9"/>
          <p:cNvGrpSpPr/>
          <p:nvPr/>
        </p:nvGrpSpPr>
        <p:grpSpPr>
          <a:xfrm>
            <a:off x="8416887" y="1543848"/>
            <a:ext cx="3774321" cy="5314151"/>
            <a:chOff x="-203033" y="901147"/>
            <a:chExt cx="2207694" cy="2131459"/>
          </a:xfrm>
          <a:solidFill>
            <a:schemeClr val="accent1"/>
          </a:solidFill>
        </p:grpSpPr>
        <p:sp>
          <p:nvSpPr>
            <p:cNvPr id="34" name="Rectangle 25"/>
            <p:cNvSpPr/>
            <p:nvPr/>
          </p:nvSpPr>
          <p:spPr>
            <a:xfrm>
              <a:off x="-7985" y="901147"/>
              <a:ext cx="2012646" cy="2131459"/>
            </a:xfrm>
            <a:prstGeom prst="rect">
              <a:avLst/>
            </a:prstGeom>
            <a:grpFill/>
            <a:ln>
              <a:noFill/>
            </a:ln>
            <a:effectLst>
              <a:outerShdw blurRad="317500" sx="1000" sy="1000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55" dirty="0">
                <a:cs typeface="+mn-ea"/>
                <a:sym typeface="+mn-lt"/>
              </a:endParaRPr>
            </a:p>
          </p:txBody>
        </p:sp>
        <p:sp>
          <p:nvSpPr>
            <p:cNvPr id="33" name="Isosceles Triangle 24"/>
            <p:cNvSpPr/>
            <p:nvPr/>
          </p:nvSpPr>
          <p:spPr>
            <a:xfrm rot="16200000">
              <a:off x="-335937" y="1869354"/>
              <a:ext cx="460856" cy="19504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55" dirty="0">
                <a:cs typeface="+mn-ea"/>
                <a:sym typeface="+mn-lt"/>
              </a:endParaRPr>
            </a:p>
          </p:txBody>
        </p:sp>
      </p:grpSp>
      <p:sp>
        <p:nvSpPr>
          <p:cNvPr id="44" name="矩形 43"/>
          <p:cNvSpPr/>
          <p:nvPr/>
        </p:nvSpPr>
        <p:spPr>
          <a:xfrm>
            <a:off x="-62139" y="1709732"/>
            <a:ext cx="4488016" cy="830989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误区四：以感觉估计高血压的误区 </a:t>
            </a:r>
          </a:p>
        </p:txBody>
      </p:sp>
      <p:sp>
        <p:nvSpPr>
          <p:cNvPr id="45" name="矩形 47"/>
          <p:cNvSpPr>
            <a:spLocks noChangeArrowheads="1"/>
          </p:cNvSpPr>
          <p:nvPr/>
        </p:nvSpPr>
        <p:spPr bwMode="auto">
          <a:xfrm>
            <a:off x="-378555" y="2513813"/>
            <a:ext cx="4748047" cy="4203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457200" lvl="1" indent="0">
              <a:lnSpc>
                <a:spcPct val="120000"/>
              </a:lnSpc>
              <a:spcBef>
                <a:spcPts val="895"/>
              </a:spcBef>
              <a:buNone/>
            </a:pP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血压的高低与症状的多少、轻重并无平行关系。有的病人，特别是长期高血压病人，由于对高血压产生了“适应”，即使血压明显升高，仍可不出现任何感觉不适。误认为只要没有不适感觉，血压就一定不高。还有相当一部分高血压病病人没有任何症状，甚至血压很高也如此，但当血压下降后反感不适，此时只要使降压速度减慢些，坚持一段时间其不适感会逐渐消失。所以，有时血压降低也会出现头昏等不适，若不测量血压而盲目地加量，反而不利，为此可能延误治疗，而此种现象对病人的健康却潜在着严重的威胁，甚至导致并发症的发生。为此，高血压病人应主动定期测量血压，如1周至2周，至少测量血压1次。</a:t>
            </a:r>
          </a:p>
        </p:txBody>
      </p:sp>
      <p:sp>
        <p:nvSpPr>
          <p:cNvPr id="46" name="矩形 45"/>
          <p:cNvSpPr/>
          <p:nvPr/>
        </p:nvSpPr>
        <p:spPr>
          <a:xfrm>
            <a:off x="9065277" y="1709732"/>
            <a:ext cx="2956489" cy="830989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误区五：不按病情科学治疗的误区 </a:t>
            </a:r>
          </a:p>
        </p:txBody>
      </p:sp>
      <p:sp>
        <p:nvSpPr>
          <p:cNvPr id="47" name="矩形 47"/>
          <p:cNvSpPr>
            <a:spLocks noChangeArrowheads="1"/>
          </p:cNvSpPr>
          <p:nvPr/>
        </p:nvSpPr>
        <p:spPr bwMode="auto">
          <a:xfrm>
            <a:off x="9065277" y="2513813"/>
            <a:ext cx="3223468" cy="3317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ts val="895"/>
              </a:spcBef>
              <a:buNone/>
            </a:pP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高血压是严重威胁人类健康的常见病、多发病，这是肯定的，也是无可非议的。欲走捷径绝对是不可能的，甚至酿成不良后果。 面对多种降压途径无所适从。当前社会上降压方法甚多，诸如降压鞋、降压帽、降压仪等，而国内外专家目前认定，只有降压药是可靠的降压途径，其他方法均处于试用阶段，目前只能作为辅助或精神安慰治疗。</a:t>
            </a:r>
          </a:p>
        </p:txBody>
      </p:sp>
      <p:sp>
        <p:nvSpPr>
          <p:cNvPr id="28" name="文本框 37">
            <a:extLst>
              <a:ext uri="{FF2B5EF4-FFF2-40B4-BE49-F238E27FC236}">
                <a16:creationId xmlns:a16="http://schemas.microsoft.com/office/drawing/2014/main" xmlns="" id="{B88F5525-10B4-40A5-B060-1F7B453A6BE9}"/>
              </a:ext>
            </a:extLst>
          </p:cNvPr>
          <p:cNvSpPr txBox="1"/>
          <p:nvPr/>
        </p:nvSpPr>
        <p:spPr>
          <a:xfrm>
            <a:off x="1209581" y="221758"/>
            <a:ext cx="4773724" cy="806942"/>
          </a:xfrm>
          <a:prstGeom prst="rect">
            <a:avLst/>
          </a:prstGeom>
          <a:noFill/>
        </p:spPr>
        <p:txBody>
          <a:bodyPr wrap="none" lIns="128578" tIns="64289" rIns="128578" bIns="64289" rtlCol="0">
            <a:spAutoFit/>
          </a:bodyPr>
          <a:lstStyle/>
          <a:p>
            <a:pPr defTabSz="963930"/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高血压防治的误区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14:prism dir="u" isInverted="1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00"/>
                            </p:stCondLst>
                            <p:childTnLst>
                              <p:par>
                                <p:cTn id="1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00"/>
                            </p:stCondLst>
                            <p:childTnLst>
                              <p:par>
                                <p:cTn id="20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44" grpId="0"/>
      <p:bldP spid="45" grpId="0"/>
      <p:bldP spid="46" grpId="0"/>
      <p:bldP spid="47" grpId="0"/>
      <p:bldP spid="2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37">
            <a:extLst>
              <a:ext uri="{FF2B5EF4-FFF2-40B4-BE49-F238E27FC236}">
                <a16:creationId xmlns:a16="http://schemas.microsoft.com/office/drawing/2014/main" xmlns="" id="{9F2600C6-F2BB-40D3-AE83-06AF4E1138AD}"/>
              </a:ext>
            </a:extLst>
          </p:cNvPr>
          <p:cNvSpPr txBox="1"/>
          <p:nvPr/>
        </p:nvSpPr>
        <p:spPr>
          <a:xfrm>
            <a:off x="1209581" y="221758"/>
            <a:ext cx="4773724" cy="806942"/>
          </a:xfrm>
          <a:prstGeom prst="rect">
            <a:avLst/>
          </a:prstGeom>
          <a:noFill/>
        </p:spPr>
        <p:txBody>
          <a:bodyPr wrap="none" lIns="128578" tIns="64289" rIns="128578" bIns="64289" rtlCol="0">
            <a:spAutoFit/>
          </a:bodyPr>
          <a:lstStyle/>
          <a:p>
            <a:pPr defTabSz="963930"/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高血压防治的误区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21A0EDEC-E9D4-4666-9960-8EC722D37BF2}"/>
              </a:ext>
            </a:extLst>
          </p:cNvPr>
          <p:cNvGrpSpPr/>
          <p:nvPr/>
        </p:nvGrpSpPr>
        <p:grpSpPr>
          <a:xfrm>
            <a:off x="238337" y="1602436"/>
            <a:ext cx="11702625" cy="4634853"/>
            <a:chOff x="404911" y="2207877"/>
            <a:chExt cx="11702625" cy="4634853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xmlns="" id="{AF4D0E0C-9E9D-4B15-9C5F-5D2DA9E4B5A7}"/>
                </a:ext>
              </a:extLst>
            </p:cNvPr>
            <p:cNvGrpSpPr/>
            <p:nvPr/>
          </p:nvGrpSpPr>
          <p:grpSpPr>
            <a:xfrm>
              <a:off x="3974776" y="2207877"/>
              <a:ext cx="8132760" cy="4634853"/>
              <a:chOff x="662521" y="2154930"/>
              <a:chExt cx="3989938" cy="2273862"/>
            </a:xfrm>
          </p:grpSpPr>
          <p:sp>
            <p:nvSpPr>
              <p:cNvPr id="13" name="标题 4">
                <a:extLst>
                  <a:ext uri="{FF2B5EF4-FFF2-40B4-BE49-F238E27FC236}">
                    <a16:creationId xmlns:a16="http://schemas.microsoft.com/office/drawing/2014/main" xmlns="" id="{2BB14D00-E040-4CF6-8AFD-B2AC961E6937}"/>
                  </a:ext>
                </a:extLst>
              </p:cNvPr>
              <p:cNvSpPr txBox="1"/>
              <p:nvPr/>
            </p:nvSpPr>
            <p:spPr>
              <a:xfrm>
                <a:off x="782994" y="2333136"/>
                <a:ext cx="1729825" cy="1299827"/>
              </a:xfrm>
              <a:prstGeom prst="rect">
                <a:avLst/>
              </a:prstGeom>
            </p:spPr>
            <p:txBody>
              <a:bodyPr vert="horz" lIns="66908" tIns="33454" rIns="66908" bIns="33454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>
                  <a:lnSpc>
                    <a:spcPct val="120000"/>
                  </a:lnSpc>
                </a:pPr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治疗高血压病的主要目标是不仅要将血压降至正常或理想水平（小于130／85毫米汞柱），</a:t>
                </a:r>
                <a:r>
                  <a:rPr lang="en-US" altLang="zh-CN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而且要长期稳定，进而达到最大限度地降低心血管病的病死率和病残率的目的。由于种种原因（如怕麻烦、出差</a:t>
                </a:r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），不定期测量血压，一味“坚持”服药，此为“盲目治疗”，会使得血压忽高忽低，或者出现不适感，并且易产生耐药性或副反应。初服药者，可三天测一次；血压稳定后可每1-2周测一次。根据血压情况，调整药物种类、剂量、服药次数，将血压降至较理想的水平。</a:t>
                </a: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xmlns="" id="{BBA73E1A-F7C1-46D9-978B-912D25895D5D}"/>
                  </a:ext>
                </a:extLst>
              </p:cNvPr>
              <p:cNvSpPr/>
              <p:nvPr/>
            </p:nvSpPr>
            <p:spPr>
              <a:xfrm>
                <a:off x="812786" y="4130983"/>
                <a:ext cx="1633364" cy="29780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  <a:cs typeface="+mn-ea"/>
                    <a:sym typeface="+mn-lt"/>
                  </a:rPr>
                  <a:t>走出只顾服药、不顾效果的误区 </a:t>
                </a:r>
              </a:p>
            </p:txBody>
          </p: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xmlns="" id="{FC1E91C0-82F4-4AE6-B805-3FFAE0981D0D}"/>
                  </a:ext>
                </a:extLst>
              </p:cNvPr>
              <p:cNvCxnSpPr/>
              <p:nvPr/>
            </p:nvCxnSpPr>
            <p:spPr>
              <a:xfrm>
                <a:off x="2571825" y="2154930"/>
                <a:ext cx="0" cy="1738742"/>
              </a:xfrm>
              <a:prstGeom prst="line">
                <a:avLst/>
              </a:prstGeom>
              <a:ln>
                <a:solidFill>
                  <a:schemeClr val="accent1">
                    <a:lumMod val="100000"/>
                  </a:schemeClr>
                </a:solidFill>
                <a:prstDash val="dash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xmlns="" id="{E00C3AA0-5543-4523-8BEE-E4DB759F1384}"/>
                  </a:ext>
                </a:extLst>
              </p:cNvPr>
              <p:cNvSpPr/>
              <p:nvPr/>
            </p:nvSpPr>
            <p:spPr>
              <a:xfrm>
                <a:off x="2763876" y="4130983"/>
                <a:ext cx="1686053" cy="29780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dirty="0">
                    <a:solidFill>
                      <a:schemeClr val="bg1"/>
                    </a:solidFill>
                    <a:cs typeface="+mn-ea"/>
                    <a:sym typeface="+mn-lt"/>
                  </a:rPr>
                  <a:t>走出长期服用一类药、每日一次的误区</a:t>
                </a:r>
              </a:p>
            </p:txBody>
          </p: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xmlns="" id="{9E19E654-48D9-4096-ADC4-CAA2697134E0}"/>
                  </a:ext>
                </a:extLst>
              </p:cNvPr>
              <p:cNvCxnSpPr/>
              <p:nvPr/>
            </p:nvCxnSpPr>
            <p:spPr>
              <a:xfrm>
                <a:off x="662521" y="2154930"/>
                <a:ext cx="0" cy="1738742"/>
              </a:xfrm>
              <a:prstGeom prst="line">
                <a:avLst/>
              </a:prstGeom>
              <a:ln>
                <a:solidFill>
                  <a:schemeClr val="accent1">
                    <a:lumMod val="100000"/>
                  </a:schemeClr>
                </a:solidFill>
                <a:prstDash val="dash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标题 4">
                <a:extLst>
                  <a:ext uri="{FF2B5EF4-FFF2-40B4-BE49-F238E27FC236}">
                    <a16:creationId xmlns:a16="http://schemas.microsoft.com/office/drawing/2014/main" xmlns="" id="{4EC631C1-53C9-4662-87E4-8788849EA9E1}"/>
                  </a:ext>
                </a:extLst>
              </p:cNvPr>
              <p:cNvSpPr txBox="1"/>
              <p:nvPr/>
            </p:nvSpPr>
            <p:spPr>
              <a:xfrm>
                <a:off x="2633293" y="2333136"/>
                <a:ext cx="2019166" cy="1299827"/>
              </a:xfrm>
              <a:prstGeom prst="rect">
                <a:avLst/>
              </a:prstGeom>
            </p:spPr>
            <p:txBody>
              <a:bodyPr vert="horz" lIns="66908" tIns="33454" rIns="66908" bIns="33454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>
                  <a:lnSpc>
                    <a:spcPct val="120000"/>
                  </a:lnSpc>
                </a:pPr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不同的病人应根据病程、年龄、个体差异、脏器损害的有无以及程度等情况，选择适当的药物加以治疗，千篇一律或长期服用一类药物是不可取的。所以，一定要在医生的指导下，按照病情需要及时选择和调整药物。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        有的人出于省事，或嫌麻烦，不管是短效降压药还是长效降压药都采取每日1次的服药法，其实是不科学的。因为短效降压药服药数小时后，随着药物在血液中浓度的下降，降压效果也随之降低或消失。如不能定时服药，血压也随之升高，不能有效地控制24小时血压。而只有长效降压药或缓释、控释制剂才能维持12或24小时平稳降压。 </a:t>
                </a:r>
              </a:p>
            </p:txBody>
          </p:sp>
        </p:grpSp>
        <p:sp>
          <p:nvSpPr>
            <p:cNvPr id="25" name="标题 4">
              <a:extLst>
                <a:ext uri="{FF2B5EF4-FFF2-40B4-BE49-F238E27FC236}">
                  <a16:creationId xmlns:a16="http://schemas.microsoft.com/office/drawing/2014/main" xmlns="" id="{A717C450-3CAB-4187-BD6D-9AEFD472BD45}"/>
                </a:ext>
              </a:extLst>
            </p:cNvPr>
            <p:cNvSpPr txBox="1"/>
            <p:nvPr/>
          </p:nvSpPr>
          <p:spPr>
            <a:xfrm>
              <a:off x="519539" y="2458576"/>
              <a:ext cx="3289892" cy="3097308"/>
            </a:xfrm>
            <a:prstGeom prst="rect">
              <a:avLst/>
            </a:prstGeom>
          </p:spPr>
          <p:txBody>
            <a:bodyPr vert="horz" lIns="66908" tIns="33454" rIns="66908" bIns="33454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>
                <a:lnSpc>
                  <a:spcPct val="120000"/>
                </a:lnSpc>
              </a:pPr>
              <a:r>
                <a:rPr lang="en-US" altLang="zh-CN" sz="1600" dirty="0">
                  <a:latin typeface="+mn-lt"/>
                  <a:ea typeface="+mn-ea"/>
                  <a:cs typeface="+mn-ea"/>
                  <a:sym typeface="+mn-lt"/>
                </a:rPr>
                <a:t>目前，市场上治疗高血压病的药物多达几十种，甚至上百种，各有其适应证和一定的副作用，不仅药物种类繁多，制剂复杂，降压机制等各不相同。其中有些已经过大规模临床应用其疗效予以肯定，而有些药物，尤其是新药的疗效则有待于临床进一步证实。所以，应先经医生诊断，作必要的化验检查，及对心、脑、肾等功能的测定，然后进行治疗。千万不要凭想象，或认为只要是降压药难能用，更不能一味追求那些新药、特药，或认为价格越是贵的药越是“好药”。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C8965321-F6B9-4F29-BB05-6A3FBC3F489A}"/>
                </a:ext>
              </a:extLst>
            </p:cNvPr>
            <p:cNvSpPr/>
            <p:nvPr/>
          </p:nvSpPr>
          <p:spPr>
            <a:xfrm>
              <a:off x="404911" y="6223999"/>
              <a:ext cx="3329314" cy="6070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cs typeface="+mn-ea"/>
                  <a:sym typeface="+mn-lt"/>
                </a:rPr>
                <a:t>走出不求医、自行治疗的误区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26429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 advTm="3000">
        <p15:prstTrans prst="wind" invX="1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7E458143-D65A-4E76-978A-B106D678D078}"/>
              </a:ext>
            </a:extLst>
          </p:cNvPr>
          <p:cNvGrpSpPr/>
          <p:nvPr/>
        </p:nvGrpSpPr>
        <p:grpSpPr>
          <a:xfrm>
            <a:off x="213199" y="1560075"/>
            <a:ext cx="5322479" cy="4714723"/>
            <a:chOff x="522753" y="3488997"/>
            <a:chExt cx="3464065" cy="3068515"/>
          </a:xfrm>
        </p:grpSpPr>
        <p:cxnSp>
          <p:nvCxnSpPr>
            <p:cNvPr id="2" name="Straight Connector 14">
              <a:extLst>
                <a:ext uri="{FF2B5EF4-FFF2-40B4-BE49-F238E27FC236}">
                  <a16:creationId xmlns:a16="http://schemas.microsoft.com/office/drawing/2014/main" xmlns="" id="{13DAF04D-F50F-4D98-8DCA-750BF1D58523}"/>
                </a:ext>
              </a:extLst>
            </p:cNvPr>
            <p:cNvCxnSpPr/>
            <p:nvPr/>
          </p:nvCxnSpPr>
          <p:spPr>
            <a:xfrm rot="5400000">
              <a:off x="1957123" y="4230003"/>
              <a:ext cx="478310" cy="2233"/>
            </a:xfrm>
            <a:prstGeom prst="line">
              <a:avLst/>
            </a:prstGeom>
            <a:ln>
              <a:solidFill>
                <a:schemeClr val="accent1">
                  <a:lumMod val="100000"/>
                </a:schemeClr>
              </a:solidFill>
              <a:prstDash val="sysDot"/>
              <a:tailEnd type="oval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3" name="Group 15">
              <a:extLst>
                <a:ext uri="{FF2B5EF4-FFF2-40B4-BE49-F238E27FC236}">
                  <a16:creationId xmlns:a16="http://schemas.microsoft.com/office/drawing/2014/main" xmlns="" id="{10CC386B-32D0-40C3-89E6-C2D21743C40D}"/>
                </a:ext>
              </a:extLst>
            </p:cNvPr>
            <p:cNvGrpSpPr/>
            <p:nvPr/>
          </p:nvGrpSpPr>
          <p:grpSpPr>
            <a:xfrm>
              <a:off x="1386957" y="3488997"/>
              <a:ext cx="1616412" cy="493145"/>
              <a:chOff x="1469136" y="2247929"/>
              <a:chExt cx="1149511" cy="350700"/>
            </a:xfrm>
          </p:grpSpPr>
          <p:sp>
            <p:nvSpPr>
              <p:cNvPr id="5" name="Rounded Rectangle 17">
                <a:extLst>
                  <a:ext uri="{FF2B5EF4-FFF2-40B4-BE49-F238E27FC236}">
                    <a16:creationId xmlns:a16="http://schemas.microsoft.com/office/drawing/2014/main" xmlns="" id="{5790A15B-D953-4C22-A286-2D5539C65FBB}"/>
                  </a:ext>
                </a:extLst>
              </p:cNvPr>
              <p:cNvSpPr/>
              <p:nvPr/>
            </p:nvSpPr>
            <p:spPr>
              <a:xfrm rot="10800000">
                <a:off x="1490649" y="2247929"/>
                <a:ext cx="1106487" cy="350700"/>
              </a:xfrm>
              <a:prstGeom prst="roundRect">
                <a:avLst>
                  <a:gd name="adj" fmla="val 10000"/>
                </a:avLst>
              </a:prstGeom>
              <a:solidFill>
                <a:schemeClr val="accent1">
                  <a:lumMod val="100000"/>
                </a:schemeClr>
              </a:solidFill>
              <a:ln>
                <a:solidFill>
                  <a:schemeClr val="accent1">
                    <a:lumMod val="100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6" name="Rectangle 18">
                <a:extLst>
                  <a:ext uri="{FF2B5EF4-FFF2-40B4-BE49-F238E27FC236}">
                    <a16:creationId xmlns:a16="http://schemas.microsoft.com/office/drawing/2014/main" xmlns="" id="{154EFF86-DDD4-4DDE-85F5-B1990B60CA07}"/>
                  </a:ext>
                </a:extLst>
              </p:cNvPr>
              <p:cNvSpPr/>
              <p:nvPr/>
            </p:nvSpPr>
            <p:spPr>
              <a:xfrm>
                <a:off x="1469136" y="2273705"/>
                <a:ext cx="1149511" cy="2991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800" dirty="0">
                    <a:solidFill>
                      <a:schemeClr val="bg1"/>
                    </a:solidFill>
                    <a:cs typeface="+mn-ea"/>
                    <a:sym typeface="+mn-lt"/>
                  </a:rPr>
                  <a:t>误区九：走出贵药就</a:t>
                </a:r>
                <a:endParaRPr lang="en-US" altLang="zh-CN" sz="1800" dirty="0">
                  <a:solidFill>
                    <a:schemeClr val="bg1"/>
                  </a:solidFill>
                  <a:cs typeface="+mn-ea"/>
                  <a:sym typeface="+mn-lt"/>
                </a:endParaRPr>
              </a:p>
              <a:p>
                <a:pPr algn="ctr"/>
                <a:r>
                  <a:rPr lang="zh-CN" altLang="en-US" sz="1800" dirty="0">
                    <a:solidFill>
                      <a:schemeClr val="bg1"/>
                    </a:solidFill>
                    <a:cs typeface="+mn-ea"/>
                    <a:sym typeface="+mn-lt"/>
                  </a:rPr>
                  <a:t>是“顶药”的误区 </a:t>
                </a:r>
                <a:endParaRPr lang="en-US" altLang="zh-CN" sz="18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7" name="TextBox 42">
              <a:extLst>
                <a:ext uri="{FF2B5EF4-FFF2-40B4-BE49-F238E27FC236}">
                  <a16:creationId xmlns:a16="http://schemas.microsoft.com/office/drawing/2014/main" xmlns="" id="{00E768A6-96F0-48F7-ACFB-F8D46BCEF02A}"/>
                </a:ext>
              </a:extLst>
            </p:cNvPr>
            <p:cNvSpPr txBox="1"/>
            <p:nvPr/>
          </p:nvSpPr>
          <p:spPr>
            <a:xfrm>
              <a:off x="522753" y="4574420"/>
              <a:ext cx="3464065" cy="1983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有些高血压病人把一些价格比较贵的降压药称为“顶药”或“厉害的药”，认为只有病情很严重时才需用。其实，这些药多为钙拮抗剂或血管转换酶抑制剂的缓释、控释片，或长效的制剂。这些药的降压作用有时不如硝苯地平、复方降压片等常用价廉药物的作用强和快，但正是因为目前更强调24小时缓慢、平稳地降压，以及早期保护心脑血管免受持续血压升高的损害。所以，医生有时会根据病情开出上述的“顶药”。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654F5818-85CC-478F-A4FB-10ED6937052D}"/>
              </a:ext>
            </a:extLst>
          </p:cNvPr>
          <p:cNvGrpSpPr/>
          <p:nvPr/>
        </p:nvGrpSpPr>
        <p:grpSpPr>
          <a:xfrm>
            <a:off x="5803035" y="1560075"/>
            <a:ext cx="6163066" cy="5084055"/>
            <a:chOff x="522753" y="3488997"/>
            <a:chExt cx="4011150" cy="3308890"/>
          </a:xfrm>
        </p:grpSpPr>
        <p:cxnSp>
          <p:nvCxnSpPr>
            <p:cNvPr id="10" name="Straight Connector 14">
              <a:extLst>
                <a:ext uri="{FF2B5EF4-FFF2-40B4-BE49-F238E27FC236}">
                  <a16:creationId xmlns:a16="http://schemas.microsoft.com/office/drawing/2014/main" xmlns="" id="{96DCB211-016F-4FD5-A279-99E52CC36C41}"/>
                </a:ext>
              </a:extLst>
            </p:cNvPr>
            <p:cNvCxnSpPr/>
            <p:nvPr/>
          </p:nvCxnSpPr>
          <p:spPr>
            <a:xfrm rot="5400000">
              <a:off x="2661969" y="4230003"/>
              <a:ext cx="478310" cy="2233"/>
            </a:xfrm>
            <a:prstGeom prst="line">
              <a:avLst/>
            </a:prstGeom>
            <a:ln>
              <a:solidFill>
                <a:schemeClr val="accent1">
                  <a:lumMod val="100000"/>
                </a:schemeClr>
              </a:solidFill>
              <a:prstDash val="sysDot"/>
              <a:tailEnd type="oval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11" name="Group 15">
              <a:extLst>
                <a:ext uri="{FF2B5EF4-FFF2-40B4-BE49-F238E27FC236}">
                  <a16:creationId xmlns:a16="http://schemas.microsoft.com/office/drawing/2014/main" xmlns="" id="{63B70008-D403-48F9-825D-CD2567A66A4E}"/>
                </a:ext>
              </a:extLst>
            </p:cNvPr>
            <p:cNvGrpSpPr/>
            <p:nvPr/>
          </p:nvGrpSpPr>
          <p:grpSpPr>
            <a:xfrm>
              <a:off x="2091803" y="3488997"/>
              <a:ext cx="1616412" cy="493145"/>
              <a:chOff x="1970387" y="2247929"/>
              <a:chExt cx="1149511" cy="350700"/>
            </a:xfrm>
          </p:grpSpPr>
          <p:sp>
            <p:nvSpPr>
              <p:cNvPr id="13" name="Rounded Rectangle 17">
                <a:extLst>
                  <a:ext uri="{FF2B5EF4-FFF2-40B4-BE49-F238E27FC236}">
                    <a16:creationId xmlns:a16="http://schemas.microsoft.com/office/drawing/2014/main" xmlns="" id="{8EE8F1DA-E69C-4A96-9342-C9F253228D91}"/>
                  </a:ext>
                </a:extLst>
              </p:cNvPr>
              <p:cNvSpPr/>
              <p:nvPr/>
            </p:nvSpPr>
            <p:spPr>
              <a:xfrm rot="10800000">
                <a:off x="1991900" y="2247929"/>
                <a:ext cx="1106487" cy="350700"/>
              </a:xfrm>
              <a:prstGeom prst="roundRect">
                <a:avLst>
                  <a:gd name="adj" fmla="val 10000"/>
                </a:avLst>
              </a:prstGeom>
              <a:solidFill>
                <a:schemeClr val="accent1">
                  <a:lumMod val="100000"/>
                </a:schemeClr>
              </a:solidFill>
              <a:ln>
                <a:solidFill>
                  <a:schemeClr val="accent1">
                    <a:lumMod val="100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14" name="Rectangle 18">
                <a:extLst>
                  <a:ext uri="{FF2B5EF4-FFF2-40B4-BE49-F238E27FC236}">
                    <a16:creationId xmlns:a16="http://schemas.microsoft.com/office/drawing/2014/main" xmlns="" id="{827F1F35-C47A-4550-A538-AB14476CC385}"/>
                  </a:ext>
                </a:extLst>
              </p:cNvPr>
              <p:cNvSpPr/>
              <p:nvPr/>
            </p:nvSpPr>
            <p:spPr>
              <a:xfrm>
                <a:off x="1970387" y="2273705"/>
                <a:ext cx="1149511" cy="2991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800" dirty="0">
                    <a:solidFill>
                      <a:schemeClr val="bg1"/>
                    </a:solidFill>
                    <a:cs typeface="+mn-ea"/>
                    <a:sym typeface="+mn-lt"/>
                  </a:rPr>
                  <a:t>误区十：走出血压降得越快、越低越好的误区 </a:t>
                </a:r>
              </a:p>
            </p:txBody>
          </p:sp>
        </p:grpSp>
        <p:sp>
          <p:nvSpPr>
            <p:cNvPr id="12" name="TextBox 42">
              <a:extLst>
                <a:ext uri="{FF2B5EF4-FFF2-40B4-BE49-F238E27FC236}">
                  <a16:creationId xmlns:a16="http://schemas.microsoft.com/office/drawing/2014/main" xmlns="" id="{2E190D75-DA45-4F31-9159-EC15B0DCCD66}"/>
                </a:ext>
              </a:extLst>
            </p:cNvPr>
            <p:cNvSpPr txBox="1"/>
            <p:nvPr/>
          </p:nvSpPr>
          <p:spPr>
            <a:xfrm>
              <a:off x="522753" y="4574420"/>
              <a:ext cx="4011150" cy="2223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有的高血压病病人一味追求血压达到正常水平，甚至认为降压应该是越快越好；越低越好。其实不然，一般来讲除高血压急症（如高血压危象、高血压脑病等）外，其余高血压病病人均宜平稳而逐步降压。因为，血压下降过快、过低，不但会使病人出现头晕、乏力等体位性低血压的不适症状，也称“脑贫血”，还极易发生缺血性脑中风，甚至诱发脑出血，这种情况尤其在老年人为甚。因为老年人均有不同程度的动脉硬化，此时偏高的血压有利于心脑肾的血液供应，如果一味要求降到正常水平，势必影响上述脏器的功能，反而得不偿失。因此，降压治疗时必须要掌握住缓慢、平稳的原则。</a:t>
              </a:r>
            </a:p>
          </p:txBody>
        </p:sp>
      </p:grpSp>
      <p:sp>
        <p:nvSpPr>
          <p:cNvPr id="15" name="文本框 37">
            <a:extLst>
              <a:ext uri="{FF2B5EF4-FFF2-40B4-BE49-F238E27FC236}">
                <a16:creationId xmlns:a16="http://schemas.microsoft.com/office/drawing/2014/main" xmlns="" id="{C072DB4D-D9A6-4C6D-AAF9-E8214D46F473}"/>
              </a:ext>
            </a:extLst>
          </p:cNvPr>
          <p:cNvSpPr txBox="1"/>
          <p:nvPr/>
        </p:nvSpPr>
        <p:spPr>
          <a:xfrm>
            <a:off x="1209581" y="221758"/>
            <a:ext cx="4773724" cy="806942"/>
          </a:xfrm>
          <a:prstGeom prst="rect">
            <a:avLst/>
          </a:prstGeom>
          <a:noFill/>
        </p:spPr>
        <p:txBody>
          <a:bodyPr wrap="none" lIns="128578" tIns="64289" rIns="128578" bIns="64289" rtlCol="0">
            <a:spAutoFit/>
          </a:bodyPr>
          <a:lstStyle/>
          <a:p>
            <a:pPr defTabSz="963930"/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高血压防治的误区</a:t>
            </a:r>
          </a:p>
        </p:txBody>
      </p:sp>
    </p:spTree>
    <p:extLst>
      <p:ext uri="{BB962C8B-B14F-4D97-AF65-F5344CB8AC3E}">
        <p14:creationId xmlns:p14="http://schemas.microsoft.com/office/powerpoint/2010/main" val="347860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l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1DCBEFE6-F1DE-490B-BEAF-11A12AC8253A}"/>
              </a:ext>
            </a:extLst>
          </p:cNvPr>
          <p:cNvSpPr txBox="1"/>
          <p:nvPr/>
        </p:nvSpPr>
        <p:spPr>
          <a:xfrm>
            <a:off x="5429438" y="2212112"/>
            <a:ext cx="5318392" cy="4117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当人入睡后，人体处于静止状态，可使血压自然下降10％－20％，称为血压昼夜节律。而且以睡后2小时最为明显。倘若病人临睡前服了降压药，两小时也正是药物的高浓度期，可导致血压明显下降，心、脑、肾等重要脏器供血不足，而使病人发生意外。这种情况在老年人高血压病者表现尤甚，必须加以避免。因此，高血压病病人降压药物应在晨起时服用，目的在于控制上午血压增高的峰值，以及预防与血压骤升有关的心脑血管意外事故的发生。对于长效降压药物也应选择晨起一次服用为宜。所谓“两峰一谷”即是上午8-9点钟血压高峰，下午2-4点血压高峰，晚上10点左右血压最低。所以要避免在睡前服药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54E0CB92-40F5-4AF9-9229-24AFE7E58C6E}"/>
              </a:ext>
            </a:extLst>
          </p:cNvPr>
          <p:cNvSpPr txBox="1"/>
          <p:nvPr/>
        </p:nvSpPr>
        <p:spPr>
          <a:xfrm>
            <a:off x="5429438" y="1759811"/>
            <a:ext cx="5318392" cy="369332"/>
          </a:xfrm>
          <a:prstGeom prst="rect">
            <a:avLst/>
          </a:prstGeom>
          <a:solidFill>
            <a:srgbClr val="2F5597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1800" dirty="0">
                <a:solidFill>
                  <a:schemeClr val="bg1"/>
                </a:solidFill>
                <a:cs typeface="+mn-ea"/>
                <a:sym typeface="+mn-lt"/>
              </a:rPr>
              <a:t>误区十一：走出睡前服降压药的误区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D4B8D4A1-6CE6-40CB-95C2-FD8CF470F0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470" y="1947999"/>
            <a:ext cx="3057904" cy="428928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8" name="文本框 37">
            <a:extLst>
              <a:ext uri="{FF2B5EF4-FFF2-40B4-BE49-F238E27FC236}">
                <a16:creationId xmlns:a16="http://schemas.microsoft.com/office/drawing/2014/main" xmlns="" id="{2BE59BD4-86C8-4FF9-9CA4-E39BFE85BA10}"/>
              </a:ext>
            </a:extLst>
          </p:cNvPr>
          <p:cNvSpPr txBox="1"/>
          <p:nvPr/>
        </p:nvSpPr>
        <p:spPr>
          <a:xfrm>
            <a:off x="1209581" y="221758"/>
            <a:ext cx="4773724" cy="806942"/>
          </a:xfrm>
          <a:prstGeom prst="rect">
            <a:avLst/>
          </a:prstGeom>
          <a:noFill/>
        </p:spPr>
        <p:txBody>
          <a:bodyPr wrap="none" lIns="128578" tIns="64289" rIns="128578" bIns="64289" rtlCol="0">
            <a:spAutoFit/>
          </a:bodyPr>
          <a:lstStyle/>
          <a:p>
            <a:pPr defTabSz="963930"/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高血压防治的误区</a:t>
            </a:r>
          </a:p>
        </p:txBody>
      </p:sp>
    </p:spTree>
    <p:extLst>
      <p:ext uri="{BB962C8B-B14F-4D97-AF65-F5344CB8AC3E}">
        <p14:creationId xmlns:p14="http://schemas.microsoft.com/office/powerpoint/2010/main" val="362041041"/>
      </p:ext>
    </p:extLst>
  </p:cSld>
  <p:clrMapOvr>
    <a:masterClrMapping/>
  </p:clrMapOvr>
  <p:transition spd="slow" advTm="3000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椭圆 15"/>
          <p:cNvSpPr/>
          <p:nvPr/>
        </p:nvSpPr>
        <p:spPr>
          <a:xfrm>
            <a:off x="822232" y="2420233"/>
            <a:ext cx="2935894" cy="2936276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椭圆 27"/>
          <p:cNvSpPr/>
          <p:nvPr/>
        </p:nvSpPr>
        <p:spPr>
          <a:xfrm flipH="1">
            <a:off x="8421174" y="2420233"/>
            <a:ext cx="2935894" cy="2936276"/>
          </a:xfrm>
          <a:prstGeom prst="ellipse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2773745" y="1705969"/>
            <a:ext cx="6389085" cy="4428130"/>
          </a:xfrm>
          <a:prstGeom prst="ellipse">
            <a:avLst/>
          </a:prstGeom>
          <a:solidFill>
            <a:schemeClr val="accent1">
              <a:lumMod val="10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矩形 47"/>
          <p:cNvSpPr>
            <a:spLocks noChangeArrowheads="1"/>
          </p:cNvSpPr>
          <p:nvPr/>
        </p:nvSpPr>
        <p:spPr bwMode="auto">
          <a:xfrm>
            <a:off x="3515402" y="2420233"/>
            <a:ext cx="4905772" cy="3023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algn="just">
              <a:defRPr sz="2600"/>
            </a:pPr>
            <a:r>
              <a:rPr lang="zh-CN" altLang="en-US" sz="1600" dirty="0">
                <a:solidFill>
                  <a:srgbClr val="FFFFFF"/>
                </a:solidFill>
                <a:cs typeface="+mn-ea"/>
                <a:sym typeface="+mn-lt"/>
              </a:rPr>
              <a:t>为了普及高血压防治知识及提高全民族健康水平和生活质量，国家卫生部自</a:t>
            </a:r>
            <a:r>
              <a:rPr lang="en-US" altLang="zh-CN" sz="1600" dirty="0">
                <a:solidFill>
                  <a:srgbClr val="FFFFFF"/>
                </a:solidFill>
                <a:cs typeface="+mn-ea"/>
                <a:sym typeface="+mn-lt"/>
              </a:rPr>
              <a:t>1998</a:t>
            </a:r>
            <a:r>
              <a:rPr lang="zh-CN" altLang="en-US" sz="1600" dirty="0">
                <a:solidFill>
                  <a:srgbClr val="FFFFFF"/>
                </a:solidFill>
                <a:cs typeface="+mn-ea"/>
                <a:sym typeface="+mn-lt"/>
              </a:rPr>
              <a:t>年起，确定每年</a:t>
            </a:r>
            <a:r>
              <a:rPr lang="en-US" altLang="zh-CN" sz="1600" dirty="0">
                <a:solidFill>
                  <a:srgbClr val="FFFFFF"/>
                </a:solidFill>
                <a:cs typeface="+mn-ea"/>
                <a:sym typeface="+mn-lt"/>
              </a:rPr>
              <a:t>10</a:t>
            </a:r>
            <a:r>
              <a:rPr lang="zh-CN" altLang="en-US" sz="1600" dirty="0">
                <a:solidFill>
                  <a:srgbClr val="FFFFFF"/>
                </a:solidFill>
                <a:cs typeface="+mn-ea"/>
                <a:sym typeface="+mn-lt"/>
              </a:rPr>
              <a:t>月</a:t>
            </a:r>
            <a:r>
              <a:rPr lang="en-US" altLang="zh-CN" sz="1600" dirty="0">
                <a:solidFill>
                  <a:srgbClr val="FFFFFF"/>
                </a:solidFill>
                <a:cs typeface="+mn-ea"/>
                <a:sym typeface="+mn-lt"/>
              </a:rPr>
              <a:t>8</a:t>
            </a:r>
            <a:r>
              <a:rPr lang="zh-CN" altLang="en-US" sz="1600" dirty="0">
                <a:solidFill>
                  <a:srgbClr val="FFFFFF"/>
                </a:solidFill>
                <a:cs typeface="+mn-ea"/>
                <a:sym typeface="+mn-lt"/>
              </a:rPr>
              <a:t>日为全国高血压日，向社会各界显示了控制高血压的决心和力度。相信，在不久的将来，我国高血压病的防治工作一定会收到满意的效果！</a:t>
            </a:r>
          </a:p>
          <a:p>
            <a:pPr algn="just">
              <a:defRPr sz="2600"/>
            </a:pPr>
            <a:r>
              <a:rPr lang="zh-CN" altLang="en-US" sz="1600" dirty="0">
                <a:solidFill>
                  <a:srgbClr val="FFFFFF"/>
                </a:solidFill>
                <a:cs typeface="+mn-ea"/>
                <a:sym typeface="+mn-lt"/>
              </a:rPr>
              <a:t>以上是今天我们学习的高血压的有关知识。其实高血压虽然是一种严重威胁人类健康的的杀手之一，但也不是不可防的，高血压并不可怕，关键是要引起各阶的重视，从社会、家庭乃至个人都要下大力度。个人要从源头上做起，针对各种有害的危险因素预防高血压的发生，而提高服药率及控制率，是当前治疗高血压成败的关键因素。</a:t>
            </a:r>
          </a:p>
        </p:txBody>
      </p:sp>
      <p:sp>
        <p:nvSpPr>
          <p:cNvPr id="17" name="文本框 37">
            <a:extLst>
              <a:ext uri="{FF2B5EF4-FFF2-40B4-BE49-F238E27FC236}">
                <a16:creationId xmlns:a16="http://schemas.microsoft.com/office/drawing/2014/main" xmlns="" id="{8CBAAA94-7A93-4AA5-935B-48B828D3350B}"/>
              </a:ext>
            </a:extLst>
          </p:cNvPr>
          <p:cNvSpPr txBox="1"/>
          <p:nvPr/>
        </p:nvSpPr>
        <p:spPr>
          <a:xfrm>
            <a:off x="1209581" y="221758"/>
            <a:ext cx="4773724" cy="806942"/>
          </a:xfrm>
          <a:prstGeom prst="rect">
            <a:avLst/>
          </a:prstGeom>
          <a:noFill/>
        </p:spPr>
        <p:txBody>
          <a:bodyPr wrap="none" lIns="128578" tIns="64289" rIns="128578" bIns="64289" rtlCol="0">
            <a:spAutoFit/>
          </a:bodyPr>
          <a:lstStyle/>
          <a:p>
            <a:pPr defTabSz="963930"/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高血压防治的误区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 advTm="3000">
        <p15:prstTrans prst="drape" invX="1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8" grpId="0" animBg="1"/>
      <p:bldP spid="31" grpId="0" animBg="1"/>
      <p:bldP spid="35" grpId="0"/>
      <p:bldP spid="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973C1D48-701B-4190-BC03-7F20F9E594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" t="4788" r="20754" b="7769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60D3AC5F-1619-4CB3-A55C-DF133C04EC85}"/>
              </a:ext>
            </a:extLst>
          </p:cNvPr>
          <p:cNvSpPr/>
          <p:nvPr/>
        </p:nvSpPr>
        <p:spPr>
          <a:xfrm>
            <a:off x="420688" y="354692"/>
            <a:ext cx="8177212" cy="6249307"/>
          </a:xfrm>
          <a:prstGeom prst="roundRect">
            <a:avLst/>
          </a:prstGeom>
          <a:solidFill>
            <a:schemeClr val="bg1">
              <a:alpha val="54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7456FAA1-F4A9-4137-A0AE-56C7F1AB9EC5}"/>
              </a:ext>
            </a:extLst>
          </p:cNvPr>
          <p:cNvCxnSpPr/>
          <p:nvPr/>
        </p:nvCxnSpPr>
        <p:spPr>
          <a:xfrm>
            <a:off x="1219835" y="3499540"/>
            <a:ext cx="6349365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36">
            <a:extLst>
              <a:ext uri="{FF2B5EF4-FFF2-40B4-BE49-F238E27FC236}">
                <a16:creationId xmlns:a16="http://schemas.microsoft.com/office/drawing/2014/main" xmlns="" id="{CE9BC32E-9170-439B-84B3-33181C9B71A2}"/>
              </a:ext>
            </a:extLst>
          </p:cNvPr>
          <p:cNvSpPr txBox="1"/>
          <p:nvPr/>
        </p:nvSpPr>
        <p:spPr>
          <a:xfrm>
            <a:off x="939037" y="2253283"/>
            <a:ext cx="6946151" cy="1103195"/>
          </a:xfrm>
          <a:prstGeom prst="rect">
            <a:avLst/>
          </a:prstGeom>
          <a:noFill/>
        </p:spPr>
        <p:txBody>
          <a:bodyPr wrap="none" lIns="86687" tIns="43343" rIns="86687" bIns="43343" rtlCol="0">
            <a:spAutoFit/>
          </a:bodyPr>
          <a:lstStyle/>
          <a:p>
            <a:r>
              <a:rPr kumimoji="1" lang="zh-CN" altLang="en-US" sz="6600" b="1" dirty="0">
                <a:solidFill>
                  <a:schemeClr val="accent1"/>
                </a:solidFill>
                <a:cs typeface="+mn-ea"/>
                <a:sym typeface="+mn-lt"/>
              </a:rPr>
              <a:t>演讲完毕感谢观看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92DE93E5-9EA3-4696-9DFE-9515F4896B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257" y="551099"/>
            <a:ext cx="1445488" cy="1447612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1C634BEA-4860-424E-985B-1B5FEB8D3C8A}"/>
              </a:ext>
            </a:extLst>
          </p:cNvPr>
          <p:cNvSpPr txBox="1"/>
          <p:nvPr/>
        </p:nvSpPr>
        <p:spPr>
          <a:xfrm>
            <a:off x="1154431" y="3622152"/>
            <a:ext cx="65163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HIGH BLOOD PRESSURE KNOWLEDGE LECTURE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xmlns="" id="{6807AE0F-8643-4D32-91C6-F9EFB47E019E}"/>
              </a:ext>
            </a:extLst>
          </p:cNvPr>
          <p:cNvGrpSpPr/>
          <p:nvPr/>
        </p:nvGrpSpPr>
        <p:grpSpPr>
          <a:xfrm>
            <a:off x="1887182" y="5611940"/>
            <a:ext cx="2524931" cy="469038"/>
            <a:chOff x="1244534" y="4117271"/>
            <a:chExt cx="1765300" cy="316802"/>
          </a:xfrm>
        </p:grpSpPr>
        <p:sp>
          <p:nvSpPr>
            <p:cNvPr id="22" name="圆角矩形 13">
              <a:extLst>
                <a:ext uri="{FF2B5EF4-FFF2-40B4-BE49-F238E27FC236}">
                  <a16:creationId xmlns:a16="http://schemas.microsoft.com/office/drawing/2014/main" xmlns="" id="{65FE3F1A-813B-486D-9B42-702611A64E73}"/>
                </a:ext>
              </a:extLst>
            </p:cNvPr>
            <p:cNvSpPr/>
            <p:nvPr/>
          </p:nvSpPr>
          <p:spPr>
            <a:xfrm>
              <a:off x="1244534" y="4117271"/>
              <a:ext cx="1765300" cy="316802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xmlns="" id="{2620B1C5-9E18-42B5-BF1A-DB7EF7308CF2}"/>
                </a:ext>
              </a:extLst>
            </p:cNvPr>
            <p:cNvSpPr txBox="1"/>
            <p:nvPr/>
          </p:nvSpPr>
          <p:spPr>
            <a:xfrm>
              <a:off x="1288152" y="4156754"/>
              <a:ext cx="1618194" cy="27024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rPr>
                <a:t>演讲人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rPr>
                <a:t>：第一</a:t>
              </a: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rPr>
                <a:t>PPT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xmlns="" id="{094C6C90-0563-416C-B02D-77046B2D6192}"/>
              </a:ext>
            </a:extLst>
          </p:cNvPr>
          <p:cNvGrpSpPr/>
          <p:nvPr/>
        </p:nvGrpSpPr>
        <p:grpSpPr>
          <a:xfrm>
            <a:off x="4515317" y="5591596"/>
            <a:ext cx="2524931" cy="469038"/>
            <a:chOff x="1244534" y="4117271"/>
            <a:chExt cx="1765300" cy="316802"/>
          </a:xfrm>
        </p:grpSpPr>
        <p:sp>
          <p:nvSpPr>
            <p:cNvPr id="25" name="圆角矩形 13">
              <a:extLst>
                <a:ext uri="{FF2B5EF4-FFF2-40B4-BE49-F238E27FC236}">
                  <a16:creationId xmlns:a16="http://schemas.microsoft.com/office/drawing/2014/main" xmlns="" id="{A27D2999-9B63-43B6-95AB-86C736C2039D}"/>
                </a:ext>
              </a:extLst>
            </p:cNvPr>
            <p:cNvSpPr/>
            <p:nvPr/>
          </p:nvSpPr>
          <p:spPr>
            <a:xfrm>
              <a:off x="1244534" y="4117271"/>
              <a:ext cx="1765300" cy="316802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xmlns="" id="{A86323B3-57A4-446B-840C-312B6C0EF0BE}"/>
                </a:ext>
              </a:extLst>
            </p:cNvPr>
            <p:cNvSpPr txBox="1"/>
            <p:nvPr/>
          </p:nvSpPr>
          <p:spPr>
            <a:xfrm>
              <a:off x="1288152" y="4156754"/>
              <a:ext cx="1618194" cy="27024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rPr>
                <a:t>时间：</a:t>
              </a: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rPr>
                <a:t>20XX.X.X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30" name="图片 29">
            <a:extLst>
              <a:ext uri="{FF2B5EF4-FFF2-40B4-BE49-F238E27FC236}">
                <a16:creationId xmlns:a16="http://schemas.microsoft.com/office/drawing/2014/main" xmlns="" id="{1FA342EB-F030-4B34-867E-196AFFB3F7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380" y="4301132"/>
            <a:ext cx="4830473" cy="80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9268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6000" advTm="9000">
        <p15:prstTrans prst="curtains"/>
      </p:transition>
    </mc:Choice>
    <mc:Fallback>
      <p:transition spd="slow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3553" y="4437112"/>
            <a:ext cx="9025003" cy="2160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板：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个人简历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www.1ppt.com/jianli/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件：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手抄报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www.1ppt.com/shouchaobao/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528408" y="3097348"/>
            <a:ext cx="5471583" cy="119575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人学习、研究。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48"/>
            <a:ext cx="5471584" cy="119575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369" y="356248"/>
            <a:ext cx="7893049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427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0D89675D-7B3D-46BA-B975-DC293268E2BF}"/>
              </a:ext>
            </a:extLst>
          </p:cNvPr>
          <p:cNvSpPr/>
          <p:nvPr/>
        </p:nvSpPr>
        <p:spPr>
          <a:xfrm>
            <a:off x="330200" y="180994"/>
            <a:ext cx="11531600" cy="6473805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498064" y="1894902"/>
            <a:ext cx="3581400" cy="3501201"/>
            <a:chOff x="7597226" y="2609851"/>
            <a:chExt cx="3581950" cy="3593255"/>
          </a:xfrm>
        </p:grpSpPr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622776" y="2621156"/>
              <a:ext cx="3498130" cy="3581950"/>
            </a:xfrm>
            <a:prstGeom prst="ellipse">
              <a:avLst/>
            </a:prstGeom>
            <a:ln w="225425">
              <a:solidFill>
                <a:schemeClr val="accent1">
                  <a:lumMod val="100000"/>
                </a:schemeClr>
              </a:solidFill>
            </a:ln>
          </p:spPr>
        </p:pic>
        <p:sp>
          <p:nvSpPr>
            <p:cNvPr id="2" name="椭圆 1"/>
            <p:cNvSpPr/>
            <p:nvPr/>
          </p:nvSpPr>
          <p:spPr>
            <a:xfrm>
              <a:off x="7597226" y="2609851"/>
              <a:ext cx="3581950" cy="3581950"/>
            </a:xfrm>
            <a:prstGeom prst="ellipse">
              <a:avLst/>
            </a:prstGeom>
            <a:noFill/>
            <a:ln w="952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cs typeface="+mn-ea"/>
                <a:sym typeface="+mn-lt"/>
              </a:endParaRPr>
            </a:p>
          </p:txBody>
        </p:sp>
      </p:grpSp>
      <p:sp>
        <p:nvSpPr>
          <p:cNvPr id="5" name="椭圆 4"/>
          <p:cNvSpPr/>
          <p:nvPr/>
        </p:nvSpPr>
        <p:spPr>
          <a:xfrm>
            <a:off x="4758407" y="2259013"/>
            <a:ext cx="677863" cy="704850"/>
          </a:xfrm>
          <a:prstGeom prst="ellipse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cs typeface="+mn-ea"/>
              <a:sym typeface="+mn-lt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212307" y="1638300"/>
            <a:ext cx="1082675" cy="10842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>
              <a:cs typeface="+mn-ea"/>
              <a:sym typeface="+mn-lt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1621507" y="4225925"/>
            <a:ext cx="708025" cy="7064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>
              <a:cs typeface="+mn-ea"/>
              <a:sym typeface="+mn-lt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1442120" y="4073525"/>
            <a:ext cx="461963" cy="461963"/>
          </a:xfrm>
          <a:prstGeom prst="ellipse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>
              <a:cs typeface="+mn-ea"/>
              <a:sym typeface="+mn-lt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996032" y="4743450"/>
            <a:ext cx="461963" cy="461963"/>
          </a:xfrm>
          <a:prstGeom prst="ellipse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>
              <a:cs typeface="+mn-ea"/>
              <a:sym typeface="+mn-lt"/>
            </a:endParaRPr>
          </a:p>
        </p:txBody>
      </p:sp>
      <p:sp>
        <p:nvSpPr>
          <p:cNvPr id="42" name="矩形 41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5791363" y="3207405"/>
            <a:ext cx="53002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高血压诊断标准与分类</a:t>
            </a:r>
          </a:p>
        </p:txBody>
      </p:sp>
      <p:sp>
        <p:nvSpPr>
          <p:cNvPr id="5132" name="文本框 5"/>
          <p:cNvSpPr txBox="1"/>
          <p:nvPr/>
        </p:nvSpPr>
        <p:spPr>
          <a:xfrm>
            <a:off x="5872832" y="2089220"/>
            <a:ext cx="2902868" cy="110799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6600" b="1" dirty="0">
                <a:solidFill>
                  <a:schemeClr val="accent1"/>
                </a:solidFill>
                <a:cs typeface="+mn-ea"/>
                <a:sym typeface="+mn-lt"/>
              </a:rPr>
              <a:t>第一章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eelOff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50" fill="hold"/>
                                        <p:tgtEl>
                                          <p:spTgt spid="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9" grpId="0" animBg="1"/>
      <p:bldP spid="61" grpId="0" animBg="1"/>
      <p:bldP spid="63" grpId="0" animBg="1"/>
      <p:bldP spid="64" grpId="0" animBg="1"/>
      <p:bldP spid="51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69388" y="1569105"/>
            <a:ext cx="2138680" cy="1859895"/>
          </a:xfrm>
          <a:prstGeom prst="ellipse">
            <a:avLst/>
          </a:prstGeom>
        </p:spPr>
      </p:pic>
      <p:cxnSp>
        <p:nvCxnSpPr>
          <p:cNvPr id="15" name="直接连接符 14"/>
          <p:cNvCxnSpPr/>
          <p:nvPr/>
        </p:nvCxnSpPr>
        <p:spPr>
          <a:xfrm>
            <a:off x="1031875" y="1445578"/>
            <a:ext cx="531813" cy="0"/>
          </a:xfrm>
          <a:prstGeom prst="line">
            <a:avLst/>
          </a:prstGeom>
          <a:ln w="53975">
            <a:solidFill>
              <a:schemeClr val="accent1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2" b="38488"/>
          <a:stretch/>
        </p:blipFill>
        <p:spPr>
          <a:xfrm>
            <a:off x="971232" y="3733799"/>
            <a:ext cx="10236835" cy="240030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Box 23"/>
          <p:cNvSpPr txBox="1"/>
          <p:nvPr/>
        </p:nvSpPr>
        <p:spPr>
          <a:xfrm>
            <a:off x="971232" y="1995935"/>
            <a:ext cx="37915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cs typeface="+mn-ea"/>
                <a:sym typeface="+mn-lt"/>
              </a:rPr>
              <a:t>是一种以血压升高为主要临床表现但病因不明确的独立性疾病，占总共高血压的90%，由于动脉血管硬化，血管调节中枢异常所造成的动脉压持续升高 。</a:t>
            </a:r>
          </a:p>
        </p:txBody>
      </p:sp>
      <p:sp>
        <p:nvSpPr>
          <p:cNvPr id="7" name="TextBox 24"/>
          <p:cNvSpPr txBox="1"/>
          <p:nvPr/>
        </p:nvSpPr>
        <p:spPr>
          <a:xfrm>
            <a:off x="971361" y="1627791"/>
            <a:ext cx="1786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cs typeface="+mn-ea"/>
                <a:sym typeface="+mn-lt"/>
              </a:rPr>
              <a:t>原发性高血压: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5116195" y="1430973"/>
            <a:ext cx="531813" cy="0"/>
          </a:xfrm>
          <a:prstGeom prst="line">
            <a:avLst/>
          </a:prstGeom>
          <a:ln w="53975">
            <a:solidFill>
              <a:schemeClr val="accent1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23"/>
          <p:cNvSpPr txBox="1"/>
          <p:nvPr/>
        </p:nvSpPr>
        <p:spPr>
          <a:xfrm>
            <a:off x="5055553" y="2013296"/>
            <a:ext cx="37915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cs typeface="+mn-ea"/>
                <a:sym typeface="+mn-lt"/>
              </a:rPr>
              <a:t>这类疾病病因明确，高血压只是这种疾病的一种表现，血压可暂时升高或者持续升高。如肾病引起的肾性高血压。</a:t>
            </a:r>
          </a:p>
        </p:txBody>
      </p:sp>
      <p:sp>
        <p:nvSpPr>
          <p:cNvPr id="10" name="TextBox 24"/>
          <p:cNvSpPr txBox="1"/>
          <p:nvPr/>
        </p:nvSpPr>
        <p:spPr>
          <a:xfrm>
            <a:off x="5055681" y="1613186"/>
            <a:ext cx="1786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cs typeface="+mn-ea"/>
                <a:sym typeface="+mn-lt"/>
              </a:rPr>
              <a:t>继发性高血压:</a:t>
            </a:r>
          </a:p>
        </p:txBody>
      </p:sp>
      <p:sp>
        <p:nvSpPr>
          <p:cNvPr id="11" name="文本框 37">
            <a:extLst>
              <a:ext uri="{FF2B5EF4-FFF2-40B4-BE49-F238E27FC236}">
                <a16:creationId xmlns:a16="http://schemas.microsoft.com/office/drawing/2014/main" xmlns="" id="{D1A80309-9630-4D75-A0B8-7C0B8744FA61}"/>
              </a:ext>
            </a:extLst>
          </p:cNvPr>
          <p:cNvSpPr txBox="1"/>
          <p:nvPr/>
        </p:nvSpPr>
        <p:spPr>
          <a:xfrm>
            <a:off x="1209581" y="221758"/>
            <a:ext cx="3645209" cy="806942"/>
          </a:xfrm>
          <a:prstGeom prst="rect">
            <a:avLst/>
          </a:prstGeom>
          <a:noFill/>
        </p:spPr>
        <p:txBody>
          <a:bodyPr wrap="none" lIns="128578" tIns="64289" rIns="128578" bIns="64289" rtlCol="0">
            <a:spAutoFit/>
          </a:bodyPr>
          <a:lstStyle/>
          <a:p>
            <a:pPr algn="l" defTabSz="963930"/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高血压的分类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 advTm="3000">
        <p15:prstTrans prst="wind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250"/>
                            </p:stCondLst>
                            <p:childTnLst>
                              <p:par>
                                <p:cTn id="40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7">
            <a:extLst>
              <a:ext uri="{FF2B5EF4-FFF2-40B4-BE49-F238E27FC236}">
                <a16:creationId xmlns:a16="http://schemas.microsoft.com/office/drawing/2014/main" xmlns="" id="{DE2DFC51-28C9-491D-A551-364E212CADBA}"/>
              </a:ext>
            </a:extLst>
          </p:cNvPr>
          <p:cNvSpPr txBox="1"/>
          <p:nvPr/>
        </p:nvSpPr>
        <p:spPr>
          <a:xfrm>
            <a:off x="1209581" y="221758"/>
            <a:ext cx="4209467" cy="806942"/>
          </a:xfrm>
          <a:prstGeom prst="rect">
            <a:avLst/>
          </a:prstGeom>
          <a:noFill/>
        </p:spPr>
        <p:txBody>
          <a:bodyPr wrap="none" lIns="128578" tIns="64289" rIns="128578" bIns="64289" rtlCol="0">
            <a:spAutoFit/>
          </a:bodyPr>
          <a:lstStyle/>
          <a:p>
            <a:pPr defTabSz="963930"/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高血压诊断标准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xmlns="" id="{BD7BFB12-A40B-4191-9261-611044115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0646318"/>
              </p:ext>
            </p:extLst>
          </p:nvPr>
        </p:nvGraphicFramePr>
        <p:xfrm>
          <a:off x="857567" y="1714331"/>
          <a:ext cx="10464165" cy="41122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4880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880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4880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794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分类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 收缩压（mmHg）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+mn-lt"/>
                          <a:ea typeface="+mn-ea"/>
                          <a:cs typeface="+mn-ea"/>
                          <a:sym typeface="+mn-lt"/>
                        </a:rPr>
                        <a:t>舒张压（mmHg）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57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正常血压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+mn-lt"/>
                          <a:ea typeface="+mn-ea"/>
                          <a:cs typeface="+mn-ea"/>
                          <a:sym typeface="+mn-lt"/>
                        </a:rPr>
                        <a:t>    </a:t>
                      </a:r>
                      <a:r>
                        <a:rPr lang="zh-CN" altLang="en-US">
                          <a:latin typeface="+mn-lt"/>
                          <a:ea typeface="+mn-ea"/>
                          <a:cs typeface="+mn-ea"/>
                          <a:sym typeface="+mn-lt"/>
                        </a:rPr>
                        <a:t>120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+mn-lt"/>
                          <a:ea typeface="+mn-ea"/>
                          <a:cs typeface="+mn-ea"/>
                          <a:sym typeface="+mn-lt"/>
                        </a:rPr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51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+mn-lt"/>
                          <a:ea typeface="+mn-ea"/>
                          <a:cs typeface="+mn-ea"/>
                          <a:sym typeface="+mn-lt"/>
                        </a:rPr>
                        <a:t>正常高值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+mn-lt"/>
                          <a:ea typeface="+mn-ea"/>
                          <a:cs typeface="+mn-ea"/>
                          <a:sym typeface="+mn-lt"/>
                        </a:rPr>
                        <a:t>120-139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+mn-lt"/>
                          <a:ea typeface="+mn-ea"/>
                          <a:cs typeface="+mn-ea"/>
                          <a:sym typeface="+mn-lt"/>
                        </a:rPr>
                        <a:t>80-89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057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+mn-lt"/>
                          <a:ea typeface="+mn-ea"/>
                          <a:cs typeface="+mn-ea"/>
                          <a:sym typeface="+mn-lt"/>
                        </a:rPr>
                        <a:t>高血压：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+mn-lt"/>
                          <a:ea typeface="+mn-ea"/>
                          <a:cs typeface="+mn-ea"/>
                          <a:sym typeface="+mn-lt"/>
                        </a:rPr>
                        <a:t>≥140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+mn-lt"/>
                          <a:ea typeface="+mn-ea"/>
                          <a:cs typeface="+mn-ea"/>
                          <a:sym typeface="+mn-lt"/>
                        </a:rPr>
                        <a:t>≥90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51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+mn-lt"/>
                          <a:ea typeface="+mn-ea"/>
                          <a:cs typeface="+mn-ea"/>
                          <a:sym typeface="+mn-lt"/>
                        </a:rPr>
                        <a:t>1级高血压（轻度）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+mn-lt"/>
                          <a:ea typeface="+mn-ea"/>
                          <a:cs typeface="+mn-ea"/>
                          <a:sym typeface="+mn-lt"/>
                        </a:rPr>
                        <a:t>140-159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+mn-lt"/>
                          <a:ea typeface="+mn-ea"/>
                          <a:cs typeface="+mn-ea"/>
                          <a:sym typeface="+mn-lt"/>
                        </a:rPr>
                        <a:t> 90-99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057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+mn-lt"/>
                          <a:ea typeface="+mn-ea"/>
                          <a:cs typeface="+mn-ea"/>
                          <a:sym typeface="+mn-lt"/>
                        </a:rPr>
                        <a:t>2级高血压（中度）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+mn-lt"/>
                          <a:ea typeface="+mn-ea"/>
                          <a:cs typeface="+mn-ea"/>
                          <a:sym typeface="+mn-lt"/>
                        </a:rPr>
                        <a:t>160-179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+mn-lt"/>
                          <a:ea typeface="+mn-ea"/>
                          <a:cs typeface="+mn-ea"/>
                          <a:sym typeface="+mn-lt"/>
                        </a:rPr>
                        <a:t> 100-109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051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+mn-lt"/>
                          <a:ea typeface="+mn-ea"/>
                          <a:cs typeface="+mn-ea"/>
                          <a:sym typeface="+mn-lt"/>
                        </a:rPr>
                        <a:t>3级高血压（重度）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+mn-lt"/>
                          <a:ea typeface="+mn-ea"/>
                          <a:cs typeface="+mn-ea"/>
                          <a:sym typeface="+mn-lt"/>
                        </a:rPr>
                        <a:t>≥180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 ≥110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89877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0D89675D-7B3D-46BA-B975-DC293268E2BF}"/>
              </a:ext>
            </a:extLst>
          </p:cNvPr>
          <p:cNvSpPr/>
          <p:nvPr/>
        </p:nvSpPr>
        <p:spPr>
          <a:xfrm>
            <a:off x="330200" y="180994"/>
            <a:ext cx="11531600" cy="6473805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498064" y="1894902"/>
            <a:ext cx="3581400" cy="3501201"/>
            <a:chOff x="7597226" y="2609851"/>
            <a:chExt cx="3581950" cy="3593255"/>
          </a:xfrm>
        </p:grpSpPr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622776" y="2621156"/>
              <a:ext cx="3498130" cy="3581950"/>
            </a:xfrm>
            <a:prstGeom prst="ellipse">
              <a:avLst/>
            </a:prstGeom>
            <a:ln w="225425">
              <a:solidFill>
                <a:schemeClr val="accent1">
                  <a:lumMod val="100000"/>
                </a:schemeClr>
              </a:solidFill>
            </a:ln>
          </p:spPr>
        </p:pic>
        <p:sp>
          <p:nvSpPr>
            <p:cNvPr id="2" name="椭圆 1"/>
            <p:cNvSpPr/>
            <p:nvPr/>
          </p:nvSpPr>
          <p:spPr>
            <a:xfrm>
              <a:off x="7597226" y="2609851"/>
              <a:ext cx="3581950" cy="3581950"/>
            </a:xfrm>
            <a:prstGeom prst="ellipse">
              <a:avLst/>
            </a:prstGeom>
            <a:noFill/>
            <a:ln w="952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cs typeface="+mn-ea"/>
                <a:sym typeface="+mn-lt"/>
              </a:endParaRPr>
            </a:p>
          </p:txBody>
        </p:sp>
      </p:grpSp>
      <p:sp>
        <p:nvSpPr>
          <p:cNvPr id="5" name="椭圆 4"/>
          <p:cNvSpPr/>
          <p:nvPr/>
        </p:nvSpPr>
        <p:spPr>
          <a:xfrm>
            <a:off x="4758407" y="2259013"/>
            <a:ext cx="677863" cy="704850"/>
          </a:xfrm>
          <a:prstGeom prst="ellipse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cs typeface="+mn-ea"/>
              <a:sym typeface="+mn-lt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212307" y="1638300"/>
            <a:ext cx="1082675" cy="10842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>
              <a:cs typeface="+mn-ea"/>
              <a:sym typeface="+mn-lt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1621507" y="4225925"/>
            <a:ext cx="708025" cy="7064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>
              <a:cs typeface="+mn-ea"/>
              <a:sym typeface="+mn-lt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1442120" y="4073525"/>
            <a:ext cx="461963" cy="461963"/>
          </a:xfrm>
          <a:prstGeom prst="ellipse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>
              <a:cs typeface="+mn-ea"/>
              <a:sym typeface="+mn-lt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996032" y="4743450"/>
            <a:ext cx="461963" cy="461963"/>
          </a:xfrm>
          <a:prstGeom prst="ellipse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>
              <a:cs typeface="+mn-ea"/>
              <a:sym typeface="+mn-lt"/>
            </a:endParaRPr>
          </a:p>
        </p:txBody>
      </p:sp>
      <p:sp>
        <p:nvSpPr>
          <p:cNvPr id="42" name="矩形 41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5791363" y="3207405"/>
            <a:ext cx="53002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高血压的现状及特点</a:t>
            </a:r>
          </a:p>
        </p:txBody>
      </p:sp>
      <p:sp>
        <p:nvSpPr>
          <p:cNvPr id="5132" name="文本框 5"/>
          <p:cNvSpPr txBox="1"/>
          <p:nvPr/>
        </p:nvSpPr>
        <p:spPr>
          <a:xfrm>
            <a:off x="5872832" y="2089220"/>
            <a:ext cx="2902868" cy="110799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6600" b="1" dirty="0">
                <a:solidFill>
                  <a:schemeClr val="accent1"/>
                </a:solidFill>
                <a:cs typeface="+mn-ea"/>
                <a:sym typeface="+mn-lt"/>
              </a:rPr>
              <a:t>第二章</a:t>
            </a:r>
          </a:p>
        </p:txBody>
      </p:sp>
    </p:spTree>
    <p:extLst>
      <p:ext uri="{BB962C8B-B14F-4D97-AF65-F5344CB8AC3E}">
        <p14:creationId xmlns:p14="http://schemas.microsoft.com/office/powerpoint/2010/main" val="31169843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eelOff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50" fill="hold"/>
                                        <p:tgtEl>
                                          <p:spTgt spid="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9" grpId="0" animBg="1"/>
      <p:bldP spid="61" grpId="0" animBg="1"/>
      <p:bldP spid="63" grpId="0" animBg="1"/>
      <p:bldP spid="64" grpId="0" animBg="1"/>
      <p:bldP spid="51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390453" y="2751872"/>
            <a:ext cx="4911139" cy="2585323"/>
          </a:xfrm>
          <a:prstGeom prst="rect">
            <a:avLst/>
          </a:prstGeom>
          <a:ln w="57150">
            <a:solidFill>
              <a:schemeClr val="accent1">
                <a:lumMod val="100000"/>
              </a:schemeClr>
            </a:solidFill>
            <a:prstDash val="sysDot"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cs typeface="+mn-ea"/>
                <a:sym typeface="+mn-lt"/>
              </a:rPr>
              <a:t>患病人口众多：目前高血压患者是发病率最高，对人民健康危害最大的疾病之一。全国18岁以上成年人高血压患病率18.8%，每年新增患者约600多万,其中有150多万人死于由于高血压引起的中风。现患人数约为1.6亿, 涉及几千万个家庭,平均每4个家庭就有1个高血压病人。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7708" y="2020911"/>
            <a:ext cx="4911139" cy="32740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矩形 14"/>
          <p:cNvSpPr/>
          <p:nvPr/>
        </p:nvSpPr>
        <p:spPr>
          <a:xfrm>
            <a:off x="6403155" y="2020911"/>
            <a:ext cx="3498918" cy="523220"/>
          </a:xfrm>
          <a:prstGeom prst="rect">
            <a:avLst/>
          </a:prstGeom>
          <a:ln>
            <a:solidFill>
              <a:schemeClr val="accent1">
                <a:lumMod val="10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accent1">
                    <a:lumMod val="100000"/>
                  </a:schemeClr>
                </a:solidFill>
                <a:cs typeface="+mn-ea"/>
                <a:sym typeface="+mn-lt"/>
              </a:rPr>
              <a:t>高血压的现状及特点</a:t>
            </a:r>
          </a:p>
        </p:txBody>
      </p:sp>
      <p:sp>
        <p:nvSpPr>
          <p:cNvPr id="14" name="文本框 37">
            <a:extLst>
              <a:ext uri="{FF2B5EF4-FFF2-40B4-BE49-F238E27FC236}">
                <a16:creationId xmlns:a16="http://schemas.microsoft.com/office/drawing/2014/main" xmlns="" id="{F30AAD1B-9ACC-4C93-BD2B-54184CDD0971}"/>
              </a:ext>
            </a:extLst>
          </p:cNvPr>
          <p:cNvSpPr txBox="1"/>
          <p:nvPr/>
        </p:nvSpPr>
        <p:spPr>
          <a:xfrm>
            <a:off x="1209581" y="221758"/>
            <a:ext cx="5337981" cy="806942"/>
          </a:xfrm>
          <a:prstGeom prst="rect">
            <a:avLst/>
          </a:prstGeom>
          <a:noFill/>
        </p:spPr>
        <p:txBody>
          <a:bodyPr wrap="none" lIns="128578" tIns="64289" rIns="128578" bIns="64289" rtlCol="0">
            <a:spAutoFit/>
          </a:bodyPr>
          <a:lstStyle/>
          <a:p>
            <a:pPr defTabSz="963930"/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高血压的现状及特点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switch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: 圆角 3"/>
          <p:cNvSpPr/>
          <p:nvPr/>
        </p:nvSpPr>
        <p:spPr>
          <a:xfrm>
            <a:off x="367920" y="2397761"/>
            <a:ext cx="7041515" cy="268101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endParaRPr lang="en-US" altLang="zh-CN" sz="2400" dirty="0">
              <a:solidFill>
                <a:srgbClr val="2C4E7C">
                  <a:lumMod val="20000"/>
                  <a:lumOff val="80000"/>
                </a:srgbClr>
              </a:solidFill>
              <a:cs typeface="+mn-ea"/>
              <a:sym typeface="+mn-lt"/>
            </a:endParaRPr>
          </a:p>
        </p:txBody>
      </p:sp>
      <p:pic>
        <p:nvPicPr>
          <p:cNvPr id="36" name="图片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00"/>
          <a:stretch/>
        </p:blipFill>
        <p:spPr bwMode="auto">
          <a:xfrm rot="1035657">
            <a:off x="6548990" y="2179305"/>
            <a:ext cx="4855653" cy="3790263"/>
          </a:xfrm>
          <a:prstGeom prst="rect">
            <a:avLst/>
          </a:prstGeom>
          <a:solidFill>
            <a:srgbClr val="FFFFFF">
              <a:shade val="85000"/>
            </a:srgbClr>
          </a:solidFill>
          <a:ln w="133350" cap="sq">
            <a:solidFill>
              <a:srgbClr val="FFFFFF"/>
            </a:solidFill>
            <a:miter lim="800000"/>
            <a:headEnd/>
            <a:tailEnd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>
            <a:bevelT w="0" h="0"/>
            <a:contourClr>
              <a:srgbClr val="969696"/>
            </a:contourClr>
          </a:sp3d>
        </p:spPr>
      </p:pic>
      <p:sp>
        <p:nvSpPr>
          <p:cNvPr id="5" name="TextBox 23"/>
          <p:cNvSpPr txBox="1"/>
          <p:nvPr/>
        </p:nvSpPr>
        <p:spPr>
          <a:xfrm>
            <a:off x="671954" y="2943190"/>
            <a:ext cx="5574609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居民知晓率、治疗率、控制率低，患病率、死亡率、致残率却很高。全国高血压的知晓率仅仅不到高血压病人的二分之一，有一半的人不知道；治疗率低，不按规范服药；控制率低，不能规范治疗导致高血压病患病人数持续增加，居高不下。全国患病人数约1.6亿，死亡率居心血管疾病的首位，致残率每年约有150万脑卒中患者有100多万都丧失了劳动能力。</a:t>
            </a:r>
          </a:p>
        </p:txBody>
      </p:sp>
      <p:sp>
        <p:nvSpPr>
          <p:cNvPr id="4" name="TextBox 24"/>
          <p:cNvSpPr txBox="1"/>
          <p:nvPr/>
        </p:nvSpPr>
        <p:spPr>
          <a:xfrm>
            <a:off x="671955" y="2397761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高血压的现状及特点</a:t>
            </a:r>
          </a:p>
        </p:txBody>
      </p:sp>
      <p:sp>
        <p:nvSpPr>
          <p:cNvPr id="8" name="文本框 37">
            <a:extLst>
              <a:ext uri="{FF2B5EF4-FFF2-40B4-BE49-F238E27FC236}">
                <a16:creationId xmlns:a16="http://schemas.microsoft.com/office/drawing/2014/main" xmlns="" id="{F8CFE9AA-7329-429C-9024-42332C9E6E11}"/>
              </a:ext>
            </a:extLst>
          </p:cNvPr>
          <p:cNvSpPr txBox="1"/>
          <p:nvPr/>
        </p:nvSpPr>
        <p:spPr>
          <a:xfrm>
            <a:off x="1209581" y="221758"/>
            <a:ext cx="5337981" cy="806942"/>
          </a:xfrm>
          <a:prstGeom prst="rect">
            <a:avLst/>
          </a:prstGeom>
          <a:noFill/>
        </p:spPr>
        <p:txBody>
          <a:bodyPr wrap="none" lIns="128578" tIns="64289" rIns="128578" bIns="64289" rtlCol="0">
            <a:spAutoFit/>
          </a:bodyPr>
          <a:lstStyle/>
          <a:p>
            <a:pPr defTabSz="963930"/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高血压的现状及特点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5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animScale>
                                          <p:cBhvr additive="base">
                                            <p:cTn id="13" dur="2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</p:cBhvr>
                                          <p:from x="150000" y="150000"/>
                                          <p:to x="120000" y="120000"/>
                                        </p:animScale>
                                        <p:animScale>
                                          <p:cBhvr additive="base">
                                            <p:cTn id="14" dur="250" fill="hold">
                                              <p:stCondLst>
                                                <p:cond delay="25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</p:cBhvr>
                                          <p:from x="120000" y="12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nodeType="withEffect" p14:presetBounceEnd="50000">
                                      <p:stCondLst>
                                        <p:cond delay="501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75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animScale p14:bounceEnd="50000">
                                          <p:cBhvr additive="base">
                                            <p:cTn id="18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</p:cBhvr>
                                          <p:from x="0" y="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751"/>
                                </p:stCondLst>
                                <p:childTnLst>
                                  <p:par>
                                    <p:cTn id="20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42" presetClass="entr" presetSubtype="0" fill="hold" grpId="0" nodeType="withEffect">
                                      <p:stCondLst>
                                        <p:cond delay="501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8" grpId="0" bldLvl="0" animBg="1"/>
          <p:bldP spid="5" grpId="0"/>
          <p:bldP spid="4" grpId="0"/>
          <p:bldP spid="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5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animScale>
                                          <p:cBhvr additive="base">
                                            <p:cTn id="13" dur="2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</p:cBhvr>
                                          <p:from x="150000" y="150000"/>
                                          <p:to x="120000" y="120000"/>
                                        </p:animScale>
                                        <p:animScale>
                                          <p:cBhvr additive="base">
                                            <p:cTn id="14" dur="250" fill="hold">
                                              <p:stCondLst>
                                                <p:cond delay="25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</p:cBhvr>
                                          <p:from x="120000" y="12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nodeType="withEffect">
                                      <p:stCondLst>
                                        <p:cond delay="501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75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animScale>
                                          <p:cBhvr additive="base">
                                            <p:cTn id="18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</p:cBhvr>
                                          <p:from x="0" y="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751"/>
                                </p:stCondLst>
                                <p:childTnLst>
                                  <p:par>
                                    <p:cTn id="20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42" presetClass="entr" presetSubtype="0" fill="hold" grpId="0" nodeType="withEffect">
                                      <p:stCondLst>
                                        <p:cond delay="501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8" grpId="0" bldLvl="0" animBg="1"/>
          <p:bldP spid="5" grpId="0"/>
          <p:bldP spid="4" grpId="0"/>
          <p:bldP spid="8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30E8DCEA-BFC0-4E75-96EE-082CAA289F76}"/>
              </a:ext>
            </a:extLst>
          </p:cNvPr>
          <p:cNvGrpSpPr/>
          <p:nvPr/>
        </p:nvGrpSpPr>
        <p:grpSpPr>
          <a:xfrm>
            <a:off x="713640" y="1915055"/>
            <a:ext cx="10752021" cy="3884858"/>
            <a:chOff x="713640" y="1915055"/>
            <a:chExt cx="10752021" cy="3884858"/>
          </a:xfrm>
        </p:grpSpPr>
        <p:sp>
          <p:nvSpPr>
            <p:cNvPr id="8" name="矩形 7"/>
            <p:cNvSpPr/>
            <p:nvPr/>
          </p:nvSpPr>
          <p:spPr>
            <a:xfrm>
              <a:off x="6089651" y="3851599"/>
              <a:ext cx="5376010" cy="1948314"/>
            </a:xfrm>
            <a:prstGeom prst="rect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25400" dist="127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13640" y="3851599"/>
              <a:ext cx="5376010" cy="19483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25400" dist="127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089651" y="1915055"/>
              <a:ext cx="5376010" cy="19483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25400" dist="12700" dir="189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13640" y="1915055"/>
              <a:ext cx="5376010" cy="1948314"/>
            </a:xfrm>
            <a:prstGeom prst="rect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25400" dist="12700" dir="135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389197" y="2970917"/>
              <a:ext cx="1400907" cy="1400908"/>
            </a:xfrm>
            <a:prstGeom prst="rect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374332" y="3121444"/>
              <a:ext cx="141577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63930"/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高血压的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ctr" defTabSz="963930"/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现状及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ctr" defTabSz="963930"/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特点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6857580" y="2551476"/>
              <a:ext cx="4053787" cy="10525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男性普遍多于女性，而且年龄越小患病比老年人更加明显，35-49岁人群高血压年增长率比其他年龄组都高。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804969" y="2182144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800" b="1" dirty="0">
                  <a:solidFill>
                    <a:schemeClr val="bg1"/>
                  </a:solidFill>
                  <a:cs typeface="+mn-ea"/>
                  <a:sym typeface="+mn-lt"/>
                </a:rPr>
                <a:t>人群分布特点：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1272722" y="4618888"/>
              <a:ext cx="3711631" cy="7013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北方高于南方，城市高于农村，但是近年来农村高血压患者也普遍增多。</a:t>
              </a: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3403182" y="4143455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地域特点：</a:t>
              </a:r>
            </a:p>
          </p:txBody>
        </p:sp>
      </p:grpSp>
      <p:sp>
        <p:nvSpPr>
          <p:cNvPr id="26" name="文本框 37">
            <a:extLst>
              <a:ext uri="{FF2B5EF4-FFF2-40B4-BE49-F238E27FC236}">
                <a16:creationId xmlns:a16="http://schemas.microsoft.com/office/drawing/2014/main" xmlns="" id="{05424276-FA3C-4335-BB7D-4E418E97002B}"/>
              </a:ext>
            </a:extLst>
          </p:cNvPr>
          <p:cNvSpPr txBox="1"/>
          <p:nvPr/>
        </p:nvSpPr>
        <p:spPr>
          <a:xfrm>
            <a:off x="1209581" y="221758"/>
            <a:ext cx="5337981" cy="806942"/>
          </a:xfrm>
          <a:prstGeom prst="rect">
            <a:avLst/>
          </a:prstGeom>
          <a:noFill/>
        </p:spPr>
        <p:txBody>
          <a:bodyPr wrap="none" lIns="128578" tIns="64289" rIns="128578" bIns="64289" rtlCol="0">
            <a:spAutoFit/>
          </a:bodyPr>
          <a:lstStyle/>
          <a:p>
            <a:pPr defTabSz="963930"/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高血压的现状及特点</a:t>
            </a:r>
          </a:p>
        </p:txBody>
      </p:sp>
    </p:spTree>
    <p:extLst>
      <p:ext uri="{BB962C8B-B14F-4D97-AF65-F5344CB8AC3E}">
        <p14:creationId xmlns:p14="http://schemas.microsoft.com/office/powerpoint/2010/main" val="229116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14:gallery dir="l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50"/>
  <p:tag name="MH_LIBRARY" val="CONTENTS"/>
  <p:tag name="MH_AUTOCOLOR" val="TRUE"/>
  <p:tag name="MH_TYPE" val="CONTENTS"/>
  <p:tag name="ID" val="54712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50"/>
  <p:tag name="MH_LIBRARY" val="CONTENTS"/>
  <p:tag name="MH_TYPE" val="NUMBER"/>
  <p:tag name="ID" val="547127"/>
  <p:tag name="MH_ORDER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50"/>
  <p:tag name="MH_LIBRARY" val="CONTENTS"/>
  <p:tag name="MH_TYPE" val="NUMBER"/>
  <p:tag name="ID" val="547127"/>
  <p:tag name="MH_ORDER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5324;#407328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50"/>
  <p:tag name="MH_LIBRARY" val="CONTENTS"/>
  <p:tag name="MH_TYPE" val="OTHERS"/>
  <p:tag name="ID" val="54712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50"/>
  <p:tag name="MH_LIBRARY" val="CONTENTS"/>
  <p:tag name="MH_TYPE" val="OTHERS"/>
  <p:tag name="ID" val="54712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50"/>
  <p:tag name="MH_LIBRARY" val="CONTENTS"/>
  <p:tag name="MH_TYPE" val="OTHERS"/>
  <p:tag name="ID" val="54712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50"/>
  <p:tag name="MH_LIBRARY" val="CONTENTS"/>
  <p:tag name="MH_TYPE" val="NUMBER"/>
  <p:tag name="ID" val="547127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50"/>
  <p:tag name="MH_LIBRARY" val="CONTENTS"/>
  <p:tag name="MH_TYPE" val="NUMBER"/>
  <p:tag name="ID" val="547127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50"/>
  <p:tag name="MH_LIBRARY" val="CONTENTS"/>
  <p:tag name="MH_TYPE" val="NUMBER"/>
  <p:tag name="ID" val="547127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50"/>
  <p:tag name="MH_LIBRARY" val="CONTENTS"/>
  <p:tag name="MH_TYPE" val="NUMBER"/>
  <p:tag name="ID" val="547127"/>
  <p:tag name="MH_ORDER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0C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2pruq42g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70C0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70C0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70C0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70C0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70C0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70C0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70C0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70C0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70C0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70C0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70C0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70C0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70C0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70C0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70C0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70C0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70C0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70C0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70C0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70C0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70C0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70C0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1330</TotalTime>
  <Words>4652</Words>
  <Application>Microsoft Office PowerPoint</Application>
  <PresentationFormat>自定义</PresentationFormat>
  <Paragraphs>190</Paragraphs>
  <Slides>29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1" baseType="lpstr"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高血压预防治疗知识PPT</dc:title>
  <dc:creator>第一PPT</dc:creator>
  <cp:keywords>www.1ppt.com</cp:keywords>
  <dc:description>www.1ppt.com</dc:description>
  <cp:lastModifiedBy>Windows User</cp:lastModifiedBy>
  <cp:revision>24</cp:revision>
  <dcterms:created xsi:type="dcterms:W3CDTF">2020-07-03T08:12:04Z</dcterms:created>
  <dcterms:modified xsi:type="dcterms:W3CDTF">2021-02-02T09:19:01Z</dcterms:modified>
</cp:coreProperties>
</file>