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fzfJmu9vdQ3fjQQeRw9EblPn4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bdd6c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bdd6c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bf48ee7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bf48ee7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f48ee7b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f48ee7b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bf48ee7b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bf48ee7b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e021e8d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e021e8d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Use OpenWPM go to some website and crawl. Give “taste” of what it feels like.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f48ee7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f48ee7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bdd6cf8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e0bdd6cf8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0bdd6cf82_0_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e0bdd6cf82_0_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e0bdd6cf82_0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0bdd6cf82_0_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e0bdd6cf82_0_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e0bdd6cf82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0bdd6cf82_0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0bdd6cf82_0_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e0bdd6cf82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0bdd6cf82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e0bdd6cf82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e0bdd6cf82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0bdd6cf82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e0bdd6cf82_0_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e0bdd6cf82_0_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e0bdd6cf82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e0bdd6cf82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e0bdd6cf82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0bdd6cf82_0_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e0bdd6cf82_0_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0bdd6cf82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e0bdd6cf82_0_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e0bdd6cf82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0bdd6cf82_0_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e0bdd6cf82_0_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e0bdd6cf82_0_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e0bdd6cf82_0_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e0bdd6cf82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0bdd6cf82_0_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e0bdd6cf82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bdd6cf82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0bdd6cf82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0bdd6cf82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dmo1VZ7aqqBGjdZtXjiKME3OkyIIszo9/view" TargetMode="External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ms.kcl.ac.uk/netsys/datasets/india-tracking/" TargetMode="External"/><Relationship Id="rId4" Type="http://schemas.openxmlformats.org/officeDocument/2006/relationships/hyperlink" Target="http://tiny.cc/india-tracking/" TargetMode="External"/><Relationship Id="rId5" Type="http://schemas.openxmlformats.org/officeDocument/2006/relationships/hyperlink" Target="https://nms.kcl.ac.uk/netsys/datasets/partisan-tracking/" TargetMode="External"/><Relationship Id="rId6" Type="http://schemas.openxmlformats.org/officeDocument/2006/relationships/hyperlink" Target="http://tiny.cc/partisan-track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foxnews.com" TargetMode="External"/><Relationship Id="rId4" Type="http://schemas.openxmlformats.org/officeDocument/2006/relationships/hyperlink" Target="http://ndtv.com" TargetMode="External"/><Relationship Id="rId5" Type="http://schemas.openxmlformats.org/officeDocument/2006/relationships/hyperlink" Target="http://drive.google.com/file/d/1w91Zl-Hcp0LltEpRJEcB6oV_q1iBUbLc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cosmopolitan.com/" TargetMode="External"/><Relationship Id="rId4" Type="http://schemas.openxmlformats.org/officeDocument/2006/relationships/hyperlink" Target="http://jezebel.com" TargetMode="External"/><Relationship Id="rId5" Type="http://schemas.openxmlformats.org/officeDocument/2006/relationships/hyperlink" Target="http://sheknows.com" TargetMode="External"/><Relationship Id="rId6" Type="http://schemas.openxmlformats.org/officeDocument/2006/relationships/hyperlink" Target="http://drive.google.com/file/d/1LJTAi9VvRKyixQN-IeQY6u0UlBpoCRi4/view" TargetMode="External"/><Relationship Id="rId7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tiny.cc/openwpm-colab" TargetMode="External"/><Relationship Id="rId4" Type="http://schemas.openxmlformats.org/officeDocument/2006/relationships/hyperlink" Target="https://colab.research.google.com/drive/17XxF4RPOkhpyJqvWGe2c0HBf10uZIIh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ozilla/OpenWP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iny.cc/partisan-tracking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hyperlink" Target="http://tiny.cc/india-tracking" TargetMode="External"/><Relationship Id="rId8" Type="http://schemas.openxmlformats.org/officeDocument/2006/relationships/hyperlink" Target="http://tiny.cc/india-topi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tiny.cc/openwpm-install" TargetMode="External"/><Relationship Id="rId4" Type="http://schemas.openxmlformats.org/officeDocument/2006/relationships/hyperlink" Target="http://tiny.cc/openwpm-docker" TargetMode="External"/><Relationship Id="rId5" Type="http://schemas.openxmlformats.org/officeDocument/2006/relationships/hyperlink" Target="http://tiny.cc/openwpm-colab" TargetMode="External"/><Relationship Id="rId6" Type="http://schemas.openxmlformats.org/officeDocument/2006/relationships/hyperlink" Target="https://github.com/mozilla/OpenWP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.cc/openwpm-install" TargetMode="External"/><Relationship Id="rId4" Type="http://schemas.openxmlformats.org/officeDocument/2006/relationships/hyperlink" Target="http://tiny.cc/openwpm-docker" TargetMode="External"/><Relationship Id="rId5" Type="http://schemas.openxmlformats.org/officeDocument/2006/relationships/hyperlink" Target="http://tiny.cc/openwpm-cola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e0bdd6cf82_0_0"/>
          <p:cNvSpPr txBox="1"/>
          <p:nvPr>
            <p:ph type="ctrTitle"/>
          </p:nvPr>
        </p:nvSpPr>
        <p:spPr>
          <a:xfrm>
            <a:off x="1767725" y="1088029"/>
            <a:ext cx="5361300" cy="7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sp>
        <p:nvSpPr>
          <p:cNvPr id="55" name="Google Shape;55;ge0bdd6cf82_0_0"/>
          <p:cNvSpPr txBox="1"/>
          <p:nvPr>
            <p:ph idx="1" type="subTitle"/>
          </p:nvPr>
        </p:nvSpPr>
        <p:spPr>
          <a:xfrm>
            <a:off x="1224700" y="2127750"/>
            <a:ext cx="68208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Two kinds of </a:t>
            </a:r>
            <a:r>
              <a:rPr lang="en" sz="1900"/>
              <a:t>measurements: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Automated measurements (Pushkal Agarwal)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Human-centered measurements (Xuehui “Rachel” Hu)</a:t>
            </a:r>
            <a:endParaRPr sz="1900"/>
          </a:p>
        </p:txBody>
      </p:sp>
      <p:sp>
        <p:nvSpPr>
          <p:cNvPr id="56" name="Google Shape;56;ge0bdd6cf8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e0bdd6cf82_0_0"/>
          <p:cNvSpPr txBox="1"/>
          <p:nvPr/>
        </p:nvSpPr>
        <p:spPr>
          <a:xfrm>
            <a:off x="2883225" y="4633050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WebSci 2021, Virtual Venue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f48ee7b9_0_16"/>
          <p:cNvSpPr txBox="1"/>
          <p:nvPr>
            <p:ph type="title"/>
          </p:nvPr>
        </p:nvSpPr>
        <p:spPr>
          <a:xfrm>
            <a:off x="684250" y="320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in /openWPM/demo.py</a:t>
            </a:r>
            <a:endParaRPr/>
          </a:p>
        </p:txBody>
      </p:sp>
      <p:sp>
        <p:nvSpPr>
          <p:cNvPr id="131" name="Google Shape;131;gdbf48ee7b9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dbf48ee7b9_0_16" title="bandicam 2021-06-10 15-55-49-9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25" y="1090825"/>
            <a:ext cx="6655601" cy="3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crawling mechanisms are deployed?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532150" y="1571350"/>
            <a:ext cx="77928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Crawling website traffic.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First-party cookies.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Third-party cookies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Canvas fingerprinting, evercookies and cookie syncing.</a:t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n" sz="1800">
                <a:solidFill>
                  <a:srgbClr val="555555"/>
                </a:solidFill>
              </a:rPr>
              <a:t>AAAI ICWSM,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Under the Spotlight: Web Tracking in Indian Partisan News Websites</a:t>
            </a:r>
            <a:r>
              <a:rPr lang="en" sz="1800"/>
              <a:t> (</a:t>
            </a:r>
            <a:r>
              <a:rPr lang="en" sz="1800">
                <a:solidFill>
                  <a:srgbClr val="555555"/>
                </a:solidFill>
              </a:rPr>
              <a:t>2021</a:t>
            </a:r>
            <a:r>
              <a:rPr lang="en" sz="1800"/>
              <a:t>)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tiny.cc/india-tracking/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Arial"/>
              <a:buNone/>
            </a:pPr>
            <a:r>
              <a:rPr lang="en" sz="1800">
                <a:solidFill>
                  <a:srgbClr val="555555"/>
                </a:solidFill>
              </a:rPr>
              <a:t>The Web Conference (WWW),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Stop tracking me Bro! Differential Tracking of User Demographics on Hyper-Partisan Websites</a:t>
            </a:r>
            <a:r>
              <a:rPr lang="en" sz="1800">
                <a:solidFill>
                  <a:srgbClr val="555555"/>
                </a:solidFill>
              </a:rPr>
              <a:t> (2020) </a:t>
            </a:r>
            <a:r>
              <a:rPr lang="en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http://tiny.cc/partisan-tracking</a:t>
            </a:r>
            <a:r>
              <a:rPr lang="en" sz="1800"/>
              <a:t> </a:t>
            </a:r>
            <a:endParaRPr sz="1800"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this </a:t>
            </a:r>
            <a:r>
              <a:rPr lang="en"/>
              <a:t>tutorial</a:t>
            </a:r>
            <a:r>
              <a:rPr lang="en"/>
              <a:t> activity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30450" y="1496650"/>
            <a:ext cx="7757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Case study 1: Tracking </a:t>
            </a:r>
            <a:r>
              <a:rPr lang="en" sz="2000"/>
              <a:t>across</a:t>
            </a:r>
            <a:r>
              <a:rPr lang="en" sz="2000"/>
              <a:t> countries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USA versus India news websites (Stateless)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Case </a:t>
            </a:r>
            <a:r>
              <a:rPr lang="en" sz="2000"/>
              <a:t>study</a:t>
            </a:r>
            <a:r>
              <a:rPr lang="en" sz="2000"/>
              <a:t> 2: Building artificial user personas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0000"/>
                </a:solidFill>
              </a:rPr>
              <a:t> Women versus Men (Stateful, “default”)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2000"/>
              <a:t>$</a:t>
            </a:r>
            <a:r>
              <a:rPr i="1" lang="en" sz="2000"/>
              <a:t>vim demo.py → &lt;change websites names&gt;</a:t>
            </a:r>
            <a:endParaRPr i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bf48ee7b9_0_155"/>
          <p:cNvSpPr txBox="1"/>
          <p:nvPr>
            <p:ph type="title"/>
          </p:nvPr>
        </p:nvSpPr>
        <p:spPr>
          <a:xfrm>
            <a:off x="885025" y="42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1: </a:t>
            </a:r>
            <a:r>
              <a:rPr lang="en"/>
              <a:t>Changing websites list </a:t>
            </a:r>
            <a:endParaRPr/>
          </a:p>
        </p:txBody>
      </p:sp>
      <p:sp>
        <p:nvSpPr>
          <p:cNvPr id="152" name="Google Shape;152;gdbf48ee7b9_0_155"/>
          <p:cNvSpPr txBox="1"/>
          <p:nvPr>
            <p:ph idx="1" type="body"/>
          </p:nvPr>
        </p:nvSpPr>
        <p:spPr>
          <a:xfrm>
            <a:off x="819150" y="1990725"/>
            <a:ext cx="231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http://www.foxnews.com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http://ndtv.com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bf48ee7b9_0_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dbf48ee7b9_0_155" title="indiaUSA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725" y="1149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f48ee7b9_0_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case study 1</a:t>
            </a:r>
            <a:endParaRPr/>
          </a:p>
        </p:txBody>
      </p:sp>
      <p:sp>
        <p:nvSpPr>
          <p:cNvPr id="160" name="Google Shape;160;gdbf48ee7b9_0_185"/>
          <p:cNvSpPr txBox="1"/>
          <p:nvPr>
            <p:ph idx="1" type="body"/>
          </p:nvPr>
        </p:nvSpPr>
        <p:spPr>
          <a:xfrm>
            <a:off x="819150" y="1728900"/>
            <a:ext cx="32118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Cookies counts per website as an indicative of tracking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Median Tracking in India is “three” times then </a:t>
            </a:r>
            <a:r>
              <a:rPr lang="en" sz="1600"/>
              <a:t>tracking</a:t>
            </a:r>
            <a:r>
              <a:rPr lang="en" sz="1600"/>
              <a:t> in USA news.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Some websites can track by having 1000+ cookies</a:t>
            </a:r>
            <a:endParaRPr sz="1600"/>
          </a:p>
        </p:txBody>
      </p:sp>
      <p:sp>
        <p:nvSpPr>
          <p:cNvPr id="161" name="Google Shape;161;gdbf48ee7b9_0_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dbf48ee7b9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875" y="1668375"/>
            <a:ext cx="4781526" cy="29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dbf48ee7b9_0_185"/>
          <p:cNvSpPr txBox="1"/>
          <p:nvPr/>
        </p:nvSpPr>
        <p:spPr>
          <a:xfrm>
            <a:off x="650425" y="420692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ICWSM 2021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2: Building user Personas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608450" y="2387425"/>
            <a:ext cx="32370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https://www.cosmopolitan.com/</a:t>
            </a:r>
            <a:r>
              <a:rPr lang="en" sz="1700"/>
              <a:t> ,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http://Jezebel.com</a:t>
            </a:r>
            <a:r>
              <a:rPr lang="en" sz="1700"/>
              <a:t> ,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http://Sheknows.com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...</a:t>
            </a:r>
            <a:endParaRPr sz="1700"/>
          </a:p>
        </p:txBody>
      </p:sp>
      <p:sp>
        <p:nvSpPr>
          <p:cNvPr id="170" name="Google Shape;17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8" title="bandicam 2021-06-10 17-18-47-362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7850" y="1952600"/>
            <a:ext cx="4485946" cy="2438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from case study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291450" y="1613950"/>
            <a:ext cx="46494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People have browsing behaviour.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exhibit certain characteristics: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Political affiliation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Demographics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Stateful Crawls with 20 websites</a:t>
            </a:r>
            <a:endParaRPr sz="2000">
              <a:solidFill>
                <a:srgbClr val="24292E"/>
              </a:solidFill>
            </a:endParaRPr>
          </a:p>
          <a:p>
            <a:pPr indent="-355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After visiting certain websites...</a:t>
            </a:r>
            <a:endParaRPr sz="2000">
              <a:solidFill>
                <a:srgbClr val="24292E"/>
              </a:solidFill>
            </a:endParaRPr>
          </a:p>
          <a:p>
            <a:pPr indent="-355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Exported as Profile.tar</a:t>
            </a:r>
            <a:endParaRPr sz="2000">
              <a:solidFill>
                <a:srgbClr val="24292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-"/>
            </a:pPr>
            <a:r>
              <a:rPr lang="en" sz="2000">
                <a:solidFill>
                  <a:srgbClr val="24292E"/>
                </a:solidFill>
              </a:rPr>
              <a:t>Loaded on other crawls</a:t>
            </a:r>
            <a:endParaRPr sz="2000"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600" y="1864250"/>
            <a:ext cx="4545125" cy="24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5304050" y="436957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WWW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data should be collected?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19150" y="17240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Traffic logs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Cookies information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Javascripts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HTTPs logs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Meta: Visit sequence and settings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Profile.tar file (if stateful crawl)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Snapshots (if needed)</a:t>
            </a:r>
            <a:endParaRPr sz="2000"/>
          </a:p>
        </p:txBody>
      </p:sp>
      <p:sp>
        <p:nvSpPr>
          <p:cNvPr id="187" name="Google Shape;1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425" y="1568875"/>
            <a:ext cx="2887973" cy="223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5666700" y="4027525"/>
            <a:ext cx="30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Agarwal et. al, WWW 2020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Hand On!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>
                <a:solidFill>
                  <a:srgbClr val="000000"/>
                </a:solidFill>
              </a:rPr>
              <a:t>Analysis: So let’s try…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http://tiny.cc/openwpm-colab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" sz="1900">
                <a:solidFill>
                  <a:srgbClr val="000000"/>
                </a:solidFill>
              </a:rPr>
              <a:t>OR</a:t>
            </a:r>
            <a:r>
              <a:rPr lang="en" sz="1900">
                <a:solidFill>
                  <a:srgbClr val="000000"/>
                </a:solidFill>
              </a:rPr>
              <a:t>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https://colab.research.google.com/drive/17XxF4RPOkhpyJqvWGe2c0HBf10uZIIhE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80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96" name="Google Shape;19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e021e8d89_0_1"/>
          <p:cNvSpPr txBox="1"/>
          <p:nvPr>
            <p:ph type="ctrTitle"/>
          </p:nvPr>
        </p:nvSpPr>
        <p:spPr>
          <a:xfrm>
            <a:off x="311700" y="744575"/>
            <a:ext cx="3768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Automated measurements </a:t>
            </a:r>
            <a:endParaRPr sz="2600"/>
          </a:p>
        </p:txBody>
      </p:sp>
      <p:sp>
        <p:nvSpPr>
          <p:cNvPr id="63" name="Google Shape;63;gde021e8d89_0_1"/>
          <p:cNvSpPr txBox="1"/>
          <p:nvPr>
            <p:ph idx="1" type="subTitle"/>
          </p:nvPr>
        </p:nvSpPr>
        <p:spPr>
          <a:xfrm>
            <a:off x="311700" y="1538725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Passive Data Collection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Using selenium </a:t>
            </a:r>
            <a:r>
              <a:rPr lang="en" sz="1800">
                <a:solidFill>
                  <a:schemeClr val="dk1"/>
                </a:solidFill>
              </a:rPr>
              <a:t>automation</a:t>
            </a:r>
            <a:r>
              <a:rPr lang="en" sz="1800">
                <a:solidFill>
                  <a:schemeClr val="dk1"/>
                </a:solidFill>
              </a:rPr>
              <a:t> visit websites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Logs websites </a:t>
            </a:r>
            <a:r>
              <a:rPr lang="en" sz="1800">
                <a:solidFill>
                  <a:schemeClr val="dk1"/>
                </a:solidFill>
              </a:rPr>
              <a:t>traffic</a:t>
            </a:r>
            <a:r>
              <a:rPr lang="en" sz="1800">
                <a:solidFill>
                  <a:schemeClr val="dk1"/>
                </a:solidFill>
              </a:rPr>
              <a:t> and HTML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no real user interaction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Scalable: Research studies have </a:t>
            </a:r>
            <a:r>
              <a:rPr lang="en" sz="1800">
                <a:solidFill>
                  <a:schemeClr val="dk1"/>
                </a:solidFill>
              </a:rPr>
              <a:t>crawled</a:t>
            </a:r>
            <a:r>
              <a:rPr lang="en" sz="1800">
                <a:solidFill>
                  <a:schemeClr val="dk1"/>
                </a:solidFill>
              </a:rPr>
              <a:t> near 1M websites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de021e8d89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gde021e8d89_0_1"/>
          <p:cNvSpPr txBox="1"/>
          <p:nvPr>
            <p:ph type="ctrTitle"/>
          </p:nvPr>
        </p:nvSpPr>
        <p:spPr>
          <a:xfrm>
            <a:off x="5112300" y="770525"/>
            <a:ext cx="37683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Human-centered measurements</a:t>
            </a:r>
            <a:endParaRPr sz="2600"/>
          </a:p>
        </p:txBody>
      </p:sp>
      <p:sp>
        <p:nvSpPr>
          <p:cNvPr id="66" name="Google Shape;66;gde021e8d89_0_1"/>
          <p:cNvSpPr txBox="1"/>
          <p:nvPr>
            <p:ph idx="1" type="subTitle"/>
          </p:nvPr>
        </p:nvSpPr>
        <p:spPr>
          <a:xfrm>
            <a:off x="5112300" y="1691125"/>
            <a:ext cx="376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Active Data Collection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Browser extension based installation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 understand </a:t>
            </a:r>
            <a:r>
              <a:rPr lang="en" sz="1800">
                <a:solidFill>
                  <a:schemeClr val="dk1"/>
                </a:solidFill>
              </a:rPr>
              <a:t>specific activities/ environments by logging data in real time by real users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 enhance the control in browsing behaviors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" name="Google Shape;67;gde021e8d8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825" y="592175"/>
            <a:ext cx="268325" cy="42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de021e8d8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600" y="69450"/>
            <a:ext cx="87707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de021e8d89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775" y="320576"/>
            <a:ext cx="1069000" cy="6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425725" y="811025"/>
            <a:ext cx="78597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Automated Measurements Using OpenWPM Tool</a:t>
            </a:r>
            <a:endParaRPr sz="3500"/>
          </a:p>
        </p:txBody>
      </p:sp>
      <p:sp>
        <p:nvSpPr>
          <p:cNvPr id="75" name="Google Shape;75;p1"/>
          <p:cNvSpPr txBox="1"/>
          <p:nvPr/>
        </p:nvSpPr>
        <p:spPr>
          <a:xfrm>
            <a:off x="807500" y="2345325"/>
            <a:ext cx="795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148150" y="3654075"/>
            <a:ext cx="68208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Pushkal Agarwal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King’s College London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19150" y="845600"/>
            <a:ext cx="7745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 this session: Setup and website data crawling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19150" y="1572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How to install / launch OpenWPM</a:t>
            </a:r>
            <a:endParaRPr sz="1804">
              <a:solidFill>
                <a:srgbClr val="24292E"/>
              </a:solidFill>
            </a:endParaRPr>
          </a:p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What options / settings available</a:t>
            </a:r>
            <a:endParaRPr sz="1804">
              <a:solidFill>
                <a:srgbClr val="24292E"/>
              </a:solidFill>
            </a:endParaRPr>
          </a:p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What crawling mechanisms are deployed</a:t>
            </a:r>
            <a:endParaRPr sz="1804">
              <a:solidFill>
                <a:srgbClr val="24292E"/>
              </a:solidFill>
            </a:endParaRPr>
          </a:p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How to build synthetic profiles (Stateful)</a:t>
            </a:r>
            <a:endParaRPr sz="1804">
              <a:solidFill>
                <a:srgbClr val="24292E"/>
              </a:solidFill>
            </a:endParaRPr>
          </a:p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What data can be collected</a:t>
            </a:r>
            <a:endParaRPr sz="1804">
              <a:solidFill>
                <a:srgbClr val="24292E"/>
              </a:solidFill>
            </a:endParaRPr>
          </a:p>
          <a:p>
            <a:pPr indent="-37020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230"/>
              <a:buChar char="❖"/>
            </a:pPr>
            <a:r>
              <a:rPr lang="en" sz="1804">
                <a:solidFill>
                  <a:srgbClr val="24292E"/>
                </a:solidFill>
              </a:rPr>
              <a:t>Hands On!</a:t>
            </a:r>
            <a:endParaRPr sz="1804">
              <a:solidFill>
                <a:srgbClr val="24292E"/>
              </a:solidFill>
            </a:endParaRPr>
          </a:p>
        </p:txBody>
      </p: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93975" y="4473375"/>
            <a:ext cx="817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Ref: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Online tracking: A 1-million-site measurement and analysis</a:t>
            </a: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ACM CCS 2016.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819150" y="541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OpenWPM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(Open-source web privacy measurement tool)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311700" y="1812050"/>
            <a:ext cx="85206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Privacy measurements framework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Selenium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Python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Firefox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Stateless(ful)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Scalable (Thousands to Millions websites)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Easy to set-up!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Openly available at: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https://github.com/mozilla/OpenWPM</a:t>
            </a:r>
            <a:r>
              <a:rPr lang="en" sz="2000"/>
              <a:t> </a:t>
            </a:r>
            <a:endParaRPr sz="2000"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f48ee7b9_0_25"/>
          <p:cNvSpPr txBox="1"/>
          <p:nvPr>
            <p:ph idx="1" type="body"/>
          </p:nvPr>
        </p:nvSpPr>
        <p:spPr>
          <a:xfrm>
            <a:off x="465851" y="2403400"/>
            <a:ext cx="25950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Web Conference 2020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http://tiny.cc/partisan-tracking</a:t>
            </a:r>
            <a:r>
              <a:rPr lang="en" sz="1500"/>
              <a:t> </a:t>
            </a:r>
            <a:endParaRPr sz="1500"/>
          </a:p>
        </p:txBody>
      </p:sp>
      <p:sp>
        <p:nvSpPr>
          <p:cNvPr id="98" name="Google Shape;98;gdbf48ee7b9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dbf48ee7b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898" y="1779448"/>
            <a:ext cx="2167523" cy="18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dbf48ee7b9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25" y="302250"/>
            <a:ext cx="2595024" cy="20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dbf48ee7b9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499" y="2464525"/>
            <a:ext cx="2447324" cy="2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dbf48ee7b9_0_25"/>
          <p:cNvSpPr txBox="1"/>
          <p:nvPr>
            <p:ph idx="1" type="body"/>
          </p:nvPr>
        </p:nvSpPr>
        <p:spPr>
          <a:xfrm>
            <a:off x="3305200" y="3799675"/>
            <a:ext cx="2396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AAAI </a:t>
            </a:r>
            <a:r>
              <a:rPr lang="en" sz="1500"/>
              <a:t>ICWSM 2021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http://tiny.cc/india-tracking</a:t>
            </a:r>
            <a:r>
              <a:rPr lang="en" sz="1500"/>
              <a:t> </a:t>
            </a:r>
            <a:endParaRPr sz="1500"/>
          </a:p>
        </p:txBody>
      </p:sp>
      <p:sp>
        <p:nvSpPr>
          <p:cNvPr id="103" name="Google Shape;103;gdbf48ee7b9_0_25"/>
          <p:cNvSpPr txBox="1"/>
          <p:nvPr>
            <p:ph idx="1" type="body"/>
          </p:nvPr>
        </p:nvSpPr>
        <p:spPr>
          <a:xfrm>
            <a:off x="6332425" y="1659400"/>
            <a:ext cx="2396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ACM </a:t>
            </a:r>
            <a:r>
              <a:rPr lang="en" sz="1500"/>
              <a:t>Web-Science 2021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http://tiny.cc/india-topic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Setup: As available on Github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19150" y="1572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Steps available on: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http://tiny.cc/openwpm-install</a:t>
            </a:r>
            <a:r>
              <a:rPr lang="en" sz="1800"/>
              <a:t> </a:t>
            </a:r>
            <a:endParaRPr sz="18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100"/>
              <a:t>Install using </a:t>
            </a:r>
            <a:r>
              <a:rPr lang="en" sz="2100"/>
              <a:t>Anaconda (In house environment)</a:t>
            </a:r>
            <a:endParaRPr sz="21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000"/>
              <a:t>[Optional] </a:t>
            </a:r>
            <a:r>
              <a:rPr lang="en" sz="2000"/>
              <a:t>Docker (container for running across platforms using local paths) </a:t>
            </a:r>
            <a:r>
              <a:rPr lang="en" sz="1800"/>
              <a:t>Container: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http://tiny.cc/openwpm-docker</a:t>
            </a:r>
            <a:r>
              <a:rPr lang="en" sz="1800"/>
              <a:t> </a:t>
            </a:r>
            <a:endParaRPr sz="1800"/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Google Collab (Python notebook): </a:t>
            </a:r>
            <a:r>
              <a:rPr lang="en" sz="1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http://tiny.cc/openwpm-colab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Ref: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https://github.com/mozilla/OpenWPM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0bdd6cf82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Setup: As available on Github</a:t>
            </a:r>
            <a:endParaRPr/>
          </a:p>
        </p:txBody>
      </p:sp>
      <p:sp>
        <p:nvSpPr>
          <p:cNvPr id="116" name="Google Shape;116;ge0bdd6cf82_0_56"/>
          <p:cNvSpPr txBox="1"/>
          <p:nvPr>
            <p:ph idx="1" type="body"/>
          </p:nvPr>
        </p:nvSpPr>
        <p:spPr>
          <a:xfrm>
            <a:off x="819150" y="10967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Steps available on: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http://tiny.cc/openwpm-install</a:t>
            </a:r>
            <a:r>
              <a:rPr lang="en" sz="1800"/>
              <a:t> </a:t>
            </a:r>
            <a:endParaRPr sz="18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100"/>
              <a:t>Install using Anaconda (In house environment)</a:t>
            </a:r>
            <a:endParaRPr sz="21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000"/>
              <a:t>[Optional] Docker </a:t>
            </a:r>
            <a:r>
              <a:rPr lang="en" sz="1800"/>
              <a:t>Container: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http://tiny.cc/openwpm-docker</a:t>
            </a:r>
            <a:r>
              <a:rPr lang="en" sz="1800"/>
              <a:t> </a:t>
            </a:r>
            <a:endParaRPr sz="1800"/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Google Collab (Python notebook): </a:t>
            </a:r>
            <a:r>
              <a:rPr lang="en" sz="1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http://tiny.cc/openwpm-colab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See you in the OPENWPM playground!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NOTE: Feel free to run Google Collab directly, if you don’t want to try the OpenWPM installation now.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ge0bdd6cf82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19150" y="465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options / settings available?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19150" y="14201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Parallel orchestration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Plug-ins for ad-blocking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Char char="-"/>
            </a:pPr>
            <a:r>
              <a:rPr lang="en" sz="2050">
                <a:solidFill>
                  <a:srgbClr val="FF0000"/>
                </a:solidFill>
              </a:rPr>
              <a:t>Headless browsing</a:t>
            </a:r>
            <a:endParaRPr sz="2050">
              <a:solidFill>
                <a:srgbClr val="FF0000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Snapshots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Scroll pages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Stateful (less)</a:t>
            </a:r>
            <a:endParaRPr sz="2050"/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50"/>
              <a:buChar char="-"/>
            </a:pPr>
            <a:r>
              <a:rPr lang="en" sz="2050"/>
              <a:t>Much more!</a:t>
            </a:r>
            <a:endParaRPr sz="205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50"/>
              <a:t>$v</a:t>
            </a:r>
            <a:r>
              <a:rPr i="1" lang="en" sz="2250"/>
              <a:t>im demo.py</a:t>
            </a:r>
            <a:endParaRPr i="1" sz="2250"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550" y="1258488"/>
            <a:ext cx="4500750" cy="2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